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47"/>
  </p:notesMasterIdLst>
  <p:handoutMasterIdLst>
    <p:handoutMasterId r:id="rId48"/>
  </p:handoutMasterIdLst>
  <p:sldIdLst>
    <p:sldId id="424" r:id="rId3"/>
    <p:sldId id="439" r:id="rId4"/>
    <p:sldId id="574" r:id="rId5"/>
    <p:sldId id="606" r:id="rId6"/>
    <p:sldId id="645" r:id="rId7"/>
    <p:sldId id="646" r:id="rId8"/>
    <p:sldId id="647" r:id="rId9"/>
    <p:sldId id="607" r:id="rId10"/>
    <p:sldId id="643" r:id="rId11"/>
    <p:sldId id="608" r:id="rId12"/>
    <p:sldId id="612" r:id="rId13"/>
    <p:sldId id="648" r:id="rId14"/>
    <p:sldId id="613" r:id="rId15"/>
    <p:sldId id="661" r:id="rId16"/>
    <p:sldId id="664" r:id="rId17"/>
    <p:sldId id="665" r:id="rId18"/>
    <p:sldId id="666" r:id="rId19"/>
    <p:sldId id="667" r:id="rId20"/>
    <p:sldId id="668" r:id="rId21"/>
    <p:sldId id="620" r:id="rId22"/>
    <p:sldId id="621" r:id="rId23"/>
    <p:sldId id="622" r:id="rId24"/>
    <p:sldId id="653" r:id="rId25"/>
    <p:sldId id="623" r:id="rId26"/>
    <p:sldId id="624" r:id="rId27"/>
    <p:sldId id="625" r:id="rId28"/>
    <p:sldId id="626" r:id="rId29"/>
    <p:sldId id="627" r:id="rId30"/>
    <p:sldId id="662" r:id="rId31"/>
    <p:sldId id="663" r:id="rId32"/>
    <p:sldId id="631" r:id="rId33"/>
    <p:sldId id="644" r:id="rId34"/>
    <p:sldId id="669" r:id="rId35"/>
    <p:sldId id="670" r:id="rId36"/>
    <p:sldId id="671" r:id="rId37"/>
    <p:sldId id="672" r:id="rId38"/>
    <p:sldId id="673" r:id="rId39"/>
    <p:sldId id="674" r:id="rId40"/>
    <p:sldId id="675" r:id="rId41"/>
    <p:sldId id="676" r:id="rId42"/>
    <p:sldId id="677" r:id="rId43"/>
    <p:sldId id="678" r:id="rId44"/>
    <p:sldId id="679" r:id="rId45"/>
    <p:sldId id="542" r:id="rId46"/>
  </p:sldIdLst>
  <p:sldSz cx="9144000" cy="6858000" type="screen4x3"/>
  <p:notesSz cx="6797675" cy="9926638"/>
  <p:defaultTextStyle>
    <a:defPPr>
      <a:defRPr lang="pl-PL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6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.rawska" initials="a" lastIdx="28" clrIdx="0"/>
  <p:cmAuthor id="1" name="G. Syska" initials="GS" lastIdx="17" clrIdx="1"/>
  <p:cmAuthor id="2" name="a.bednarek" initials="a" lastIdx="9" clrIdx="2"/>
  <p:cmAuthor id="3" name="K. Hemon" initials="KH" lastIdx="3" clrIdx="3"/>
  <p:cmAuthor id="4" name="E. Wesoła" initials="EW" lastIdx="13" clrIdx="4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B89C1"/>
    <a:srgbClr val="CEEC70"/>
    <a:srgbClr val="B1C7E1"/>
    <a:srgbClr val="618DC3"/>
    <a:srgbClr val="779DCB"/>
    <a:srgbClr val="FFFFFF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220" autoAdjust="0"/>
    <p:restoredTop sz="94660"/>
  </p:normalViewPr>
  <p:slideViewPr>
    <p:cSldViewPr>
      <p:cViewPr varScale="1">
        <p:scale>
          <a:sx n="106" d="100"/>
          <a:sy n="106" d="100"/>
        </p:scale>
        <p:origin x="120" y="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0650"/>
    </p:cViewPr>
  </p:sorterViewPr>
  <p:notesViewPr>
    <p:cSldViewPr>
      <p:cViewPr varScale="1">
        <p:scale>
          <a:sx n="76" d="100"/>
          <a:sy n="76" d="100"/>
        </p:scale>
        <p:origin x="-2166" y="-84"/>
      </p:cViewPr>
      <p:guideLst>
        <p:guide orient="horz" pos="3126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notesMaster" Target="notesMasters/notesMaster1.xml"/><Relationship Id="rId50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slide" Target="slides/slide4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slide" Target="slides/slide3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slide" Target="slides/slide43.xml"/><Relationship Id="rId53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commentAuthors" Target="commentAuthor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52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handoutMaster" Target="handoutMasters/handoutMaster1.xml"/><Relationship Id="rId8" Type="http://schemas.openxmlformats.org/officeDocument/2006/relationships/slide" Target="slides/slide6.xml"/><Relationship Id="rId51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6400" cy="496888"/>
          </a:xfrm>
          <a:prstGeom prst="rect">
            <a:avLst/>
          </a:prstGeom>
        </p:spPr>
        <p:txBody>
          <a:bodyPr vert="horz" lIns="91439" tIns="45719" rIns="91439" bIns="45719" rtlCol="0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quarter" idx="1"/>
          </p:nvPr>
        </p:nvSpPr>
        <p:spPr>
          <a:xfrm>
            <a:off x="3849689" y="1"/>
            <a:ext cx="2946400" cy="496888"/>
          </a:xfrm>
          <a:prstGeom prst="rect">
            <a:avLst/>
          </a:prstGeom>
        </p:spPr>
        <p:txBody>
          <a:bodyPr vert="horz" lIns="91439" tIns="45719" rIns="91439" bIns="45719" rtlCol="0"/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4B4ECEE1-C649-49FB-939C-700FA6C5EDA8}" type="datetimeFigureOut">
              <a:rPr lang="pl-PL"/>
              <a:pPr>
                <a:defRPr/>
              </a:pPr>
              <a:t>14.08.2019</a:t>
            </a:fld>
            <a:endParaRPr lang="pl-PL" dirty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2"/>
          </p:nvPr>
        </p:nvSpPr>
        <p:spPr>
          <a:xfrm>
            <a:off x="0" y="9428164"/>
            <a:ext cx="2946400" cy="496887"/>
          </a:xfrm>
          <a:prstGeom prst="rect">
            <a:avLst/>
          </a:prstGeom>
        </p:spPr>
        <p:txBody>
          <a:bodyPr vert="horz" lIns="91439" tIns="45719" rIns="91439" bIns="45719" rtlCol="0" anchor="b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3"/>
          </p:nvPr>
        </p:nvSpPr>
        <p:spPr>
          <a:xfrm>
            <a:off x="3849689" y="9428164"/>
            <a:ext cx="2946400" cy="496887"/>
          </a:xfrm>
          <a:prstGeom prst="rect">
            <a:avLst/>
          </a:prstGeom>
        </p:spPr>
        <p:txBody>
          <a:bodyPr vert="horz" wrap="square" lIns="91439" tIns="45719" rIns="91439" bIns="45719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A13F88AD-AFC0-4AC6-A29D-E34610CBCB0C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425705324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6400" cy="496888"/>
          </a:xfrm>
          <a:prstGeom prst="rect">
            <a:avLst/>
          </a:prstGeom>
        </p:spPr>
        <p:txBody>
          <a:bodyPr vert="horz" lIns="91439" tIns="45719" rIns="91439" bIns="45719" rtlCol="0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49689" y="1"/>
            <a:ext cx="2946400" cy="496888"/>
          </a:xfrm>
          <a:prstGeom prst="rect">
            <a:avLst/>
          </a:prstGeom>
        </p:spPr>
        <p:txBody>
          <a:bodyPr vert="horz" lIns="91439" tIns="45719" rIns="91439" bIns="45719" rtlCol="0"/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1B6A718A-DA2F-4202-A9DA-C46AAF4B8A32}" type="datetimeFigureOut">
              <a:rPr lang="pl-PL"/>
              <a:pPr>
                <a:defRPr/>
              </a:pPr>
              <a:t>14.08.2019</a:t>
            </a:fld>
            <a:endParaRPr lang="pl-PL" dirty="0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9" tIns="45719" rIns="91439" bIns="45719" rtlCol="0" anchor="ctr"/>
          <a:lstStyle/>
          <a:p>
            <a:pPr lvl="0"/>
            <a:endParaRPr lang="pl-PL" noProof="0" dirty="0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79450" y="4714876"/>
            <a:ext cx="5438775" cy="4467225"/>
          </a:xfrm>
          <a:prstGeom prst="rect">
            <a:avLst/>
          </a:prstGeom>
        </p:spPr>
        <p:txBody>
          <a:bodyPr vert="horz" lIns="91439" tIns="45719" rIns="91439" bIns="45719" rtlCol="0"/>
          <a:lstStyle/>
          <a:p>
            <a:pPr lvl="0"/>
            <a:r>
              <a:rPr lang="pl-PL" noProof="0"/>
              <a:t>Kliknij, aby edytować style wzorca tekstu</a:t>
            </a:r>
          </a:p>
          <a:p>
            <a:pPr lvl="1"/>
            <a:r>
              <a:rPr lang="pl-PL" noProof="0"/>
              <a:t>Drugi poziom</a:t>
            </a:r>
          </a:p>
          <a:p>
            <a:pPr lvl="2"/>
            <a:r>
              <a:rPr lang="pl-PL" noProof="0"/>
              <a:t>Trzeci poziom</a:t>
            </a:r>
          </a:p>
          <a:p>
            <a:pPr lvl="3"/>
            <a:r>
              <a:rPr lang="pl-PL" noProof="0"/>
              <a:t>Czwarty poziom</a:t>
            </a:r>
          </a:p>
          <a:p>
            <a:pPr lvl="4"/>
            <a:r>
              <a:rPr lang="pl-PL" noProof="0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9428164"/>
            <a:ext cx="2946400" cy="496887"/>
          </a:xfrm>
          <a:prstGeom prst="rect">
            <a:avLst/>
          </a:prstGeom>
        </p:spPr>
        <p:txBody>
          <a:bodyPr vert="horz" lIns="91439" tIns="45719" rIns="91439" bIns="45719" rtlCol="0" anchor="b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49689" y="9428164"/>
            <a:ext cx="2946400" cy="496887"/>
          </a:xfrm>
          <a:prstGeom prst="rect">
            <a:avLst/>
          </a:prstGeom>
        </p:spPr>
        <p:txBody>
          <a:bodyPr vert="horz" wrap="square" lIns="91439" tIns="45719" rIns="91439" bIns="45719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6F8586CD-F6B1-4BDC-AEDA-A27618093E73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05397785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7" name="Symbol zastępczy notatek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l-PL" altLang="pl-PL"/>
          </a:p>
        </p:txBody>
      </p:sp>
      <p:sp>
        <p:nvSpPr>
          <p:cNvPr id="6148" name="Symbol zastępczy numeru slajd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8DDEA96D-DA58-420F-BD00-37C6E962AFE1}" type="slidenum">
              <a:rPr lang="pl-PL" altLang="pl-PL"/>
              <a:pPr/>
              <a:t>1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7026373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8586CD-F6B1-4BDC-AEDA-A27618093E73}" type="slidenum">
              <a:rPr lang="pl-PL" altLang="pl-PL" smtClean="0"/>
              <a:pPr/>
              <a:t>5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3603670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8586CD-F6B1-4BDC-AEDA-A27618093E73}" type="slidenum">
              <a:rPr lang="pl-PL" altLang="pl-PL" smtClean="0"/>
              <a:pPr/>
              <a:t>6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47060153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8586CD-F6B1-4BDC-AEDA-A27618093E73}" type="slidenum">
              <a:rPr lang="pl-PL" altLang="pl-PL" smtClean="0"/>
              <a:pPr/>
              <a:t>7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4513859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1095B4-DADF-4F1A-BD54-B79D42C8A439}" type="datetime1">
              <a:rPr lang="pl-PL" smtClean="0"/>
              <a:t>14.08.2019</a:t>
            </a:fld>
            <a:endParaRPr lang="pl-PL" dirty="0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/>
              <a:t>1 Beneficjent wykazał, że projekt będzie miał pozytywny wpływ na zasadę niedyskryminacji, w tym dostępności dla osób z niepełnoprawnościami. Przez pozytywny wpływ należy rozumieć zapewnienie dostępności do oferowanego w projekcie wsparcia dla wszystkich jego uczestników oraz zapewnienie dostępności wszystkich produktów projektu (które nie zostały uznane za neutralne) dla wszystkich ich użytkowników, zgodnie ze standardami dostępności, stanowiącymi załącznik do Wytycznych w zakresie realizacji zasady równości szans i niedyskryminacji, w tym dostępności dla osób z niepełnosprawnościami oraz zasady równości szans kobiet i mężczyzn w ramach funduszy unijnych na lata 2014-2020.</a:t>
            </a:r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12C452-EB1B-45F8-8182-C8F6BC9E24FC}" type="slidenum">
              <a:rPr lang="pl-PL" altLang="pl-PL"/>
              <a:pPr/>
              <a:t>‹#›</a:t>
            </a:fld>
            <a:endParaRPr lang="pl-PL" alt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E11E7D-C5E7-45FD-8049-C537F1945D39}" type="datetime1">
              <a:rPr lang="pl-PL" smtClean="0"/>
              <a:t>14.08.2019</a:t>
            </a:fld>
            <a:endParaRPr lang="pl-PL" dirty="0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/>
              <a:t>1 Beneficjent wykazał, że projekt będzie miał pozytywny wpływ na zasadę niedyskryminacji, w tym dostępności dla osób z niepełnoprawnościami. Przez pozytywny wpływ należy rozumieć zapewnienie dostępności do oferowanego w projekcie wsparcia dla wszystkich jego uczestników oraz zapewnienie dostępności wszystkich produktów projektu (które nie zostały uznane za neutralne) dla wszystkich ich użytkowników, zgodnie ze standardami dostępności, stanowiącymi załącznik do Wytycznych w zakresie realizacji zasady równości szans i niedyskryminacji, w tym dostępności dla osób z niepełnosprawnościami oraz zasady równości szans kobiet i mężczyzn w ramach funduszy unijnych na lata 2014-2020.</a:t>
            </a:r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10BB2DC-9174-4C79-99CC-256665849604}" type="slidenum">
              <a:rPr lang="pl-PL" altLang="pl-PL"/>
              <a:pPr/>
              <a:t>‹#›</a:t>
            </a:fld>
            <a:endParaRPr lang="pl-PL" alt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1A1E2C-6A41-450B-A811-FDEA22501A99}" type="datetime1">
              <a:rPr lang="pl-PL" smtClean="0"/>
              <a:t>14.08.2019</a:t>
            </a:fld>
            <a:endParaRPr lang="pl-PL" dirty="0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/>
              <a:t>1 Beneficjent wykazał, że projekt będzie miał pozytywny wpływ na zasadę niedyskryminacji, w tym dostępności dla osób z niepełnoprawnościami. Przez pozytywny wpływ należy rozumieć zapewnienie dostępności do oferowanego w projekcie wsparcia dla wszystkich jego uczestników oraz zapewnienie dostępności wszystkich produktów projektu (które nie zostały uznane za neutralne) dla wszystkich ich użytkowników, zgodnie ze standardami dostępności, stanowiącymi załącznik do Wytycznych w zakresie realizacji zasady równości szans i niedyskryminacji, w tym dostępności dla osób z niepełnosprawnościami oraz zasady równości szans kobiet i mężczyzn w ramach funduszy unijnych na lata 2014-2020.</a:t>
            </a:r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C13A7F1-9C4E-4A6B-9904-C379B952B4CB}" type="slidenum">
              <a:rPr lang="pl-PL" altLang="pl-PL"/>
              <a:pPr/>
              <a:t>‹#›</a:t>
            </a:fld>
            <a:endParaRPr lang="pl-PL" altLang="pl-PL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EE3619-4C8C-466D-9E4F-15EC7C76E28D}" type="datetime1">
              <a:rPr lang="pl-PL" smtClean="0"/>
              <a:t>14.08.2019</a:t>
            </a:fld>
            <a:endParaRPr lang="pl-PL" dirty="0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/>
              <a:t>1 Beneficjent wykazał, że projekt będzie miał pozytywny wpływ na zasadę niedyskryminacji, w tym dostępności dla osób z niepełnoprawnościami. Przez pozytywny wpływ należy rozumieć zapewnienie dostępności do oferowanego w projekcie wsparcia dla wszystkich jego uczestników oraz zapewnienie dostępności wszystkich produktów projektu (które nie zostały uznane za neutralne) dla wszystkich ich użytkowników, zgodnie ze standardami dostępności, stanowiącymi załącznik do Wytycznych w zakresie realizacji zasady równości szans i niedyskryminacji, w tym dostępności dla osób z niepełnosprawnościami oraz zasady równości szans kobiet i mężczyzn w ramach funduszy unijnych na lata 2014-2020.</a:t>
            </a:r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88B37F1-EA02-494D-BCF2-5A20CF9E5850}" type="slidenum">
              <a:rPr lang="pl-PL" altLang="pl-PL"/>
              <a:pPr/>
              <a:t>‹#›</a:t>
            </a:fld>
            <a:endParaRPr lang="pl-PL" altLang="pl-PL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3AD9AC-C101-4C69-A159-509FC5CEC998}" type="datetime1">
              <a:rPr lang="pl-PL" smtClean="0"/>
              <a:t>14.08.2019</a:t>
            </a:fld>
            <a:endParaRPr lang="pl-PL" dirty="0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/>
              <a:t>1 Beneficjent wykazał, że projekt będzie miał pozytywny wpływ na zasadę niedyskryminacji, w tym dostępności dla osób z niepełnoprawnościami. Przez pozytywny wpływ należy rozumieć zapewnienie dostępności do oferowanego w projekcie wsparcia dla wszystkich jego uczestników oraz zapewnienie dostępności wszystkich produktów projektu (które nie zostały uznane za neutralne) dla wszystkich ich użytkowników, zgodnie ze standardami dostępności, stanowiącymi załącznik do Wytycznych w zakresie realizacji zasady równości szans i niedyskryminacji, w tym dostępności dla osób z niepełnosprawnościami oraz zasady równości szans kobiet i mężczyzn w ramach funduszy unijnych na lata 2014-2020.</a:t>
            </a:r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BC8C535-DE0A-4D77-A9DA-C10F5FE73F83}" type="slidenum">
              <a:rPr lang="pl-PL" altLang="pl-PL"/>
              <a:pPr/>
              <a:t>‹#›</a:t>
            </a:fld>
            <a:endParaRPr lang="pl-PL" altLang="pl-PL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552122-739F-4432-8953-4853B116E549}" type="datetime1">
              <a:rPr lang="pl-PL" smtClean="0"/>
              <a:t>14.08.2019</a:t>
            </a:fld>
            <a:endParaRPr lang="pl-PL" dirty="0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/>
              <a:t>1 Beneficjent wykazał, że projekt będzie miał pozytywny wpływ na zasadę niedyskryminacji, w tym dostępności dla osób z niepełnoprawnościami. Przez pozytywny wpływ należy rozumieć zapewnienie dostępności do oferowanego w projekcie wsparcia dla wszystkich jego uczestników oraz zapewnienie dostępności wszystkich produktów projektu (które nie zostały uznane za neutralne) dla wszystkich ich użytkowników, zgodnie ze standardami dostępności, stanowiącymi załącznik do Wytycznych w zakresie realizacji zasady równości szans i niedyskryminacji, w tym dostępności dla osób z niepełnosprawnościami oraz zasady równości szans kobiet i mężczyzn w ramach funduszy unijnych na lata 2014-2020.</a:t>
            </a:r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AF3DFB6-3394-4990-A77B-E31D14E632B3}" type="slidenum">
              <a:rPr lang="pl-PL" altLang="pl-PL"/>
              <a:pPr/>
              <a:t>‹#›</a:t>
            </a:fld>
            <a:endParaRPr lang="pl-PL" altLang="pl-PL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ADF07C-7290-4B7D-A526-3CB4A84AEDBA}" type="datetime1">
              <a:rPr lang="pl-PL" smtClean="0"/>
              <a:t>14.08.2019</a:t>
            </a:fld>
            <a:endParaRPr lang="pl-PL" dirty="0"/>
          </a:p>
        </p:txBody>
      </p:sp>
      <p:sp>
        <p:nvSpPr>
          <p:cNvPr id="6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/>
              <a:t>1 Beneficjent wykazał, że projekt będzie miał pozytywny wpływ na zasadę niedyskryminacji, w tym dostępności dla osób z niepełnoprawnościami. Przez pozytywny wpływ należy rozumieć zapewnienie dostępności do oferowanego w projekcie wsparcia dla wszystkich jego uczestników oraz zapewnienie dostępności wszystkich produktów projektu (które nie zostały uznane za neutralne) dla wszystkich ich użytkowników, zgodnie ze standardami dostępności, stanowiącymi załącznik do Wytycznych w zakresie realizacji zasady równości szans i niedyskryminacji, w tym dostępności dla osób z niepełnosprawnościami oraz zasady równości szans kobiet i mężczyzn w ramach funduszy unijnych na lata 2014-2020.</a:t>
            </a:r>
          </a:p>
        </p:txBody>
      </p:sp>
      <p:sp>
        <p:nvSpPr>
          <p:cNvPr id="7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90ED4F-7326-4425-828F-2AB932D15CFE}" type="slidenum">
              <a:rPr lang="pl-PL" altLang="pl-PL"/>
              <a:pPr/>
              <a:t>‹#›</a:t>
            </a:fld>
            <a:endParaRPr lang="pl-PL" altLang="pl-PL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96EA04-D67A-45C7-AA60-28659766FD64}" type="datetime1">
              <a:rPr lang="pl-PL" smtClean="0"/>
              <a:t>14.08.2019</a:t>
            </a:fld>
            <a:endParaRPr lang="pl-PL" dirty="0"/>
          </a:p>
        </p:txBody>
      </p:sp>
      <p:sp>
        <p:nvSpPr>
          <p:cNvPr id="8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/>
              <a:t>1 Beneficjent wykazał, że projekt będzie miał pozytywny wpływ na zasadę niedyskryminacji, w tym dostępności dla osób z niepełnoprawnościami. Przez pozytywny wpływ należy rozumieć zapewnienie dostępności do oferowanego w projekcie wsparcia dla wszystkich jego uczestników oraz zapewnienie dostępności wszystkich produktów projektu (które nie zostały uznane za neutralne) dla wszystkich ich użytkowników, zgodnie ze standardami dostępności, stanowiącymi załącznik do Wytycznych w zakresie realizacji zasady równości szans i niedyskryminacji, w tym dostępności dla osób z niepełnosprawnościami oraz zasady równości szans kobiet i mężczyzn w ramach funduszy unijnych na lata 2014-2020.</a:t>
            </a:r>
          </a:p>
        </p:txBody>
      </p:sp>
      <p:sp>
        <p:nvSpPr>
          <p:cNvPr id="9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93A5F58-3BF8-466C-9057-F3FDD04EA826}" type="slidenum">
              <a:rPr lang="pl-PL" altLang="pl-PL"/>
              <a:pPr/>
              <a:t>‹#›</a:t>
            </a:fld>
            <a:endParaRPr lang="pl-PL" altLang="pl-PL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B8217C-20C0-4383-88AA-D4BB31CAFDC5}" type="datetime1">
              <a:rPr lang="pl-PL" smtClean="0"/>
              <a:t>14.08.2019</a:t>
            </a:fld>
            <a:endParaRPr lang="pl-PL" dirty="0"/>
          </a:p>
        </p:txBody>
      </p:sp>
      <p:sp>
        <p:nvSpPr>
          <p:cNvPr id="4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/>
              <a:t>1 Beneficjent wykazał, że projekt będzie miał pozytywny wpływ na zasadę niedyskryminacji, w tym dostępności dla osób z niepełnoprawnościami. Przez pozytywny wpływ należy rozumieć zapewnienie dostępności do oferowanego w projekcie wsparcia dla wszystkich jego uczestników oraz zapewnienie dostępności wszystkich produktów projektu (które nie zostały uznane za neutralne) dla wszystkich ich użytkowników, zgodnie ze standardami dostępności, stanowiącymi załącznik do Wytycznych w zakresie realizacji zasady równości szans i niedyskryminacji, w tym dostępności dla osób z niepełnosprawnościami oraz zasady równości szans kobiet i mężczyzn w ramach funduszy unijnych na lata 2014-2020.</a:t>
            </a:r>
          </a:p>
        </p:txBody>
      </p:sp>
      <p:sp>
        <p:nvSpPr>
          <p:cNvPr id="5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CC7CC59-2EE6-4FE4-9F14-88677511BAF1}" type="slidenum">
              <a:rPr lang="pl-PL" altLang="pl-PL"/>
              <a:pPr/>
              <a:t>‹#›</a:t>
            </a:fld>
            <a:endParaRPr lang="pl-PL" altLang="pl-PL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395397-C9F1-4A41-9CE2-38D5C2BF5FDB}" type="datetime1">
              <a:rPr lang="pl-PL" smtClean="0"/>
              <a:t>14.08.2019</a:t>
            </a:fld>
            <a:endParaRPr lang="pl-PL" dirty="0"/>
          </a:p>
        </p:txBody>
      </p:sp>
      <p:sp>
        <p:nvSpPr>
          <p:cNvPr id="3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/>
              <a:t>1 Beneficjent wykazał, że projekt będzie miał pozytywny wpływ na zasadę niedyskryminacji, w tym dostępności dla osób z niepełnoprawnościami. Przez pozytywny wpływ należy rozumieć zapewnienie dostępności do oferowanego w projekcie wsparcia dla wszystkich jego uczestników oraz zapewnienie dostępności wszystkich produktów projektu (które nie zostały uznane za neutralne) dla wszystkich ich użytkowników, zgodnie ze standardami dostępności, stanowiącymi załącznik do Wytycznych w zakresie realizacji zasady równości szans i niedyskryminacji, w tym dostępności dla osób z niepełnosprawnościami oraz zasady równości szans kobiet i mężczyzn w ramach funduszy unijnych na lata 2014-2020.</a:t>
            </a:r>
          </a:p>
        </p:txBody>
      </p:sp>
      <p:sp>
        <p:nvSpPr>
          <p:cNvPr id="4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7DF194F-FC7D-43B2-A93E-2F6BC4B6766C}" type="slidenum">
              <a:rPr lang="pl-PL" altLang="pl-PL"/>
              <a:pPr/>
              <a:t>‹#›</a:t>
            </a:fld>
            <a:endParaRPr lang="pl-PL" altLang="pl-PL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CD429C-4EED-4223-BDFB-07B1F90EE7AA}" type="datetime1">
              <a:rPr lang="pl-PL" smtClean="0"/>
              <a:t>14.08.2019</a:t>
            </a:fld>
            <a:endParaRPr lang="pl-PL" dirty="0"/>
          </a:p>
        </p:txBody>
      </p:sp>
      <p:sp>
        <p:nvSpPr>
          <p:cNvPr id="6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/>
              <a:t>1 Beneficjent wykazał, że projekt będzie miał pozytywny wpływ na zasadę niedyskryminacji, w tym dostępności dla osób z niepełnoprawnościami. Przez pozytywny wpływ należy rozumieć zapewnienie dostępności do oferowanego w projekcie wsparcia dla wszystkich jego uczestników oraz zapewnienie dostępności wszystkich produktów projektu (które nie zostały uznane za neutralne) dla wszystkich ich użytkowników, zgodnie ze standardami dostępności, stanowiącymi załącznik do Wytycznych w zakresie realizacji zasady równości szans i niedyskryminacji, w tym dostępności dla osób z niepełnosprawnościami oraz zasady równości szans kobiet i mężczyzn w ramach funduszy unijnych na lata 2014-2020.</a:t>
            </a:r>
          </a:p>
        </p:txBody>
      </p:sp>
      <p:sp>
        <p:nvSpPr>
          <p:cNvPr id="7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04C58ED-18D9-4965-9662-7310D566526B}" type="slidenum">
              <a:rPr lang="pl-PL" altLang="pl-PL"/>
              <a:pPr/>
              <a:t>‹#›</a:t>
            </a:fld>
            <a:endParaRPr lang="pl-PL" alt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2CAD72-2CC5-4252-A2C7-0DD877694267}" type="datetime1">
              <a:rPr lang="pl-PL" smtClean="0"/>
              <a:t>14.08.2019</a:t>
            </a:fld>
            <a:endParaRPr lang="pl-PL" dirty="0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/>
              <a:t>1 Beneficjent wykazał, że projekt będzie miał pozytywny wpływ na zasadę niedyskryminacji, w tym dostępności dla osób z niepełnoprawnościami. Przez pozytywny wpływ należy rozumieć zapewnienie dostępności do oferowanego w projekcie wsparcia dla wszystkich jego uczestników oraz zapewnienie dostępności wszystkich produktów projektu (które nie zostały uznane za neutralne) dla wszystkich ich użytkowników, zgodnie ze standardami dostępności, stanowiącymi załącznik do Wytycznych w zakresie realizacji zasady równości szans i niedyskryminacji, w tym dostępności dla osób z niepełnosprawnościami oraz zasady równości szans kobiet i mężczyzn w ramach funduszy unijnych na lata 2014-2020.</a:t>
            </a:r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460F272-4410-428B-B83A-C552716E877D}" type="slidenum">
              <a:rPr lang="pl-PL" altLang="pl-PL"/>
              <a:pPr/>
              <a:t>‹#›</a:t>
            </a:fld>
            <a:endParaRPr lang="pl-PL" altLang="pl-PL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l-PL" noProof="0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59BA5D-8455-45F1-95DA-CB3A9491EEAB}" type="datetime1">
              <a:rPr lang="pl-PL" smtClean="0"/>
              <a:t>14.08.2019</a:t>
            </a:fld>
            <a:endParaRPr lang="pl-PL" dirty="0"/>
          </a:p>
        </p:txBody>
      </p:sp>
      <p:sp>
        <p:nvSpPr>
          <p:cNvPr id="6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/>
              <a:t>1 Beneficjent wykazał, że projekt będzie miał pozytywny wpływ na zasadę niedyskryminacji, w tym dostępności dla osób z niepełnoprawnościami. Przez pozytywny wpływ należy rozumieć zapewnienie dostępności do oferowanego w projekcie wsparcia dla wszystkich jego uczestników oraz zapewnienie dostępności wszystkich produktów projektu (które nie zostały uznane za neutralne) dla wszystkich ich użytkowników, zgodnie ze standardami dostępności, stanowiącymi załącznik do Wytycznych w zakresie realizacji zasady równości szans i niedyskryminacji, w tym dostępności dla osób z niepełnosprawnościami oraz zasady równości szans kobiet i mężczyzn w ramach funduszy unijnych na lata 2014-2020.</a:t>
            </a:r>
          </a:p>
        </p:txBody>
      </p:sp>
      <p:sp>
        <p:nvSpPr>
          <p:cNvPr id="7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270259C-C3DD-4330-ABC6-04856951779A}" type="slidenum">
              <a:rPr lang="pl-PL" altLang="pl-PL"/>
              <a:pPr/>
              <a:t>‹#›</a:t>
            </a:fld>
            <a:endParaRPr lang="pl-PL" altLang="pl-PL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05686D-A3A8-4D11-97F3-511A256C7F6A}" type="datetime1">
              <a:rPr lang="pl-PL" smtClean="0"/>
              <a:t>14.08.2019</a:t>
            </a:fld>
            <a:endParaRPr lang="pl-PL" dirty="0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/>
              <a:t>1 Beneficjent wykazał, że projekt będzie miał pozytywny wpływ na zasadę niedyskryminacji, w tym dostępności dla osób z niepełnoprawnościami. Przez pozytywny wpływ należy rozumieć zapewnienie dostępności do oferowanego w projekcie wsparcia dla wszystkich jego uczestników oraz zapewnienie dostępności wszystkich produktów projektu (które nie zostały uznane za neutralne) dla wszystkich ich użytkowników, zgodnie ze standardami dostępności, stanowiącymi załącznik do Wytycznych w zakresie realizacji zasady równości szans i niedyskryminacji, w tym dostępności dla osób z niepełnosprawnościami oraz zasady równości szans kobiet i mężczyzn w ramach funduszy unijnych na lata 2014-2020.</a:t>
            </a:r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F2C0964-F3E0-440D-BF5F-E3EE5C287362}" type="slidenum">
              <a:rPr lang="pl-PL" altLang="pl-PL"/>
              <a:pPr/>
              <a:t>‹#›</a:t>
            </a:fld>
            <a:endParaRPr lang="pl-PL" altLang="pl-PL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722B8F-D545-47A9-9FD6-D2FF7F16F7DA}" type="datetime1">
              <a:rPr lang="pl-PL" smtClean="0"/>
              <a:t>14.08.2019</a:t>
            </a:fld>
            <a:endParaRPr lang="pl-PL" dirty="0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/>
              <a:t>1 Beneficjent wykazał, że projekt będzie miał pozytywny wpływ na zasadę niedyskryminacji, w tym dostępności dla osób z niepełnoprawnościami. Przez pozytywny wpływ należy rozumieć zapewnienie dostępności do oferowanego w projekcie wsparcia dla wszystkich jego uczestników oraz zapewnienie dostępności wszystkich produktów projektu (które nie zostały uznane za neutralne) dla wszystkich ich użytkowników, zgodnie ze standardami dostępności, stanowiącymi załącznik do Wytycznych w zakresie realizacji zasady równości szans i niedyskryminacji, w tym dostępności dla osób z niepełnosprawnościami oraz zasady równości szans kobiet i mężczyzn w ramach funduszy unijnych na lata 2014-2020.</a:t>
            </a:r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C2A89CF-D389-4F3F-A90D-5E0056501CA8}" type="slidenum">
              <a:rPr lang="pl-PL" altLang="pl-PL"/>
              <a:pPr/>
              <a:t>‹#›</a:t>
            </a:fld>
            <a:endParaRPr lang="pl-PL" alt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DAA209-99CD-4C36-ACBA-506FB8343F39}" type="datetime1">
              <a:rPr lang="pl-PL" smtClean="0"/>
              <a:t>14.08.2019</a:t>
            </a:fld>
            <a:endParaRPr lang="pl-PL" dirty="0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/>
              <a:t>1 Beneficjent wykazał, że projekt będzie miał pozytywny wpływ na zasadę niedyskryminacji, w tym dostępności dla osób z niepełnoprawnościami. Przez pozytywny wpływ należy rozumieć zapewnienie dostępności do oferowanego w projekcie wsparcia dla wszystkich jego uczestników oraz zapewnienie dostępności wszystkich produktów projektu (które nie zostały uznane za neutralne) dla wszystkich ich użytkowników, zgodnie ze standardami dostępności, stanowiącymi załącznik do Wytycznych w zakresie realizacji zasady równości szans i niedyskryminacji, w tym dostępności dla osób z niepełnosprawnościami oraz zasady równości szans kobiet i mężczyzn w ramach funduszy unijnych na lata 2014-2020.</a:t>
            </a:r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5214F47-4AE7-499E-91AC-5461BF0782C1}" type="slidenum">
              <a:rPr lang="pl-PL" altLang="pl-PL"/>
              <a:pPr/>
              <a:t>‹#›</a:t>
            </a:fld>
            <a:endParaRPr lang="pl-PL" alt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C58286-6396-444F-A15E-D74BF46B4B24}" type="datetime1">
              <a:rPr lang="pl-PL" smtClean="0"/>
              <a:t>14.08.2019</a:t>
            </a:fld>
            <a:endParaRPr lang="pl-PL" dirty="0"/>
          </a:p>
        </p:txBody>
      </p:sp>
      <p:sp>
        <p:nvSpPr>
          <p:cNvPr id="6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/>
              <a:t>1 Beneficjent wykazał, że projekt będzie miał pozytywny wpływ na zasadę niedyskryminacji, w tym dostępności dla osób z niepełnoprawnościami. Przez pozytywny wpływ należy rozumieć zapewnienie dostępności do oferowanego w projekcie wsparcia dla wszystkich jego uczestników oraz zapewnienie dostępności wszystkich produktów projektu (które nie zostały uznane za neutralne) dla wszystkich ich użytkowników, zgodnie ze standardami dostępności, stanowiącymi załącznik do Wytycznych w zakresie realizacji zasady równości szans i niedyskryminacji, w tym dostępności dla osób z niepełnosprawnościami oraz zasady równości szans kobiet i mężczyzn w ramach funduszy unijnych na lata 2014-2020.</a:t>
            </a:r>
          </a:p>
        </p:txBody>
      </p:sp>
      <p:sp>
        <p:nvSpPr>
          <p:cNvPr id="7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9A591CB-023F-427F-B3D3-13E70CCF892E}" type="slidenum">
              <a:rPr lang="pl-PL" altLang="pl-PL"/>
              <a:pPr/>
              <a:t>‹#›</a:t>
            </a:fld>
            <a:endParaRPr lang="pl-PL" alt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DA952E-ACDD-4FEB-A63E-478D690914A4}" type="datetime1">
              <a:rPr lang="pl-PL" smtClean="0"/>
              <a:t>14.08.2019</a:t>
            </a:fld>
            <a:endParaRPr lang="pl-PL" dirty="0"/>
          </a:p>
        </p:txBody>
      </p:sp>
      <p:sp>
        <p:nvSpPr>
          <p:cNvPr id="8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/>
              <a:t>1 Beneficjent wykazał, że projekt będzie miał pozytywny wpływ na zasadę niedyskryminacji, w tym dostępności dla osób z niepełnoprawnościami. Przez pozytywny wpływ należy rozumieć zapewnienie dostępności do oferowanego w projekcie wsparcia dla wszystkich jego uczestników oraz zapewnienie dostępności wszystkich produktów projektu (które nie zostały uznane za neutralne) dla wszystkich ich użytkowników, zgodnie ze standardami dostępności, stanowiącymi załącznik do Wytycznych w zakresie realizacji zasady równości szans i niedyskryminacji, w tym dostępności dla osób z niepełnosprawnościami oraz zasady równości szans kobiet i mężczyzn w ramach funduszy unijnych na lata 2014-2020.</a:t>
            </a:r>
          </a:p>
        </p:txBody>
      </p:sp>
      <p:sp>
        <p:nvSpPr>
          <p:cNvPr id="9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F16504A-D863-49B4-BA2A-773CE771A32A}" type="slidenum">
              <a:rPr lang="pl-PL" altLang="pl-PL"/>
              <a:pPr/>
              <a:t>‹#›</a:t>
            </a:fld>
            <a:endParaRPr lang="pl-PL" alt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571CD3-6BCE-402C-B053-C7CE7E073875}" type="datetime1">
              <a:rPr lang="pl-PL" smtClean="0"/>
              <a:t>14.08.2019</a:t>
            </a:fld>
            <a:endParaRPr lang="pl-PL" dirty="0"/>
          </a:p>
        </p:txBody>
      </p:sp>
      <p:sp>
        <p:nvSpPr>
          <p:cNvPr id="4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/>
              <a:t>1 Beneficjent wykazał, że projekt będzie miał pozytywny wpływ na zasadę niedyskryminacji, w tym dostępności dla osób z niepełnoprawnościami. Przez pozytywny wpływ należy rozumieć zapewnienie dostępności do oferowanego w projekcie wsparcia dla wszystkich jego uczestników oraz zapewnienie dostępności wszystkich produktów projektu (które nie zostały uznane za neutralne) dla wszystkich ich użytkowników, zgodnie ze standardami dostępności, stanowiącymi załącznik do Wytycznych w zakresie realizacji zasady równości szans i niedyskryminacji, w tym dostępności dla osób z niepełnosprawnościami oraz zasady równości szans kobiet i mężczyzn w ramach funduszy unijnych na lata 2014-2020.</a:t>
            </a:r>
          </a:p>
        </p:txBody>
      </p:sp>
      <p:sp>
        <p:nvSpPr>
          <p:cNvPr id="5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9920B2A-768A-41A4-8790-9B18B2A55044}" type="slidenum">
              <a:rPr lang="pl-PL" altLang="pl-PL"/>
              <a:pPr/>
              <a:t>‹#›</a:t>
            </a:fld>
            <a:endParaRPr lang="pl-PL" alt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64B24F-EBCE-4E5F-B0B9-D951E9B049D5}" type="datetime1">
              <a:rPr lang="pl-PL" smtClean="0"/>
              <a:t>14.08.2019</a:t>
            </a:fld>
            <a:endParaRPr lang="pl-PL" dirty="0"/>
          </a:p>
        </p:txBody>
      </p:sp>
      <p:sp>
        <p:nvSpPr>
          <p:cNvPr id="3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/>
              <a:t>1 Beneficjent wykazał, że projekt będzie miał pozytywny wpływ na zasadę niedyskryminacji, w tym dostępności dla osób z niepełnoprawnościami. Przez pozytywny wpływ należy rozumieć zapewnienie dostępności do oferowanego w projekcie wsparcia dla wszystkich jego uczestników oraz zapewnienie dostępności wszystkich produktów projektu (które nie zostały uznane za neutralne) dla wszystkich ich użytkowników, zgodnie ze standardami dostępności, stanowiącymi załącznik do Wytycznych w zakresie realizacji zasady równości szans i niedyskryminacji, w tym dostępności dla osób z niepełnosprawnościami oraz zasady równości szans kobiet i mężczyzn w ramach funduszy unijnych na lata 2014-2020.</a:t>
            </a:r>
          </a:p>
        </p:txBody>
      </p:sp>
      <p:sp>
        <p:nvSpPr>
          <p:cNvPr id="4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FB09A5-D7DC-4975-883A-36C095040325}" type="slidenum">
              <a:rPr lang="pl-PL" altLang="pl-PL"/>
              <a:pPr/>
              <a:t>‹#›</a:t>
            </a:fld>
            <a:endParaRPr lang="pl-PL" alt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CCE26C-D3D4-4E8E-ABD7-70FDBA115303}" type="datetime1">
              <a:rPr lang="pl-PL" smtClean="0"/>
              <a:t>14.08.2019</a:t>
            </a:fld>
            <a:endParaRPr lang="pl-PL" dirty="0"/>
          </a:p>
        </p:txBody>
      </p:sp>
      <p:sp>
        <p:nvSpPr>
          <p:cNvPr id="6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/>
              <a:t>1 Beneficjent wykazał, że projekt będzie miał pozytywny wpływ na zasadę niedyskryminacji, w tym dostępności dla osób z niepełnoprawnościami. Przez pozytywny wpływ należy rozumieć zapewnienie dostępności do oferowanego w projekcie wsparcia dla wszystkich jego uczestników oraz zapewnienie dostępności wszystkich produktów projektu (które nie zostały uznane za neutralne) dla wszystkich ich użytkowników, zgodnie ze standardami dostępności, stanowiącymi załącznik do Wytycznych w zakresie realizacji zasady równości szans i niedyskryminacji, w tym dostępności dla osób z niepełnosprawnościami oraz zasady równości szans kobiet i mężczyzn w ramach funduszy unijnych na lata 2014-2020.</a:t>
            </a:r>
          </a:p>
        </p:txBody>
      </p:sp>
      <p:sp>
        <p:nvSpPr>
          <p:cNvPr id="7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108651F-C2E2-4A0E-86B8-608E5CB8281E}" type="slidenum">
              <a:rPr lang="pl-PL" altLang="pl-PL"/>
              <a:pPr/>
              <a:t>‹#›</a:t>
            </a:fld>
            <a:endParaRPr lang="pl-PL" alt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l-PL" noProof="0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A40799-7161-4D32-8B2A-350848D45FD2}" type="datetime1">
              <a:rPr lang="pl-PL" smtClean="0"/>
              <a:t>14.08.2019</a:t>
            </a:fld>
            <a:endParaRPr lang="pl-PL" dirty="0"/>
          </a:p>
        </p:txBody>
      </p:sp>
      <p:sp>
        <p:nvSpPr>
          <p:cNvPr id="6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/>
              <a:t>1 Beneficjent wykazał, że projekt będzie miał pozytywny wpływ na zasadę niedyskryminacji, w tym dostępności dla osób z niepełnoprawnościami. Przez pozytywny wpływ należy rozumieć zapewnienie dostępności do oferowanego w projekcie wsparcia dla wszystkich jego uczestników oraz zapewnienie dostępności wszystkich produktów projektu (które nie zostały uznane za neutralne) dla wszystkich ich użytkowników, zgodnie ze standardami dostępności, stanowiącymi załącznik do Wytycznych w zakresie realizacji zasady równości szans i niedyskryminacji, w tym dostępności dla osób z niepełnosprawnościami oraz zasady równości szans kobiet i mężczyzn w ramach funduszy unijnych na lata 2014-2020.</a:t>
            </a:r>
          </a:p>
        </p:txBody>
      </p:sp>
      <p:sp>
        <p:nvSpPr>
          <p:cNvPr id="7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7B43986-8538-423A-B475-B56DCC3F83E7}" type="slidenum">
              <a:rPr lang="pl-PL" altLang="pl-PL"/>
              <a:pPr/>
              <a:t>‹#›</a:t>
            </a:fld>
            <a:endParaRPr lang="pl-PL" alt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Symbol zastępczy tytułu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/>
              <a:t>Kliknij, aby edytować styl</a:t>
            </a:r>
          </a:p>
        </p:txBody>
      </p:sp>
      <p:sp>
        <p:nvSpPr>
          <p:cNvPr id="1027" name="Symbol zastępczy tekstu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/>
              <a:t>Kliknij, aby edytować style wzorca tekstu</a:t>
            </a:r>
          </a:p>
          <a:p>
            <a:pPr lvl="1"/>
            <a:r>
              <a:rPr lang="pl-PL" altLang="pl-PL"/>
              <a:t>Drugi poziom</a:t>
            </a:r>
          </a:p>
          <a:p>
            <a:pPr lvl="2"/>
            <a:r>
              <a:rPr lang="pl-PL" altLang="pl-PL"/>
              <a:t>Trzeci poziom</a:t>
            </a:r>
          </a:p>
          <a:p>
            <a:pPr lvl="3"/>
            <a:r>
              <a:rPr lang="pl-PL" altLang="pl-PL"/>
              <a:t>Czwarty poziom</a:t>
            </a:r>
          </a:p>
          <a:p>
            <a:pPr lvl="4"/>
            <a:r>
              <a:rPr lang="pl-PL" alt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C5D1894D-9EA7-437B-BE3B-7BBB13551341}" type="datetime1">
              <a:rPr lang="pl-PL" smtClean="0"/>
              <a:t>14.08.2019</a:t>
            </a:fld>
            <a:endParaRPr lang="pl-PL" dirty="0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pl-PL"/>
              <a:t>1 Beneficjent wykazał, że projekt będzie miał pozytywny wpływ na zasadę niedyskryminacji, w tym dostępności dla osób z niepełnoprawnościami. Przez pozytywny wpływ należy rozumieć zapewnienie dostępności do oferowanego w projekcie wsparcia dla wszystkich jego uczestników oraz zapewnienie dostępności wszystkich produktów projektu (które nie zostały uznane za neutralne) dla wszystkich ich użytkowników, zgodnie ze standardami dostępności, stanowiącymi załącznik do Wytycznych w zakresie realizacji zasady równości szans i niedyskryminacji, w tym dostępności dla osób z niepełnosprawnościami oraz zasady równości szans kobiet i mężczyzn w ramach funduszy unijnych na lata 2014-2020.</a:t>
            </a:r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fld id="{87A76CA4-82E5-4D33-9BC7-6C1534D894D6}" type="slidenum">
              <a:rPr lang="pl-PL" altLang="pl-PL"/>
              <a:pPr/>
              <a:t>‹#›</a:t>
            </a:fld>
            <a:endParaRPr lang="pl-PL" alt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Symbol zastępczy tytułu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/>
              <a:t>Kliknij, aby edytować styl</a:t>
            </a:r>
          </a:p>
        </p:txBody>
      </p:sp>
      <p:sp>
        <p:nvSpPr>
          <p:cNvPr id="2051" name="Symbol zastępczy tekstu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/>
              <a:t>Kliknij, aby edytować style wzorca tekstu</a:t>
            </a:r>
          </a:p>
          <a:p>
            <a:pPr lvl="1"/>
            <a:r>
              <a:rPr lang="pl-PL" altLang="pl-PL"/>
              <a:t>Drugi poziom</a:t>
            </a:r>
          </a:p>
          <a:p>
            <a:pPr lvl="2"/>
            <a:r>
              <a:rPr lang="pl-PL" altLang="pl-PL"/>
              <a:t>Trzeci poziom</a:t>
            </a:r>
          </a:p>
          <a:p>
            <a:pPr lvl="3"/>
            <a:r>
              <a:rPr lang="pl-PL" altLang="pl-PL"/>
              <a:t>Czwarty poziom</a:t>
            </a:r>
          </a:p>
          <a:p>
            <a:pPr lvl="4"/>
            <a:r>
              <a:rPr lang="pl-PL" alt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</a:defRPr>
            </a:lvl1pPr>
          </a:lstStyle>
          <a:p>
            <a:pPr>
              <a:defRPr/>
            </a:pPr>
            <a:fld id="{6CB279A6-37C7-414B-BC40-B946592F5830}" type="datetime1">
              <a:rPr lang="pl-PL" smtClean="0"/>
              <a:t>14.08.2019</a:t>
            </a:fld>
            <a:endParaRPr lang="pl-PL" dirty="0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pl-PL"/>
              <a:t>1 Beneficjent wykazał, że projekt będzie miał pozytywny wpływ na zasadę niedyskryminacji, w tym dostępności dla osób z niepełnoprawnościami. Przez pozytywny wpływ należy rozumieć zapewnienie dostępności do oferowanego w projekcie wsparcia dla wszystkich jego uczestników oraz zapewnienie dostępności wszystkich produktów projektu (które nie zostały uznane za neutralne) dla wszystkich ich użytkowników, zgodnie ze standardami dostępności, stanowiącymi załącznik do Wytycznych w zakresie realizacji zasady równości szans i niedyskryminacji, w tym dostępności dla osób z niepełnosprawnościami oraz zasady równości szans kobiet i mężczyzn w ramach funduszy unijnych na lata 2014-2020.</a:t>
            </a:r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fld id="{515D1960-F112-4533-BE43-E75D880873FF}" type="slidenum">
              <a:rPr lang="pl-PL" altLang="pl-PL"/>
              <a:pPr/>
              <a:t>‹#›</a:t>
            </a:fld>
            <a:endParaRPr lang="pl-PL" alt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8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8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8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8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8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8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8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w.opolskie.pl/" TargetMode="External"/><Relationship Id="rId2" Type="http://schemas.openxmlformats.org/officeDocument/2006/relationships/hyperlink" Target="http://test.pw.opolskie.pl/" TargetMode="External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1.jpe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8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8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8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8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8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8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8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8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8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8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8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8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8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8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8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8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8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8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8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8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8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8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8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8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22" name="Grupa 3"/>
          <p:cNvGrpSpPr>
            <a:grpSpLocks/>
          </p:cNvGrpSpPr>
          <p:nvPr/>
        </p:nvGrpSpPr>
        <p:grpSpPr bwMode="auto">
          <a:xfrm>
            <a:off x="1000125" y="857250"/>
            <a:ext cx="6888163" cy="4537075"/>
            <a:chOff x="-1" y="1"/>
            <a:chExt cx="6888089" cy="4536504"/>
          </a:xfrm>
        </p:grpSpPr>
        <p:sp>
          <p:nvSpPr>
            <p:cNvPr id="5" name="Schemat blokowy: operacja ręczna 4"/>
            <p:cNvSpPr/>
            <p:nvPr/>
          </p:nvSpPr>
          <p:spPr>
            <a:xfrm rot="16200000">
              <a:off x="1175792" y="-1175792"/>
              <a:ext cx="4536504" cy="6888089"/>
            </a:xfrm>
            <a:prstGeom prst="flowChartManualOperation">
              <a:avLst/>
            </a:pr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6" name="Schemat blokowy: operacja ręczna 4"/>
            <p:cNvSpPr/>
            <p:nvPr/>
          </p:nvSpPr>
          <p:spPr>
            <a:xfrm>
              <a:off x="-1" y="699455"/>
              <a:ext cx="6380118" cy="292911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273050" tIns="0" rIns="275828" bIns="0" spcCol="1270" anchor="ctr"/>
            <a:lstStyle/>
            <a:p>
              <a:pPr algn="ctr" defTabSz="19113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pl-PL" sz="3600" b="1" spc="150" dirty="0">
                  <a:ln w="11430"/>
                  <a:solidFill>
                    <a:srgbClr val="F8F8F8"/>
                  </a:solidFill>
                  <a:effectLst>
                    <a:outerShdw blurRad="25400" algn="tl" rotWithShape="0">
                      <a:srgbClr val="000000">
                        <a:alpha val="43000"/>
                      </a:srgbClr>
                    </a:outerShdw>
                  </a:effectLst>
                </a:rPr>
                <a:t>Regionalny Program Operacyjny Województwa Opolskiego na lata        2014-2020</a:t>
              </a:r>
            </a:p>
            <a:p>
              <a:pPr algn="ctr" defTabSz="19113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pl-PL" sz="2800" b="1" spc="150" dirty="0">
                  <a:ln w="11430"/>
                  <a:solidFill>
                    <a:srgbClr val="F8F8F8"/>
                  </a:solidFill>
                  <a:effectLst>
                    <a:outerShdw blurRad="25400" algn="tl" rotWithShape="0">
                      <a:srgbClr val="000000">
                        <a:alpha val="43000"/>
                      </a:srgbClr>
                    </a:outerShdw>
                  </a:effectLst>
                </a:rPr>
                <a:t>Nabór w ramach Działania 7.6</a:t>
              </a:r>
              <a:endParaRPr lang="pl-PL" sz="2800" b="1" spc="150" dirty="0">
                <a:ln w="11430"/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endParaRPr>
            </a:p>
          </p:txBody>
        </p:sp>
      </p:grpSp>
      <p:grpSp>
        <p:nvGrpSpPr>
          <p:cNvPr id="5123" name="Grupa 7"/>
          <p:cNvGrpSpPr>
            <a:grpSpLocks/>
          </p:cNvGrpSpPr>
          <p:nvPr/>
        </p:nvGrpSpPr>
        <p:grpSpPr bwMode="auto">
          <a:xfrm rot="10800000">
            <a:off x="3707904" y="4221088"/>
            <a:ext cx="4909815" cy="1439862"/>
            <a:chOff x="-235682" y="-203246"/>
            <a:chExt cx="6578841" cy="4064001"/>
          </a:xfrm>
        </p:grpSpPr>
        <p:sp>
          <p:nvSpPr>
            <p:cNvPr id="8" name="Schemat blokowy: operacja ręczna 7"/>
            <p:cNvSpPr/>
            <p:nvPr/>
          </p:nvSpPr>
          <p:spPr>
            <a:xfrm rot="16200000">
              <a:off x="780523" y="-1219451"/>
              <a:ext cx="4064001" cy="6096411"/>
            </a:xfrm>
            <a:prstGeom prst="flowChartManualOperation">
              <a:avLst/>
            </a:prstGeom>
            <a:solidFill>
              <a:srgbClr val="FF9900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9" name="Schemat blokowy: operacja ręczna 4"/>
            <p:cNvSpPr/>
            <p:nvPr/>
          </p:nvSpPr>
          <p:spPr>
            <a:xfrm rot="10800000">
              <a:off x="1" y="812798"/>
              <a:ext cx="6343158" cy="243840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273050" tIns="0" rIns="275828" bIns="0" spcCol="1270" anchor="ctr"/>
            <a:lstStyle/>
            <a:p>
              <a:pPr algn="ctr" defTabSz="1911350" eaLnBrk="1" hangingPunct="1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pl-PL" dirty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</a:rPr>
                <a:t>Opole, 13 sierpnia 2019 r.</a:t>
              </a:r>
            </a:p>
          </p:txBody>
        </p:sp>
      </p:grpSp>
      <p:sp>
        <p:nvSpPr>
          <p:cNvPr id="55297" name="Rectangle 1"/>
          <p:cNvSpPr>
            <a:spLocks noChangeArrowheads="1"/>
          </p:cNvSpPr>
          <p:nvPr/>
        </p:nvSpPr>
        <p:spPr bwMode="auto">
          <a:xfrm>
            <a:off x="785786" y="6429396"/>
            <a:ext cx="7358082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Szkolenie współfinansowane przez Unię Europejską w ramach Europejskiego Funduszu Społecznego</a:t>
            </a:r>
            <a:endParaRPr kumimoji="0" lang="pl-PL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1" name="Obraz 10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26083" y="5803900"/>
            <a:ext cx="5760720" cy="55245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/>
          <p:cNvSpPr/>
          <p:nvPr/>
        </p:nvSpPr>
        <p:spPr>
          <a:xfrm>
            <a:off x="0" y="0"/>
            <a:ext cx="9144000" cy="105273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38100"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pl-PL" dirty="0"/>
          </a:p>
        </p:txBody>
      </p:sp>
      <p:sp>
        <p:nvSpPr>
          <p:cNvPr id="11" name="Prostokąt zaokrąglony 10"/>
          <p:cNvSpPr/>
          <p:nvPr/>
        </p:nvSpPr>
        <p:spPr>
          <a:xfrm>
            <a:off x="214282" y="116631"/>
            <a:ext cx="8715436" cy="706027"/>
          </a:xfrm>
          <a:prstGeom prst="roundRect">
            <a:avLst/>
          </a:prstGeom>
          <a:ln w="44450">
            <a:solidFill>
              <a:schemeClr val="tx1"/>
            </a:solidFill>
          </a:ln>
          <a:effectLst>
            <a:glow rad="101600">
              <a:schemeClr val="accent6">
                <a:satMod val="175000"/>
                <a:alpha val="40000"/>
              </a:schemeClr>
            </a:glow>
            <a:outerShdw blurRad="50800" dist="38100" dir="5400000" algn="t" rotWithShape="0">
              <a:prstClr val="black">
                <a:alpha val="40000"/>
              </a:prstClr>
            </a:outerShdw>
            <a:softEdge rad="317500"/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 prst="riblet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3200" b="1" dirty="0">
                <a:solidFill>
                  <a:schemeClr val="tx1"/>
                </a:solidFill>
              </a:rPr>
              <a:t>Wojewódzki Urząd Pracy w Opolu</a:t>
            </a:r>
          </a:p>
        </p:txBody>
      </p:sp>
      <p:sp>
        <p:nvSpPr>
          <p:cNvPr id="7177" name="Prostokąt 1"/>
          <p:cNvSpPr>
            <a:spLocks noChangeArrowheads="1"/>
          </p:cNvSpPr>
          <p:nvPr/>
        </p:nvSpPr>
        <p:spPr bwMode="auto">
          <a:xfrm>
            <a:off x="179512" y="1268760"/>
            <a:ext cx="8750206" cy="15081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541338" lvl="0" indent="-541338" algn="just"/>
            <a:endParaRPr lang="pl-PL" sz="1400" dirty="0">
              <a:latin typeface="Calibri" panose="020F0502020204030204" pitchFamily="34" charset="0"/>
            </a:endParaRPr>
          </a:p>
          <a:p>
            <a:endParaRPr lang="pl-PL" sz="1400" dirty="0">
              <a:latin typeface="Calibri" panose="020F0502020204030204" pitchFamily="34" charset="0"/>
            </a:endParaRPr>
          </a:p>
          <a:p>
            <a:pPr marL="541338" lvl="0" indent="-541338"/>
            <a:endParaRPr lang="pl-PL" sz="1400" dirty="0">
              <a:solidFill>
                <a:srgbClr val="FF0000"/>
              </a:solidFill>
              <a:latin typeface="Calibri" panose="020F0502020204030204" pitchFamily="34" charset="0"/>
            </a:endParaRPr>
          </a:p>
          <a:p>
            <a:pPr lvl="0"/>
            <a:endParaRPr lang="pl-PL" sz="1000" dirty="0">
              <a:latin typeface="+mj-lt"/>
            </a:endParaRPr>
          </a:p>
          <a:p>
            <a:pPr lvl="0"/>
            <a:endParaRPr lang="pl-PL" sz="1000" dirty="0">
              <a:latin typeface="+mj-lt"/>
            </a:endParaRPr>
          </a:p>
          <a:p>
            <a:pPr lvl="0"/>
            <a:endParaRPr lang="pl-PL" sz="1000" dirty="0">
              <a:latin typeface="+mj-lt"/>
            </a:endParaRPr>
          </a:p>
          <a:p>
            <a:pPr lvl="0"/>
            <a:endParaRPr lang="pl-PL" sz="1000" dirty="0">
              <a:latin typeface="+mj-lt"/>
            </a:endParaRPr>
          </a:p>
          <a:p>
            <a:pPr lvl="0"/>
            <a:endParaRPr lang="pl-PL" sz="1000" dirty="0">
              <a:latin typeface="+mj-lt"/>
            </a:endParaRPr>
          </a:p>
        </p:txBody>
      </p:sp>
      <p:pic>
        <p:nvPicPr>
          <p:cNvPr id="7" name="Obraz 6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7664" y="5967482"/>
            <a:ext cx="5760720" cy="552450"/>
          </a:xfrm>
          <a:prstGeom prst="rect">
            <a:avLst/>
          </a:prstGeom>
        </p:spPr>
      </p:pic>
      <p:sp>
        <p:nvSpPr>
          <p:cNvPr id="2" name="Prostokąt 1"/>
          <p:cNvSpPr/>
          <p:nvPr/>
        </p:nvSpPr>
        <p:spPr>
          <a:xfrm>
            <a:off x="467544" y="1556793"/>
            <a:ext cx="7776864" cy="40703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pl-PL" sz="2400" b="1" dirty="0">
                <a:solidFill>
                  <a:srgbClr val="000000"/>
                </a:solidFill>
                <a:latin typeface="Calibri" panose="020F0502020204030204" pitchFamily="34" charset="0"/>
              </a:rPr>
              <a:t>UWAGA! </a:t>
            </a:r>
            <a:br>
              <a:rPr lang="pl-PL" sz="2400" b="1" dirty="0">
                <a:solidFill>
                  <a:srgbClr val="000000"/>
                </a:solidFill>
                <a:latin typeface="Calibri" panose="020F0502020204030204" pitchFamily="34" charset="0"/>
              </a:rPr>
            </a:br>
            <a:endParaRPr lang="pl-PL" sz="2400" b="1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>
              <a:lnSpc>
                <a:spcPct val="150000"/>
              </a:lnSpc>
            </a:pPr>
            <a:r>
              <a:rPr lang="pl-PL" sz="1400" b="1" dirty="0">
                <a:solidFill>
                  <a:srgbClr val="000000"/>
                </a:solidFill>
                <a:latin typeface="Calibri" panose="020F0502020204030204" pitchFamily="34" charset="0"/>
              </a:rPr>
              <a:t>W przypadku opiekunów prawnych/ rodziców pozostających poza rynkiem pracy, stanowiących grupę osób bezrobotnych i biernych zawodowo* wskazanych w pkt 4 </a:t>
            </a:r>
            <a:r>
              <a:rPr lang="pl-PL" sz="1400" b="1" dirty="0" err="1">
                <a:solidFill>
                  <a:srgbClr val="000000"/>
                </a:solidFill>
                <a:latin typeface="Calibri" panose="020F0502020204030204" pitchFamily="34" charset="0"/>
              </a:rPr>
              <a:t>ppkt</a:t>
            </a:r>
            <a:r>
              <a:rPr lang="pl-PL" sz="1400" b="1" dirty="0">
                <a:solidFill>
                  <a:srgbClr val="000000"/>
                </a:solidFill>
                <a:latin typeface="Calibri" panose="020F0502020204030204" pitchFamily="34" charset="0"/>
              </a:rPr>
              <a:t> 1 </a:t>
            </a:r>
            <a:r>
              <a:rPr lang="pl-PL" sz="1400" b="1" dirty="0" smtClean="0">
                <a:solidFill>
                  <a:srgbClr val="000000"/>
                </a:solidFill>
                <a:latin typeface="Calibri" panose="020F0502020204030204" pitchFamily="34" charset="0"/>
              </a:rPr>
              <a:t>R</a:t>
            </a:r>
            <a:r>
              <a:rPr lang="pl-PL" sz="1400" b="1" dirty="0" smtClean="0">
                <a:solidFill>
                  <a:srgbClr val="000000"/>
                </a:solidFill>
                <a:latin typeface="Calibri" panose="020F0502020204030204" pitchFamily="34" charset="0"/>
              </a:rPr>
              <a:t>egulaminu konkursu </a:t>
            </a:r>
            <a:r>
              <a:rPr lang="pl-PL" sz="1400" b="1" dirty="0">
                <a:solidFill>
                  <a:srgbClr val="000000"/>
                </a:solidFill>
                <a:latin typeface="Calibri" panose="020F0502020204030204" pitchFamily="34" charset="0"/>
              </a:rPr>
              <a:t>należy obligatoryjnie zapewnić realizację 4 typu projektu. Dobór poszczególnych form wsparcia powinien nastąpić po sporządzeniu Indywidualnego Planu Działania (lub dokumentu pełniącego analogiczną rolę) dla danego uczestnika projektu. </a:t>
            </a:r>
          </a:p>
          <a:p>
            <a:pPr>
              <a:lnSpc>
                <a:spcPct val="150000"/>
              </a:lnSpc>
            </a:pPr>
            <a:endParaRPr lang="pl-PL" sz="1400" b="1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>
              <a:lnSpc>
                <a:spcPct val="150000"/>
              </a:lnSpc>
            </a:pPr>
            <a:r>
              <a:rPr lang="pl-PL" sz="1100" b="1" dirty="0">
                <a:solidFill>
                  <a:srgbClr val="000000"/>
                </a:solidFill>
                <a:latin typeface="Calibri" panose="020F0502020204030204" pitchFamily="34" charset="0"/>
              </a:rPr>
              <a:t>*</a:t>
            </a:r>
            <a:r>
              <a:rPr lang="pl-PL" sz="1100" u="sng" dirty="0">
                <a:solidFill>
                  <a:srgbClr val="000000"/>
                </a:solidFill>
                <a:latin typeface="Calibri" panose="020F0502020204030204" pitchFamily="34" charset="0"/>
              </a:rPr>
              <a:t>Z wyłączeniem osób przebywających na urlopie wychowawczym, w sytuacji gdy ich powrót na rynek pracy nie wymaga zastosowania instrumentów aktywizacji zawodowej (np. uczestnik projektu powraca na dotychczasowe stanowisko pracy, więc nie jest konieczne zastosowanie w stosunku do niego instrumentów wymienionych w 4 typie projektu). </a:t>
            </a:r>
          </a:p>
          <a:p>
            <a:r>
              <a:rPr lang="pl-PL" sz="1100" dirty="0">
                <a:solidFill>
                  <a:srgbClr val="000000"/>
                </a:solidFill>
                <a:latin typeface="Calibri" panose="020F0502020204030204" pitchFamily="34" charset="0"/>
              </a:rPr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3533125319"/>
      </p:ext>
    </p:extLst>
  </p:cSld>
  <p:clrMapOvr>
    <a:masterClrMapping/>
  </p:clrMapOvr>
  <p:transition spd="slow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/>
          <p:cNvSpPr/>
          <p:nvPr/>
        </p:nvSpPr>
        <p:spPr>
          <a:xfrm>
            <a:off x="0" y="0"/>
            <a:ext cx="9144000" cy="105273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38100"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pl-PL" dirty="0"/>
          </a:p>
        </p:txBody>
      </p:sp>
      <p:sp>
        <p:nvSpPr>
          <p:cNvPr id="11" name="Prostokąt zaokrąglony 10"/>
          <p:cNvSpPr/>
          <p:nvPr/>
        </p:nvSpPr>
        <p:spPr>
          <a:xfrm>
            <a:off x="214282" y="116631"/>
            <a:ext cx="8715436" cy="706027"/>
          </a:xfrm>
          <a:prstGeom prst="roundRect">
            <a:avLst/>
          </a:prstGeom>
          <a:ln w="44450">
            <a:solidFill>
              <a:schemeClr val="tx1"/>
            </a:solidFill>
          </a:ln>
          <a:effectLst>
            <a:glow rad="101600">
              <a:schemeClr val="accent6">
                <a:satMod val="175000"/>
                <a:alpha val="40000"/>
              </a:schemeClr>
            </a:glow>
            <a:outerShdw blurRad="50800" dist="38100" dir="5400000" algn="t" rotWithShape="0">
              <a:prstClr val="black">
                <a:alpha val="40000"/>
              </a:prstClr>
            </a:outerShdw>
            <a:softEdge rad="317500"/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 prst="riblet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3200" b="1" dirty="0">
                <a:solidFill>
                  <a:schemeClr val="tx1"/>
                </a:solidFill>
              </a:rPr>
              <a:t>Wojewódzki Urząd Pracy w Opolu</a:t>
            </a:r>
          </a:p>
        </p:txBody>
      </p:sp>
      <p:sp>
        <p:nvSpPr>
          <p:cNvPr id="7177" name="Prostokąt 1"/>
          <p:cNvSpPr>
            <a:spLocks noChangeArrowheads="1"/>
          </p:cNvSpPr>
          <p:nvPr/>
        </p:nvSpPr>
        <p:spPr bwMode="auto">
          <a:xfrm>
            <a:off x="214282" y="1268760"/>
            <a:ext cx="8750206" cy="58477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pl-PL" altLang="pl-PL" sz="2000" b="1" u="sng" dirty="0">
                <a:latin typeface="+mn-lt"/>
                <a:cs typeface="Arial" panose="020B0604020202020204" pitchFamily="34" charset="0"/>
              </a:rPr>
              <a:t>Warunki szczegółowe</a:t>
            </a:r>
          </a:p>
          <a:p>
            <a:pPr algn="just"/>
            <a:endParaRPr lang="pl-PL" sz="1400" b="1" dirty="0">
              <a:latin typeface="+mj-lt"/>
            </a:endParaRPr>
          </a:p>
          <a:p>
            <a:endParaRPr lang="pl-PL" sz="1600" dirty="0">
              <a:latin typeface="Calibri" panose="020F0502020204030204" pitchFamily="34" charset="0"/>
            </a:endParaRPr>
          </a:p>
          <a:p>
            <a:pPr>
              <a:lnSpc>
                <a:spcPct val="150000"/>
              </a:lnSpc>
            </a:pPr>
            <a:r>
              <a:rPr lang="pl-PL" sz="1400" dirty="0">
                <a:solidFill>
                  <a:srgbClr val="000000"/>
                </a:solidFill>
                <a:latin typeface="Calibri" panose="020F0502020204030204" pitchFamily="34" charset="0"/>
              </a:rPr>
              <a:t>1. </a:t>
            </a:r>
            <a:r>
              <a:rPr lang="pl-PL" sz="1400" b="1" dirty="0">
                <a:solidFill>
                  <a:srgbClr val="000000"/>
                </a:solidFill>
                <a:latin typeface="Calibri" panose="020F0502020204030204" pitchFamily="34" charset="0"/>
              </a:rPr>
              <a:t>Działania świadomościowe </a:t>
            </a:r>
            <a:r>
              <a:rPr lang="pl-PL" sz="1400" dirty="0">
                <a:solidFill>
                  <a:srgbClr val="000000"/>
                </a:solidFill>
                <a:latin typeface="Calibri" panose="020F0502020204030204" pitchFamily="34" charset="0"/>
              </a:rPr>
              <a:t>(kampanie informacyjne i działania upowszechniające) będą możliwe do finansowania </a:t>
            </a:r>
            <a:br>
              <a:rPr lang="pl-PL" sz="1400" dirty="0">
                <a:solidFill>
                  <a:srgbClr val="000000"/>
                </a:solidFill>
                <a:latin typeface="Calibri" panose="020F0502020204030204" pitchFamily="34" charset="0"/>
              </a:rPr>
            </a:br>
            <a:r>
              <a:rPr lang="pl-PL" sz="1400" dirty="0">
                <a:solidFill>
                  <a:srgbClr val="000000"/>
                </a:solidFill>
                <a:latin typeface="Calibri" panose="020F0502020204030204" pitchFamily="34" charset="0"/>
              </a:rPr>
              <a:t>     jedynie jeśli będą stanowić część projektu i będą uzupełniać działania o charakterze wdrożeniowym w ramach tego </a:t>
            </a:r>
            <a:br>
              <a:rPr lang="pl-PL" sz="1400" dirty="0">
                <a:solidFill>
                  <a:srgbClr val="000000"/>
                </a:solidFill>
                <a:latin typeface="Calibri" panose="020F0502020204030204" pitchFamily="34" charset="0"/>
              </a:rPr>
            </a:br>
            <a:r>
              <a:rPr lang="pl-PL" sz="1400" dirty="0">
                <a:solidFill>
                  <a:srgbClr val="000000"/>
                </a:solidFill>
                <a:latin typeface="Calibri" panose="020F0502020204030204" pitchFamily="34" charset="0"/>
              </a:rPr>
              <a:t>     projektu z zastrzeżeniem iż nie mogą przekroczyć </a:t>
            </a:r>
            <a:r>
              <a:rPr lang="pl-PL" sz="1400" b="1" dirty="0">
                <a:solidFill>
                  <a:srgbClr val="000000"/>
                </a:solidFill>
                <a:latin typeface="Calibri" panose="020F0502020204030204" pitchFamily="34" charset="0"/>
              </a:rPr>
              <a:t>10 % kosztów kwalifikowalnych</a:t>
            </a:r>
            <a:r>
              <a:rPr lang="pl-PL" sz="1400" dirty="0">
                <a:solidFill>
                  <a:srgbClr val="000000"/>
                </a:solidFill>
                <a:latin typeface="Calibri" panose="020F0502020204030204" pitchFamily="34" charset="0"/>
              </a:rPr>
              <a:t>. </a:t>
            </a:r>
          </a:p>
          <a:p>
            <a:pPr>
              <a:lnSpc>
                <a:spcPct val="150000"/>
              </a:lnSpc>
            </a:pPr>
            <a:endParaRPr lang="pl-PL" sz="14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>
              <a:lnSpc>
                <a:spcPct val="150000"/>
              </a:lnSpc>
            </a:pPr>
            <a:r>
              <a:rPr lang="pl-PL" sz="1400" dirty="0">
                <a:solidFill>
                  <a:srgbClr val="000000"/>
                </a:solidFill>
                <a:latin typeface="Calibri" panose="020F0502020204030204" pitchFamily="34" charset="0"/>
              </a:rPr>
              <a:t>2. W przedmiotowym konkursie </a:t>
            </a:r>
            <a:r>
              <a:rPr lang="pl-PL" sz="1400" b="1" dirty="0">
                <a:solidFill>
                  <a:srgbClr val="000000"/>
                </a:solidFill>
                <a:latin typeface="Calibri" panose="020F0502020204030204" pitchFamily="34" charset="0"/>
              </a:rPr>
              <a:t>wyłączono możliwość finansowania kosztów wynagrodzenia niani</a:t>
            </a:r>
            <a:r>
              <a:rPr lang="pl-PL" sz="1400" dirty="0">
                <a:solidFill>
                  <a:srgbClr val="000000"/>
                </a:solidFill>
                <a:latin typeface="Calibri" panose="020F0502020204030204" pitchFamily="34" charset="0"/>
              </a:rPr>
              <a:t>. </a:t>
            </a:r>
          </a:p>
          <a:p>
            <a:pPr>
              <a:lnSpc>
                <a:spcPct val="150000"/>
              </a:lnSpc>
            </a:pPr>
            <a:endParaRPr lang="pl-PL" sz="14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>
              <a:lnSpc>
                <a:spcPct val="150000"/>
              </a:lnSpc>
            </a:pPr>
            <a:r>
              <a:rPr lang="pl-PL" sz="1400" dirty="0">
                <a:solidFill>
                  <a:srgbClr val="000000"/>
                </a:solidFill>
                <a:latin typeface="Calibri" panose="020F0502020204030204" pitchFamily="34" charset="0"/>
              </a:rPr>
              <a:t>3. </a:t>
            </a:r>
            <a:r>
              <a:rPr lang="pl-PL" sz="1400" b="1" dirty="0">
                <a:solidFill>
                  <a:srgbClr val="000000"/>
                </a:solidFill>
                <a:latin typeface="Calibri" panose="020F0502020204030204" pitchFamily="34" charset="0"/>
              </a:rPr>
              <a:t>Dostosowanie istniejących miejsc opieki nad dziećmi do lat 3 do potrzeb dzieci z niepełnosprawnościami musi </a:t>
            </a:r>
            <a:br>
              <a:rPr lang="pl-PL" sz="1400" b="1" dirty="0">
                <a:solidFill>
                  <a:srgbClr val="000000"/>
                </a:solidFill>
                <a:latin typeface="Calibri" panose="020F0502020204030204" pitchFamily="34" charset="0"/>
              </a:rPr>
            </a:br>
            <a:r>
              <a:rPr lang="pl-PL" sz="1400" b="1" dirty="0">
                <a:solidFill>
                  <a:srgbClr val="000000"/>
                </a:solidFill>
                <a:latin typeface="Calibri" panose="020F0502020204030204" pitchFamily="34" charset="0"/>
              </a:rPr>
              <a:t>     bezpośrednio wynikać z diagnozy potrzeb konkretnych dzieci i stopnia niedostosowania placówki</a:t>
            </a:r>
            <a:r>
              <a:rPr lang="pl-PL" sz="1400" dirty="0">
                <a:solidFill>
                  <a:srgbClr val="000000"/>
                </a:solidFill>
                <a:latin typeface="Calibri" panose="020F0502020204030204" pitchFamily="34" charset="0"/>
              </a:rPr>
              <a:t>. </a:t>
            </a:r>
          </a:p>
          <a:p>
            <a:pPr>
              <a:lnSpc>
                <a:spcPct val="150000"/>
              </a:lnSpc>
            </a:pPr>
            <a:endParaRPr lang="pl-PL" sz="14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>
              <a:lnSpc>
                <a:spcPct val="150000"/>
              </a:lnSpc>
            </a:pPr>
            <a:r>
              <a:rPr lang="pl-PL" sz="1400" dirty="0">
                <a:solidFill>
                  <a:srgbClr val="000000"/>
                </a:solidFill>
                <a:latin typeface="Calibri" panose="020F0502020204030204" pitchFamily="34" charset="0"/>
              </a:rPr>
              <a:t>4. W przypadku realizacji typu projektu nr 1 finansowanie działalności bieżącej nowo utworzonych miejsc opieki nad </a:t>
            </a:r>
            <a:br>
              <a:rPr lang="pl-PL" sz="1400" dirty="0">
                <a:solidFill>
                  <a:srgbClr val="000000"/>
                </a:solidFill>
                <a:latin typeface="Calibri" panose="020F0502020204030204" pitchFamily="34" charset="0"/>
              </a:rPr>
            </a:br>
            <a:r>
              <a:rPr lang="pl-PL" sz="1400" dirty="0">
                <a:solidFill>
                  <a:srgbClr val="000000"/>
                </a:solidFill>
                <a:latin typeface="Calibri" panose="020F0502020204030204" pitchFamily="34" charset="0"/>
              </a:rPr>
              <a:t>     dziećmi do lat 3 w formie żłobków, klubów dziecięcych lub dziennego opiekuna </a:t>
            </a:r>
            <a:r>
              <a:rPr lang="pl-PL" sz="1400" b="1" dirty="0">
                <a:solidFill>
                  <a:srgbClr val="000000"/>
                </a:solidFill>
                <a:latin typeface="Calibri" panose="020F0502020204030204" pitchFamily="34" charset="0"/>
              </a:rPr>
              <a:t>nie może trwać dłużej niż 24  </a:t>
            </a:r>
            <a:br>
              <a:rPr lang="pl-PL" sz="1400" b="1" dirty="0">
                <a:solidFill>
                  <a:srgbClr val="000000"/>
                </a:solidFill>
                <a:latin typeface="Calibri" panose="020F0502020204030204" pitchFamily="34" charset="0"/>
              </a:rPr>
            </a:br>
            <a:r>
              <a:rPr lang="pl-PL" sz="1400" b="1" dirty="0">
                <a:solidFill>
                  <a:srgbClr val="000000"/>
                </a:solidFill>
                <a:latin typeface="Calibri" panose="020F0502020204030204" pitchFamily="34" charset="0"/>
              </a:rPr>
              <a:t>     miesiące</a:t>
            </a:r>
            <a:r>
              <a:rPr lang="pl-PL" sz="1400" dirty="0">
                <a:solidFill>
                  <a:srgbClr val="000000"/>
                </a:solidFill>
                <a:latin typeface="Calibri" panose="020F0502020204030204" pitchFamily="34" charset="0"/>
              </a:rPr>
              <a:t>. </a:t>
            </a:r>
          </a:p>
          <a:p>
            <a:r>
              <a:rPr lang="pl-PL" sz="1400" dirty="0">
                <a:solidFill>
                  <a:srgbClr val="000000"/>
                </a:solidFill>
                <a:latin typeface="Calibri" panose="020F0502020204030204" pitchFamily="34" charset="0"/>
              </a:rPr>
              <a:t>	</a:t>
            </a:r>
          </a:p>
          <a:p>
            <a:pPr algn="just"/>
            <a:endParaRPr lang="pl-PL" sz="1400" b="1" dirty="0">
              <a:latin typeface="+mj-lt"/>
            </a:endParaRPr>
          </a:p>
          <a:p>
            <a:pPr marL="354013" indent="-354013" algn="just">
              <a:buAutoNum type="arabicParenR" startAt="4"/>
            </a:pPr>
            <a:endParaRPr lang="pl-PL" sz="1400" dirty="0">
              <a:latin typeface="Calibri" panose="020F0502020204030204" pitchFamily="34" charset="0"/>
            </a:endParaRPr>
          </a:p>
          <a:p>
            <a:endParaRPr lang="pl-PL" altLang="pl-PL" sz="1400" dirty="0">
              <a:latin typeface="+mj-lt"/>
              <a:cs typeface="Times New Roman" pitchFamily="18" charset="0"/>
            </a:endParaRPr>
          </a:p>
          <a:p>
            <a:pPr algn="just"/>
            <a:endParaRPr lang="pl-PL" altLang="pl-PL" sz="1600" dirty="0">
              <a:latin typeface="Calibri" pitchFamily="34" charset="0"/>
              <a:cs typeface="Times New Roman" pitchFamily="18" charset="0"/>
            </a:endParaRPr>
          </a:p>
        </p:txBody>
      </p:sp>
      <p:pic>
        <p:nvPicPr>
          <p:cNvPr id="7" name="Obraz 6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3688" y="6080125"/>
            <a:ext cx="5760720" cy="552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7982713"/>
      </p:ext>
    </p:extLst>
  </p:cSld>
  <p:clrMapOvr>
    <a:masterClrMapping/>
  </p:clrMapOvr>
  <p:transition spd="slow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/>
          <p:cNvSpPr/>
          <p:nvPr/>
        </p:nvSpPr>
        <p:spPr>
          <a:xfrm>
            <a:off x="0" y="0"/>
            <a:ext cx="9144000" cy="105273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38100"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pl-PL" dirty="0"/>
          </a:p>
        </p:txBody>
      </p:sp>
      <p:sp>
        <p:nvSpPr>
          <p:cNvPr id="11" name="Prostokąt zaokrąglony 10"/>
          <p:cNvSpPr/>
          <p:nvPr/>
        </p:nvSpPr>
        <p:spPr>
          <a:xfrm>
            <a:off x="214282" y="116631"/>
            <a:ext cx="8715436" cy="706027"/>
          </a:xfrm>
          <a:prstGeom prst="roundRect">
            <a:avLst/>
          </a:prstGeom>
          <a:ln w="44450">
            <a:solidFill>
              <a:schemeClr val="tx1"/>
            </a:solidFill>
          </a:ln>
          <a:effectLst>
            <a:glow rad="101600">
              <a:schemeClr val="accent6">
                <a:satMod val="175000"/>
                <a:alpha val="40000"/>
              </a:schemeClr>
            </a:glow>
            <a:outerShdw blurRad="50800" dist="38100" dir="5400000" algn="t" rotWithShape="0">
              <a:prstClr val="black">
                <a:alpha val="40000"/>
              </a:prstClr>
            </a:outerShdw>
            <a:softEdge rad="317500"/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 prst="riblet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3200" b="1" dirty="0">
                <a:solidFill>
                  <a:schemeClr val="tx1"/>
                </a:solidFill>
              </a:rPr>
              <a:t>Wojewódzki Urząd Pracy w Opolu</a:t>
            </a:r>
          </a:p>
        </p:txBody>
      </p:sp>
      <p:sp>
        <p:nvSpPr>
          <p:cNvPr id="7177" name="Prostokąt 1"/>
          <p:cNvSpPr>
            <a:spLocks noChangeArrowheads="1"/>
          </p:cNvSpPr>
          <p:nvPr/>
        </p:nvSpPr>
        <p:spPr bwMode="auto">
          <a:xfrm>
            <a:off x="214282" y="1268760"/>
            <a:ext cx="8750206" cy="507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endParaRPr lang="pl-PL" sz="1600" dirty="0">
              <a:latin typeface="Calibri" panose="020F0502020204030204" pitchFamily="34" charset="0"/>
            </a:endParaRPr>
          </a:p>
          <a:p>
            <a:pPr>
              <a:lnSpc>
                <a:spcPct val="150000"/>
              </a:lnSpc>
            </a:pPr>
            <a:r>
              <a:rPr lang="pl-PL" sz="1400" dirty="0">
                <a:solidFill>
                  <a:srgbClr val="000000"/>
                </a:solidFill>
                <a:latin typeface="Calibri" panose="020F0502020204030204" pitchFamily="34" charset="0"/>
              </a:rPr>
              <a:t>5. W przypadku realizacji typu projektu nr 2 finansowanie kosztów opieki nad dziećmi do lat 3, względem konkretnego </a:t>
            </a:r>
            <a:br>
              <a:rPr lang="pl-PL" sz="1400" dirty="0">
                <a:solidFill>
                  <a:srgbClr val="000000"/>
                </a:solidFill>
                <a:latin typeface="Calibri" panose="020F0502020204030204" pitchFamily="34" charset="0"/>
              </a:rPr>
            </a:br>
            <a:r>
              <a:rPr lang="pl-PL" sz="1400" dirty="0">
                <a:solidFill>
                  <a:srgbClr val="000000"/>
                </a:solidFill>
                <a:latin typeface="Calibri" panose="020F0502020204030204" pitchFamily="34" charset="0"/>
              </a:rPr>
              <a:t>    dziecka i opiekuna, </a:t>
            </a:r>
            <a:r>
              <a:rPr lang="pl-PL" sz="1400" b="1" dirty="0">
                <a:solidFill>
                  <a:srgbClr val="000000"/>
                </a:solidFill>
                <a:latin typeface="Calibri" panose="020F0502020204030204" pitchFamily="34" charset="0"/>
              </a:rPr>
              <a:t>nie może trwać dłużej niż 12 miesięcy</a:t>
            </a:r>
            <a:r>
              <a:rPr lang="pl-PL" sz="1400" dirty="0">
                <a:solidFill>
                  <a:srgbClr val="000000"/>
                </a:solidFill>
                <a:latin typeface="Calibri" panose="020F0502020204030204" pitchFamily="34" charset="0"/>
              </a:rPr>
              <a:t>. </a:t>
            </a:r>
          </a:p>
          <a:p>
            <a:pPr>
              <a:lnSpc>
                <a:spcPct val="150000"/>
              </a:lnSpc>
            </a:pPr>
            <a:endParaRPr lang="pl-PL" sz="14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>
              <a:lnSpc>
                <a:spcPct val="150000"/>
              </a:lnSpc>
            </a:pPr>
            <a:r>
              <a:rPr lang="pl-PL" sz="1400" dirty="0">
                <a:solidFill>
                  <a:srgbClr val="000000"/>
                </a:solidFill>
                <a:latin typeface="Calibri" panose="020F0502020204030204" pitchFamily="34" charset="0"/>
              </a:rPr>
              <a:t>6. Wsparcie w zakresie tworzenia nowych miejsc opieki nad dziećmi do lat 3 w formie żłobków, klubów dziecięcych lub </a:t>
            </a:r>
            <a:br>
              <a:rPr lang="pl-PL" sz="1400" dirty="0">
                <a:solidFill>
                  <a:srgbClr val="000000"/>
                </a:solidFill>
                <a:latin typeface="Calibri" panose="020F0502020204030204" pitchFamily="34" charset="0"/>
              </a:rPr>
            </a:br>
            <a:r>
              <a:rPr lang="pl-PL" sz="1400" dirty="0">
                <a:solidFill>
                  <a:srgbClr val="000000"/>
                </a:solidFill>
                <a:latin typeface="Calibri" panose="020F0502020204030204" pitchFamily="34" charset="0"/>
              </a:rPr>
              <a:t>     dziennego opiekuna </a:t>
            </a:r>
            <a:r>
              <a:rPr lang="pl-PL" sz="1400" b="1" dirty="0">
                <a:solidFill>
                  <a:srgbClr val="000000"/>
                </a:solidFill>
                <a:latin typeface="Calibri" panose="020F0502020204030204" pitchFamily="34" charset="0"/>
              </a:rPr>
              <a:t>musi prowadzić do zwiększenia liczby miejsc opieki prowadzonych przez daną instytucję </a:t>
            </a:r>
            <a:r>
              <a:rPr lang="pl-PL" sz="1400" dirty="0">
                <a:solidFill>
                  <a:srgbClr val="000000"/>
                </a:solidFill>
                <a:latin typeface="Calibri" panose="020F0502020204030204" pitchFamily="34" charset="0"/>
              </a:rPr>
              <a:t/>
            </a:r>
            <a:br>
              <a:rPr lang="pl-PL" sz="1400" dirty="0">
                <a:solidFill>
                  <a:srgbClr val="000000"/>
                </a:solidFill>
                <a:latin typeface="Calibri" panose="020F0502020204030204" pitchFamily="34" charset="0"/>
              </a:rPr>
            </a:br>
            <a:r>
              <a:rPr lang="pl-PL" sz="1400" dirty="0">
                <a:solidFill>
                  <a:srgbClr val="000000"/>
                </a:solidFill>
                <a:latin typeface="Calibri" panose="020F0502020204030204" pitchFamily="34" charset="0"/>
              </a:rPr>
              <a:t>     publiczną lub niepubliczną. Powyższy warunek nie ma zastosowania w przypadku dostosowania istniejących miejsc </a:t>
            </a:r>
            <a:br>
              <a:rPr lang="pl-PL" sz="1400" dirty="0">
                <a:solidFill>
                  <a:srgbClr val="000000"/>
                </a:solidFill>
                <a:latin typeface="Calibri" panose="020F0502020204030204" pitchFamily="34" charset="0"/>
              </a:rPr>
            </a:br>
            <a:r>
              <a:rPr lang="pl-PL" sz="1400" dirty="0">
                <a:solidFill>
                  <a:srgbClr val="000000"/>
                </a:solidFill>
                <a:latin typeface="Calibri" panose="020F0502020204030204" pitchFamily="34" charset="0"/>
              </a:rPr>
              <a:t>     opieki do potrzeb dzieci z niepełnosprawnościami. </a:t>
            </a:r>
          </a:p>
          <a:p>
            <a:pPr>
              <a:lnSpc>
                <a:spcPct val="150000"/>
              </a:lnSpc>
            </a:pPr>
            <a:endParaRPr lang="pl-PL" sz="14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>
              <a:lnSpc>
                <a:spcPct val="150000"/>
              </a:lnSpc>
            </a:pPr>
            <a:r>
              <a:rPr lang="pl-PL" sz="1400" dirty="0">
                <a:solidFill>
                  <a:srgbClr val="000000"/>
                </a:solidFill>
                <a:latin typeface="Calibri" panose="020F0502020204030204" pitchFamily="34" charset="0"/>
              </a:rPr>
              <a:t>7. W ramach projektu </a:t>
            </a:r>
            <a:r>
              <a:rPr lang="pl-PL" sz="1400" b="1" dirty="0">
                <a:solidFill>
                  <a:srgbClr val="000000"/>
                </a:solidFill>
                <a:latin typeface="Calibri" panose="020F0502020204030204" pitchFamily="34" charset="0"/>
              </a:rPr>
              <a:t>nie może wystąpić podwójne finansowanie kosztów w odniesieniu do tego samego miejsca </a:t>
            </a:r>
            <a:br>
              <a:rPr lang="pl-PL" sz="1400" b="1" dirty="0">
                <a:solidFill>
                  <a:srgbClr val="000000"/>
                </a:solidFill>
                <a:latin typeface="Calibri" panose="020F0502020204030204" pitchFamily="34" charset="0"/>
              </a:rPr>
            </a:br>
            <a:r>
              <a:rPr lang="pl-PL" sz="1400" b="1" dirty="0">
                <a:solidFill>
                  <a:srgbClr val="000000"/>
                </a:solidFill>
                <a:latin typeface="Calibri" panose="020F0502020204030204" pitchFamily="34" charset="0"/>
              </a:rPr>
              <a:t>    opieki </a:t>
            </a:r>
            <a:r>
              <a:rPr lang="pl-PL" sz="1400" dirty="0">
                <a:solidFill>
                  <a:srgbClr val="000000"/>
                </a:solidFill>
                <a:latin typeface="Calibri" panose="020F0502020204030204" pitchFamily="34" charset="0"/>
              </a:rPr>
              <a:t>(w trakcie trwania jego finansowania ze środków EFS i w okresie trwałości), co oznacza, że koszty poniesione </a:t>
            </a:r>
            <a:br>
              <a:rPr lang="pl-PL" sz="1400" dirty="0">
                <a:solidFill>
                  <a:srgbClr val="000000"/>
                </a:solidFill>
                <a:latin typeface="Calibri" panose="020F0502020204030204" pitchFamily="34" charset="0"/>
              </a:rPr>
            </a:br>
            <a:r>
              <a:rPr lang="pl-PL" sz="1400" dirty="0">
                <a:solidFill>
                  <a:srgbClr val="000000"/>
                </a:solidFill>
                <a:latin typeface="Calibri" panose="020F0502020204030204" pitchFamily="34" charset="0"/>
              </a:rPr>
              <a:t>    na sfinansowanie bieżącej opieki nad dziećmi, o których mowa w typie projektu nr 2 nie mogą być wykazywane </a:t>
            </a:r>
            <a:br>
              <a:rPr lang="pl-PL" sz="1400" dirty="0">
                <a:solidFill>
                  <a:srgbClr val="000000"/>
                </a:solidFill>
                <a:latin typeface="Calibri" panose="020F0502020204030204" pitchFamily="34" charset="0"/>
              </a:rPr>
            </a:br>
            <a:r>
              <a:rPr lang="pl-PL" sz="1400" dirty="0">
                <a:solidFill>
                  <a:srgbClr val="000000"/>
                </a:solidFill>
                <a:latin typeface="Calibri" panose="020F0502020204030204" pitchFamily="34" charset="0"/>
              </a:rPr>
              <a:t>    jednocześnie jako koszty bieżącego funkcjonowania miejsca opieki w ramach jego utworzenia (typ projektu nr 1). </a:t>
            </a:r>
          </a:p>
          <a:p>
            <a:r>
              <a:rPr lang="pl-PL" sz="1400" dirty="0">
                <a:solidFill>
                  <a:srgbClr val="000000"/>
                </a:solidFill>
                <a:latin typeface="Calibri" panose="020F0502020204030204" pitchFamily="34" charset="0"/>
              </a:rPr>
              <a:t>	</a:t>
            </a:r>
          </a:p>
          <a:p>
            <a:endParaRPr lang="pl-PL" sz="14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r>
              <a:rPr lang="pl-PL" sz="1400" dirty="0">
                <a:solidFill>
                  <a:srgbClr val="000000"/>
                </a:solidFill>
                <a:latin typeface="Calibri" panose="020F0502020204030204" pitchFamily="34" charset="0"/>
              </a:rPr>
              <a:t>	</a:t>
            </a:r>
          </a:p>
          <a:p>
            <a:pPr algn="just"/>
            <a:endParaRPr lang="pl-PL" altLang="pl-PL" sz="1400" dirty="0">
              <a:latin typeface="Calibri" pitchFamily="34" charset="0"/>
              <a:cs typeface="Times New Roman" pitchFamily="18" charset="0"/>
            </a:endParaRPr>
          </a:p>
        </p:txBody>
      </p:sp>
      <p:pic>
        <p:nvPicPr>
          <p:cNvPr id="7" name="Obraz 6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6080125"/>
            <a:ext cx="5760720" cy="552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6460181"/>
      </p:ext>
    </p:extLst>
  </p:cSld>
  <p:clrMapOvr>
    <a:masterClrMapping/>
  </p:clrMapOvr>
  <p:transition spd="slow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Obraz 2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828800" y="6061761"/>
            <a:ext cx="5291138" cy="6352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Prostokąt 8"/>
          <p:cNvSpPr/>
          <p:nvPr/>
        </p:nvSpPr>
        <p:spPr>
          <a:xfrm>
            <a:off x="0" y="0"/>
            <a:ext cx="9144000" cy="105273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38100"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pl-PL" dirty="0"/>
          </a:p>
        </p:txBody>
      </p:sp>
      <p:sp>
        <p:nvSpPr>
          <p:cNvPr id="11" name="Prostokąt zaokrąglony 10"/>
          <p:cNvSpPr/>
          <p:nvPr/>
        </p:nvSpPr>
        <p:spPr>
          <a:xfrm>
            <a:off x="214282" y="116631"/>
            <a:ext cx="8715436" cy="706027"/>
          </a:xfrm>
          <a:prstGeom prst="roundRect">
            <a:avLst/>
          </a:prstGeom>
          <a:ln w="44450">
            <a:solidFill>
              <a:schemeClr val="tx1"/>
            </a:solidFill>
          </a:ln>
          <a:effectLst>
            <a:glow rad="101600">
              <a:schemeClr val="accent6">
                <a:satMod val="175000"/>
                <a:alpha val="40000"/>
              </a:schemeClr>
            </a:glow>
            <a:outerShdw blurRad="50800" dist="38100" dir="5400000" algn="t" rotWithShape="0">
              <a:prstClr val="black">
                <a:alpha val="40000"/>
              </a:prstClr>
            </a:outerShdw>
            <a:softEdge rad="317500"/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 prst="riblet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3200" b="1" dirty="0">
                <a:solidFill>
                  <a:schemeClr val="tx1"/>
                </a:solidFill>
              </a:rPr>
              <a:t>Wojewódzki Urząd Pracy w Opolu</a:t>
            </a:r>
          </a:p>
        </p:txBody>
      </p:sp>
      <p:sp>
        <p:nvSpPr>
          <p:cNvPr id="7177" name="Prostokąt 1"/>
          <p:cNvSpPr>
            <a:spLocks noChangeArrowheads="1"/>
          </p:cNvSpPr>
          <p:nvPr/>
        </p:nvSpPr>
        <p:spPr bwMode="auto">
          <a:xfrm>
            <a:off x="45877" y="1268760"/>
            <a:ext cx="8856984" cy="54681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54013" lvl="0" indent="-260350" algn="just"/>
            <a:endParaRPr lang="pl-PL" sz="1400" b="1" dirty="0">
              <a:latin typeface="+mj-lt"/>
            </a:endParaRPr>
          </a:p>
          <a:p>
            <a:endParaRPr lang="pl-PL" sz="1600" dirty="0">
              <a:latin typeface="Calibri" panose="020F0502020204030204" pitchFamily="34" charset="0"/>
            </a:endParaRPr>
          </a:p>
          <a:p>
            <a:pPr>
              <a:lnSpc>
                <a:spcPct val="150000"/>
              </a:lnSpc>
            </a:pPr>
            <a:r>
              <a:rPr lang="pl-PL" sz="1400" dirty="0">
                <a:solidFill>
                  <a:srgbClr val="000000"/>
                </a:solidFill>
                <a:latin typeface="Calibri" panose="020F0502020204030204" pitchFamily="34" charset="0"/>
              </a:rPr>
              <a:t>8. W celu uniknięcia podwójnego finansowania tego samego miejsca z różnych źródeł te same koszty związane </a:t>
            </a:r>
            <a:br>
              <a:rPr lang="pl-PL" sz="1400" dirty="0">
                <a:solidFill>
                  <a:srgbClr val="000000"/>
                </a:solidFill>
                <a:latin typeface="Calibri" panose="020F0502020204030204" pitchFamily="34" charset="0"/>
              </a:rPr>
            </a:br>
            <a:r>
              <a:rPr lang="pl-PL" sz="1400" dirty="0">
                <a:solidFill>
                  <a:srgbClr val="000000"/>
                </a:solidFill>
                <a:latin typeface="Calibri" panose="020F0502020204030204" pitchFamily="34" charset="0"/>
              </a:rPr>
              <a:t>    z bieżącym funkcjonowaniem utworzonego miejsca opieki w ramach działania 7.6 </a:t>
            </a:r>
            <a:r>
              <a:rPr lang="pl-PL" sz="1400" b="1" dirty="0">
                <a:solidFill>
                  <a:srgbClr val="000000"/>
                </a:solidFill>
                <a:latin typeface="Calibri" panose="020F0502020204030204" pitchFamily="34" charset="0"/>
              </a:rPr>
              <a:t>nie mogą być jednocześnie </a:t>
            </a:r>
            <a:br>
              <a:rPr lang="pl-PL" sz="1400" b="1" dirty="0">
                <a:solidFill>
                  <a:srgbClr val="000000"/>
                </a:solidFill>
                <a:latin typeface="Calibri" panose="020F0502020204030204" pitchFamily="34" charset="0"/>
              </a:rPr>
            </a:br>
            <a:r>
              <a:rPr lang="pl-PL" sz="1400" b="1" dirty="0">
                <a:solidFill>
                  <a:srgbClr val="000000"/>
                </a:solidFill>
                <a:latin typeface="Calibri" panose="020F0502020204030204" pitchFamily="34" charset="0"/>
              </a:rPr>
              <a:t>    finansowane z innych źródeł, w tym w szczególności z resortowego Programu „Maluch+”</a:t>
            </a:r>
            <a:r>
              <a:rPr lang="pl-PL" sz="1400" dirty="0">
                <a:solidFill>
                  <a:srgbClr val="000000"/>
                </a:solidFill>
                <a:latin typeface="Calibri" panose="020F0502020204030204" pitchFamily="34" charset="0"/>
              </a:rPr>
              <a:t>. </a:t>
            </a:r>
          </a:p>
          <a:p>
            <a:pPr>
              <a:lnSpc>
                <a:spcPct val="150000"/>
              </a:lnSpc>
            </a:pPr>
            <a:endParaRPr lang="pl-PL" sz="14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>
              <a:lnSpc>
                <a:spcPct val="150000"/>
              </a:lnSpc>
            </a:pPr>
            <a:r>
              <a:rPr lang="pl-PL" sz="1400" dirty="0">
                <a:solidFill>
                  <a:srgbClr val="000000"/>
                </a:solidFill>
                <a:latin typeface="Calibri" panose="020F0502020204030204" pitchFamily="34" charset="0"/>
              </a:rPr>
              <a:t>9. Wymagania jakościowe oraz zasady realizacji i finansowania poszczególnych form wsparcia dla działania 7.6 zostały </a:t>
            </a:r>
            <a:br>
              <a:rPr lang="pl-PL" sz="1400" dirty="0">
                <a:solidFill>
                  <a:srgbClr val="000000"/>
                </a:solidFill>
                <a:latin typeface="Calibri" panose="020F0502020204030204" pitchFamily="34" charset="0"/>
              </a:rPr>
            </a:br>
            <a:r>
              <a:rPr lang="pl-PL" sz="1400" dirty="0">
                <a:solidFill>
                  <a:srgbClr val="000000"/>
                </a:solidFill>
                <a:latin typeface="Calibri" panose="020F0502020204030204" pitchFamily="34" charset="0"/>
              </a:rPr>
              <a:t>     określone w odrębnym dokumencie pn. </a:t>
            </a:r>
            <a:r>
              <a:rPr lang="pl-PL" sz="1400" b="1" i="1" dirty="0">
                <a:solidFill>
                  <a:srgbClr val="000000"/>
                </a:solidFill>
                <a:latin typeface="Calibri" panose="020F0502020204030204" pitchFamily="34" charset="0"/>
              </a:rPr>
              <a:t>Standardy jakościowe i zasady realizacji wsparcia w ramach działania 7.6 </a:t>
            </a:r>
            <a:br>
              <a:rPr lang="pl-PL" sz="1400" b="1" i="1" dirty="0">
                <a:solidFill>
                  <a:srgbClr val="000000"/>
                </a:solidFill>
                <a:latin typeface="Calibri" panose="020F0502020204030204" pitchFamily="34" charset="0"/>
              </a:rPr>
            </a:br>
            <a:r>
              <a:rPr lang="pl-PL" sz="1400" b="1" i="1" dirty="0">
                <a:solidFill>
                  <a:srgbClr val="000000"/>
                </a:solidFill>
                <a:latin typeface="Calibri" panose="020F0502020204030204" pitchFamily="34" charset="0"/>
              </a:rPr>
              <a:t>    Godzenie życia prywatnego i zawodowego RPO WO 2014-2020</a:t>
            </a:r>
            <a:r>
              <a:rPr lang="pl-PL" sz="1400" dirty="0">
                <a:solidFill>
                  <a:srgbClr val="000000"/>
                </a:solidFill>
                <a:latin typeface="Calibri" panose="020F0502020204030204" pitchFamily="34" charset="0"/>
              </a:rPr>
              <a:t>. </a:t>
            </a:r>
          </a:p>
          <a:p>
            <a:pPr>
              <a:lnSpc>
                <a:spcPct val="150000"/>
              </a:lnSpc>
            </a:pPr>
            <a:endParaRPr lang="pl-PL" sz="14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>
              <a:lnSpc>
                <a:spcPct val="150000"/>
              </a:lnSpc>
            </a:pPr>
            <a:r>
              <a:rPr lang="pl-PL" sz="1400" dirty="0">
                <a:solidFill>
                  <a:srgbClr val="000000"/>
                </a:solidFill>
                <a:latin typeface="Calibri" panose="020F0502020204030204" pitchFamily="34" charset="0"/>
              </a:rPr>
              <a:t>10. Pozostałe limity i ograniczenia w realizacji projektów niewskazane w niniejszym Regulaminie dla działania </a:t>
            </a:r>
            <a:br>
              <a:rPr lang="pl-PL" sz="1400" dirty="0">
                <a:solidFill>
                  <a:srgbClr val="000000"/>
                </a:solidFill>
                <a:latin typeface="Calibri" panose="020F0502020204030204" pitchFamily="34" charset="0"/>
              </a:rPr>
            </a:br>
            <a:r>
              <a:rPr lang="pl-PL" sz="1400" dirty="0">
                <a:solidFill>
                  <a:srgbClr val="000000"/>
                </a:solidFill>
                <a:latin typeface="Calibri" panose="020F0502020204030204" pitchFamily="34" charset="0"/>
              </a:rPr>
              <a:t>       7.6 określone są w pozostałych dokumentach IZ RPO WO niezbędnych dla przeprowadzenia procedury konkursowej, </a:t>
            </a:r>
            <a:br>
              <a:rPr lang="pl-PL" sz="1400" dirty="0">
                <a:solidFill>
                  <a:srgbClr val="000000"/>
                </a:solidFill>
                <a:latin typeface="Calibri" panose="020F0502020204030204" pitchFamily="34" charset="0"/>
              </a:rPr>
            </a:br>
            <a:r>
              <a:rPr lang="pl-PL" sz="1400" dirty="0">
                <a:solidFill>
                  <a:srgbClr val="000000"/>
                </a:solidFill>
                <a:latin typeface="Calibri" panose="020F0502020204030204" pitchFamily="34" charset="0"/>
              </a:rPr>
              <a:t>       w tym w umowie/decyzji o dofinansowanie. </a:t>
            </a:r>
          </a:p>
          <a:p>
            <a:pPr>
              <a:lnSpc>
                <a:spcPct val="150000"/>
              </a:lnSpc>
            </a:pPr>
            <a:r>
              <a:rPr lang="pl-PL" sz="1400" dirty="0">
                <a:solidFill>
                  <a:srgbClr val="000000"/>
                </a:solidFill>
                <a:latin typeface="Calibri" panose="020F0502020204030204" pitchFamily="34" charset="0"/>
              </a:rPr>
              <a:t>	</a:t>
            </a:r>
          </a:p>
          <a:p>
            <a:pPr algn="just"/>
            <a:endParaRPr lang="pl-PL" sz="1400" dirty="0"/>
          </a:p>
          <a:p>
            <a:pPr algn="just"/>
            <a:endParaRPr lang="pl-PL" sz="1400" dirty="0"/>
          </a:p>
          <a:p>
            <a:pPr algn="just"/>
            <a:endParaRPr lang="pl-PL" sz="1400" baseline="30000" dirty="0"/>
          </a:p>
          <a:p>
            <a:endParaRPr lang="pl-PL" altLang="pl-PL" sz="1400" dirty="0">
              <a:latin typeface="+mj-lt"/>
              <a:cs typeface="Times New Roman" pitchFamily="18" charset="0"/>
            </a:endParaRPr>
          </a:p>
          <a:p>
            <a:pPr algn="just"/>
            <a:endParaRPr lang="pl-PL" altLang="pl-PL" sz="1600" dirty="0">
              <a:latin typeface="Calibri" pitchFamily="34" charset="0"/>
              <a:cs typeface="Times New Roman" pitchFamily="18" charset="0"/>
            </a:endParaRPr>
          </a:p>
        </p:txBody>
      </p:sp>
      <p:pic>
        <p:nvPicPr>
          <p:cNvPr id="7" name="Obraz 6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1640" y="6068321"/>
            <a:ext cx="5760720" cy="552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9367992"/>
      </p:ext>
    </p:extLst>
  </p:cSld>
  <p:clrMapOvr>
    <a:masterClrMapping/>
  </p:clrMapOvr>
  <p:transition spd="slow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Obraz 2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828800" y="6061761"/>
            <a:ext cx="5291138" cy="6352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Prostokąt 8"/>
          <p:cNvSpPr/>
          <p:nvPr/>
        </p:nvSpPr>
        <p:spPr>
          <a:xfrm>
            <a:off x="0" y="0"/>
            <a:ext cx="9144000" cy="105273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38100"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pl-PL" dirty="0"/>
          </a:p>
        </p:txBody>
      </p:sp>
      <p:sp>
        <p:nvSpPr>
          <p:cNvPr id="11" name="Prostokąt zaokrąglony 10"/>
          <p:cNvSpPr/>
          <p:nvPr/>
        </p:nvSpPr>
        <p:spPr>
          <a:xfrm>
            <a:off x="214282" y="116631"/>
            <a:ext cx="8715436" cy="706027"/>
          </a:xfrm>
          <a:prstGeom prst="roundRect">
            <a:avLst/>
          </a:prstGeom>
          <a:ln w="44450">
            <a:solidFill>
              <a:schemeClr val="tx1"/>
            </a:solidFill>
          </a:ln>
          <a:effectLst>
            <a:glow rad="101600">
              <a:schemeClr val="accent6">
                <a:satMod val="175000"/>
                <a:alpha val="40000"/>
              </a:schemeClr>
            </a:glow>
            <a:outerShdw blurRad="50800" dist="38100" dir="5400000" algn="t" rotWithShape="0">
              <a:prstClr val="black">
                <a:alpha val="40000"/>
              </a:prstClr>
            </a:outerShdw>
            <a:softEdge rad="317500"/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 prst="riblet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3200" b="1" dirty="0">
                <a:solidFill>
                  <a:schemeClr val="tx1"/>
                </a:solidFill>
              </a:rPr>
              <a:t>Wojewódzki Urząd Pracy w Opolu</a:t>
            </a:r>
          </a:p>
        </p:txBody>
      </p:sp>
      <p:sp>
        <p:nvSpPr>
          <p:cNvPr id="7177" name="Prostokąt 1"/>
          <p:cNvSpPr>
            <a:spLocks noChangeArrowheads="1"/>
          </p:cNvSpPr>
          <p:nvPr/>
        </p:nvSpPr>
        <p:spPr bwMode="auto">
          <a:xfrm>
            <a:off x="45877" y="1268760"/>
            <a:ext cx="8856984" cy="65453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endParaRPr lang="pl-PL" sz="1400" b="1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>
              <a:lnSpc>
                <a:spcPct val="150000"/>
              </a:lnSpc>
            </a:pPr>
            <a:r>
              <a:rPr lang="pl-PL" sz="1400" b="1" dirty="0">
                <a:solidFill>
                  <a:srgbClr val="000000"/>
                </a:solidFill>
                <a:latin typeface="Calibri" panose="020F0502020204030204" pitchFamily="34" charset="0"/>
              </a:rPr>
              <a:t>Maksymalny %</a:t>
            </a:r>
            <a:r>
              <a:rPr lang="pl-PL" sz="1400" dirty="0">
                <a:solidFill>
                  <a:srgbClr val="000000"/>
                </a:solidFill>
                <a:latin typeface="Calibri" panose="020F0502020204030204" pitchFamily="34" charset="0"/>
              </a:rPr>
              <a:t> poziom dofinansowania UE wydatków kwalifikowalnych na poziomie projektu: </a:t>
            </a:r>
            <a:r>
              <a:rPr lang="pl-PL" sz="1400" b="1" dirty="0">
                <a:solidFill>
                  <a:srgbClr val="000000"/>
                </a:solidFill>
                <a:latin typeface="Calibri" panose="020F0502020204030204" pitchFamily="34" charset="0"/>
              </a:rPr>
              <a:t>85%. </a:t>
            </a:r>
            <a:r>
              <a:rPr lang="pl-PL" sz="1400" dirty="0">
                <a:solidFill>
                  <a:srgbClr val="000000"/>
                </a:solidFill>
                <a:latin typeface="Calibri" panose="020F0502020204030204" pitchFamily="34" charset="0"/>
              </a:rPr>
              <a:t>	</a:t>
            </a:r>
          </a:p>
          <a:p>
            <a:pPr>
              <a:lnSpc>
                <a:spcPct val="150000"/>
              </a:lnSpc>
            </a:pPr>
            <a:endParaRPr lang="pl-PL" sz="14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>
              <a:lnSpc>
                <a:spcPct val="150000"/>
              </a:lnSpc>
            </a:pPr>
            <a:r>
              <a:rPr lang="pl-PL" sz="1400" b="1" dirty="0">
                <a:solidFill>
                  <a:srgbClr val="000000"/>
                </a:solidFill>
                <a:latin typeface="Calibri" panose="020F0502020204030204" pitchFamily="34" charset="0"/>
              </a:rPr>
              <a:t>Maksymalny % poziom dofinansowania </a:t>
            </a:r>
            <a:r>
              <a:rPr lang="pl-PL" sz="1400" dirty="0">
                <a:solidFill>
                  <a:srgbClr val="000000"/>
                </a:solidFill>
                <a:latin typeface="Calibri" panose="020F0502020204030204" pitchFamily="34" charset="0"/>
              </a:rPr>
              <a:t>całkowitego wydatków kwalifikowalnych na poziomie projektu (środki UE </a:t>
            </a:r>
            <a:br>
              <a:rPr lang="pl-PL" sz="1400" dirty="0">
                <a:solidFill>
                  <a:srgbClr val="000000"/>
                </a:solidFill>
                <a:latin typeface="Calibri" panose="020F0502020204030204" pitchFamily="34" charset="0"/>
              </a:rPr>
            </a:br>
            <a:r>
              <a:rPr lang="pl-PL" sz="1400" dirty="0">
                <a:solidFill>
                  <a:srgbClr val="000000"/>
                </a:solidFill>
                <a:latin typeface="Calibri" panose="020F0502020204030204" pitchFamily="34" charset="0"/>
              </a:rPr>
              <a:t>+ ewentualne współfinansowanie z budżetu państwa lub innych źródeł przyznawane beneficjentowi przez właściwą instytucję):  	</a:t>
            </a:r>
            <a:r>
              <a:rPr lang="pl-PL" sz="1400" b="1" dirty="0">
                <a:solidFill>
                  <a:srgbClr val="000000"/>
                </a:solidFill>
                <a:latin typeface="Calibri" panose="020F0502020204030204" pitchFamily="34" charset="0"/>
              </a:rPr>
              <a:t>90%, w tym maksymalny udział budżetu państwa w </a:t>
            </a:r>
            <a:r>
              <a:rPr lang="pl-PL" sz="1400" dirty="0">
                <a:solidFill>
                  <a:srgbClr val="000000"/>
                </a:solidFill>
                <a:latin typeface="Calibri" panose="020F0502020204030204" pitchFamily="34" charset="0"/>
              </a:rPr>
              <a:t>finansowaniu wydatków kwalifikowalnych na poziomie projektu </a:t>
            </a:r>
            <a:r>
              <a:rPr lang="pl-PL" sz="1400" b="1" dirty="0">
                <a:solidFill>
                  <a:srgbClr val="000000"/>
                </a:solidFill>
                <a:latin typeface="Calibri" panose="020F0502020204030204" pitchFamily="34" charset="0"/>
              </a:rPr>
              <a:t>5%. </a:t>
            </a:r>
            <a:r>
              <a:rPr lang="pl-PL" sz="1400" dirty="0">
                <a:solidFill>
                  <a:srgbClr val="000000"/>
                </a:solidFill>
                <a:latin typeface="Calibri" panose="020F0502020204030204" pitchFamily="34" charset="0"/>
              </a:rPr>
              <a:t>	</a:t>
            </a:r>
          </a:p>
          <a:p>
            <a:pPr>
              <a:lnSpc>
                <a:spcPct val="150000"/>
              </a:lnSpc>
            </a:pPr>
            <a:endParaRPr lang="pl-PL" sz="14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>
              <a:lnSpc>
                <a:spcPct val="150000"/>
              </a:lnSpc>
            </a:pPr>
            <a:r>
              <a:rPr lang="pl-PL" sz="1400" b="1" dirty="0">
                <a:solidFill>
                  <a:srgbClr val="000000"/>
                </a:solidFill>
                <a:latin typeface="Calibri" panose="020F0502020204030204" pitchFamily="34" charset="0"/>
              </a:rPr>
              <a:t>Minimalny wkład własny </a:t>
            </a:r>
            <a:r>
              <a:rPr lang="pl-PL" sz="1400" dirty="0">
                <a:solidFill>
                  <a:srgbClr val="000000"/>
                </a:solidFill>
                <a:latin typeface="Calibri" panose="020F0502020204030204" pitchFamily="34" charset="0"/>
              </a:rPr>
              <a:t>beneficjenta jako % wydatków kwalifikowalnych: </a:t>
            </a:r>
            <a:r>
              <a:rPr lang="pl-PL" sz="1400" b="1" dirty="0">
                <a:solidFill>
                  <a:srgbClr val="000000"/>
                </a:solidFill>
                <a:latin typeface="Calibri" panose="020F0502020204030204" pitchFamily="34" charset="0"/>
              </a:rPr>
              <a:t>10%. </a:t>
            </a:r>
            <a:r>
              <a:rPr lang="pl-PL" sz="1400" dirty="0">
                <a:solidFill>
                  <a:srgbClr val="000000"/>
                </a:solidFill>
                <a:latin typeface="Calibri" panose="020F0502020204030204" pitchFamily="34" charset="0"/>
              </a:rPr>
              <a:t>	</a:t>
            </a:r>
          </a:p>
          <a:p>
            <a:pPr>
              <a:lnSpc>
                <a:spcPct val="150000"/>
              </a:lnSpc>
            </a:pPr>
            <a:endParaRPr lang="pl-PL" sz="14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>
              <a:lnSpc>
                <a:spcPct val="150000"/>
              </a:lnSpc>
            </a:pPr>
            <a:r>
              <a:rPr lang="pl-PL" sz="1400" b="1" dirty="0">
                <a:solidFill>
                  <a:srgbClr val="000000"/>
                </a:solidFill>
                <a:latin typeface="Calibri" panose="020F0502020204030204" pitchFamily="34" charset="0"/>
              </a:rPr>
              <a:t>Minimalna wartość projektu </a:t>
            </a:r>
            <a:r>
              <a:rPr lang="pl-PL" sz="1400" dirty="0">
                <a:solidFill>
                  <a:srgbClr val="000000"/>
                </a:solidFill>
                <a:latin typeface="Calibri" panose="020F0502020204030204" pitchFamily="34" charset="0"/>
              </a:rPr>
              <a:t>wynosi </a:t>
            </a:r>
            <a:r>
              <a:rPr lang="pl-PL" sz="1400" b="1" dirty="0">
                <a:solidFill>
                  <a:srgbClr val="000000"/>
                </a:solidFill>
                <a:latin typeface="Calibri" panose="020F0502020204030204" pitchFamily="34" charset="0"/>
              </a:rPr>
              <a:t>100 tys. PLN. </a:t>
            </a:r>
            <a:r>
              <a:rPr lang="pl-PL" sz="1400" dirty="0">
                <a:solidFill>
                  <a:srgbClr val="000000"/>
                </a:solidFill>
                <a:latin typeface="Calibri" panose="020F0502020204030204" pitchFamily="34" charset="0"/>
              </a:rPr>
              <a:t>	</a:t>
            </a:r>
          </a:p>
          <a:p>
            <a:endParaRPr lang="pl-PL" sz="14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endParaRPr lang="pl-PL" sz="14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endParaRPr lang="pl-PL" sz="14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endParaRPr lang="pl-PL" sz="14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r>
              <a:rPr lang="pl-PL" sz="1400" dirty="0">
                <a:solidFill>
                  <a:srgbClr val="000000"/>
                </a:solidFill>
                <a:latin typeface="Calibri" panose="020F0502020204030204" pitchFamily="34" charset="0"/>
              </a:rPr>
              <a:t>	</a:t>
            </a:r>
          </a:p>
          <a:p>
            <a:pPr marL="354013" lvl="0" indent="-260350" algn="just"/>
            <a:endParaRPr lang="pl-PL" sz="1400" b="1" dirty="0">
              <a:latin typeface="+mj-lt"/>
            </a:endParaRPr>
          </a:p>
          <a:p>
            <a:endParaRPr lang="pl-PL" sz="1600" dirty="0">
              <a:latin typeface="Calibri" panose="020F0502020204030204" pitchFamily="34" charset="0"/>
            </a:endParaRPr>
          </a:p>
          <a:p>
            <a:pPr>
              <a:lnSpc>
                <a:spcPct val="150000"/>
              </a:lnSpc>
            </a:pPr>
            <a:r>
              <a:rPr lang="pl-PL" sz="1400" dirty="0">
                <a:solidFill>
                  <a:srgbClr val="000000"/>
                </a:solidFill>
                <a:latin typeface="Calibri" panose="020F0502020204030204" pitchFamily="34" charset="0"/>
              </a:rPr>
              <a:t>	</a:t>
            </a:r>
          </a:p>
          <a:p>
            <a:pPr algn="just"/>
            <a:endParaRPr lang="pl-PL" sz="1400" dirty="0"/>
          </a:p>
          <a:p>
            <a:pPr algn="just"/>
            <a:endParaRPr lang="pl-PL" sz="1400" dirty="0"/>
          </a:p>
          <a:p>
            <a:pPr algn="just"/>
            <a:endParaRPr lang="pl-PL" sz="1400" baseline="30000" dirty="0"/>
          </a:p>
          <a:p>
            <a:endParaRPr lang="pl-PL" altLang="pl-PL" sz="1400" dirty="0">
              <a:latin typeface="+mj-lt"/>
              <a:cs typeface="Times New Roman" pitchFamily="18" charset="0"/>
            </a:endParaRPr>
          </a:p>
          <a:p>
            <a:pPr algn="just"/>
            <a:endParaRPr lang="pl-PL" altLang="pl-PL" sz="1600" dirty="0">
              <a:latin typeface="Calibri" pitchFamily="34" charset="0"/>
              <a:cs typeface="Times New Roman" pitchFamily="18" charset="0"/>
            </a:endParaRPr>
          </a:p>
        </p:txBody>
      </p:sp>
      <p:pic>
        <p:nvPicPr>
          <p:cNvPr id="7" name="Obraz 6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1640" y="6068321"/>
            <a:ext cx="5760720" cy="552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3321403"/>
      </p:ext>
    </p:extLst>
  </p:cSld>
  <p:clrMapOvr>
    <a:masterClrMapping/>
  </p:clrMapOvr>
  <p:transition spd="slow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Obraz 2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828800" y="6061761"/>
            <a:ext cx="5291138" cy="6352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Prostokąt 8"/>
          <p:cNvSpPr/>
          <p:nvPr/>
        </p:nvSpPr>
        <p:spPr>
          <a:xfrm>
            <a:off x="0" y="0"/>
            <a:ext cx="9144000" cy="105273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38100"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pl-PL" dirty="0"/>
          </a:p>
        </p:txBody>
      </p:sp>
      <p:sp>
        <p:nvSpPr>
          <p:cNvPr id="11" name="Prostokąt zaokrąglony 10"/>
          <p:cNvSpPr/>
          <p:nvPr/>
        </p:nvSpPr>
        <p:spPr>
          <a:xfrm>
            <a:off x="214282" y="116631"/>
            <a:ext cx="8715436" cy="706027"/>
          </a:xfrm>
          <a:prstGeom prst="roundRect">
            <a:avLst/>
          </a:prstGeom>
          <a:ln w="44450">
            <a:solidFill>
              <a:schemeClr val="tx1"/>
            </a:solidFill>
          </a:ln>
          <a:effectLst>
            <a:glow rad="101600">
              <a:schemeClr val="accent6">
                <a:satMod val="175000"/>
                <a:alpha val="40000"/>
              </a:schemeClr>
            </a:glow>
            <a:outerShdw blurRad="50800" dist="38100" dir="5400000" algn="t" rotWithShape="0">
              <a:prstClr val="black">
                <a:alpha val="40000"/>
              </a:prstClr>
            </a:outerShdw>
            <a:softEdge rad="317500"/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 prst="riblet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3200" b="1" dirty="0">
                <a:solidFill>
                  <a:schemeClr val="tx1"/>
                </a:solidFill>
              </a:rPr>
              <a:t>Wojewódzki Urząd Pracy w Opolu</a:t>
            </a:r>
          </a:p>
        </p:txBody>
      </p:sp>
      <p:sp>
        <p:nvSpPr>
          <p:cNvPr id="7177" name="Prostokąt 1"/>
          <p:cNvSpPr>
            <a:spLocks noChangeArrowheads="1"/>
          </p:cNvSpPr>
          <p:nvPr/>
        </p:nvSpPr>
        <p:spPr bwMode="auto">
          <a:xfrm>
            <a:off x="45877" y="1268760"/>
            <a:ext cx="8856984" cy="65299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endParaRPr lang="pl-PL" sz="1400" b="1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algn="ctr"/>
            <a:r>
              <a:rPr lang="pl-PL" sz="2000" b="1" dirty="0">
                <a:solidFill>
                  <a:srgbClr val="000000"/>
                </a:solidFill>
                <a:latin typeface="Calibri" panose="020F0502020204030204" pitchFamily="34" charset="0"/>
              </a:rPr>
              <a:t>Warunki i planowany zakres stosowania cross-</a:t>
            </a:r>
            <a:r>
              <a:rPr lang="pl-PL" sz="2000" b="1" dirty="0" err="1">
                <a:solidFill>
                  <a:srgbClr val="000000"/>
                </a:solidFill>
                <a:latin typeface="Calibri" panose="020F0502020204030204" pitchFamily="34" charset="0"/>
              </a:rPr>
              <a:t>financingu</a:t>
            </a:r>
            <a:r>
              <a:rPr lang="pl-PL" sz="2000" b="1" dirty="0">
                <a:solidFill>
                  <a:srgbClr val="000000"/>
                </a:solidFill>
                <a:latin typeface="Calibri" panose="020F0502020204030204" pitchFamily="34" charset="0"/>
              </a:rPr>
              <a:t> (%) </a:t>
            </a:r>
            <a:r>
              <a:rPr lang="pl-PL" dirty="0">
                <a:solidFill>
                  <a:srgbClr val="000000"/>
                </a:solidFill>
                <a:latin typeface="Calibri" panose="020F0502020204030204" pitchFamily="34" charset="0"/>
              </a:rPr>
              <a:t>	</a:t>
            </a:r>
          </a:p>
          <a:p>
            <a:endParaRPr lang="pl-PL" sz="14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endParaRPr lang="pl-PL" sz="14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>
              <a:lnSpc>
                <a:spcPct val="150000"/>
              </a:lnSpc>
            </a:pPr>
            <a:r>
              <a:rPr lang="pl-PL" sz="1400" dirty="0">
                <a:solidFill>
                  <a:srgbClr val="000000"/>
                </a:solidFill>
                <a:latin typeface="Calibri" panose="020F0502020204030204" pitchFamily="34" charset="0"/>
              </a:rPr>
              <a:t>W ramach działania 7.6 przewidziano wykorzystanie mechanizmu cross-</a:t>
            </a:r>
            <a:r>
              <a:rPr lang="pl-PL" sz="1400" dirty="0" err="1">
                <a:solidFill>
                  <a:srgbClr val="000000"/>
                </a:solidFill>
                <a:latin typeface="Calibri" panose="020F0502020204030204" pitchFamily="34" charset="0"/>
              </a:rPr>
              <a:t>financingu</a:t>
            </a:r>
            <a:r>
              <a:rPr lang="pl-PL" sz="1400" dirty="0">
                <a:solidFill>
                  <a:srgbClr val="000000"/>
                </a:solidFill>
                <a:latin typeface="Calibri" panose="020F0502020204030204" pitchFamily="34" charset="0"/>
              </a:rPr>
              <a:t>, jednak jego zastosowanie będzie wynikało z indywidualnej analizy każdego przypadku i musi być uzasadnione z punktu widzenie skuteczności lub efektywności osiągania założonych celów. </a:t>
            </a:r>
          </a:p>
          <a:p>
            <a:pPr>
              <a:lnSpc>
                <a:spcPct val="150000"/>
              </a:lnSpc>
            </a:pPr>
            <a:r>
              <a:rPr lang="pl-PL" sz="1400" u="sng" dirty="0">
                <a:solidFill>
                  <a:srgbClr val="000000"/>
                </a:solidFill>
                <a:latin typeface="Calibri" panose="020F0502020204030204" pitchFamily="34" charset="0"/>
              </a:rPr>
              <a:t>Dopuszczalny poziom cross - </a:t>
            </a:r>
            <a:r>
              <a:rPr lang="pl-PL" sz="1400" u="sng" dirty="0" err="1">
                <a:solidFill>
                  <a:srgbClr val="000000"/>
                </a:solidFill>
                <a:latin typeface="Calibri" panose="020F0502020204030204" pitchFamily="34" charset="0"/>
              </a:rPr>
              <a:t>financingu</a:t>
            </a:r>
            <a:r>
              <a:rPr lang="pl-PL" sz="1400" u="sng" dirty="0">
                <a:solidFill>
                  <a:srgbClr val="000000"/>
                </a:solidFill>
                <a:latin typeface="Calibri" panose="020F0502020204030204" pitchFamily="34" charset="0"/>
              </a:rPr>
              <a:t>: </a:t>
            </a:r>
            <a:r>
              <a:rPr lang="pl-PL" sz="1400" b="1" u="sng" dirty="0">
                <a:solidFill>
                  <a:srgbClr val="000000"/>
                </a:solidFill>
                <a:latin typeface="Calibri" panose="020F0502020204030204" pitchFamily="34" charset="0"/>
              </a:rPr>
              <a:t>10% </a:t>
            </a:r>
            <a:r>
              <a:rPr lang="pl-PL" sz="1400" u="sng" dirty="0">
                <a:solidFill>
                  <a:srgbClr val="000000"/>
                </a:solidFill>
                <a:latin typeface="Calibri" panose="020F0502020204030204" pitchFamily="34" charset="0"/>
              </a:rPr>
              <a:t>wydatków projektu. </a:t>
            </a:r>
          </a:p>
          <a:p>
            <a:pPr>
              <a:lnSpc>
                <a:spcPct val="150000"/>
              </a:lnSpc>
            </a:pPr>
            <a:r>
              <a:rPr lang="pl-PL" sz="1400" dirty="0">
                <a:solidFill>
                  <a:srgbClr val="000000"/>
                </a:solidFill>
                <a:latin typeface="Calibri" panose="020F0502020204030204" pitchFamily="34" charset="0"/>
              </a:rPr>
              <a:t>	</a:t>
            </a:r>
          </a:p>
          <a:p>
            <a:pPr algn="ctr"/>
            <a:r>
              <a:rPr lang="pl-PL" sz="1400" b="1" dirty="0">
                <a:solidFill>
                  <a:srgbClr val="000000"/>
                </a:solidFill>
                <a:latin typeface="Calibri" panose="020F0502020204030204" pitchFamily="34" charset="0"/>
              </a:rPr>
              <a:t>Dopuszczalna maksymalna wartość zakupionych środków trwałych jako % wydatków kwalifikowalnych </a:t>
            </a:r>
            <a:r>
              <a:rPr lang="pl-PL" sz="1400" dirty="0">
                <a:solidFill>
                  <a:srgbClr val="000000"/>
                </a:solidFill>
                <a:latin typeface="Calibri" panose="020F0502020204030204" pitchFamily="34" charset="0"/>
              </a:rPr>
              <a:t>	</a:t>
            </a:r>
          </a:p>
          <a:p>
            <a:endParaRPr lang="pl-PL" sz="14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>
              <a:lnSpc>
                <a:spcPct val="150000"/>
              </a:lnSpc>
            </a:pPr>
            <a:r>
              <a:rPr lang="pl-PL" sz="1400" b="1" dirty="0">
                <a:solidFill>
                  <a:srgbClr val="000000"/>
                </a:solidFill>
                <a:latin typeface="Calibri" panose="020F0502020204030204" pitchFamily="34" charset="0"/>
              </a:rPr>
              <a:t>Wysokość środków trwałych </a:t>
            </a:r>
            <a:r>
              <a:rPr lang="pl-PL" sz="1400" dirty="0">
                <a:solidFill>
                  <a:srgbClr val="000000"/>
                </a:solidFill>
                <a:latin typeface="Calibri" panose="020F0502020204030204" pitchFamily="34" charset="0"/>
              </a:rPr>
              <a:t>poniesionych w ramach kosztów bezpośrednich projektu oraz wydatków w ramach </a:t>
            </a:r>
            <a:br>
              <a:rPr lang="pl-PL" sz="1400" dirty="0">
                <a:solidFill>
                  <a:srgbClr val="000000"/>
                </a:solidFill>
                <a:latin typeface="Calibri" panose="020F0502020204030204" pitchFamily="34" charset="0"/>
              </a:rPr>
            </a:br>
            <a:r>
              <a:rPr lang="pl-PL" sz="1400" dirty="0">
                <a:solidFill>
                  <a:srgbClr val="000000"/>
                </a:solidFill>
                <a:latin typeface="Calibri" panose="020F0502020204030204" pitchFamily="34" charset="0"/>
              </a:rPr>
              <a:t>cross-</a:t>
            </a:r>
            <a:r>
              <a:rPr lang="pl-PL" sz="1400" dirty="0" err="1">
                <a:solidFill>
                  <a:srgbClr val="000000"/>
                </a:solidFill>
                <a:latin typeface="Calibri" panose="020F0502020204030204" pitchFamily="34" charset="0"/>
              </a:rPr>
              <a:t>financingu</a:t>
            </a:r>
            <a:r>
              <a:rPr lang="pl-PL" sz="1400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pl-PL" sz="1400" u="sng" dirty="0">
                <a:solidFill>
                  <a:srgbClr val="000000"/>
                </a:solidFill>
                <a:latin typeface="Calibri" panose="020F0502020204030204" pitchFamily="34" charset="0"/>
              </a:rPr>
              <a:t>nie może łącznie przekroczyć </a:t>
            </a:r>
            <a:r>
              <a:rPr lang="pl-PL" sz="1400" b="1" u="sng" dirty="0">
                <a:solidFill>
                  <a:srgbClr val="000000"/>
                </a:solidFill>
                <a:latin typeface="Calibri" panose="020F0502020204030204" pitchFamily="34" charset="0"/>
              </a:rPr>
              <a:t>10% </a:t>
            </a:r>
            <a:r>
              <a:rPr lang="pl-PL" sz="1400" u="sng" dirty="0">
                <a:solidFill>
                  <a:srgbClr val="000000"/>
                </a:solidFill>
                <a:latin typeface="Calibri" panose="020F0502020204030204" pitchFamily="34" charset="0"/>
              </a:rPr>
              <a:t>wydatków projektu</a:t>
            </a:r>
            <a:r>
              <a:rPr lang="pl-PL" sz="1400" dirty="0">
                <a:solidFill>
                  <a:srgbClr val="000000"/>
                </a:solidFill>
                <a:latin typeface="Calibri" panose="020F0502020204030204" pitchFamily="34" charset="0"/>
              </a:rPr>
              <a:t>. 	</a:t>
            </a:r>
          </a:p>
          <a:p>
            <a:endParaRPr lang="pl-PL" sz="14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endParaRPr lang="pl-PL" sz="14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endParaRPr lang="pl-PL" sz="14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r>
              <a:rPr lang="pl-PL" sz="1400" dirty="0">
                <a:solidFill>
                  <a:srgbClr val="000000"/>
                </a:solidFill>
                <a:latin typeface="Calibri" panose="020F0502020204030204" pitchFamily="34" charset="0"/>
              </a:rPr>
              <a:t>	</a:t>
            </a:r>
          </a:p>
          <a:p>
            <a:pPr marL="354013" lvl="0" indent="-260350" algn="just"/>
            <a:endParaRPr lang="pl-PL" sz="1400" b="1" dirty="0">
              <a:latin typeface="+mj-lt"/>
            </a:endParaRPr>
          </a:p>
          <a:p>
            <a:endParaRPr lang="pl-PL" sz="1600" dirty="0">
              <a:latin typeface="Calibri" panose="020F0502020204030204" pitchFamily="34" charset="0"/>
            </a:endParaRPr>
          </a:p>
          <a:p>
            <a:pPr>
              <a:lnSpc>
                <a:spcPct val="150000"/>
              </a:lnSpc>
            </a:pPr>
            <a:r>
              <a:rPr lang="pl-PL" sz="1400" dirty="0">
                <a:solidFill>
                  <a:srgbClr val="000000"/>
                </a:solidFill>
                <a:latin typeface="Calibri" panose="020F0502020204030204" pitchFamily="34" charset="0"/>
              </a:rPr>
              <a:t>	</a:t>
            </a:r>
          </a:p>
          <a:p>
            <a:pPr algn="just"/>
            <a:endParaRPr lang="pl-PL" sz="1400" dirty="0"/>
          </a:p>
          <a:p>
            <a:pPr algn="just"/>
            <a:endParaRPr lang="pl-PL" sz="1400" dirty="0"/>
          </a:p>
          <a:p>
            <a:pPr algn="just"/>
            <a:endParaRPr lang="pl-PL" sz="1400" baseline="30000" dirty="0"/>
          </a:p>
          <a:p>
            <a:endParaRPr lang="pl-PL" altLang="pl-PL" sz="1400" dirty="0">
              <a:latin typeface="+mj-lt"/>
              <a:cs typeface="Times New Roman" pitchFamily="18" charset="0"/>
            </a:endParaRPr>
          </a:p>
          <a:p>
            <a:pPr algn="just"/>
            <a:endParaRPr lang="pl-PL" altLang="pl-PL" sz="1600" dirty="0">
              <a:latin typeface="Calibri" pitchFamily="34" charset="0"/>
              <a:cs typeface="Times New Roman" pitchFamily="18" charset="0"/>
            </a:endParaRPr>
          </a:p>
        </p:txBody>
      </p:sp>
      <p:pic>
        <p:nvPicPr>
          <p:cNvPr id="7" name="Obraz 6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1640" y="6068321"/>
            <a:ext cx="5760720" cy="552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0966508"/>
      </p:ext>
    </p:extLst>
  </p:cSld>
  <p:clrMapOvr>
    <a:masterClrMapping/>
  </p:clrMapOvr>
  <p:transition spd="slow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Obraz 2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828800" y="6061761"/>
            <a:ext cx="5291138" cy="6352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Prostokąt 8"/>
          <p:cNvSpPr/>
          <p:nvPr/>
        </p:nvSpPr>
        <p:spPr>
          <a:xfrm>
            <a:off x="0" y="0"/>
            <a:ext cx="9144000" cy="105273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38100"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pl-PL" dirty="0"/>
          </a:p>
        </p:txBody>
      </p:sp>
      <p:sp>
        <p:nvSpPr>
          <p:cNvPr id="11" name="Prostokąt zaokrąglony 10"/>
          <p:cNvSpPr/>
          <p:nvPr/>
        </p:nvSpPr>
        <p:spPr>
          <a:xfrm>
            <a:off x="214282" y="116631"/>
            <a:ext cx="8715436" cy="706027"/>
          </a:xfrm>
          <a:prstGeom prst="roundRect">
            <a:avLst/>
          </a:prstGeom>
          <a:ln w="44450">
            <a:solidFill>
              <a:schemeClr val="tx1"/>
            </a:solidFill>
          </a:ln>
          <a:effectLst>
            <a:glow rad="101600">
              <a:schemeClr val="accent6">
                <a:satMod val="175000"/>
                <a:alpha val="40000"/>
              </a:schemeClr>
            </a:glow>
            <a:outerShdw blurRad="50800" dist="38100" dir="5400000" algn="t" rotWithShape="0">
              <a:prstClr val="black">
                <a:alpha val="40000"/>
              </a:prstClr>
            </a:outerShdw>
            <a:softEdge rad="317500"/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 prst="riblet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3200" b="1" dirty="0">
                <a:solidFill>
                  <a:schemeClr val="tx1"/>
                </a:solidFill>
              </a:rPr>
              <a:t>Wojewódzki Urząd Pracy w Opolu</a:t>
            </a:r>
          </a:p>
        </p:txBody>
      </p:sp>
      <p:sp>
        <p:nvSpPr>
          <p:cNvPr id="7177" name="Prostokąt 1"/>
          <p:cNvSpPr>
            <a:spLocks noChangeArrowheads="1"/>
          </p:cNvSpPr>
          <p:nvPr/>
        </p:nvSpPr>
        <p:spPr bwMode="auto">
          <a:xfrm>
            <a:off x="45877" y="1268760"/>
            <a:ext cx="8856984" cy="70455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endParaRPr lang="pl-PL" sz="1400" b="1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algn="ctr"/>
            <a:r>
              <a:rPr lang="pl-PL" sz="2000" b="1" dirty="0">
                <a:solidFill>
                  <a:srgbClr val="000000"/>
                </a:solidFill>
                <a:latin typeface="Calibri" panose="020F0502020204030204" pitchFamily="34" charset="0"/>
              </a:rPr>
              <a:t>Warunki stosowania uproszczonych form rozliczania wydatków </a:t>
            </a:r>
            <a:r>
              <a:rPr lang="pl-PL" dirty="0">
                <a:solidFill>
                  <a:srgbClr val="000000"/>
                </a:solidFill>
                <a:latin typeface="Calibri" panose="020F0502020204030204" pitchFamily="34" charset="0"/>
              </a:rPr>
              <a:t>	</a:t>
            </a:r>
          </a:p>
          <a:p>
            <a:endParaRPr lang="pl-PL" sz="14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>
              <a:lnSpc>
                <a:spcPct val="150000"/>
              </a:lnSpc>
            </a:pPr>
            <a:endParaRPr lang="pl-PL" sz="14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>
              <a:lnSpc>
                <a:spcPct val="150000"/>
              </a:lnSpc>
            </a:pPr>
            <a:r>
              <a:rPr lang="pl-PL" sz="1400" dirty="0">
                <a:solidFill>
                  <a:srgbClr val="000000"/>
                </a:solidFill>
                <a:latin typeface="Calibri" panose="020F0502020204030204" pitchFamily="34" charset="0"/>
              </a:rPr>
              <a:t>Kwoty ryczałtowe i/lub stawki ryczałtowe zgodnie z </a:t>
            </a:r>
            <a:r>
              <a:rPr lang="pl-PL" sz="1400" i="1" dirty="0">
                <a:solidFill>
                  <a:srgbClr val="000000"/>
                </a:solidFill>
                <a:latin typeface="Calibri" panose="020F0502020204030204" pitchFamily="34" charset="0"/>
              </a:rPr>
              <a:t>Wytycznymi w zakresie kwalifikowalności wydatków w ramach Europejskiego Funduszu Rozwoju Regionalnego, Europejskiego Funduszu Społecznego oraz Funduszu Spójności na lata 2014-2020</a:t>
            </a:r>
            <a:r>
              <a:rPr lang="pl-PL" sz="1400" dirty="0">
                <a:solidFill>
                  <a:srgbClr val="000000"/>
                </a:solidFill>
                <a:latin typeface="Calibri" panose="020F0502020204030204" pitchFamily="34" charset="0"/>
              </a:rPr>
              <a:t>. </a:t>
            </a:r>
          </a:p>
          <a:p>
            <a:pPr>
              <a:lnSpc>
                <a:spcPct val="150000"/>
              </a:lnSpc>
            </a:pPr>
            <a:endParaRPr lang="pl-PL" sz="14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>
              <a:lnSpc>
                <a:spcPct val="150000"/>
              </a:lnSpc>
            </a:pPr>
            <a:r>
              <a:rPr lang="pl-PL" sz="1400" dirty="0">
                <a:solidFill>
                  <a:srgbClr val="000000"/>
                </a:solidFill>
                <a:latin typeface="Calibri" panose="020F0502020204030204" pitchFamily="34" charset="0"/>
              </a:rPr>
              <a:t>Dla projektów, w których wartość wkładu publicznego (środków publicznych) nie przekracza wyrażonej w PLN równowartości 100 000 EUR* rozliczanie wydatków następuje na podstawie uproszczonej metody rozliczania wydatków tj. kwoty ryczałtowej. </a:t>
            </a:r>
          </a:p>
          <a:p>
            <a:pPr>
              <a:lnSpc>
                <a:spcPct val="150000"/>
              </a:lnSpc>
            </a:pPr>
            <a:endParaRPr lang="pl-PL" sz="14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>
              <a:lnSpc>
                <a:spcPct val="150000"/>
              </a:lnSpc>
            </a:pPr>
            <a:r>
              <a:rPr lang="pl-PL" sz="1100" dirty="0">
                <a:solidFill>
                  <a:srgbClr val="000000"/>
                </a:solidFill>
                <a:latin typeface="Calibri" panose="020F0502020204030204" pitchFamily="34" charset="0"/>
              </a:rPr>
              <a:t>* Do przeliczania ww. kwoty na PLN należy stosować miesięczny obrachunkowy kurs wymiany stosowany przez KE aktualny na dzień ogłoszenia konkursu w przypadku projektów konkursowych. </a:t>
            </a:r>
            <a:r>
              <a:rPr lang="pl-PL" sz="1400" dirty="0">
                <a:solidFill>
                  <a:srgbClr val="000000"/>
                </a:solidFill>
                <a:latin typeface="Calibri" panose="020F0502020204030204" pitchFamily="34" charset="0"/>
              </a:rPr>
              <a:t>	</a:t>
            </a:r>
          </a:p>
          <a:p>
            <a:endParaRPr lang="pl-PL" sz="14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endParaRPr lang="pl-PL" sz="14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endParaRPr lang="pl-PL" sz="14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r>
              <a:rPr lang="pl-PL" sz="1400" dirty="0">
                <a:solidFill>
                  <a:srgbClr val="000000"/>
                </a:solidFill>
                <a:latin typeface="Calibri" panose="020F0502020204030204" pitchFamily="34" charset="0"/>
              </a:rPr>
              <a:t>	</a:t>
            </a:r>
          </a:p>
          <a:p>
            <a:pPr marL="354013" lvl="0" indent="-260350" algn="just"/>
            <a:endParaRPr lang="pl-PL" sz="1400" b="1" dirty="0">
              <a:latin typeface="+mj-lt"/>
            </a:endParaRPr>
          </a:p>
          <a:p>
            <a:endParaRPr lang="pl-PL" sz="1600" dirty="0">
              <a:latin typeface="Calibri" panose="020F0502020204030204" pitchFamily="34" charset="0"/>
            </a:endParaRPr>
          </a:p>
          <a:p>
            <a:pPr>
              <a:lnSpc>
                <a:spcPct val="150000"/>
              </a:lnSpc>
            </a:pPr>
            <a:r>
              <a:rPr lang="pl-PL" sz="1400" dirty="0">
                <a:solidFill>
                  <a:srgbClr val="000000"/>
                </a:solidFill>
                <a:latin typeface="Calibri" panose="020F0502020204030204" pitchFamily="34" charset="0"/>
              </a:rPr>
              <a:t>	</a:t>
            </a:r>
          </a:p>
          <a:p>
            <a:pPr algn="just"/>
            <a:endParaRPr lang="pl-PL" sz="1400" dirty="0"/>
          </a:p>
          <a:p>
            <a:pPr algn="just"/>
            <a:endParaRPr lang="pl-PL" sz="1400" dirty="0"/>
          </a:p>
          <a:p>
            <a:pPr algn="just"/>
            <a:endParaRPr lang="pl-PL" sz="1400" baseline="30000" dirty="0"/>
          </a:p>
          <a:p>
            <a:endParaRPr lang="pl-PL" altLang="pl-PL" sz="1400" dirty="0">
              <a:latin typeface="+mj-lt"/>
              <a:cs typeface="Times New Roman" pitchFamily="18" charset="0"/>
            </a:endParaRPr>
          </a:p>
          <a:p>
            <a:pPr algn="just"/>
            <a:endParaRPr lang="pl-PL" altLang="pl-PL" sz="1600" dirty="0">
              <a:latin typeface="Calibri" pitchFamily="34" charset="0"/>
              <a:cs typeface="Times New Roman" pitchFamily="18" charset="0"/>
            </a:endParaRPr>
          </a:p>
        </p:txBody>
      </p:sp>
      <p:pic>
        <p:nvPicPr>
          <p:cNvPr id="7" name="Obraz 6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1640" y="6068321"/>
            <a:ext cx="5760720" cy="552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4187506"/>
      </p:ext>
    </p:extLst>
  </p:cSld>
  <p:clrMapOvr>
    <a:masterClrMapping/>
  </p:clrMapOvr>
  <p:transition spd="slow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Obraz 2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828800" y="6061761"/>
            <a:ext cx="5291138" cy="6352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Prostokąt 8"/>
          <p:cNvSpPr/>
          <p:nvPr/>
        </p:nvSpPr>
        <p:spPr>
          <a:xfrm>
            <a:off x="0" y="0"/>
            <a:ext cx="9144000" cy="105273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38100"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pl-PL" dirty="0"/>
          </a:p>
        </p:txBody>
      </p:sp>
      <p:sp>
        <p:nvSpPr>
          <p:cNvPr id="11" name="Prostokąt zaokrąglony 10"/>
          <p:cNvSpPr/>
          <p:nvPr/>
        </p:nvSpPr>
        <p:spPr>
          <a:xfrm>
            <a:off x="214282" y="116631"/>
            <a:ext cx="8715436" cy="706027"/>
          </a:xfrm>
          <a:prstGeom prst="roundRect">
            <a:avLst/>
          </a:prstGeom>
          <a:ln w="44450">
            <a:solidFill>
              <a:schemeClr val="tx1"/>
            </a:solidFill>
          </a:ln>
          <a:effectLst>
            <a:glow rad="101600">
              <a:schemeClr val="accent6">
                <a:satMod val="175000"/>
                <a:alpha val="40000"/>
              </a:schemeClr>
            </a:glow>
            <a:outerShdw blurRad="50800" dist="38100" dir="5400000" algn="t" rotWithShape="0">
              <a:prstClr val="black">
                <a:alpha val="40000"/>
              </a:prstClr>
            </a:outerShdw>
            <a:softEdge rad="317500"/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 prst="riblet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3200" b="1" dirty="0">
                <a:solidFill>
                  <a:schemeClr val="tx1"/>
                </a:solidFill>
              </a:rPr>
              <a:t>Wojewódzki Urząd Pracy w Opolu</a:t>
            </a:r>
          </a:p>
        </p:txBody>
      </p:sp>
      <p:sp>
        <p:nvSpPr>
          <p:cNvPr id="7177" name="Prostokąt 1"/>
          <p:cNvSpPr>
            <a:spLocks noChangeArrowheads="1"/>
          </p:cNvSpPr>
          <p:nvPr/>
        </p:nvSpPr>
        <p:spPr bwMode="auto">
          <a:xfrm>
            <a:off x="45877" y="1268760"/>
            <a:ext cx="8856984" cy="69608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endParaRPr lang="pl-PL" sz="1400" b="1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pl-PL" sz="2000" b="1" dirty="0">
                <a:solidFill>
                  <a:srgbClr val="000000"/>
                </a:solidFill>
                <a:latin typeface="Calibri" panose="020F0502020204030204" pitchFamily="34" charset="0"/>
              </a:rPr>
              <a:t>UWAGA! </a:t>
            </a:r>
          </a:p>
          <a:p>
            <a:pPr algn="ctr">
              <a:lnSpc>
                <a:spcPct val="150000"/>
              </a:lnSpc>
            </a:pPr>
            <a:endParaRPr lang="pl-PL" sz="14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>
              <a:lnSpc>
                <a:spcPct val="150000"/>
              </a:lnSpc>
            </a:pPr>
            <a:r>
              <a:rPr lang="pl-PL" sz="1400" dirty="0">
                <a:solidFill>
                  <a:srgbClr val="000000"/>
                </a:solidFill>
                <a:latin typeface="Calibri" panose="020F0502020204030204" pitchFamily="34" charset="0"/>
              </a:rPr>
              <a:t>W przypadku rozliczania wszystkich wydatków w projekcie na podstawie kwoty ryczałtowej, </a:t>
            </a:r>
            <a:r>
              <a:rPr lang="pl-PL" sz="1400" b="1" dirty="0">
                <a:solidFill>
                  <a:srgbClr val="000000"/>
                </a:solidFill>
                <a:latin typeface="Calibri" panose="020F0502020204030204" pitchFamily="34" charset="0"/>
              </a:rPr>
              <a:t>do jednego zadania można przydzielić tylko i wyłącznie jedną kwotę ryczałtową</a:t>
            </a:r>
            <a:r>
              <a:rPr lang="pl-PL" sz="1400" dirty="0">
                <a:solidFill>
                  <a:srgbClr val="000000"/>
                </a:solidFill>
                <a:latin typeface="Calibri" panose="020F0502020204030204" pitchFamily="34" charset="0"/>
              </a:rPr>
              <a:t>. </a:t>
            </a:r>
            <a:r>
              <a:rPr lang="pl-PL" sz="1400" b="1" dirty="0">
                <a:solidFill>
                  <a:srgbClr val="000000"/>
                </a:solidFill>
                <a:latin typeface="Calibri" panose="020F0502020204030204" pitchFamily="34" charset="0"/>
              </a:rPr>
              <a:t>Dla kwoty ryczałtowej, należy ująć maksymalnie dwa wskaźniki produktu adekwatne w ramach danej kwoty ryczałtowej. </a:t>
            </a:r>
            <a:r>
              <a:rPr lang="pl-PL" sz="1400" dirty="0">
                <a:solidFill>
                  <a:srgbClr val="000000"/>
                </a:solidFill>
                <a:latin typeface="Calibri" panose="020F0502020204030204" pitchFamily="34" charset="0"/>
              </a:rPr>
              <a:t>W przypadku braku wskaźnika produktu, należy wybrać adekwatne dla danej kwoty ryczałtowej wskaźniki rezultatu. Wybór wskaźników produktu i rezultatu może być wykonany z wskazanych przez beneficjenta wskaźników w sekcji IV, w tabelach pkt 4.1 i pkt 4.2 wniosku o dofinansowanie. Jeśli w sekcji IV nie ma adekwatnych dla danej kwoty ryczałtowej wskaźników produktu lub rezultatu, beneficjent ma możliwość wprowadzenia własnych wskaźników, co zostało opisane w punkcie 5.1 „Instrukcji wypełniania wniosku o dofinansowanie projektu EFS w ramach RPO WO 2014-2020, pn. Zakres rzeczowo-finansowy”</a:t>
            </a:r>
            <a:r>
              <a:rPr lang="pl-PL" sz="1400" i="1" dirty="0">
                <a:solidFill>
                  <a:srgbClr val="000000"/>
                </a:solidFill>
                <a:latin typeface="Calibri" panose="020F0502020204030204" pitchFamily="34" charset="0"/>
              </a:rPr>
              <a:t>, </a:t>
            </a:r>
            <a:r>
              <a:rPr lang="pl-PL" sz="1400" dirty="0">
                <a:solidFill>
                  <a:srgbClr val="000000"/>
                </a:solidFill>
                <a:latin typeface="Calibri" panose="020F0502020204030204" pitchFamily="34" charset="0"/>
              </a:rPr>
              <a:t>stanowiącej załącznik nr 2 do Regulaminu konkursu. 	</a:t>
            </a:r>
          </a:p>
          <a:p>
            <a:pPr algn="ctr"/>
            <a:r>
              <a:rPr lang="pl-PL" sz="1400" dirty="0">
                <a:solidFill>
                  <a:srgbClr val="000000"/>
                </a:solidFill>
                <a:latin typeface="Calibri" panose="020F0502020204030204" pitchFamily="34" charset="0"/>
              </a:rPr>
              <a:t>	</a:t>
            </a:r>
          </a:p>
          <a:p>
            <a:endParaRPr lang="pl-PL" sz="14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endParaRPr lang="pl-PL" sz="14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endParaRPr lang="pl-PL" sz="14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r>
              <a:rPr lang="pl-PL" sz="1400" dirty="0">
                <a:solidFill>
                  <a:srgbClr val="000000"/>
                </a:solidFill>
                <a:latin typeface="Calibri" panose="020F0502020204030204" pitchFamily="34" charset="0"/>
              </a:rPr>
              <a:t>	</a:t>
            </a:r>
          </a:p>
          <a:p>
            <a:pPr marL="354013" lvl="0" indent="-260350" algn="just"/>
            <a:endParaRPr lang="pl-PL" sz="1400" b="1" dirty="0">
              <a:latin typeface="+mj-lt"/>
            </a:endParaRPr>
          </a:p>
          <a:p>
            <a:endParaRPr lang="pl-PL" sz="1600" dirty="0">
              <a:latin typeface="Calibri" panose="020F0502020204030204" pitchFamily="34" charset="0"/>
            </a:endParaRPr>
          </a:p>
          <a:p>
            <a:pPr>
              <a:lnSpc>
                <a:spcPct val="150000"/>
              </a:lnSpc>
            </a:pPr>
            <a:r>
              <a:rPr lang="pl-PL" sz="1400" dirty="0">
                <a:solidFill>
                  <a:srgbClr val="000000"/>
                </a:solidFill>
                <a:latin typeface="Calibri" panose="020F0502020204030204" pitchFamily="34" charset="0"/>
              </a:rPr>
              <a:t>	</a:t>
            </a:r>
          </a:p>
          <a:p>
            <a:pPr algn="just"/>
            <a:endParaRPr lang="pl-PL" sz="1400" dirty="0"/>
          </a:p>
          <a:p>
            <a:pPr algn="just"/>
            <a:endParaRPr lang="pl-PL" sz="1400" dirty="0"/>
          </a:p>
          <a:p>
            <a:pPr algn="just"/>
            <a:endParaRPr lang="pl-PL" sz="1400" baseline="30000" dirty="0"/>
          </a:p>
          <a:p>
            <a:endParaRPr lang="pl-PL" altLang="pl-PL" sz="1400" dirty="0">
              <a:latin typeface="+mj-lt"/>
              <a:cs typeface="Times New Roman" pitchFamily="18" charset="0"/>
            </a:endParaRPr>
          </a:p>
          <a:p>
            <a:pPr algn="just"/>
            <a:endParaRPr lang="pl-PL" altLang="pl-PL" sz="1600" dirty="0">
              <a:latin typeface="Calibri" pitchFamily="34" charset="0"/>
              <a:cs typeface="Times New Roman" pitchFamily="18" charset="0"/>
            </a:endParaRPr>
          </a:p>
        </p:txBody>
      </p:sp>
      <p:pic>
        <p:nvPicPr>
          <p:cNvPr id="7" name="Obraz 6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1640" y="6068321"/>
            <a:ext cx="5760720" cy="552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2457870"/>
      </p:ext>
    </p:extLst>
  </p:cSld>
  <p:clrMapOvr>
    <a:masterClrMapping/>
  </p:clrMapOvr>
  <p:transition spd="slow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Obraz 2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828800" y="6061761"/>
            <a:ext cx="5291138" cy="6352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Prostokąt 8"/>
          <p:cNvSpPr/>
          <p:nvPr/>
        </p:nvSpPr>
        <p:spPr>
          <a:xfrm>
            <a:off x="0" y="0"/>
            <a:ext cx="9144000" cy="105273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38100"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pl-PL" dirty="0"/>
          </a:p>
        </p:txBody>
      </p:sp>
      <p:sp>
        <p:nvSpPr>
          <p:cNvPr id="11" name="Prostokąt zaokrąglony 10"/>
          <p:cNvSpPr/>
          <p:nvPr/>
        </p:nvSpPr>
        <p:spPr>
          <a:xfrm>
            <a:off x="214282" y="116631"/>
            <a:ext cx="8715436" cy="706027"/>
          </a:xfrm>
          <a:prstGeom prst="roundRect">
            <a:avLst/>
          </a:prstGeom>
          <a:ln w="44450">
            <a:solidFill>
              <a:schemeClr val="tx1"/>
            </a:solidFill>
          </a:ln>
          <a:effectLst>
            <a:glow rad="101600">
              <a:schemeClr val="accent6">
                <a:satMod val="175000"/>
                <a:alpha val="40000"/>
              </a:schemeClr>
            </a:glow>
            <a:outerShdw blurRad="50800" dist="38100" dir="5400000" algn="t" rotWithShape="0">
              <a:prstClr val="black">
                <a:alpha val="40000"/>
              </a:prstClr>
            </a:outerShdw>
            <a:softEdge rad="317500"/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 prst="riblet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3200" b="1" dirty="0">
                <a:solidFill>
                  <a:schemeClr val="tx1"/>
                </a:solidFill>
              </a:rPr>
              <a:t>Wojewódzki Urząd Pracy w Opolu</a:t>
            </a:r>
          </a:p>
        </p:txBody>
      </p:sp>
      <p:sp>
        <p:nvSpPr>
          <p:cNvPr id="7177" name="Prostokąt 1"/>
          <p:cNvSpPr>
            <a:spLocks noChangeArrowheads="1"/>
          </p:cNvSpPr>
          <p:nvPr/>
        </p:nvSpPr>
        <p:spPr bwMode="auto">
          <a:xfrm>
            <a:off x="45877" y="1268760"/>
            <a:ext cx="8856984" cy="71455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pl-PL" sz="2000" b="1" dirty="0">
                <a:solidFill>
                  <a:srgbClr val="000000"/>
                </a:solidFill>
                <a:latin typeface="Calibri" panose="020F0502020204030204" pitchFamily="34" charset="0"/>
              </a:rPr>
              <a:t>Projekty partnerskie </a:t>
            </a:r>
            <a:r>
              <a:rPr lang="pl-PL" dirty="0">
                <a:solidFill>
                  <a:srgbClr val="000000"/>
                </a:solidFill>
                <a:latin typeface="Calibri" panose="020F0502020204030204" pitchFamily="34" charset="0"/>
              </a:rPr>
              <a:t>	</a:t>
            </a:r>
          </a:p>
          <a:p>
            <a:pPr>
              <a:lnSpc>
                <a:spcPct val="150000"/>
              </a:lnSpc>
            </a:pPr>
            <a:endParaRPr lang="pl-PL" sz="1400" b="1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>
              <a:lnSpc>
                <a:spcPct val="150000"/>
              </a:lnSpc>
            </a:pPr>
            <a:r>
              <a:rPr lang="pl-PL" sz="1400" dirty="0">
                <a:solidFill>
                  <a:srgbClr val="000000"/>
                </a:solidFill>
                <a:latin typeface="Calibri" panose="020F0502020204030204" pitchFamily="34" charset="0"/>
              </a:rPr>
              <a:t>Istotą realizacji projektu w partnerstwie jest wspólna realizacja projektu przez podmioty wnoszące do partnerstwa różnorodne zasoby (ludzkie, organizacyjne, techniczne, finansowe). Należy jednak mieć na uwadze, że aby uznać zawiązane partnerstwo za zasadne i racjonalne niezbędne jest korzystanie przez Partnerów projektu z dofinansowania UE, które musi być przewidziane dla Partnerów w budżecie projektu, w powiązaniu z zadaniami, które mają do wykonania. Niedopuszczalne jest zlecanie zadań pomiędzy podmiotami partnerstwa a także angażowanie pracowników/ współpracowników Partnera wiodącego lub pozostałych Partnerów przez inny podmiot partnerstwa w zakresie obowiązków tych osób, które wynikają z zatrudnienia przez jeden z podmiotów partnerstwa. </a:t>
            </a:r>
          </a:p>
          <a:p>
            <a:pPr>
              <a:lnSpc>
                <a:spcPct val="150000"/>
              </a:lnSpc>
            </a:pPr>
            <a:r>
              <a:rPr lang="pl-PL" sz="1400" b="1" dirty="0">
                <a:solidFill>
                  <a:srgbClr val="000000"/>
                </a:solidFill>
                <a:latin typeface="Calibri" panose="020F0502020204030204" pitchFamily="34" charset="0"/>
              </a:rPr>
              <a:t>Każdy Partner podobnie jak wnioskodawca musi być podmiotem uprawnionym do ubiegania się o dofinansowanie </a:t>
            </a:r>
            <a:br>
              <a:rPr lang="pl-PL" sz="1400" b="1" dirty="0">
                <a:solidFill>
                  <a:srgbClr val="000000"/>
                </a:solidFill>
                <a:latin typeface="Calibri" panose="020F0502020204030204" pitchFamily="34" charset="0"/>
              </a:rPr>
            </a:br>
            <a:r>
              <a:rPr lang="pl-PL" sz="1400" b="1" dirty="0">
                <a:solidFill>
                  <a:srgbClr val="000000"/>
                </a:solidFill>
                <a:latin typeface="Calibri" panose="020F0502020204030204" pitchFamily="34" charset="0"/>
              </a:rPr>
              <a:t>w ramach działania 7.6 </a:t>
            </a:r>
            <a:r>
              <a:rPr lang="pl-PL" sz="1400" b="1" i="1" dirty="0">
                <a:solidFill>
                  <a:srgbClr val="000000"/>
                </a:solidFill>
                <a:latin typeface="Calibri" panose="020F0502020204030204" pitchFamily="34" charset="0"/>
              </a:rPr>
              <a:t>Godzenie życia prywatnego i zawodowego</a:t>
            </a:r>
            <a:r>
              <a:rPr lang="pl-PL" sz="1400" b="1" dirty="0">
                <a:solidFill>
                  <a:srgbClr val="000000"/>
                </a:solidFill>
                <a:latin typeface="Calibri" panose="020F0502020204030204" pitchFamily="34" charset="0"/>
              </a:rPr>
              <a:t>, zgodnie z warunkami określonymi w SZOOP (wersja nr 33) oraz Regulaminie Konkursu. </a:t>
            </a:r>
            <a:r>
              <a:rPr lang="pl-PL" sz="1400" dirty="0">
                <a:solidFill>
                  <a:srgbClr val="000000"/>
                </a:solidFill>
                <a:latin typeface="Calibri" panose="020F0502020204030204" pitchFamily="34" charset="0"/>
              </a:rPr>
              <a:t>	</a:t>
            </a:r>
          </a:p>
          <a:p>
            <a:pPr algn="ctr">
              <a:lnSpc>
                <a:spcPct val="150000"/>
              </a:lnSpc>
            </a:pPr>
            <a:r>
              <a:rPr lang="pl-PL" sz="1400" dirty="0">
                <a:solidFill>
                  <a:srgbClr val="000000"/>
                </a:solidFill>
                <a:latin typeface="Calibri" panose="020F0502020204030204" pitchFamily="34" charset="0"/>
              </a:rPr>
              <a:t>	</a:t>
            </a:r>
          </a:p>
          <a:p>
            <a:pPr algn="ctr"/>
            <a:r>
              <a:rPr lang="pl-PL" sz="1400" dirty="0">
                <a:solidFill>
                  <a:srgbClr val="000000"/>
                </a:solidFill>
                <a:latin typeface="Calibri" panose="020F0502020204030204" pitchFamily="34" charset="0"/>
              </a:rPr>
              <a:t>	</a:t>
            </a:r>
          </a:p>
          <a:p>
            <a:endParaRPr lang="pl-PL" sz="14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endParaRPr lang="pl-PL" sz="14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endParaRPr lang="pl-PL" sz="14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r>
              <a:rPr lang="pl-PL" sz="1400" dirty="0">
                <a:solidFill>
                  <a:srgbClr val="000000"/>
                </a:solidFill>
                <a:latin typeface="Calibri" panose="020F0502020204030204" pitchFamily="34" charset="0"/>
              </a:rPr>
              <a:t>	</a:t>
            </a:r>
          </a:p>
          <a:p>
            <a:pPr marL="354013" lvl="0" indent="-260350" algn="just"/>
            <a:endParaRPr lang="pl-PL" sz="1400" b="1" dirty="0">
              <a:latin typeface="+mj-lt"/>
            </a:endParaRPr>
          </a:p>
          <a:p>
            <a:endParaRPr lang="pl-PL" sz="1600" dirty="0">
              <a:latin typeface="Calibri" panose="020F0502020204030204" pitchFamily="34" charset="0"/>
            </a:endParaRPr>
          </a:p>
          <a:p>
            <a:pPr>
              <a:lnSpc>
                <a:spcPct val="150000"/>
              </a:lnSpc>
            </a:pPr>
            <a:r>
              <a:rPr lang="pl-PL" sz="1400" dirty="0">
                <a:solidFill>
                  <a:srgbClr val="000000"/>
                </a:solidFill>
                <a:latin typeface="Calibri" panose="020F0502020204030204" pitchFamily="34" charset="0"/>
              </a:rPr>
              <a:t>	</a:t>
            </a:r>
          </a:p>
          <a:p>
            <a:pPr algn="just"/>
            <a:endParaRPr lang="pl-PL" sz="1400" dirty="0"/>
          </a:p>
          <a:p>
            <a:pPr algn="just"/>
            <a:endParaRPr lang="pl-PL" sz="1400" dirty="0"/>
          </a:p>
          <a:p>
            <a:pPr algn="just"/>
            <a:endParaRPr lang="pl-PL" sz="1400" baseline="30000" dirty="0"/>
          </a:p>
          <a:p>
            <a:endParaRPr lang="pl-PL" altLang="pl-PL" sz="1400" dirty="0">
              <a:latin typeface="+mj-lt"/>
              <a:cs typeface="Times New Roman" pitchFamily="18" charset="0"/>
            </a:endParaRPr>
          </a:p>
          <a:p>
            <a:pPr algn="just"/>
            <a:endParaRPr lang="pl-PL" altLang="pl-PL" sz="1600" dirty="0">
              <a:latin typeface="Calibri" pitchFamily="34" charset="0"/>
              <a:cs typeface="Times New Roman" pitchFamily="18" charset="0"/>
            </a:endParaRPr>
          </a:p>
        </p:txBody>
      </p:sp>
      <p:pic>
        <p:nvPicPr>
          <p:cNvPr id="7" name="Obraz 6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1640" y="6068321"/>
            <a:ext cx="5760720" cy="552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4773909"/>
      </p:ext>
    </p:extLst>
  </p:cSld>
  <p:clrMapOvr>
    <a:masterClrMapping/>
  </p:clrMapOvr>
  <p:transition spd="slow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Obraz 2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828800" y="6061761"/>
            <a:ext cx="5291138" cy="6352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Prostokąt 8"/>
          <p:cNvSpPr/>
          <p:nvPr/>
        </p:nvSpPr>
        <p:spPr>
          <a:xfrm>
            <a:off x="0" y="0"/>
            <a:ext cx="9144000" cy="105273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38100"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pl-PL" dirty="0"/>
          </a:p>
        </p:txBody>
      </p:sp>
      <p:sp>
        <p:nvSpPr>
          <p:cNvPr id="11" name="Prostokąt zaokrąglony 10"/>
          <p:cNvSpPr/>
          <p:nvPr/>
        </p:nvSpPr>
        <p:spPr>
          <a:xfrm>
            <a:off x="214282" y="116631"/>
            <a:ext cx="8715436" cy="706027"/>
          </a:xfrm>
          <a:prstGeom prst="roundRect">
            <a:avLst/>
          </a:prstGeom>
          <a:ln w="44450">
            <a:solidFill>
              <a:schemeClr val="tx1"/>
            </a:solidFill>
          </a:ln>
          <a:effectLst>
            <a:glow rad="101600">
              <a:schemeClr val="accent6">
                <a:satMod val="175000"/>
                <a:alpha val="40000"/>
              </a:schemeClr>
            </a:glow>
            <a:outerShdw blurRad="50800" dist="38100" dir="5400000" algn="t" rotWithShape="0">
              <a:prstClr val="black">
                <a:alpha val="40000"/>
              </a:prstClr>
            </a:outerShdw>
            <a:softEdge rad="317500"/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 prst="riblet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3200" b="1" dirty="0">
                <a:solidFill>
                  <a:schemeClr val="tx1"/>
                </a:solidFill>
              </a:rPr>
              <a:t>Wojewódzki Urząd Pracy w Opolu</a:t>
            </a:r>
          </a:p>
        </p:txBody>
      </p:sp>
      <p:sp>
        <p:nvSpPr>
          <p:cNvPr id="7177" name="Prostokąt 1"/>
          <p:cNvSpPr>
            <a:spLocks noChangeArrowheads="1"/>
          </p:cNvSpPr>
          <p:nvPr/>
        </p:nvSpPr>
        <p:spPr bwMode="auto">
          <a:xfrm>
            <a:off x="45877" y="1268760"/>
            <a:ext cx="8856984" cy="7422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endParaRPr lang="pl-PL" b="1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algn="ctr"/>
            <a:r>
              <a:rPr lang="pl-PL" sz="2000" b="1" dirty="0">
                <a:solidFill>
                  <a:srgbClr val="000000"/>
                </a:solidFill>
                <a:latin typeface="Calibri" panose="020F0502020204030204" pitchFamily="34" charset="0"/>
              </a:rPr>
              <a:t>Projekty partnerskie </a:t>
            </a:r>
            <a:r>
              <a:rPr lang="pl-PL" dirty="0">
                <a:solidFill>
                  <a:srgbClr val="000000"/>
                </a:solidFill>
                <a:latin typeface="Calibri" panose="020F0502020204030204" pitchFamily="34" charset="0"/>
              </a:rPr>
              <a:t>	</a:t>
            </a:r>
          </a:p>
          <a:p>
            <a:pPr>
              <a:lnSpc>
                <a:spcPct val="150000"/>
              </a:lnSpc>
            </a:pPr>
            <a:endParaRPr lang="pl-PL" sz="1400" b="1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>
              <a:lnSpc>
                <a:spcPct val="150000"/>
              </a:lnSpc>
            </a:pPr>
            <a:endParaRPr lang="pl-PL" sz="1400" b="1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>
              <a:lnSpc>
                <a:spcPct val="150000"/>
              </a:lnSpc>
            </a:pPr>
            <a:r>
              <a:rPr lang="pl-PL" sz="1400" b="1" dirty="0">
                <a:solidFill>
                  <a:srgbClr val="000000"/>
                </a:solidFill>
                <a:latin typeface="Calibri" panose="020F0502020204030204" pitchFamily="34" charset="0"/>
              </a:rPr>
              <a:t>Wybór partnerów musi nastąpić przed złożeniem wniosku o dofinansowanie projektu. </a:t>
            </a:r>
          </a:p>
          <a:p>
            <a:pPr>
              <a:lnSpc>
                <a:spcPct val="150000"/>
              </a:lnSpc>
            </a:pPr>
            <a:endParaRPr lang="pl-PL" sz="14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>
              <a:lnSpc>
                <a:spcPct val="150000"/>
              </a:lnSpc>
            </a:pPr>
            <a:r>
              <a:rPr lang="pl-PL" sz="1400" b="1" dirty="0">
                <a:solidFill>
                  <a:srgbClr val="000000"/>
                </a:solidFill>
                <a:latin typeface="Calibri" panose="020F0502020204030204" pitchFamily="34" charset="0"/>
              </a:rPr>
              <a:t>Na etapie składania wniosku o dofinansowanie </a:t>
            </a:r>
            <a:r>
              <a:rPr lang="pl-PL" sz="1400" dirty="0">
                <a:solidFill>
                  <a:srgbClr val="000000"/>
                </a:solidFill>
                <a:latin typeface="Calibri" panose="020F0502020204030204" pitchFamily="34" charset="0"/>
              </a:rPr>
              <a:t>– w przypadku projektów realizowanych w partnerstwie – </a:t>
            </a:r>
            <a:r>
              <a:rPr lang="pl-PL" sz="1400" b="1" dirty="0">
                <a:solidFill>
                  <a:srgbClr val="000000"/>
                </a:solidFill>
                <a:latin typeface="Calibri" panose="020F0502020204030204" pitchFamily="34" charset="0"/>
              </a:rPr>
              <a:t>nie jest wymagana od wnioskodawcy umowa partnerska. </a:t>
            </a:r>
            <a:r>
              <a:rPr lang="pl-PL" sz="1400" dirty="0">
                <a:solidFill>
                  <a:srgbClr val="000000"/>
                </a:solidFill>
                <a:latin typeface="Calibri" panose="020F0502020204030204" pitchFamily="34" charset="0"/>
              </a:rPr>
              <a:t>W przypadku przyjęcia projektu do realizacji, wnioskodawca zostanie zobligowany do dostarczenia umowy partnerskiej, jednoznacznie określającej cele i reguły partnerstwa oraz jego ewentualny plan finansowy. </a:t>
            </a:r>
          </a:p>
          <a:p>
            <a:pPr>
              <a:lnSpc>
                <a:spcPct val="150000"/>
              </a:lnSpc>
            </a:pPr>
            <a:endParaRPr lang="pl-PL" sz="1400" b="1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>
              <a:lnSpc>
                <a:spcPct val="150000"/>
              </a:lnSpc>
            </a:pPr>
            <a:r>
              <a:rPr lang="pl-PL" sz="1400" b="1" dirty="0">
                <a:solidFill>
                  <a:srgbClr val="000000"/>
                </a:solidFill>
                <a:latin typeface="Calibri" panose="020F0502020204030204" pitchFamily="34" charset="0"/>
              </a:rPr>
              <a:t>Podpisanie i przekazanie umowy partnerskiej musi nastąpić przed dniem zawarcia umowy o dofinansowaniu projektu. </a:t>
            </a:r>
            <a:r>
              <a:rPr lang="pl-PL" sz="1400" dirty="0">
                <a:solidFill>
                  <a:srgbClr val="000000"/>
                </a:solidFill>
                <a:latin typeface="Calibri" panose="020F0502020204030204" pitchFamily="34" charset="0"/>
              </a:rPr>
              <a:t>	</a:t>
            </a:r>
          </a:p>
          <a:p>
            <a:pPr algn="ctr">
              <a:lnSpc>
                <a:spcPct val="150000"/>
              </a:lnSpc>
            </a:pPr>
            <a:r>
              <a:rPr lang="pl-PL" sz="1400" dirty="0">
                <a:solidFill>
                  <a:srgbClr val="000000"/>
                </a:solidFill>
                <a:latin typeface="Calibri" panose="020F0502020204030204" pitchFamily="34" charset="0"/>
              </a:rPr>
              <a:t>	</a:t>
            </a:r>
          </a:p>
          <a:p>
            <a:pPr algn="ctr"/>
            <a:r>
              <a:rPr lang="pl-PL" sz="1400" dirty="0">
                <a:solidFill>
                  <a:srgbClr val="000000"/>
                </a:solidFill>
                <a:latin typeface="Calibri" panose="020F0502020204030204" pitchFamily="34" charset="0"/>
              </a:rPr>
              <a:t>	</a:t>
            </a:r>
          </a:p>
          <a:p>
            <a:endParaRPr lang="pl-PL" sz="14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endParaRPr lang="pl-PL" sz="14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endParaRPr lang="pl-PL" sz="14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r>
              <a:rPr lang="pl-PL" sz="1400" dirty="0">
                <a:solidFill>
                  <a:srgbClr val="000000"/>
                </a:solidFill>
                <a:latin typeface="Calibri" panose="020F0502020204030204" pitchFamily="34" charset="0"/>
              </a:rPr>
              <a:t>	</a:t>
            </a:r>
          </a:p>
          <a:p>
            <a:pPr marL="354013" lvl="0" indent="-260350" algn="just"/>
            <a:endParaRPr lang="pl-PL" sz="1400" b="1" dirty="0">
              <a:latin typeface="+mj-lt"/>
            </a:endParaRPr>
          </a:p>
          <a:p>
            <a:endParaRPr lang="pl-PL" sz="1600" dirty="0">
              <a:latin typeface="Calibri" panose="020F0502020204030204" pitchFamily="34" charset="0"/>
            </a:endParaRPr>
          </a:p>
          <a:p>
            <a:pPr>
              <a:lnSpc>
                <a:spcPct val="150000"/>
              </a:lnSpc>
            </a:pPr>
            <a:r>
              <a:rPr lang="pl-PL" sz="1400" dirty="0">
                <a:solidFill>
                  <a:srgbClr val="000000"/>
                </a:solidFill>
                <a:latin typeface="Calibri" panose="020F0502020204030204" pitchFamily="34" charset="0"/>
              </a:rPr>
              <a:t>	</a:t>
            </a:r>
          </a:p>
          <a:p>
            <a:pPr algn="just"/>
            <a:endParaRPr lang="pl-PL" sz="1400" dirty="0"/>
          </a:p>
          <a:p>
            <a:pPr algn="just"/>
            <a:endParaRPr lang="pl-PL" sz="1400" dirty="0"/>
          </a:p>
          <a:p>
            <a:pPr algn="just"/>
            <a:endParaRPr lang="pl-PL" sz="1400" baseline="30000" dirty="0"/>
          </a:p>
          <a:p>
            <a:endParaRPr lang="pl-PL" altLang="pl-PL" sz="1400" dirty="0">
              <a:latin typeface="+mj-lt"/>
              <a:cs typeface="Times New Roman" pitchFamily="18" charset="0"/>
            </a:endParaRPr>
          </a:p>
          <a:p>
            <a:pPr algn="just"/>
            <a:endParaRPr lang="pl-PL" altLang="pl-PL" sz="1600" dirty="0">
              <a:latin typeface="Calibri" pitchFamily="34" charset="0"/>
              <a:cs typeface="Times New Roman" pitchFamily="18" charset="0"/>
            </a:endParaRPr>
          </a:p>
        </p:txBody>
      </p:sp>
      <p:pic>
        <p:nvPicPr>
          <p:cNvPr id="7" name="Obraz 6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1640" y="6068321"/>
            <a:ext cx="5760720" cy="552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2565531"/>
      </p:ext>
    </p:extLst>
  </p:cSld>
  <p:clrMapOvr>
    <a:masterClrMapping/>
  </p:clrMapOvr>
  <p:transition spd="slow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/>
          <p:cNvSpPr/>
          <p:nvPr/>
        </p:nvSpPr>
        <p:spPr>
          <a:xfrm>
            <a:off x="0" y="0"/>
            <a:ext cx="9144000" cy="105273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38100"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pl-PL" dirty="0"/>
          </a:p>
        </p:txBody>
      </p:sp>
      <p:sp>
        <p:nvSpPr>
          <p:cNvPr id="11" name="Prostokąt zaokrąglony 10"/>
          <p:cNvSpPr/>
          <p:nvPr/>
        </p:nvSpPr>
        <p:spPr>
          <a:xfrm>
            <a:off x="214282" y="116631"/>
            <a:ext cx="8715436" cy="706027"/>
          </a:xfrm>
          <a:prstGeom prst="roundRect">
            <a:avLst/>
          </a:prstGeom>
          <a:ln w="44450">
            <a:solidFill>
              <a:schemeClr val="tx1"/>
            </a:solidFill>
          </a:ln>
          <a:effectLst>
            <a:glow rad="101600">
              <a:schemeClr val="accent6">
                <a:satMod val="175000"/>
                <a:alpha val="40000"/>
              </a:schemeClr>
            </a:glow>
            <a:outerShdw blurRad="50800" dist="38100" dir="5400000" algn="t" rotWithShape="0">
              <a:prstClr val="black">
                <a:alpha val="40000"/>
              </a:prstClr>
            </a:outerShdw>
            <a:softEdge rad="317500"/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 prst="riblet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3200" b="1" dirty="0">
                <a:solidFill>
                  <a:schemeClr val="tx1"/>
                </a:solidFill>
              </a:rPr>
              <a:t>Wojewódzki Urząd Pracy w Opolu</a:t>
            </a:r>
          </a:p>
        </p:txBody>
      </p:sp>
      <p:sp>
        <p:nvSpPr>
          <p:cNvPr id="7177" name="Prostokąt 1"/>
          <p:cNvSpPr>
            <a:spLocks noChangeArrowheads="1"/>
          </p:cNvSpPr>
          <p:nvPr/>
        </p:nvSpPr>
        <p:spPr bwMode="auto">
          <a:xfrm>
            <a:off x="395536" y="1268760"/>
            <a:ext cx="8136904" cy="48320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pl-PL" altLang="pl-PL" sz="2000" b="1" u="sng" dirty="0">
                <a:latin typeface="Calibri" pitchFamily="34" charset="0"/>
                <a:cs typeface="Times New Roman" pitchFamily="18" charset="0"/>
              </a:rPr>
              <a:t>Termin i miejsce naboru wniosków konkursowych w ramach 	Działania 7.6 Godzenie życia prywatnego i zawodowego</a:t>
            </a:r>
          </a:p>
          <a:p>
            <a:pPr algn="ctr"/>
            <a:endParaRPr lang="pl-PL" altLang="pl-PL" sz="1400" b="1" u="sng" dirty="0">
              <a:latin typeface="Calibri" pitchFamily="34" charset="0"/>
              <a:cs typeface="Times New Roman" pitchFamily="18" charset="0"/>
            </a:endParaRPr>
          </a:p>
          <a:p>
            <a:pPr algn="ctr"/>
            <a:endParaRPr lang="pl-PL" altLang="pl-PL" sz="1400" b="1" u="sng" dirty="0">
              <a:latin typeface="Calibri" pitchFamily="34" charset="0"/>
              <a:cs typeface="Times New Roman" pitchFamily="18" charset="0"/>
            </a:endParaRPr>
          </a:p>
          <a:p>
            <a:pPr algn="just"/>
            <a:r>
              <a:rPr lang="pl-PL" altLang="pl-PL" sz="1400" dirty="0">
                <a:latin typeface="Calibri" pitchFamily="34" charset="0"/>
                <a:cs typeface="Times New Roman" pitchFamily="18" charset="0"/>
              </a:rPr>
              <a:t>Wojewódzki Urząd Pracy w Opolu (zwany dalej</a:t>
            </a:r>
            <a:r>
              <a:rPr lang="pl-PL" altLang="pl-PL" sz="1400" b="1" dirty="0">
                <a:latin typeface="Calibri" pitchFamily="34" charset="0"/>
                <a:cs typeface="Times New Roman" pitchFamily="18" charset="0"/>
              </a:rPr>
              <a:t> IOK </a:t>
            </a:r>
            <a:r>
              <a:rPr lang="pl-PL" altLang="pl-PL" sz="1400" dirty="0">
                <a:latin typeface="Calibri" pitchFamily="34" charset="0"/>
                <a:cs typeface="Times New Roman" pitchFamily="18" charset="0"/>
              </a:rPr>
              <a:t>– Instytucja Organizująca Konkurs) prowadzi nabór wniosków o dofinansowanie projektów konkursowych od dnia </a:t>
            </a:r>
            <a:r>
              <a:rPr lang="pl-PL" altLang="pl-PL" sz="1400" b="1" dirty="0">
                <a:latin typeface="Calibri" pitchFamily="34" charset="0"/>
                <a:cs typeface="Times New Roman" pitchFamily="18" charset="0"/>
              </a:rPr>
              <a:t>26.08.2019 r. (poniedziałek) </a:t>
            </a:r>
            <a:r>
              <a:rPr lang="pl-PL" altLang="pl-PL" sz="1400" dirty="0">
                <a:latin typeface="Calibri" pitchFamily="34" charset="0"/>
                <a:cs typeface="Times New Roman" pitchFamily="18" charset="0"/>
              </a:rPr>
              <a:t>do dnia </a:t>
            </a:r>
            <a:r>
              <a:rPr lang="pl-PL" altLang="pl-PL" sz="1400" b="1" dirty="0">
                <a:latin typeface="Calibri" pitchFamily="34" charset="0"/>
                <a:cs typeface="Times New Roman" pitchFamily="18" charset="0"/>
              </a:rPr>
              <a:t>02.09.2019 r. (poniedziałek).</a:t>
            </a:r>
          </a:p>
          <a:p>
            <a:pPr algn="just"/>
            <a:endParaRPr lang="pl-PL" altLang="pl-PL" sz="1400" b="1" dirty="0">
              <a:latin typeface="Calibri" pitchFamily="34" charset="0"/>
              <a:cs typeface="Times New Roman" pitchFamily="18" charset="0"/>
            </a:endParaRPr>
          </a:p>
          <a:p>
            <a:pPr algn="just"/>
            <a:r>
              <a:rPr lang="pl-PL" altLang="pl-PL" sz="1400" b="1" dirty="0">
                <a:latin typeface="Calibri" pitchFamily="34" charset="0"/>
                <a:cs typeface="Times New Roman" pitchFamily="18" charset="0"/>
              </a:rPr>
              <a:t>Wypełniony w </a:t>
            </a:r>
            <a:r>
              <a:rPr lang="pl-PL" altLang="pl-PL" sz="1400" b="1" u="sng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Times New Roman" pitchFamily="18" charset="0"/>
                <a:hlinkClick r:id="rId2"/>
              </a:rPr>
              <a:t>Panelu Wnioskodawcy SYZYF RPO WO 2014-2020</a:t>
            </a:r>
            <a:r>
              <a:rPr lang="pl-PL" altLang="pl-PL" sz="1400" b="1" dirty="0">
                <a:latin typeface="Calibri" pitchFamily="34" charset="0"/>
                <a:cs typeface="Times New Roman" pitchFamily="18" charset="0"/>
              </a:rPr>
              <a:t>, tj. generatorze wniosków formularz wniosku o dofinansowanie projektu, Wnioskodawca musi wysłać on-line </a:t>
            </a:r>
            <a:r>
              <a:rPr lang="pl-PL" altLang="pl-PL" sz="1400" dirty="0">
                <a:latin typeface="Calibri" pitchFamily="34" charset="0"/>
                <a:cs typeface="Times New Roman" pitchFamily="18" charset="0"/>
              </a:rPr>
              <a:t>(taką funkcjonalność zapewnia generator wniosków dostępny na stronie internetowej </a:t>
            </a:r>
            <a:r>
              <a:rPr lang="pl-PL" altLang="pl-PL" sz="1400" u="sng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Times New Roman" pitchFamily="18" charset="0"/>
                <a:hlinkClick r:id="rId3"/>
              </a:rPr>
              <a:t>www.pw.opolskie.pl</a:t>
            </a:r>
            <a:r>
              <a:rPr lang="pl-PL" altLang="pl-PL" sz="1400" dirty="0">
                <a:latin typeface="Calibri" pitchFamily="34" charset="0"/>
                <a:cs typeface="Times New Roman" pitchFamily="18" charset="0"/>
              </a:rPr>
              <a:t>)</a:t>
            </a:r>
            <a:r>
              <a:rPr lang="pl-PL" altLang="pl-PL" sz="1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Times New Roman" pitchFamily="18" charset="0"/>
              </a:rPr>
              <a:t> </a:t>
            </a:r>
            <a:r>
              <a:rPr lang="pl-PL" altLang="pl-PL" sz="1400" b="1" dirty="0">
                <a:latin typeface="Calibri" pitchFamily="34" charset="0"/>
                <a:cs typeface="Times New Roman" pitchFamily="18" charset="0"/>
              </a:rPr>
              <a:t>w wyżej określonym terminie.</a:t>
            </a:r>
            <a:endParaRPr lang="pl-PL" altLang="pl-PL" sz="1600" b="1" dirty="0">
              <a:latin typeface="Calibri" pitchFamily="34" charset="0"/>
              <a:cs typeface="Times New Roman" pitchFamily="18" charset="0"/>
            </a:endParaRPr>
          </a:p>
          <a:p>
            <a:pPr algn="just"/>
            <a:endParaRPr lang="pl-PL" altLang="pl-PL" sz="600" dirty="0">
              <a:latin typeface="Calibri" pitchFamily="34" charset="0"/>
              <a:cs typeface="Times New Roman" pitchFamily="18" charset="0"/>
            </a:endParaRPr>
          </a:p>
          <a:p>
            <a:pPr algn="just"/>
            <a:r>
              <a:rPr lang="pl-PL" altLang="pl-PL" sz="1400" b="1" dirty="0">
                <a:latin typeface="Calibri" pitchFamily="34" charset="0"/>
                <a:cs typeface="Times New Roman" pitchFamily="18" charset="0"/>
              </a:rPr>
              <a:t>Natomiast wersję papierową wniosku </a:t>
            </a:r>
            <a:r>
              <a:rPr lang="pl-PL" altLang="pl-PL" sz="1400" dirty="0">
                <a:latin typeface="Calibri" pitchFamily="34" charset="0"/>
                <a:cs typeface="Times New Roman" pitchFamily="18" charset="0"/>
              </a:rPr>
              <a:t>(w jednym egzemplarzu) wraz z wymaganą dokumentacją, </a:t>
            </a:r>
            <a:r>
              <a:rPr lang="pl-PL" altLang="pl-PL" sz="1400" b="1" dirty="0">
                <a:latin typeface="Calibri" pitchFamily="34" charset="0"/>
                <a:cs typeface="Times New Roman" pitchFamily="18" charset="0"/>
              </a:rPr>
              <a:t>należy składać od poniedziałku do piątku w godzinach pracy urzędu, tj. od 7:30 do 15:30 w: </a:t>
            </a:r>
            <a:endParaRPr lang="pl-PL" altLang="pl-PL" sz="1600" b="1" dirty="0">
              <a:latin typeface="Calibri" pitchFamily="34" charset="0"/>
              <a:cs typeface="Times New Roman" pitchFamily="18" charset="0"/>
            </a:endParaRPr>
          </a:p>
          <a:p>
            <a:pPr algn="just"/>
            <a:endParaRPr lang="pl-PL" altLang="pl-PL" sz="800" dirty="0">
              <a:latin typeface="Calibri" pitchFamily="34" charset="0"/>
              <a:cs typeface="Times New Roman" pitchFamily="18" charset="0"/>
            </a:endParaRPr>
          </a:p>
          <a:p>
            <a:pPr algn="ctr"/>
            <a:endParaRPr lang="pl-PL" altLang="pl-PL" sz="1200" b="1" dirty="0">
              <a:latin typeface="Calibri" pitchFamily="34" charset="0"/>
              <a:cs typeface="Times New Roman" pitchFamily="18" charset="0"/>
            </a:endParaRPr>
          </a:p>
          <a:p>
            <a:pPr algn="ctr"/>
            <a:r>
              <a:rPr lang="pl-PL" altLang="pl-PL" sz="1600" b="1" dirty="0">
                <a:latin typeface="Calibri" pitchFamily="34" charset="0"/>
                <a:cs typeface="Times New Roman" pitchFamily="18" charset="0"/>
              </a:rPr>
              <a:t>Wojewódzkim Urzędzie Pracy w Opolu</a:t>
            </a:r>
          </a:p>
          <a:p>
            <a:pPr algn="ctr"/>
            <a:r>
              <a:rPr lang="pl-PL" altLang="pl-PL" sz="1600" b="1" dirty="0">
                <a:latin typeface="Calibri" pitchFamily="34" charset="0"/>
                <a:cs typeface="Times New Roman" pitchFamily="18" charset="0"/>
              </a:rPr>
              <a:t>Punkt Informacyjny o EFS</a:t>
            </a:r>
          </a:p>
          <a:p>
            <a:pPr algn="ctr"/>
            <a:r>
              <a:rPr lang="pl-PL" altLang="pl-PL" sz="1600" b="1" dirty="0">
                <a:latin typeface="Calibri" pitchFamily="34" charset="0"/>
                <a:cs typeface="Times New Roman" pitchFamily="18" charset="0"/>
              </a:rPr>
              <a:t>Pokój nr 14</a:t>
            </a:r>
          </a:p>
          <a:p>
            <a:pPr algn="ctr"/>
            <a:r>
              <a:rPr lang="pl-PL" altLang="pl-PL" sz="1600" b="1" dirty="0">
                <a:latin typeface="Calibri" pitchFamily="34" charset="0"/>
                <a:cs typeface="Times New Roman" pitchFamily="18" charset="0"/>
              </a:rPr>
              <a:t>ul. Głogowska 25c 45-315 Opole</a:t>
            </a:r>
          </a:p>
          <a:p>
            <a:pPr algn="ctr"/>
            <a:r>
              <a:rPr lang="pl-PL" altLang="pl-PL" sz="800" b="1" dirty="0">
                <a:latin typeface="Calibri" pitchFamily="34" charset="0"/>
                <a:cs typeface="Times New Roman" pitchFamily="18" charset="0"/>
              </a:rPr>
              <a:t> </a:t>
            </a:r>
            <a:endParaRPr lang="pl-PL" altLang="pl-PL" sz="800" dirty="0">
              <a:latin typeface="Calibri" pitchFamily="34" charset="0"/>
              <a:cs typeface="Times New Roman" pitchFamily="18" charset="0"/>
            </a:endParaRPr>
          </a:p>
          <a:p>
            <a:pPr algn="just"/>
            <a:endParaRPr lang="pl-PL" altLang="pl-PL" sz="1600" dirty="0">
              <a:latin typeface="Calibri" pitchFamily="34" charset="0"/>
              <a:cs typeface="Times New Roman" pitchFamily="18" charset="0"/>
            </a:endParaRPr>
          </a:p>
        </p:txBody>
      </p:sp>
      <p:pic>
        <p:nvPicPr>
          <p:cNvPr id="7" name="Obraz 6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53803" y="5850047"/>
            <a:ext cx="5760720" cy="552450"/>
          </a:xfrm>
          <a:prstGeom prst="rect">
            <a:avLst/>
          </a:prstGeom>
        </p:spPr>
      </p:pic>
    </p:spTree>
  </p:cSld>
  <p:clrMapOvr>
    <a:masterClrMapping/>
  </p:clrMapOvr>
  <p:transition spd="slow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/>
          <p:cNvSpPr/>
          <p:nvPr/>
        </p:nvSpPr>
        <p:spPr>
          <a:xfrm>
            <a:off x="0" y="0"/>
            <a:ext cx="9144000" cy="105273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38100"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pl-PL" dirty="0"/>
          </a:p>
        </p:txBody>
      </p:sp>
      <p:sp>
        <p:nvSpPr>
          <p:cNvPr id="11" name="Prostokąt zaokrąglony 10"/>
          <p:cNvSpPr/>
          <p:nvPr/>
        </p:nvSpPr>
        <p:spPr>
          <a:xfrm>
            <a:off x="214282" y="116631"/>
            <a:ext cx="8715436" cy="706027"/>
          </a:xfrm>
          <a:prstGeom prst="roundRect">
            <a:avLst/>
          </a:prstGeom>
          <a:ln w="44450">
            <a:solidFill>
              <a:schemeClr val="tx1"/>
            </a:solidFill>
          </a:ln>
          <a:effectLst>
            <a:glow rad="101600">
              <a:schemeClr val="accent6">
                <a:satMod val="175000"/>
                <a:alpha val="40000"/>
              </a:schemeClr>
            </a:glow>
            <a:outerShdw blurRad="50800" dist="38100" dir="5400000" algn="t" rotWithShape="0">
              <a:prstClr val="black">
                <a:alpha val="40000"/>
              </a:prstClr>
            </a:outerShdw>
            <a:softEdge rad="317500"/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 prst="riblet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3200" b="1" dirty="0">
                <a:solidFill>
                  <a:schemeClr val="tx1"/>
                </a:solidFill>
              </a:rPr>
              <a:t>Wojewódzki Urząd Pracy w Opolu</a:t>
            </a:r>
          </a:p>
        </p:txBody>
      </p:sp>
      <p:sp>
        <p:nvSpPr>
          <p:cNvPr id="7177" name="Prostokąt 1"/>
          <p:cNvSpPr>
            <a:spLocks noChangeArrowheads="1"/>
          </p:cNvSpPr>
          <p:nvPr/>
        </p:nvSpPr>
        <p:spPr bwMode="auto">
          <a:xfrm>
            <a:off x="0" y="1169367"/>
            <a:ext cx="8856984" cy="6622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pl-PL" altLang="pl-PL" sz="2000" b="1" u="sng" dirty="0">
                <a:latin typeface="+mn-lt"/>
                <a:cs typeface="Arial" panose="020B0604020202020204" pitchFamily="34" charset="0"/>
              </a:rPr>
              <a:t>Kryteria wyboru projektów</a:t>
            </a:r>
          </a:p>
          <a:p>
            <a:pPr algn="ctr"/>
            <a:endParaRPr lang="pl-PL" altLang="pl-PL" sz="2000" b="1" u="sng" dirty="0">
              <a:latin typeface="+mn-lt"/>
              <a:cs typeface="Arial" panose="020B0604020202020204" pitchFamily="34" charset="0"/>
            </a:endParaRPr>
          </a:p>
          <a:p>
            <a:pPr algn="just"/>
            <a:r>
              <a:rPr lang="pl-PL" sz="1600" b="1" dirty="0">
                <a:latin typeface="+mj-lt"/>
              </a:rPr>
              <a:t>KRYTERIA FORMALNE</a:t>
            </a:r>
          </a:p>
          <a:p>
            <a:pPr algn="just"/>
            <a:endParaRPr lang="pl-PL" sz="1600" b="1" dirty="0">
              <a:latin typeface="+mj-lt"/>
            </a:endParaRPr>
          </a:p>
          <a:p>
            <a:pPr marL="342900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pl-PL" sz="1400" dirty="0">
                <a:latin typeface="+mj-lt"/>
              </a:rPr>
              <a:t>Wnioskodawca oraz Partnerzy (jeśli dotyczy) uprawnieni do składania wniosku.</a:t>
            </a:r>
          </a:p>
          <a:p>
            <a:pPr marL="342900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pl-PL" sz="1400" dirty="0">
                <a:latin typeface="+mj-lt"/>
              </a:rPr>
              <a:t>Roczny obrót Wnioskodawcy i/lub Partnera jest równy lub wyższy od wydatków w projekcie.</a:t>
            </a:r>
          </a:p>
          <a:p>
            <a:pPr marL="342900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pl-PL" sz="1400" dirty="0">
                <a:latin typeface="+mj-lt"/>
              </a:rPr>
              <a:t>Wnioskodawca wybrał wszystkie wskaźniki horyzontalne.</a:t>
            </a:r>
          </a:p>
          <a:p>
            <a:pPr marL="342900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pl-PL" sz="1400" dirty="0">
                <a:latin typeface="+mj-lt"/>
              </a:rPr>
              <a:t>Wnioskodawca określił wartość docelową większą od zera przynajmniej dla jednego wskaźnika w projekcie.</a:t>
            </a:r>
          </a:p>
          <a:p>
            <a:pPr marL="342900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pl-PL" sz="1400" dirty="0">
                <a:latin typeface="+mj-lt"/>
              </a:rPr>
              <a:t>Wnioskodawca oraz partnerzy (jeśli dotyczy) nie podlegają wykluczeniu z ubiegania się o dofinansowanie na podstawie: </a:t>
            </a:r>
          </a:p>
          <a:p>
            <a:pPr algn="just">
              <a:lnSpc>
                <a:spcPct val="150000"/>
              </a:lnSpc>
            </a:pPr>
            <a:r>
              <a:rPr lang="pl-PL" sz="1400" dirty="0">
                <a:latin typeface="+mj-lt"/>
              </a:rPr>
              <a:t>-      art. 207 ust. 4 ustawy z dnia 27 sierpnia 2009 r. o finansach publicznych, </a:t>
            </a:r>
          </a:p>
          <a:p>
            <a:pPr marL="285750" indent="-285750" algn="just">
              <a:lnSpc>
                <a:spcPct val="150000"/>
              </a:lnSpc>
              <a:buFontTx/>
              <a:buChar char="-"/>
            </a:pPr>
            <a:r>
              <a:rPr lang="pl-PL" sz="1400" dirty="0">
                <a:latin typeface="+mj-lt"/>
              </a:rPr>
              <a:t>art. 12 ustawy z dnia 15 czerwca 2012 r. o skutkach powierzania wykonywania pracy cudzoziemcom przebywającym wbrew przepisom na terytorium Rzeczypospolitej Polskiej, </a:t>
            </a:r>
          </a:p>
          <a:p>
            <a:pPr marL="285750" indent="-285750" algn="just">
              <a:lnSpc>
                <a:spcPct val="150000"/>
              </a:lnSpc>
              <a:buFontTx/>
              <a:buChar char="-"/>
            </a:pPr>
            <a:r>
              <a:rPr lang="pl-PL" sz="1400" dirty="0">
                <a:latin typeface="+mj-lt"/>
              </a:rPr>
              <a:t>art. 9 ustawy z dnia 28 października 2002 r. o odpowiedzialności podmiotów zbiorowych za czyny zabronione pod groźbą kary.</a:t>
            </a:r>
          </a:p>
          <a:p>
            <a:endParaRPr lang="pl-PL" sz="1600" dirty="0"/>
          </a:p>
          <a:p>
            <a:pPr algn="just"/>
            <a:endParaRPr lang="pl-PL" sz="1600" dirty="0"/>
          </a:p>
          <a:p>
            <a:pPr marL="342900" indent="-342900" algn="just">
              <a:buFont typeface="+mj-lt"/>
              <a:buAutoNum type="arabicPeriod"/>
            </a:pPr>
            <a:endParaRPr lang="pl-PL" sz="1600" dirty="0"/>
          </a:p>
          <a:p>
            <a:pPr algn="just"/>
            <a:endParaRPr lang="pl-PL" altLang="pl-PL" sz="2000" b="1" u="sng" dirty="0">
              <a:latin typeface="+mn-lt"/>
              <a:cs typeface="Arial" panose="020B0604020202020204" pitchFamily="34" charset="0"/>
            </a:endParaRPr>
          </a:p>
          <a:p>
            <a:pPr algn="just"/>
            <a:endParaRPr lang="pl-PL" sz="1400" dirty="0"/>
          </a:p>
          <a:p>
            <a:pPr algn="just"/>
            <a:endParaRPr lang="pl-PL" sz="1400" baseline="30000" dirty="0"/>
          </a:p>
          <a:p>
            <a:endParaRPr lang="pl-PL" altLang="pl-PL" sz="1400" dirty="0">
              <a:latin typeface="+mj-lt"/>
              <a:cs typeface="Times New Roman" pitchFamily="18" charset="0"/>
            </a:endParaRPr>
          </a:p>
          <a:p>
            <a:pPr algn="just"/>
            <a:endParaRPr lang="pl-PL" altLang="pl-PL" sz="1600" dirty="0">
              <a:latin typeface="Calibri" pitchFamily="34" charset="0"/>
              <a:cs typeface="Times New Roman" pitchFamily="18" charset="0"/>
            </a:endParaRPr>
          </a:p>
        </p:txBody>
      </p:sp>
      <p:pic>
        <p:nvPicPr>
          <p:cNvPr id="7" name="Obraz 6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1640" y="6039661"/>
            <a:ext cx="5760720" cy="552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4934776"/>
      </p:ext>
    </p:extLst>
  </p:cSld>
  <p:clrMapOvr>
    <a:masterClrMapping/>
  </p:clrMapOvr>
  <p:transition spd="slow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/>
          <p:cNvSpPr/>
          <p:nvPr/>
        </p:nvSpPr>
        <p:spPr>
          <a:xfrm>
            <a:off x="0" y="0"/>
            <a:ext cx="9144000" cy="105273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38100"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pl-PL" dirty="0"/>
          </a:p>
        </p:txBody>
      </p:sp>
      <p:sp>
        <p:nvSpPr>
          <p:cNvPr id="11" name="Prostokąt zaokrąglony 10"/>
          <p:cNvSpPr/>
          <p:nvPr/>
        </p:nvSpPr>
        <p:spPr>
          <a:xfrm>
            <a:off x="214282" y="116631"/>
            <a:ext cx="8715436" cy="706027"/>
          </a:xfrm>
          <a:prstGeom prst="roundRect">
            <a:avLst/>
          </a:prstGeom>
          <a:ln w="44450">
            <a:solidFill>
              <a:schemeClr val="tx1"/>
            </a:solidFill>
          </a:ln>
          <a:effectLst>
            <a:glow rad="101600">
              <a:schemeClr val="accent6">
                <a:satMod val="175000"/>
                <a:alpha val="40000"/>
              </a:schemeClr>
            </a:glow>
            <a:outerShdw blurRad="50800" dist="38100" dir="5400000" algn="t" rotWithShape="0">
              <a:prstClr val="black">
                <a:alpha val="40000"/>
              </a:prstClr>
            </a:outerShdw>
            <a:softEdge rad="317500"/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 prst="riblet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3200" b="1" dirty="0">
                <a:solidFill>
                  <a:schemeClr val="tx1"/>
                </a:solidFill>
              </a:rPr>
              <a:t>Wojewódzki Urząd Pracy w Opolu</a:t>
            </a:r>
          </a:p>
        </p:txBody>
      </p:sp>
      <p:sp>
        <p:nvSpPr>
          <p:cNvPr id="7177" name="Prostokąt 1"/>
          <p:cNvSpPr>
            <a:spLocks noChangeArrowheads="1"/>
          </p:cNvSpPr>
          <p:nvPr/>
        </p:nvSpPr>
        <p:spPr bwMode="auto">
          <a:xfrm>
            <a:off x="45877" y="1169367"/>
            <a:ext cx="8856984" cy="5083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pl-PL" altLang="pl-PL" sz="2000" b="1" u="sng" dirty="0">
                <a:latin typeface="+mn-lt"/>
                <a:cs typeface="Arial" panose="020B0604020202020204" pitchFamily="34" charset="0"/>
              </a:rPr>
              <a:t>Kryteria wyboru projektów</a:t>
            </a:r>
          </a:p>
          <a:p>
            <a:pPr algn="just"/>
            <a:endParaRPr lang="pl-PL" sz="2000" b="1" dirty="0">
              <a:latin typeface="+mj-lt"/>
            </a:endParaRPr>
          </a:p>
          <a:p>
            <a:pPr algn="just"/>
            <a:r>
              <a:rPr lang="pl-PL" sz="1600" b="1" dirty="0">
                <a:latin typeface="+mj-lt"/>
              </a:rPr>
              <a:t>KRYTERIA FORMALNE C.D.</a:t>
            </a:r>
          </a:p>
          <a:p>
            <a:pPr algn="just"/>
            <a:endParaRPr lang="pl-PL" sz="1600" b="1" dirty="0">
              <a:latin typeface="+mj-lt"/>
            </a:endParaRPr>
          </a:p>
          <a:p>
            <a:pPr marL="342900" indent="-342900" algn="just">
              <a:lnSpc>
                <a:spcPct val="150000"/>
              </a:lnSpc>
              <a:buFont typeface="+mj-lt"/>
              <a:buAutoNum type="arabicPeriod" startAt="6"/>
            </a:pPr>
            <a:r>
              <a:rPr lang="pl-PL" sz="1400" dirty="0">
                <a:latin typeface="+mj-lt"/>
              </a:rPr>
              <a:t>W przypadku projektu partnerskiego spełnione zostały wymogi dotyczące wyboru partnerów, o których mowa </a:t>
            </a:r>
            <a:br>
              <a:rPr lang="pl-PL" sz="1400" dirty="0">
                <a:latin typeface="+mj-lt"/>
              </a:rPr>
            </a:br>
            <a:r>
              <a:rPr lang="pl-PL" sz="1400" dirty="0">
                <a:latin typeface="+mj-lt"/>
              </a:rPr>
              <a:t>w art. 33 ustawy z dnia 11 lipca 2014 r. o zasadach realizacji programów w zakresie polityki spójności finansowanych w perspektywie finansowej 2014–2020. </a:t>
            </a:r>
          </a:p>
          <a:p>
            <a:pPr marL="342900" indent="-342900" algn="just">
              <a:lnSpc>
                <a:spcPct val="150000"/>
              </a:lnSpc>
              <a:buFont typeface="+mj-lt"/>
              <a:buAutoNum type="arabicPeriod" startAt="6"/>
            </a:pPr>
            <a:r>
              <a:rPr lang="pl-PL" sz="1400" dirty="0">
                <a:latin typeface="+mj-lt"/>
              </a:rPr>
              <a:t>Projekt nie został fizycznie ukończony lub w pełni zrealizowany przed złożeniem wniosku o dofinansowanie.</a:t>
            </a:r>
          </a:p>
          <a:p>
            <a:pPr marL="342900" indent="-342900" algn="just">
              <a:lnSpc>
                <a:spcPct val="150000"/>
              </a:lnSpc>
              <a:buFont typeface="+mj-lt"/>
              <a:buAutoNum type="arabicPeriod" startAt="6"/>
            </a:pPr>
            <a:r>
              <a:rPr lang="pl-PL" sz="1400" dirty="0">
                <a:latin typeface="+mj-lt"/>
              </a:rPr>
              <a:t>Wartość dofinansowania nie jest wyższa niż kwota alokacji określona w konkursie. </a:t>
            </a:r>
          </a:p>
          <a:p>
            <a:pPr marL="342900" indent="-342900" algn="just">
              <a:lnSpc>
                <a:spcPct val="150000"/>
              </a:lnSpc>
              <a:buFont typeface="+mj-lt"/>
              <a:buAutoNum type="arabicPeriod" startAt="6"/>
            </a:pPr>
            <a:r>
              <a:rPr lang="pl-PL" sz="1400" dirty="0">
                <a:latin typeface="+mj-lt"/>
              </a:rPr>
              <a:t>Podmiot aplikujący o dofinansowanie składa dopuszczalną w Regulaminie konkursu liczbę wniosków </a:t>
            </a:r>
            <a:br>
              <a:rPr lang="pl-PL" sz="1400" dirty="0">
                <a:latin typeface="+mj-lt"/>
              </a:rPr>
            </a:br>
            <a:r>
              <a:rPr lang="pl-PL" sz="1400" dirty="0">
                <a:latin typeface="+mj-lt"/>
              </a:rPr>
              <a:t>o dofinansowanie projektu i/lub zawiera dopuszczalną w Regulaminie konkursu liczbę partnerstw (o ile dotyczy).</a:t>
            </a:r>
          </a:p>
          <a:p>
            <a:pPr algn="just"/>
            <a:endParaRPr lang="pl-PL" sz="1600" dirty="0"/>
          </a:p>
          <a:p>
            <a:pPr marL="342900" indent="-342900" algn="just">
              <a:buFont typeface="+mj-lt"/>
              <a:buAutoNum type="arabicPeriod"/>
            </a:pPr>
            <a:endParaRPr lang="pl-PL" sz="1600" dirty="0"/>
          </a:p>
          <a:p>
            <a:pPr algn="just"/>
            <a:endParaRPr lang="pl-PL" altLang="pl-PL" sz="2000" b="1" u="sng" dirty="0">
              <a:latin typeface="+mn-lt"/>
              <a:cs typeface="Arial" panose="020B0604020202020204" pitchFamily="34" charset="0"/>
            </a:endParaRPr>
          </a:p>
          <a:p>
            <a:pPr algn="just"/>
            <a:endParaRPr lang="pl-PL" sz="1400" dirty="0"/>
          </a:p>
          <a:p>
            <a:pPr algn="just"/>
            <a:endParaRPr lang="pl-PL" sz="1400" baseline="30000" dirty="0"/>
          </a:p>
          <a:p>
            <a:endParaRPr lang="pl-PL" altLang="pl-PL" sz="1400" dirty="0">
              <a:latin typeface="+mj-lt"/>
              <a:cs typeface="Times New Roman" pitchFamily="18" charset="0"/>
            </a:endParaRPr>
          </a:p>
          <a:p>
            <a:pPr algn="just"/>
            <a:endParaRPr lang="pl-PL" altLang="pl-PL" sz="1600" dirty="0">
              <a:latin typeface="Calibri" pitchFamily="34" charset="0"/>
              <a:cs typeface="Times New Roman" pitchFamily="18" charset="0"/>
            </a:endParaRPr>
          </a:p>
        </p:txBody>
      </p:sp>
      <p:pic>
        <p:nvPicPr>
          <p:cNvPr id="7" name="Obraz 6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94009" y="5959105"/>
            <a:ext cx="5760720" cy="552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3963585"/>
      </p:ext>
    </p:extLst>
  </p:cSld>
  <p:clrMapOvr>
    <a:masterClrMapping/>
  </p:clrMapOvr>
  <p:transition spd="slow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/>
          <p:cNvSpPr/>
          <p:nvPr/>
        </p:nvSpPr>
        <p:spPr>
          <a:xfrm>
            <a:off x="0" y="0"/>
            <a:ext cx="9144000" cy="105273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38100"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pl-PL" dirty="0"/>
          </a:p>
        </p:txBody>
      </p:sp>
      <p:sp>
        <p:nvSpPr>
          <p:cNvPr id="11" name="Prostokąt zaokrąglony 10"/>
          <p:cNvSpPr/>
          <p:nvPr/>
        </p:nvSpPr>
        <p:spPr>
          <a:xfrm>
            <a:off x="214282" y="116631"/>
            <a:ext cx="8715436" cy="706027"/>
          </a:xfrm>
          <a:prstGeom prst="roundRect">
            <a:avLst/>
          </a:prstGeom>
          <a:ln w="44450">
            <a:solidFill>
              <a:schemeClr val="tx1"/>
            </a:solidFill>
          </a:ln>
          <a:effectLst>
            <a:glow rad="101600">
              <a:schemeClr val="accent6">
                <a:satMod val="175000"/>
                <a:alpha val="40000"/>
              </a:schemeClr>
            </a:glow>
            <a:outerShdw blurRad="50800" dist="38100" dir="5400000" algn="t" rotWithShape="0">
              <a:prstClr val="black">
                <a:alpha val="40000"/>
              </a:prstClr>
            </a:outerShdw>
            <a:softEdge rad="317500"/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 prst="riblet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3200" b="1" dirty="0">
                <a:solidFill>
                  <a:schemeClr val="tx1"/>
                </a:solidFill>
              </a:rPr>
              <a:t>Wojewódzki Urząd Pracy w Opolu</a:t>
            </a:r>
          </a:p>
        </p:txBody>
      </p:sp>
      <p:sp>
        <p:nvSpPr>
          <p:cNvPr id="7177" name="Prostokąt 1"/>
          <p:cNvSpPr>
            <a:spLocks noChangeArrowheads="1"/>
          </p:cNvSpPr>
          <p:nvPr/>
        </p:nvSpPr>
        <p:spPr bwMode="auto">
          <a:xfrm>
            <a:off x="45877" y="1169367"/>
            <a:ext cx="8856984" cy="31906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pl-PL" altLang="pl-PL" sz="2000" b="1" u="sng" dirty="0">
                <a:latin typeface="+mn-lt"/>
                <a:cs typeface="Arial" panose="020B0604020202020204" pitchFamily="34" charset="0"/>
              </a:rPr>
              <a:t>Kryteria wyboru projektów</a:t>
            </a:r>
          </a:p>
          <a:p>
            <a:pPr algn="just"/>
            <a:endParaRPr lang="pl-PL" sz="2000" b="1" dirty="0">
              <a:latin typeface="+mj-lt"/>
            </a:endParaRPr>
          </a:p>
          <a:p>
            <a:pPr algn="just"/>
            <a:r>
              <a:rPr lang="pl-PL" sz="1600" b="1" dirty="0">
                <a:latin typeface="+mj-lt"/>
              </a:rPr>
              <a:t>KRYTERIA MERYTORYCZNE – UNIWERSALNE </a:t>
            </a:r>
          </a:p>
          <a:p>
            <a:pPr algn="just"/>
            <a:endParaRPr lang="pl-PL" sz="1600" b="1" dirty="0">
              <a:latin typeface="+mj-lt"/>
            </a:endParaRPr>
          </a:p>
          <a:p>
            <a:pPr marL="342900" indent="-342900" algn="just">
              <a:buFont typeface="+mj-lt"/>
              <a:buAutoNum type="arabicPeriod"/>
            </a:pPr>
            <a:r>
              <a:rPr lang="pl-PL" sz="1400" dirty="0">
                <a:latin typeface="+mj-lt"/>
              </a:rPr>
              <a:t>Wybrane wskaźniki są adekwatne do określonego na poziomie projektu celu/ typu projektu/ grupy docelowej.</a:t>
            </a:r>
          </a:p>
          <a:p>
            <a:pPr marL="342900" indent="-342900" algn="just">
              <a:buFont typeface="+mj-lt"/>
              <a:buAutoNum type="arabicPeriod"/>
            </a:pPr>
            <a:endParaRPr lang="pl-PL" sz="1400" dirty="0">
              <a:latin typeface="+mj-lt"/>
            </a:endParaRPr>
          </a:p>
          <a:p>
            <a:pPr marL="342900" indent="-342900" algn="just">
              <a:buFont typeface="+mj-lt"/>
              <a:buAutoNum type="arabicPeriod"/>
            </a:pPr>
            <a:r>
              <a:rPr lang="pl-PL" sz="1400" dirty="0">
                <a:latin typeface="+mj-lt"/>
              </a:rPr>
              <a:t>Założone wartości docelowe wskaźników większe od zera są realne do osiągnięcia.</a:t>
            </a:r>
          </a:p>
          <a:p>
            <a:pPr marL="342900" indent="-342900" algn="just">
              <a:buFont typeface="+mj-lt"/>
              <a:buAutoNum type="arabicPeriod"/>
            </a:pPr>
            <a:endParaRPr lang="pl-PL" sz="1600" dirty="0"/>
          </a:p>
          <a:p>
            <a:pPr algn="just"/>
            <a:endParaRPr lang="pl-PL" altLang="pl-PL" sz="2000" b="1" u="sng" dirty="0">
              <a:latin typeface="+mn-lt"/>
              <a:cs typeface="Arial" panose="020B0604020202020204" pitchFamily="34" charset="0"/>
            </a:endParaRPr>
          </a:p>
          <a:p>
            <a:pPr algn="just"/>
            <a:endParaRPr lang="pl-PL" sz="1400" dirty="0"/>
          </a:p>
          <a:p>
            <a:pPr algn="just"/>
            <a:endParaRPr lang="pl-PL" sz="1400" baseline="30000" dirty="0"/>
          </a:p>
          <a:p>
            <a:endParaRPr lang="pl-PL" altLang="pl-PL" sz="1400" dirty="0">
              <a:latin typeface="+mj-lt"/>
              <a:cs typeface="Times New Roman" pitchFamily="18" charset="0"/>
            </a:endParaRPr>
          </a:p>
          <a:p>
            <a:pPr algn="just"/>
            <a:endParaRPr lang="pl-PL" altLang="pl-PL" sz="1600" dirty="0">
              <a:latin typeface="Calibri" pitchFamily="34" charset="0"/>
              <a:cs typeface="Times New Roman" pitchFamily="18" charset="0"/>
            </a:endParaRPr>
          </a:p>
        </p:txBody>
      </p:sp>
      <p:pic>
        <p:nvPicPr>
          <p:cNvPr id="7" name="Obraz 6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1640" y="5956442"/>
            <a:ext cx="5760720" cy="552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7640463"/>
      </p:ext>
    </p:extLst>
  </p:cSld>
  <p:clrMapOvr>
    <a:masterClrMapping/>
  </p:clrMapOvr>
  <p:transition spd="slow"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Obraz 2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828800" y="6061761"/>
            <a:ext cx="5291138" cy="6352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Prostokąt 8"/>
          <p:cNvSpPr/>
          <p:nvPr/>
        </p:nvSpPr>
        <p:spPr>
          <a:xfrm>
            <a:off x="0" y="0"/>
            <a:ext cx="9144000" cy="105273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38100"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pl-PL" dirty="0"/>
          </a:p>
        </p:txBody>
      </p:sp>
      <p:sp>
        <p:nvSpPr>
          <p:cNvPr id="11" name="Prostokąt zaokrąglony 10"/>
          <p:cNvSpPr/>
          <p:nvPr/>
        </p:nvSpPr>
        <p:spPr>
          <a:xfrm>
            <a:off x="214282" y="116631"/>
            <a:ext cx="8715436" cy="706027"/>
          </a:xfrm>
          <a:prstGeom prst="roundRect">
            <a:avLst/>
          </a:prstGeom>
          <a:ln w="44450">
            <a:solidFill>
              <a:schemeClr val="tx1"/>
            </a:solidFill>
          </a:ln>
          <a:effectLst>
            <a:glow rad="101600">
              <a:schemeClr val="accent6">
                <a:satMod val="175000"/>
                <a:alpha val="40000"/>
              </a:schemeClr>
            </a:glow>
            <a:outerShdw blurRad="50800" dist="38100" dir="5400000" algn="t" rotWithShape="0">
              <a:prstClr val="black">
                <a:alpha val="40000"/>
              </a:prstClr>
            </a:outerShdw>
            <a:softEdge rad="317500"/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 prst="riblet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3200" b="1" dirty="0">
                <a:solidFill>
                  <a:schemeClr val="tx1"/>
                </a:solidFill>
              </a:rPr>
              <a:t>Wojewódzki Urząd Pracy w Opolu</a:t>
            </a:r>
          </a:p>
        </p:txBody>
      </p:sp>
      <p:sp>
        <p:nvSpPr>
          <p:cNvPr id="7177" name="Prostokąt 1"/>
          <p:cNvSpPr>
            <a:spLocks noChangeArrowheads="1"/>
          </p:cNvSpPr>
          <p:nvPr/>
        </p:nvSpPr>
        <p:spPr bwMode="auto">
          <a:xfrm>
            <a:off x="45877" y="1169367"/>
            <a:ext cx="8856984" cy="63914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pl-PL" altLang="pl-PL" sz="2000" b="1" u="sng" dirty="0">
                <a:latin typeface="+mn-lt"/>
                <a:cs typeface="Arial" panose="020B0604020202020204" pitchFamily="34" charset="0"/>
              </a:rPr>
              <a:t>Kryteria wyboru projektów</a:t>
            </a:r>
          </a:p>
          <a:p>
            <a:pPr algn="just"/>
            <a:endParaRPr lang="pl-PL" sz="2000" b="1" dirty="0">
              <a:latin typeface="+mn-lt"/>
            </a:endParaRPr>
          </a:p>
          <a:p>
            <a:pPr algn="just"/>
            <a:r>
              <a:rPr lang="pl-PL" sz="1600" b="1" dirty="0">
                <a:latin typeface="+mn-lt"/>
              </a:rPr>
              <a:t>KRYTERIA HORYZONTALNE UNIWERSALNE</a:t>
            </a:r>
          </a:p>
          <a:p>
            <a:pPr algn="just"/>
            <a:endParaRPr lang="pl-PL" sz="1600" b="1" dirty="0">
              <a:latin typeface="+mn-lt"/>
            </a:endParaRPr>
          </a:p>
          <a:p>
            <a:pPr marL="342900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pl-PL" sz="1400" dirty="0">
                <a:latin typeface="+mj-lt"/>
              </a:rPr>
              <a:t>Zgodność z prawodawstwem unijnym;</a:t>
            </a:r>
          </a:p>
          <a:p>
            <a:pPr marL="342900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pl-PL" sz="1400" dirty="0">
                <a:latin typeface="+mj-lt"/>
              </a:rPr>
              <a:t>Zgodność z zasadą równości kobiet i mężczyzn w oparciu o standard minimum.</a:t>
            </a:r>
          </a:p>
          <a:p>
            <a:pPr marL="342900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pl-PL" sz="1400" dirty="0">
                <a:latin typeface="+mn-lt"/>
              </a:rPr>
              <a:t>Zgodność z </a:t>
            </a:r>
            <a:r>
              <a:rPr lang="pl-PL" sz="1400" dirty="0">
                <a:latin typeface="+mj-lt"/>
              </a:rPr>
              <a:t>zasadą zrównoważonego rozwoju.</a:t>
            </a:r>
          </a:p>
          <a:p>
            <a:pPr marL="342900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pl-PL" sz="1400" dirty="0">
                <a:latin typeface="+mn-lt"/>
              </a:rPr>
              <a:t>Beneficjent wykazał, że projekt będzie miał pozytywny wpływ na zasadę niedyskryminacji, w tym dostępności dla osób z niepełnoprawnościami. Przez pozytywny wpływ należy rozumieć zapewnienie dostępności do oferowanego w projekcie wsparcia dla wszystkich jego uczestników oraz zapewnienie dostępności wszystkich produktów projektu (które nie zostały uznane za neutralne) dla wszystkich ich użytkowników, zgodnie ze standardami dostępności, stanowiącymi załącznik do Wytycznych w zakresie realizacji zasady równości szans i niedyskryminacji, w tym dostępności dla osób z niepełnosprawnościami oraz zasady równości szans kobiet i mężczyzn w ramach funduszy unijnych na lata 2014-2020.</a:t>
            </a:r>
          </a:p>
          <a:p>
            <a:pPr marL="342900" indent="-342900" algn="just">
              <a:buFont typeface="+mj-lt"/>
              <a:buAutoNum type="arabicPeriod"/>
            </a:pPr>
            <a:endParaRPr lang="pl-PL" sz="1400" dirty="0">
              <a:latin typeface="+mj-lt"/>
            </a:endParaRPr>
          </a:p>
          <a:p>
            <a:pPr marL="342900" indent="-342900" algn="just">
              <a:buFont typeface="+mj-lt"/>
              <a:buAutoNum type="arabicPeriod"/>
            </a:pPr>
            <a:endParaRPr lang="pl-PL" sz="1400" dirty="0">
              <a:latin typeface="+mj-lt"/>
            </a:endParaRPr>
          </a:p>
          <a:p>
            <a:pPr marL="742950" lvl="1" indent="-285750" algn="just">
              <a:buFontTx/>
              <a:buChar char="-"/>
            </a:pPr>
            <a:endParaRPr lang="pl-PL" sz="1400" dirty="0">
              <a:latin typeface="+mj-lt"/>
            </a:endParaRPr>
          </a:p>
          <a:p>
            <a:pPr algn="just"/>
            <a:endParaRPr lang="pl-PL" sz="1600" dirty="0"/>
          </a:p>
          <a:p>
            <a:pPr algn="just"/>
            <a:endParaRPr lang="pl-PL" altLang="pl-PL" sz="2000" b="1" u="sng" dirty="0">
              <a:latin typeface="+mn-lt"/>
              <a:cs typeface="Arial" panose="020B0604020202020204" pitchFamily="34" charset="0"/>
            </a:endParaRPr>
          </a:p>
          <a:p>
            <a:pPr algn="just"/>
            <a:endParaRPr lang="pl-PL" sz="1400" dirty="0"/>
          </a:p>
          <a:p>
            <a:pPr algn="just"/>
            <a:endParaRPr lang="pl-PL" sz="1400" baseline="30000" dirty="0"/>
          </a:p>
          <a:p>
            <a:endParaRPr lang="pl-PL" altLang="pl-PL" sz="1400" dirty="0">
              <a:latin typeface="+mj-lt"/>
              <a:cs typeface="Times New Roman" pitchFamily="18" charset="0"/>
            </a:endParaRPr>
          </a:p>
          <a:p>
            <a:pPr algn="just"/>
            <a:endParaRPr lang="pl-PL" altLang="pl-PL" sz="1600" dirty="0">
              <a:latin typeface="Calibri" pitchFamily="34" charset="0"/>
              <a:cs typeface="Times New Roman" pitchFamily="18" charset="0"/>
            </a:endParaRPr>
          </a:p>
        </p:txBody>
      </p:sp>
      <p:pic>
        <p:nvPicPr>
          <p:cNvPr id="7" name="Obraz 6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1640" y="6061760"/>
            <a:ext cx="5760720" cy="6352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6106604"/>
      </p:ext>
    </p:extLst>
  </p:cSld>
  <p:clrMapOvr>
    <a:masterClrMapping/>
  </p:clrMapOvr>
  <p:transition spd="slow"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Obraz 2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828800" y="6061761"/>
            <a:ext cx="5291138" cy="6352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Prostokąt 8"/>
          <p:cNvSpPr/>
          <p:nvPr/>
        </p:nvSpPr>
        <p:spPr>
          <a:xfrm>
            <a:off x="0" y="0"/>
            <a:ext cx="9144000" cy="105273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38100"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pl-PL" dirty="0"/>
          </a:p>
        </p:txBody>
      </p:sp>
      <p:sp>
        <p:nvSpPr>
          <p:cNvPr id="11" name="Prostokąt zaokrąglony 10"/>
          <p:cNvSpPr/>
          <p:nvPr/>
        </p:nvSpPr>
        <p:spPr>
          <a:xfrm>
            <a:off x="214282" y="116631"/>
            <a:ext cx="8715436" cy="706027"/>
          </a:xfrm>
          <a:prstGeom prst="roundRect">
            <a:avLst/>
          </a:prstGeom>
          <a:ln w="44450">
            <a:solidFill>
              <a:schemeClr val="tx1"/>
            </a:solidFill>
          </a:ln>
          <a:effectLst>
            <a:glow rad="101600">
              <a:schemeClr val="accent6">
                <a:satMod val="175000"/>
                <a:alpha val="40000"/>
              </a:schemeClr>
            </a:glow>
            <a:outerShdw blurRad="50800" dist="38100" dir="5400000" algn="t" rotWithShape="0">
              <a:prstClr val="black">
                <a:alpha val="40000"/>
              </a:prstClr>
            </a:outerShdw>
            <a:softEdge rad="317500"/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 prst="riblet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3200" b="1" dirty="0">
                <a:solidFill>
                  <a:schemeClr val="tx1"/>
                </a:solidFill>
              </a:rPr>
              <a:t>Wojewódzki Urząd Pracy w Opolu</a:t>
            </a:r>
          </a:p>
        </p:txBody>
      </p:sp>
      <p:sp>
        <p:nvSpPr>
          <p:cNvPr id="7177" name="Prostokąt 1"/>
          <p:cNvSpPr>
            <a:spLocks noChangeArrowheads="1"/>
          </p:cNvSpPr>
          <p:nvPr/>
        </p:nvSpPr>
        <p:spPr bwMode="auto">
          <a:xfrm>
            <a:off x="45877" y="1169367"/>
            <a:ext cx="8856984" cy="46217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pl-PL" altLang="pl-PL" sz="2000" b="1" u="sng" dirty="0">
                <a:latin typeface="+mn-lt"/>
                <a:cs typeface="Arial" panose="020B0604020202020204" pitchFamily="34" charset="0"/>
              </a:rPr>
              <a:t>Kryteria wyboru projektów</a:t>
            </a:r>
          </a:p>
          <a:p>
            <a:pPr algn="just"/>
            <a:endParaRPr lang="pl-PL" sz="2000" b="1" dirty="0">
              <a:latin typeface="+mn-lt"/>
            </a:endParaRPr>
          </a:p>
          <a:p>
            <a:pPr algn="just"/>
            <a:r>
              <a:rPr lang="pl-PL" sz="1600" b="1" dirty="0">
                <a:latin typeface="+mn-lt"/>
              </a:rPr>
              <a:t>KRYTERIA HORYZONTALNE UNIWERSALNE c.d.</a:t>
            </a:r>
          </a:p>
          <a:p>
            <a:pPr algn="just"/>
            <a:endParaRPr lang="pl-PL" sz="1600" b="1" dirty="0">
              <a:latin typeface="+mn-lt"/>
            </a:endParaRPr>
          </a:p>
          <a:p>
            <a:pPr algn="just">
              <a:lnSpc>
                <a:spcPct val="150000"/>
              </a:lnSpc>
            </a:pPr>
            <a:r>
              <a:rPr lang="pl-PL" sz="1400" dirty="0">
                <a:latin typeface="+mj-lt"/>
              </a:rPr>
              <a:t>5.     Zgodność z prawodawstwem  krajowym, w tym z przepisami ustawy Prawo zamówień publicznych.</a:t>
            </a:r>
          </a:p>
          <a:p>
            <a:pPr algn="just">
              <a:lnSpc>
                <a:spcPct val="150000"/>
              </a:lnSpc>
            </a:pPr>
            <a:r>
              <a:rPr lang="pl-PL" sz="1400" dirty="0">
                <a:latin typeface="+mj-lt"/>
              </a:rPr>
              <a:t>6.     Zgodność z zasadami dotyczącymi pomocy publicznej.</a:t>
            </a:r>
          </a:p>
          <a:p>
            <a:pPr marL="354013" indent="-354013" algn="just">
              <a:lnSpc>
                <a:spcPct val="150000"/>
              </a:lnSpc>
            </a:pPr>
            <a:r>
              <a:rPr lang="pl-PL" sz="1400" dirty="0">
                <a:latin typeface="+mj-lt"/>
              </a:rPr>
              <a:t>7.     Czy projekt jest zgodny z Szczegółowym Opisem  Osi Priorytetowych RPO WO 2014-2020 – EFS (dokument aktualny  na dzień ogłoszenia konkursu - wersja przyjęta przez Zarząd Województwa Opolskiego Uchwałą nr 733/2015 z dnia 16 czerwca 2015 r. z </a:t>
            </a:r>
            <a:r>
              <a:rPr lang="pl-PL" sz="1400" dirty="0" err="1">
                <a:latin typeface="+mj-lt"/>
              </a:rPr>
              <a:t>późn</a:t>
            </a:r>
            <a:r>
              <a:rPr lang="pl-PL" sz="1400" dirty="0">
                <a:latin typeface="+mj-lt"/>
              </a:rPr>
              <a:t>. zmianami), w zakresie zgodności z kartą działania, którego nabór dotyczy.</a:t>
            </a:r>
          </a:p>
          <a:p>
            <a:pPr algn="just"/>
            <a:endParaRPr lang="pl-PL" sz="1400" dirty="0">
              <a:latin typeface="+mj-lt"/>
            </a:endParaRPr>
          </a:p>
          <a:p>
            <a:pPr marL="742950" lvl="1" indent="-285750" algn="just">
              <a:buFontTx/>
              <a:buChar char="-"/>
            </a:pPr>
            <a:endParaRPr lang="pl-PL" sz="1400" dirty="0">
              <a:latin typeface="+mj-lt"/>
            </a:endParaRPr>
          </a:p>
          <a:p>
            <a:pPr algn="just"/>
            <a:endParaRPr lang="pl-PL" sz="1600" dirty="0"/>
          </a:p>
          <a:p>
            <a:pPr algn="just"/>
            <a:endParaRPr lang="pl-PL" altLang="pl-PL" sz="2000" b="1" u="sng" dirty="0">
              <a:latin typeface="+mn-lt"/>
              <a:cs typeface="Arial" panose="020B0604020202020204" pitchFamily="34" charset="0"/>
            </a:endParaRPr>
          </a:p>
          <a:p>
            <a:pPr algn="just"/>
            <a:endParaRPr lang="pl-PL" sz="1400" dirty="0"/>
          </a:p>
          <a:p>
            <a:pPr algn="just"/>
            <a:endParaRPr lang="pl-PL" sz="1400" baseline="30000" dirty="0"/>
          </a:p>
          <a:p>
            <a:endParaRPr lang="pl-PL" altLang="pl-PL" sz="1400" dirty="0">
              <a:latin typeface="+mj-lt"/>
              <a:cs typeface="Times New Roman" pitchFamily="18" charset="0"/>
            </a:endParaRPr>
          </a:p>
          <a:p>
            <a:pPr algn="just"/>
            <a:endParaRPr lang="pl-PL" altLang="pl-PL" sz="1600" dirty="0">
              <a:latin typeface="Calibri" pitchFamily="34" charset="0"/>
              <a:cs typeface="Times New Roman" pitchFamily="18" charset="0"/>
            </a:endParaRPr>
          </a:p>
        </p:txBody>
      </p:sp>
      <p:pic>
        <p:nvPicPr>
          <p:cNvPr id="7" name="Obraz 6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1640" y="6061760"/>
            <a:ext cx="5760720" cy="6352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3576417"/>
      </p:ext>
    </p:extLst>
  </p:cSld>
  <p:clrMapOvr>
    <a:masterClrMapping/>
  </p:clrMapOvr>
  <p:transition spd="slow"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/>
          <p:cNvSpPr/>
          <p:nvPr/>
        </p:nvSpPr>
        <p:spPr>
          <a:xfrm>
            <a:off x="0" y="0"/>
            <a:ext cx="9144000" cy="105273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38100"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pl-PL" dirty="0"/>
          </a:p>
        </p:txBody>
      </p:sp>
      <p:sp>
        <p:nvSpPr>
          <p:cNvPr id="11" name="Prostokąt zaokrąglony 10"/>
          <p:cNvSpPr/>
          <p:nvPr/>
        </p:nvSpPr>
        <p:spPr>
          <a:xfrm>
            <a:off x="214282" y="116631"/>
            <a:ext cx="8715436" cy="706027"/>
          </a:xfrm>
          <a:prstGeom prst="roundRect">
            <a:avLst/>
          </a:prstGeom>
          <a:ln w="44450">
            <a:solidFill>
              <a:schemeClr val="tx1"/>
            </a:solidFill>
          </a:ln>
          <a:effectLst>
            <a:glow rad="101600">
              <a:schemeClr val="accent6">
                <a:satMod val="175000"/>
                <a:alpha val="40000"/>
              </a:schemeClr>
            </a:glow>
            <a:outerShdw blurRad="50800" dist="38100" dir="5400000" algn="t" rotWithShape="0">
              <a:prstClr val="black">
                <a:alpha val="40000"/>
              </a:prstClr>
            </a:outerShdw>
            <a:softEdge rad="317500"/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 prst="riblet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3200" b="1" dirty="0">
                <a:solidFill>
                  <a:schemeClr val="tx1"/>
                </a:solidFill>
              </a:rPr>
              <a:t>Wojewódzki Urząd Pracy w Opolu</a:t>
            </a:r>
          </a:p>
        </p:txBody>
      </p:sp>
      <p:sp>
        <p:nvSpPr>
          <p:cNvPr id="7177" name="Prostokąt 1"/>
          <p:cNvSpPr>
            <a:spLocks noChangeArrowheads="1"/>
          </p:cNvSpPr>
          <p:nvPr/>
        </p:nvSpPr>
        <p:spPr bwMode="auto">
          <a:xfrm>
            <a:off x="45877" y="1169367"/>
            <a:ext cx="8856984" cy="57143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pl-PL" altLang="pl-PL" sz="2000" b="1" u="sng" dirty="0">
                <a:latin typeface="+mn-lt"/>
                <a:cs typeface="Arial" panose="020B0604020202020204" pitchFamily="34" charset="0"/>
              </a:rPr>
              <a:t>Kryteria wyboru projektów</a:t>
            </a:r>
          </a:p>
          <a:p>
            <a:pPr algn="just"/>
            <a:endParaRPr lang="pl-PL" sz="2000" b="1" dirty="0">
              <a:latin typeface="+mj-lt"/>
            </a:endParaRPr>
          </a:p>
          <a:p>
            <a:pPr algn="just"/>
            <a:r>
              <a:rPr lang="pl-PL" sz="1600" b="1" dirty="0">
                <a:latin typeface="+mj-lt"/>
              </a:rPr>
              <a:t>KRYTERIA SZCZEGÓŁOWE UNIWERSALNE</a:t>
            </a:r>
          </a:p>
          <a:p>
            <a:pPr algn="just"/>
            <a:endParaRPr lang="pl-PL" sz="1600" b="1" dirty="0">
              <a:latin typeface="+mj-lt"/>
            </a:endParaRPr>
          </a:p>
          <a:p>
            <a:pPr marL="342900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pl-PL" sz="1400" dirty="0">
                <a:latin typeface="+mj-lt"/>
              </a:rPr>
              <a:t>Projekt skierowany do osób fizycznych mieszkających w rozumieniu Kodeksu Cywilnego i/lub  pracujących  </a:t>
            </a:r>
            <a:br>
              <a:rPr lang="pl-PL" sz="1400" dirty="0">
                <a:latin typeface="+mj-lt"/>
              </a:rPr>
            </a:br>
            <a:r>
              <a:rPr lang="pl-PL" sz="1400" dirty="0">
                <a:latin typeface="+mj-lt"/>
              </a:rPr>
              <a:t>i/lub uczących się na terenie województwa opolskiego.</a:t>
            </a:r>
          </a:p>
          <a:p>
            <a:pPr marL="342900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pl-PL" sz="1400" dirty="0">
                <a:latin typeface="+mj-lt"/>
              </a:rPr>
              <a:t>Projekt skierowany do podmiotów, których siedziba/oddział znajduje się  na terenie województwa opolskiego. </a:t>
            </a:r>
          </a:p>
          <a:p>
            <a:pPr marL="342900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pl-PL" sz="1400" dirty="0">
                <a:latin typeface="+mj-lt"/>
              </a:rPr>
              <a:t>Wnioskodawca w okresie realizacji prowadzi biuro projektu (lub posiada siedzibę, filię, delegaturę, oddział czy inną prawnie dozwoloną formę organizacyjną działalności podmiotu) na terenie województwa opolskiego z możliwością udostępnienia pełnej dokumentacji wdrażanego projektu oraz zapewniające uczestnikom projektu możliwość osobistego kontaktu z kadrą projektu.</a:t>
            </a:r>
          </a:p>
          <a:p>
            <a:pPr marL="342900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pl-PL" sz="1400" dirty="0">
                <a:latin typeface="+mj-lt"/>
              </a:rPr>
              <a:t>Projekt jest realizowany na terenie województwa opolskiego.</a:t>
            </a:r>
          </a:p>
          <a:p>
            <a:pPr marL="342900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pl-PL" sz="1400" dirty="0">
                <a:latin typeface="+mj-lt"/>
              </a:rPr>
              <a:t>Kwalifikowalność wydatków projektu.</a:t>
            </a:r>
          </a:p>
          <a:p>
            <a:pPr marL="342900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pl-PL" sz="1400" dirty="0">
                <a:latin typeface="+mj-lt"/>
              </a:rPr>
              <a:t>Termin rozpoczęcia realizacji projektu.</a:t>
            </a:r>
          </a:p>
          <a:p>
            <a:pPr algn="just"/>
            <a:endParaRPr lang="pl-PL" altLang="pl-PL" sz="2000" b="1" u="sng" dirty="0">
              <a:latin typeface="+mn-lt"/>
              <a:cs typeface="Arial" panose="020B0604020202020204" pitchFamily="34" charset="0"/>
            </a:endParaRPr>
          </a:p>
          <a:p>
            <a:pPr algn="just"/>
            <a:endParaRPr lang="pl-PL" sz="1400" dirty="0"/>
          </a:p>
          <a:p>
            <a:pPr algn="just"/>
            <a:endParaRPr lang="pl-PL" sz="1400" baseline="30000" dirty="0"/>
          </a:p>
          <a:p>
            <a:endParaRPr lang="pl-PL" altLang="pl-PL" sz="1400" dirty="0">
              <a:latin typeface="+mj-lt"/>
              <a:cs typeface="Times New Roman" pitchFamily="18" charset="0"/>
            </a:endParaRPr>
          </a:p>
          <a:p>
            <a:pPr algn="just"/>
            <a:endParaRPr lang="pl-PL" altLang="pl-PL" sz="1600" dirty="0">
              <a:latin typeface="Calibri" pitchFamily="34" charset="0"/>
              <a:cs typeface="Times New Roman" pitchFamily="18" charset="0"/>
            </a:endParaRPr>
          </a:p>
        </p:txBody>
      </p:sp>
      <p:pic>
        <p:nvPicPr>
          <p:cNvPr id="7" name="Obraz 6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1640" y="6080125"/>
            <a:ext cx="5760720" cy="552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7225148"/>
      </p:ext>
    </p:extLst>
  </p:cSld>
  <p:clrMapOvr>
    <a:masterClrMapping/>
  </p:clrMapOvr>
  <p:transition spd="slow"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Obraz 2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828800" y="6061761"/>
            <a:ext cx="5291138" cy="6352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Prostokąt 8"/>
          <p:cNvSpPr/>
          <p:nvPr/>
        </p:nvSpPr>
        <p:spPr>
          <a:xfrm>
            <a:off x="0" y="0"/>
            <a:ext cx="9144000" cy="105273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38100"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pl-PL" dirty="0"/>
          </a:p>
        </p:txBody>
      </p:sp>
      <p:sp>
        <p:nvSpPr>
          <p:cNvPr id="11" name="Prostokąt zaokrąglony 10"/>
          <p:cNvSpPr/>
          <p:nvPr/>
        </p:nvSpPr>
        <p:spPr>
          <a:xfrm>
            <a:off x="214282" y="116631"/>
            <a:ext cx="8715436" cy="706027"/>
          </a:xfrm>
          <a:prstGeom prst="roundRect">
            <a:avLst/>
          </a:prstGeom>
          <a:ln w="44450">
            <a:solidFill>
              <a:schemeClr val="tx1"/>
            </a:solidFill>
          </a:ln>
          <a:effectLst>
            <a:glow rad="101600">
              <a:schemeClr val="accent6">
                <a:satMod val="175000"/>
                <a:alpha val="40000"/>
              </a:schemeClr>
            </a:glow>
            <a:outerShdw blurRad="50800" dist="38100" dir="5400000" algn="t" rotWithShape="0">
              <a:prstClr val="black">
                <a:alpha val="40000"/>
              </a:prstClr>
            </a:outerShdw>
            <a:softEdge rad="317500"/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 prst="riblet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3200" b="1" dirty="0">
                <a:solidFill>
                  <a:schemeClr val="tx1"/>
                </a:solidFill>
              </a:rPr>
              <a:t>Wojewódzki Urząd Pracy w Opolu</a:t>
            </a:r>
          </a:p>
        </p:txBody>
      </p:sp>
      <p:sp>
        <p:nvSpPr>
          <p:cNvPr id="7177" name="Prostokąt 1"/>
          <p:cNvSpPr>
            <a:spLocks noChangeArrowheads="1"/>
          </p:cNvSpPr>
          <p:nvPr/>
        </p:nvSpPr>
        <p:spPr bwMode="auto">
          <a:xfrm>
            <a:off x="45877" y="1169367"/>
            <a:ext cx="8856984" cy="62376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endParaRPr lang="pl-PL" altLang="pl-PL" sz="1400" b="1" u="sng" dirty="0">
              <a:solidFill>
                <a:schemeClr val="accent6">
                  <a:lumMod val="75000"/>
                </a:schemeClr>
              </a:solidFill>
              <a:latin typeface="Calibri" pitchFamily="34" charset="0"/>
              <a:cs typeface="Times New Roman" pitchFamily="18" charset="0"/>
            </a:endParaRPr>
          </a:p>
          <a:p>
            <a:pPr algn="ctr"/>
            <a:r>
              <a:rPr lang="pl-PL" altLang="pl-PL" sz="2000" b="1" u="sng" dirty="0">
                <a:latin typeface="+mn-lt"/>
                <a:cs typeface="Arial" panose="020B0604020202020204" pitchFamily="34" charset="0"/>
              </a:rPr>
              <a:t>Kryteria wyboru projektów</a:t>
            </a:r>
          </a:p>
          <a:p>
            <a:pPr algn="just"/>
            <a:endParaRPr lang="pl-PL" sz="1600" b="1" dirty="0">
              <a:latin typeface="+mj-lt"/>
            </a:endParaRPr>
          </a:p>
          <a:p>
            <a:pPr algn="just"/>
            <a:r>
              <a:rPr lang="pl-PL" sz="1600" b="1" dirty="0">
                <a:latin typeface="+mj-lt"/>
              </a:rPr>
              <a:t>KRYTERIA MERYTORYCZNE (PUNKTOWANE)</a:t>
            </a:r>
          </a:p>
          <a:p>
            <a:pPr algn="just"/>
            <a:endParaRPr lang="pl-PL" sz="1600" b="1" dirty="0">
              <a:latin typeface="+mj-lt"/>
            </a:endParaRPr>
          </a:p>
          <a:p>
            <a:pPr marL="342900" indent="-342900" algn="just">
              <a:buFont typeface="+mj-lt"/>
              <a:buAutoNum type="arabicPeriod"/>
            </a:pPr>
            <a:r>
              <a:rPr lang="pl-PL" sz="1400" dirty="0">
                <a:latin typeface="+mj-lt"/>
              </a:rPr>
              <a:t>Potencjał Wnioskodawcy i/lub Partnerów w tym opis:</a:t>
            </a:r>
          </a:p>
          <a:p>
            <a:pPr marL="742950" lvl="1" indent="-285750" algn="just">
              <a:buFontTx/>
              <a:buChar char="-"/>
            </a:pPr>
            <a:r>
              <a:rPr lang="pl-PL" sz="1400" dirty="0">
                <a:latin typeface="+mj-lt"/>
              </a:rPr>
              <a:t>zasobów finansowych, jakie wniesie do projektu Wnioskodawca i/lub Partnerzy,</a:t>
            </a:r>
          </a:p>
          <a:p>
            <a:pPr marL="742950" lvl="1" indent="-285750" algn="just">
              <a:buFontTx/>
              <a:buChar char="-"/>
            </a:pPr>
            <a:r>
              <a:rPr lang="pl-PL" sz="1400" dirty="0">
                <a:latin typeface="+mj-lt"/>
              </a:rPr>
              <a:t>potencjału kadrowego Wnioskodawcy i/lub Partnerów i sposobu jego wykorzystania w ramach projektu,</a:t>
            </a:r>
          </a:p>
          <a:p>
            <a:pPr marL="742950" lvl="1" indent="-285750" algn="just">
              <a:buFontTx/>
              <a:buChar char="-"/>
            </a:pPr>
            <a:r>
              <a:rPr lang="pl-PL" sz="1400" dirty="0">
                <a:latin typeface="+mj-lt"/>
              </a:rPr>
              <a:t>potencjału technicznego w tym sprzętowego i warunków lokalowych Wnioskodawcy i/lub Partnerów  </a:t>
            </a:r>
            <a:br>
              <a:rPr lang="pl-PL" sz="1400" dirty="0">
                <a:latin typeface="+mj-lt"/>
              </a:rPr>
            </a:br>
            <a:r>
              <a:rPr lang="pl-PL" sz="1400" dirty="0">
                <a:latin typeface="+mj-lt"/>
              </a:rPr>
              <a:t>i sposobu jego wykorzystania w ramach projektu.</a:t>
            </a:r>
          </a:p>
          <a:p>
            <a:pPr marL="742950" lvl="1" indent="-285750" algn="just">
              <a:buFontTx/>
              <a:buChar char="-"/>
            </a:pPr>
            <a:endParaRPr lang="pl-PL" sz="1400" dirty="0">
              <a:latin typeface="+mj-lt"/>
            </a:endParaRPr>
          </a:p>
          <a:p>
            <a:pPr marL="342900" indent="-342900" algn="just">
              <a:buFont typeface="+mj-lt"/>
              <a:buAutoNum type="arabicPeriod" startAt="2"/>
            </a:pPr>
            <a:r>
              <a:rPr lang="pl-PL" sz="1400" dirty="0">
                <a:latin typeface="+mj-lt"/>
              </a:rPr>
              <a:t>Doświadczenie Wnioskodawcy i/lub Partnerów z uwzględnieniem dotychczasowej działalności:</a:t>
            </a:r>
          </a:p>
          <a:p>
            <a:pPr marL="742950" lvl="1" indent="-285750" algn="just">
              <a:buFontTx/>
              <a:buChar char="-"/>
            </a:pPr>
            <a:r>
              <a:rPr lang="pl-PL" sz="1400" dirty="0">
                <a:latin typeface="+mj-lt"/>
              </a:rPr>
              <a:t>w obszarze merytorycznym wsparcia projektu (zakres tematyczny),</a:t>
            </a:r>
          </a:p>
          <a:p>
            <a:pPr marL="742950" lvl="1" indent="-285750" algn="just">
              <a:buFontTx/>
              <a:buChar char="-"/>
            </a:pPr>
            <a:r>
              <a:rPr lang="pl-PL" sz="1400" dirty="0">
                <a:latin typeface="+mj-lt"/>
              </a:rPr>
              <a:t>na rzecz grupy docelowej,</a:t>
            </a:r>
          </a:p>
          <a:p>
            <a:pPr marL="742950" lvl="1" indent="-285750" algn="just">
              <a:buFontTx/>
              <a:buChar char="-"/>
            </a:pPr>
            <a:r>
              <a:rPr lang="pl-PL" sz="1400" dirty="0">
                <a:latin typeface="+mj-lt"/>
              </a:rPr>
              <a:t>na określonym obszarze terytorialnym, na  którym będzie realizowany projekt.</a:t>
            </a:r>
          </a:p>
          <a:p>
            <a:pPr marL="742950" lvl="1" indent="-285750" algn="just">
              <a:buFontTx/>
              <a:buChar char="-"/>
            </a:pPr>
            <a:endParaRPr lang="pl-PL" sz="1400" dirty="0">
              <a:latin typeface="+mj-lt"/>
            </a:endParaRPr>
          </a:p>
          <a:p>
            <a:pPr marL="342900" indent="-342900" algn="just">
              <a:buFont typeface="+mj-lt"/>
              <a:buAutoNum type="arabicPeriod" startAt="3"/>
            </a:pPr>
            <a:r>
              <a:rPr lang="pl-PL" sz="1400" dirty="0">
                <a:latin typeface="+mj-lt"/>
              </a:rPr>
              <a:t>Trafność doboru i opisu zadań przewidzianych do realizacji w ramach projektu.</a:t>
            </a:r>
          </a:p>
          <a:p>
            <a:pPr marL="342900" indent="-342900" algn="just">
              <a:buFont typeface="+mj-lt"/>
              <a:buAutoNum type="arabicPeriod" startAt="3"/>
            </a:pPr>
            <a:endParaRPr lang="pl-PL" sz="1400" dirty="0">
              <a:latin typeface="+mj-lt"/>
            </a:endParaRPr>
          </a:p>
          <a:p>
            <a:pPr marL="342900" indent="-342900" algn="just">
              <a:buFont typeface="+mj-lt"/>
              <a:buAutoNum type="arabicPeriod" startAt="3"/>
            </a:pPr>
            <a:r>
              <a:rPr lang="pl-PL" sz="1400" dirty="0">
                <a:latin typeface="+mj-lt"/>
              </a:rPr>
              <a:t>Poprawność sporządzenia budżetu projektu.</a:t>
            </a:r>
          </a:p>
          <a:p>
            <a:pPr algn="just"/>
            <a:endParaRPr lang="pl-PL" sz="1400" dirty="0">
              <a:latin typeface="+mj-lt"/>
            </a:endParaRPr>
          </a:p>
          <a:p>
            <a:pPr lvl="1" algn="just"/>
            <a:endParaRPr lang="pl-PL" sz="1400" dirty="0">
              <a:latin typeface="+mj-lt"/>
            </a:endParaRPr>
          </a:p>
          <a:p>
            <a:pPr algn="just"/>
            <a:endParaRPr lang="pl-PL" sz="2000" dirty="0"/>
          </a:p>
          <a:p>
            <a:pPr algn="just"/>
            <a:endParaRPr lang="pl-PL" altLang="pl-PL" sz="2000" b="1" u="sng" dirty="0">
              <a:latin typeface="+mn-lt"/>
              <a:cs typeface="Arial" panose="020B0604020202020204" pitchFamily="34" charset="0"/>
            </a:endParaRPr>
          </a:p>
          <a:p>
            <a:pPr algn="just"/>
            <a:endParaRPr lang="pl-PL" sz="1400" dirty="0"/>
          </a:p>
          <a:p>
            <a:pPr algn="just"/>
            <a:endParaRPr lang="pl-PL" sz="1400" baseline="30000" dirty="0"/>
          </a:p>
          <a:p>
            <a:endParaRPr lang="pl-PL" altLang="pl-PL" sz="1400" dirty="0">
              <a:latin typeface="+mj-lt"/>
              <a:cs typeface="Times New Roman" pitchFamily="18" charset="0"/>
            </a:endParaRPr>
          </a:p>
          <a:p>
            <a:pPr algn="just"/>
            <a:endParaRPr lang="pl-PL" altLang="pl-PL" sz="1600" dirty="0">
              <a:latin typeface="Calibri" pitchFamily="34" charset="0"/>
              <a:cs typeface="Times New Roman" pitchFamily="18" charset="0"/>
            </a:endParaRPr>
          </a:p>
        </p:txBody>
      </p:sp>
      <p:pic>
        <p:nvPicPr>
          <p:cNvPr id="7" name="Obraz 6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1640" y="6061762"/>
            <a:ext cx="5760720" cy="6352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7156578"/>
      </p:ext>
    </p:extLst>
  </p:cSld>
  <p:clrMapOvr>
    <a:masterClrMapping/>
  </p:clrMapOvr>
  <p:transition spd="slow"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/>
          <p:cNvSpPr/>
          <p:nvPr/>
        </p:nvSpPr>
        <p:spPr>
          <a:xfrm>
            <a:off x="0" y="0"/>
            <a:ext cx="9144000" cy="105273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38100"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pl-PL" dirty="0"/>
          </a:p>
        </p:txBody>
      </p:sp>
      <p:sp>
        <p:nvSpPr>
          <p:cNvPr id="11" name="Prostokąt zaokrąglony 10"/>
          <p:cNvSpPr/>
          <p:nvPr/>
        </p:nvSpPr>
        <p:spPr>
          <a:xfrm>
            <a:off x="214282" y="116631"/>
            <a:ext cx="8715436" cy="706027"/>
          </a:xfrm>
          <a:prstGeom prst="roundRect">
            <a:avLst/>
          </a:prstGeom>
          <a:ln w="44450">
            <a:solidFill>
              <a:schemeClr val="tx1"/>
            </a:solidFill>
          </a:ln>
          <a:effectLst>
            <a:glow rad="101600">
              <a:schemeClr val="accent6">
                <a:satMod val="175000"/>
                <a:alpha val="40000"/>
              </a:schemeClr>
            </a:glow>
            <a:outerShdw blurRad="50800" dist="38100" dir="5400000" algn="t" rotWithShape="0">
              <a:prstClr val="black">
                <a:alpha val="40000"/>
              </a:prstClr>
            </a:outerShdw>
            <a:softEdge rad="317500"/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 prst="riblet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3200" b="1" dirty="0">
                <a:solidFill>
                  <a:schemeClr val="tx1"/>
                </a:solidFill>
              </a:rPr>
              <a:t>Wojewódzki Urząd Pracy w Opolu</a:t>
            </a:r>
          </a:p>
        </p:txBody>
      </p:sp>
      <p:sp>
        <p:nvSpPr>
          <p:cNvPr id="7177" name="Prostokąt 1"/>
          <p:cNvSpPr>
            <a:spLocks noChangeArrowheads="1"/>
          </p:cNvSpPr>
          <p:nvPr/>
        </p:nvSpPr>
        <p:spPr bwMode="auto">
          <a:xfrm>
            <a:off x="45877" y="1169367"/>
            <a:ext cx="8856984" cy="56220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pl-PL" altLang="pl-PL" sz="2000" b="1" u="sng" dirty="0">
                <a:latin typeface="+mn-lt"/>
                <a:cs typeface="Arial" panose="020B0604020202020204" pitchFamily="34" charset="0"/>
              </a:rPr>
              <a:t>Kryteria wyboru projektów</a:t>
            </a:r>
          </a:p>
          <a:p>
            <a:pPr algn="just"/>
            <a:endParaRPr lang="pl-PL" sz="2000" b="1" dirty="0">
              <a:latin typeface="+mj-lt"/>
            </a:endParaRPr>
          </a:p>
          <a:p>
            <a:pPr algn="just"/>
            <a:r>
              <a:rPr lang="pl-PL" sz="1600" b="1" dirty="0">
                <a:latin typeface="+mj-lt"/>
              </a:rPr>
              <a:t>KRYTERIUM NEGOCJACYJNE – UNIWERSALNE </a:t>
            </a:r>
          </a:p>
          <a:p>
            <a:pPr algn="just"/>
            <a:endParaRPr lang="pl-PL" sz="1600" b="1" dirty="0">
              <a:latin typeface="+mj-lt"/>
            </a:endParaRPr>
          </a:p>
          <a:p>
            <a:pPr marL="342900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pl-PL" sz="1300" dirty="0">
                <a:latin typeface="Calibri" pitchFamily="34" charset="0"/>
              </a:rPr>
              <a:t>Projekt spełnia warunki postawione przez oceniających lub przewodniczącego Komisji Oceny Projektów.</a:t>
            </a:r>
          </a:p>
          <a:p>
            <a:pPr algn="just">
              <a:lnSpc>
                <a:spcPct val="150000"/>
              </a:lnSpc>
            </a:pPr>
            <a:endParaRPr lang="pl-PL" sz="1300" dirty="0">
              <a:latin typeface="+mj-lt"/>
            </a:endParaRPr>
          </a:p>
          <a:p>
            <a:pPr algn="just">
              <a:lnSpc>
                <a:spcPct val="150000"/>
              </a:lnSpc>
            </a:pPr>
            <a:r>
              <a:rPr lang="pl-PL" sz="1300" dirty="0">
                <a:latin typeface="+mj-lt"/>
              </a:rPr>
              <a:t>Kryterium weryfikowane na etapie negocjacji przez przewodniczącego Komisji Oceny Projektów (KOP). W ramach weryfikacji kryterium sprawdzeniu podlega czy:</a:t>
            </a:r>
          </a:p>
          <a:p>
            <a:pPr marL="457200" indent="-457200" algn="just">
              <a:lnSpc>
                <a:spcPct val="150000"/>
              </a:lnSpc>
              <a:buFont typeface="+mj-lt"/>
              <a:buAutoNum type="arabicPeriod"/>
            </a:pPr>
            <a:r>
              <a:rPr lang="pl-PL" sz="1300" dirty="0">
                <a:latin typeface="+mj-lt"/>
              </a:rPr>
              <a:t>do wniosku zostały wprowadzone zmiany wymagane przez oceniających w kartach oceny lub przez przewodniczącego KOP wynikające z ustaleń negocjacyjnych, </a:t>
            </a:r>
          </a:p>
          <a:p>
            <a:pPr marL="457200" indent="-457200" algn="just">
              <a:lnSpc>
                <a:spcPct val="150000"/>
              </a:lnSpc>
              <a:buFont typeface="+mj-lt"/>
              <a:buAutoNum type="arabicPeriod"/>
            </a:pPr>
            <a:r>
              <a:rPr lang="pl-PL" sz="1300" dirty="0">
                <a:latin typeface="+mj-lt"/>
              </a:rPr>
              <a:t>podczas negocjacji KOP uzyskała wymagane wyjaśnienia i informacje od wnioskodawcy, </a:t>
            </a:r>
          </a:p>
          <a:p>
            <a:pPr marL="457200" indent="-457200" algn="just">
              <a:lnSpc>
                <a:spcPct val="150000"/>
              </a:lnSpc>
              <a:buFont typeface="+mj-lt"/>
              <a:buAutoNum type="arabicPeriod"/>
            </a:pPr>
            <a:r>
              <a:rPr lang="pl-PL" sz="1300" dirty="0">
                <a:latin typeface="+mj-lt"/>
              </a:rPr>
              <a:t>do wniosku wprowadzono zmiany nieuzgodnione w ramach negocjacji. </a:t>
            </a:r>
          </a:p>
          <a:p>
            <a:pPr algn="just">
              <a:lnSpc>
                <a:spcPct val="150000"/>
              </a:lnSpc>
            </a:pPr>
            <a:endParaRPr lang="pl-PL" sz="1300" dirty="0">
              <a:latin typeface="+mj-lt"/>
            </a:endParaRPr>
          </a:p>
          <a:p>
            <a:pPr algn="just">
              <a:lnSpc>
                <a:spcPct val="150000"/>
              </a:lnSpc>
            </a:pPr>
            <a:r>
              <a:rPr lang="pl-PL" sz="1300" dirty="0">
                <a:latin typeface="+mj-lt"/>
              </a:rPr>
              <a:t>Jeśli odpowiedź na pytania 1-2 jest pozytywna, a na pytanie 3 negatywna,  kryterium zostanie uznane za spełnione i projekt otrzyma ocenę pozytywną. Inna niż wskazana powyżej odpowiedź na którekolwiek z pytań skutkuje  oceną  negatywną i  brakiem możliwości dofinansowania projektu.</a:t>
            </a:r>
            <a:endParaRPr lang="pl-PL" altLang="pl-PL" sz="1300" b="1" u="sng" dirty="0">
              <a:latin typeface="+mj-lt"/>
              <a:cs typeface="Arial" panose="020B0604020202020204" pitchFamily="34" charset="0"/>
            </a:endParaRPr>
          </a:p>
          <a:p>
            <a:pPr algn="just"/>
            <a:endParaRPr lang="pl-PL" sz="1400" dirty="0"/>
          </a:p>
          <a:p>
            <a:pPr algn="just"/>
            <a:endParaRPr lang="pl-PL" sz="1400" baseline="30000" dirty="0"/>
          </a:p>
          <a:p>
            <a:endParaRPr lang="pl-PL" altLang="pl-PL" sz="1400" dirty="0">
              <a:latin typeface="+mj-lt"/>
              <a:cs typeface="Times New Roman" pitchFamily="18" charset="0"/>
            </a:endParaRPr>
          </a:p>
          <a:p>
            <a:pPr algn="just"/>
            <a:endParaRPr lang="pl-PL" altLang="pl-PL" sz="1600" dirty="0">
              <a:latin typeface="Calibri" pitchFamily="34" charset="0"/>
              <a:cs typeface="Times New Roman" pitchFamily="18" charset="0"/>
            </a:endParaRPr>
          </a:p>
        </p:txBody>
      </p:sp>
      <p:pic>
        <p:nvPicPr>
          <p:cNvPr id="7" name="Obraz 6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1640" y="5993228"/>
            <a:ext cx="5760720" cy="552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7240583"/>
      </p:ext>
    </p:extLst>
  </p:cSld>
  <p:clrMapOvr>
    <a:masterClrMapping/>
  </p:clrMapOvr>
  <p:transition spd="slow"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/>
          <p:cNvSpPr/>
          <p:nvPr/>
        </p:nvSpPr>
        <p:spPr>
          <a:xfrm>
            <a:off x="0" y="0"/>
            <a:ext cx="9144000" cy="105273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38100"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pl-PL" dirty="0"/>
          </a:p>
        </p:txBody>
      </p:sp>
      <p:sp>
        <p:nvSpPr>
          <p:cNvPr id="11" name="Prostokąt zaokrąglony 10"/>
          <p:cNvSpPr/>
          <p:nvPr/>
        </p:nvSpPr>
        <p:spPr>
          <a:xfrm>
            <a:off x="214282" y="116631"/>
            <a:ext cx="8715436" cy="706027"/>
          </a:xfrm>
          <a:prstGeom prst="roundRect">
            <a:avLst/>
          </a:prstGeom>
          <a:ln w="44450">
            <a:solidFill>
              <a:schemeClr val="tx1"/>
            </a:solidFill>
          </a:ln>
          <a:effectLst>
            <a:glow rad="101600">
              <a:schemeClr val="accent6">
                <a:satMod val="175000"/>
                <a:alpha val="40000"/>
              </a:schemeClr>
            </a:glow>
            <a:outerShdw blurRad="50800" dist="38100" dir="5400000" algn="t" rotWithShape="0">
              <a:prstClr val="black">
                <a:alpha val="40000"/>
              </a:prstClr>
            </a:outerShdw>
            <a:softEdge rad="317500"/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 prst="riblet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3200" b="1" dirty="0">
                <a:solidFill>
                  <a:schemeClr val="tx1"/>
                </a:solidFill>
              </a:rPr>
              <a:t>Wojewódzki Urząd Pracy w Opolu</a:t>
            </a:r>
          </a:p>
        </p:txBody>
      </p:sp>
      <p:sp>
        <p:nvSpPr>
          <p:cNvPr id="7177" name="Prostokąt 1"/>
          <p:cNvSpPr>
            <a:spLocks noChangeArrowheads="1"/>
          </p:cNvSpPr>
          <p:nvPr/>
        </p:nvSpPr>
        <p:spPr bwMode="auto">
          <a:xfrm>
            <a:off x="45877" y="1169367"/>
            <a:ext cx="8856984" cy="4924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pl-PL" altLang="pl-PL" sz="2000" b="1" u="sng" dirty="0">
                <a:latin typeface="+mn-lt"/>
                <a:cs typeface="Arial" panose="020B0604020202020204" pitchFamily="34" charset="0"/>
              </a:rPr>
              <a:t>Kryteria wyboru projektów</a:t>
            </a:r>
          </a:p>
          <a:p>
            <a:pPr algn="just"/>
            <a:endParaRPr lang="pl-PL" sz="2000" b="1" dirty="0">
              <a:latin typeface="+mj-lt"/>
            </a:endParaRPr>
          </a:p>
          <a:p>
            <a:pPr algn="just"/>
            <a:r>
              <a:rPr lang="pl-PL" sz="1600" b="1" dirty="0">
                <a:latin typeface="+mj-lt"/>
              </a:rPr>
              <a:t>KRYTERIA MERYTORYCZNE SZCZEGÓŁOWE </a:t>
            </a:r>
          </a:p>
          <a:p>
            <a:pPr algn="just"/>
            <a:endParaRPr lang="pl-PL" sz="1600" b="1" dirty="0">
              <a:latin typeface="+mj-lt"/>
            </a:endParaRPr>
          </a:p>
          <a:p>
            <a:pPr marL="342900" indent="-342900" algn="just">
              <a:lnSpc>
                <a:spcPct val="150000"/>
              </a:lnSpc>
              <a:buAutoNum type="arabicPeriod"/>
            </a:pPr>
            <a:r>
              <a:rPr lang="pl-PL" sz="1600" dirty="0">
                <a:solidFill>
                  <a:srgbClr val="000000"/>
                </a:solidFill>
                <a:latin typeface="Calibri" panose="020F0502020204030204" pitchFamily="34" charset="0"/>
              </a:rPr>
              <a:t>Projekt zakłada na zakończenie jego realizacji osiągnięcie kryterium efektywności zatrudnieniowej, informującego o odsetku uczestników, którzy podjęli zatrudnienie (na podstawie umowy o pracę, oraz samozatrudnienie) na poziomie:</a:t>
            </a:r>
          </a:p>
          <a:p>
            <a:pPr>
              <a:lnSpc>
                <a:spcPct val="150000"/>
              </a:lnSpc>
            </a:pPr>
            <a:r>
              <a:rPr lang="pl-PL" sz="1600" dirty="0">
                <a:solidFill>
                  <a:srgbClr val="000000"/>
                </a:solidFill>
                <a:latin typeface="Calibri" panose="020F0502020204030204" pitchFamily="34" charset="0"/>
              </a:rPr>
              <a:t>        -  dla osób w najtrudniejszej sytuacji, w tym imigranci, reemigranci, osoby w wieku 50 lat i więcej, </a:t>
            </a:r>
            <a:br>
              <a:rPr lang="pl-PL" sz="1600" dirty="0">
                <a:solidFill>
                  <a:srgbClr val="000000"/>
                </a:solidFill>
                <a:latin typeface="Calibri" panose="020F0502020204030204" pitchFamily="34" charset="0"/>
              </a:rPr>
            </a:br>
            <a:r>
              <a:rPr lang="pl-PL" sz="1600" dirty="0">
                <a:solidFill>
                  <a:srgbClr val="000000"/>
                </a:solidFill>
                <a:latin typeface="Calibri" panose="020F0502020204030204" pitchFamily="34" charset="0"/>
              </a:rPr>
              <a:t>           kobiety, osoby z niepełnosprawnościami, osoby długotrwale bezrobotne, osoby z niskimi </a:t>
            </a:r>
            <a:br>
              <a:rPr lang="pl-PL" sz="1600" dirty="0">
                <a:solidFill>
                  <a:srgbClr val="000000"/>
                </a:solidFill>
                <a:latin typeface="Calibri" panose="020F0502020204030204" pitchFamily="34" charset="0"/>
              </a:rPr>
            </a:br>
            <a:r>
              <a:rPr lang="pl-PL" sz="1600" dirty="0">
                <a:solidFill>
                  <a:srgbClr val="000000"/>
                </a:solidFill>
                <a:latin typeface="Calibri" panose="020F0502020204030204" pitchFamily="34" charset="0"/>
              </a:rPr>
              <a:t>           kwalifikacjami do poziomu ISCED 3 – minimum 42% </a:t>
            </a:r>
          </a:p>
          <a:p>
            <a:pPr>
              <a:lnSpc>
                <a:spcPct val="150000"/>
              </a:lnSpc>
            </a:pPr>
            <a:r>
              <a:rPr lang="pl-PL" sz="1600" dirty="0">
                <a:solidFill>
                  <a:srgbClr val="000000"/>
                </a:solidFill>
                <a:latin typeface="Calibri" panose="020F0502020204030204" pitchFamily="34" charset="0"/>
              </a:rPr>
              <a:t>       -  dla pozostałych osób nienależących do ww. grup – minimum 52%.</a:t>
            </a:r>
          </a:p>
          <a:p>
            <a:pPr>
              <a:lnSpc>
                <a:spcPct val="150000"/>
              </a:lnSpc>
            </a:pPr>
            <a:r>
              <a:rPr lang="pl-PL" sz="1600" dirty="0">
                <a:solidFill>
                  <a:srgbClr val="000000"/>
                </a:solidFill>
                <a:latin typeface="Calibri" panose="020F0502020204030204" pitchFamily="34" charset="0"/>
              </a:rPr>
              <a:t>2.    Wsparcie w zakresie opieki nad dziećmi do lat 3 jest realizowane w określonych formach i zgodnie ze  </a:t>
            </a:r>
            <a:br>
              <a:rPr lang="pl-PL" sz="1600" dirty="0">
                <a:solidFill>
                  <a:srgbClr val="000000"/>
                </a:solidFill>
                <a:latin typeface="Calibri" panose="020F0502020204030204" pitchFamily="34" charset="0"/>
              </a:rPr>
            </a:br>
            <a:r>
              <a:rPr lang="pl-PL" sz="1600" dirty="0">
                <a:solidFill>
                  <a:srgbClr val="000000"/>
                </a:solidFill>
                <a:latin typeface="Calibri" panose="020F0502020204030204" pitchFamily="34" charset="0"/>
              </a:rPr>
              <a:t>       standardami opieki nad dziećmi do lat 3.</a:t>
            </a:r>
          </a:p>
          <a:p>
            <a:endParaRPr lang="pl-PL" sz="1600" b="1" dirty="0">
              <a:latin typeface="+mj-lt"/>
            </a:endParaRPr>
          </a:p>
          <a:p>
            <a:endParaRPr lang="pl-PL" altLang="pl-PL" sz="1000" dirty="0">
              <a:latin typeface="+mj-lt"/>
              <a:cs typeface="Times New Roman" pitchFamily="18" charset="0"/>
            </a:endParaRPr>
          </a:p>
        </p:txBody>
      </p:sp>
      <p:pic>
        <p:nvPicPr>
          <p:cNvPr id="7" name="Obraz 6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94009" y="6080125"/>
            <a:ext cx="5760720" cy="552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8886478"/>
      </p:ext>
    </p:extLst>
  </p:cSld>
  <p:clrMapOvr>
    <a:masterClrMapping/>
  </p:clrMapOvr>
  <p:transition spd="slow"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/>
          <p:cNvSpPr/>
          <p:nvPr/>
        </p:nvSpPr>
        <p:spPr>
          <a:xfrm>
            <a:off x="0" y="0"/>
            <a:ext cx="9144000" cy="105273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38100"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pl-PL" dirty="0"/>
          </a:p>
        </p:txBody>
      </p:sp>
      <p:sp>
        <p:nvSpPr>
          <p:cNvPr id="11" name="Prostokąt zaokrąglony 10"/>
          <p:cNvSpPr/>
          <p:nvPr/>
        </p:nvSpPr>
        <p:spPr>
          <a:xfrm>
            <a:off x="214282" y="116631"/>
            <a:ext cx="8715436" cy="706027"/>
          </a:xfrm>
          <a:prstGeom prst="roundRect">
            <a:avLst/>
          </a:prstGeom>
          <a:ln w="44450">
            <a:solidFill>
              <a:schemeClr val="tx1"/>
            </a:solidFill>
          </a:ln>
          <a:effectLst>
            <a:glow rad="101600">
              <a:schemeClr val="accent6">
                <a:satMod val="175000"/>
                <a:alpha val="40000"/>
              </a:schemeClr>
            </a:glow>
            <a:outerShdw blurRad="50800" dist="38100" dir="5400000" algn="t" rotWithShape="0">
              <a:prstClr val="black">
                <a:alpha val="40000"/>
              </a:prstClr>
            </a:outerShdw>
            <a:softEdge rad="317500"/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 prst="riblet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3200" b="1" dirty="0">
                <a:solidFill>
                  <a:schemeClr val="tx1"/>
                </a:solidFill>
              </a:rPr>
              <a:t>Wojewódzki Urząd Pracy w Opolu</a:t>
            </a:r>
          </a:p>
        </p:txBody>
      </p:sp>
      <p:sp>
        <p:nvSpPr>
          <p:cNvPr id="7177" name="Prostokąt 1"/>
          <p:cNvSpPr>
            <a:spLocks noChangeArrowheads="1"/>
          </p:cNvSpPr>
          <p:nvPr/>
        </p:nvSpPr>
        <p:spPr bwMode="auto">
          <a:xfrm>
            <a:off x="45877" y="1169367"/>
            <a:ext cx="8856984" cy="51706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pl-PL" altLang="pl-PL" sz="2000" b="1" u="sng" dirty="0">
                <a:latin typeface="+mn-lt"/>
                <a:cs typeface="Arial" panose="020B0604020202020204" pitchFamily="34" charset="0"/>
              </a:rPr>
              <a:t>Kryteria wyboru projektów</a:t>
            </a:r>
          </a:p>
          <a:p>
            <a:pPr lvl="0" algn="just"/>
            <a:endParaRPr lang="pl-PL" sz="2000" b="1" dirty="0">
              <a:solidFill>
                <a:prstClr val="black"/>
              </a:solidFill>
              <a:latin typeface="Calibri"/>
            </a:endParaRPr>
          </a:p>
          <a:p>
            <a:pPr lvl="0" algn="just"/>
            <a:r>
              <a:rPr lang="pl-PL" sz="1600" b="1" dirty="0">
                <a:solidFill>
                  <a:prstClr val="black"/>
                </a:solidFill>
                <a:latin typeface="Calibri"/>
              </a:rPr>
              <a:t>KRYTERIA MERYTORYCZNE SZCZEGÓŁOWE  C.D.</a:t>
            </a:r>
          </a:p>
          <a:p>
            <a:pPr lvl="0" algn="just"/>
            <a:endParaRPr lang="pl-PL" sz="1600" b="1" dirty="0">
              <a:solidFill>
                <a:prstClr val="black"/>
              </a:solidFill>
              <a:latin typeface="Calibri"/>
            </a:endParaRPr>
          </a:p>
          <a:p>
            <a:pPr lvl="0">
              <a:lnSpc>
                <a:spcPct val="150000"/>
              </a:lnSpc>
            </a:pPr>
            <a:r>
              <a:rPr lang="pl-PL" sz="1600" dirty="0">
                <a:solidFill>
                  <a:srgbClr val="000000"/>
                </a:solidFill>
                <a:latin typeface="Calibri" panose="020F0502020204030204" pitchFamily="34" charset="0"/>
              </a:rPr>
              <a:t>3. Beneficjent zobowiązuje się do zachowania trwałości utworzonych w ramach projektu miejsc opieki nad dziećmi do lat 3 w żłobkach, klubach dziecięcych i przez dziennego opiekuna, przez co najmniej 2 lata od daty zakończenia realizacji projektu </a:t>
            </a:r>
          </a:p>
          <a:p>
            <a:pPr lvl="0" algn="just"/>
            <a:endParaRPr lang="pl-PL" sz="1600" b="1" dirty="0">
              <a:solidFill>
                <a:prstClr val="black"/>
              </a:solidFill>
              <a:latin typeface="Calibri"/>
            </a:endParaRPr>
          </a:p>
          <a:p>
            <a:pPr lvl="0">
              <a:lnSpc>
                <a:spcPct val="150000"/>
              </a:lnSpc>
            </a:pPr>
            <a:r>
              <a:rPr lang="pl-PL" sz="1600" dirty="0">
                <a:solidFill>
                  <a:srgbClr val="000000"/>
                </a:solidFill>
                <a:latin typeface="Calibri" panose="020F0502020204030204" pitchFamily="34" charset="0"/>
              </a:rPr>
              <a:t>4. Minimalny zakres informacji, które muszą zostać przedstawione przez beneficjenta we wniosku o dofinansowanie, obejmujący co najmniej </a:t>
            </a:r>
          </a:p>
          <a:p>
            <a:pPr lvl="0">
              <a:lnSpc>
                <a:spcPct val="150000"/>
              </a:lnSpc>
            </a:pPr>
            <a:r>
              <a:rPr lang="pl-PL" sz="1600" dirty="0">
                <a:solidFill>
                  <a:srgbClr val="000000"/>
                </a:solidFill>
                <a:latin typeface="Calibri" panose="020F0502020204030204" pitchFamily="34" charset="0"/>
              </a:rPr>
              <a:t>a) uzasadnienie zapotrzebowania na miejsca opieki nad dziećmi do lat 3, w tym analizę uwarunkowań w zakresie zróżnicowań przestrzennych w dostępie do form opieki i prognoz demograficznych </a:t>
            </a:r>
          </a:p>
          <a:p>
            <a:pPr lvl="0">
              <a:lnSpc>
                <a:spcPct val="150000"/>
              </a:lnSpc>
            </a:pPr>
            <a:r>
              <a:rPr lang="pl-PL" sz="1600" dirty="0">
                <a:solidFill>
                  <a:srgbClr val="000000"/>
                </a:solidFill>
                <a:latin typeface="Calibri" panose="020F0502020204030204" pitchFamily="34" charset="0"/>
              </a:rPr>
              <a:t>b) warunki lokalowe, tj. wykorzystanie bazy lokalowej, w której będzie realizowana opieka nad dziećmi do lat 3 </a:t>
            </a:r>
          </a:p>
          <a:p>
            <a:endParaRPr lang="pl-PL" sz="1600" b="1" dirty="0">
              <a:latin typeface="+mj-lt"/>
            </a:endParaRPr>
          </a:p>
          <a:p>
            <a:endParaRPr lang="pl-PL" altLang="pl-PL" sz="1000" dirty="0">
              <a:latin typeface="+mj-lt"/>
              <a:cs typeface="Times New Roman" pitchFamily="18" charset="0"/>
            </a:endParaRPr>
          </a:p>
        </p:txBody>
      </p:sp>
      <p:pic>
        <p:nvPicPr>
          <p:cNvPr id="7" name="Obraz 6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94009" y="6080125"/>
            <a:ext cx="5760720" cy="552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525341"/>
      </p:ext>
    </p:extLst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/>
          <p:cNvSpPr/>
          <p:nvPr/>
        </p:nvSpPr>
        <p:spPr>
          <a:xfrm>
            <a:off x="0" y="0"/>
            <a:ext cx="9144000" cy="105273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38100"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pl-PL" dirty="0"/>
          </a:p>
        </p:txBody>
      </p:sp>
      <p:sp>
        <p:nvSpPr>
          <p:cNvPr id="11" name="Prostokąt zaokrąglony 10"/>
          <p:cNvSpPr/>
          <p:nvPr/>
        </p:nvSpPr>
        <p:spPr>
          <a:xfrm>
            <a:off x="214282" y="116631"/>
            <a:ext cx="8715436" cy="706027"/>
          </a:xfrm>
          <a:prstGeom prst="roundRect">
            <a:avLst/>
          </a:prstGeom>
          <a:ln w="44450">
            <a:solidFill>
              <a:schemeClr val="tx1"/>
            </a:solidFill>
          </a:ln>
          <a:effectLst>
            <a:glow rad="101600">
              <a:schemeClr val="accent6">
                <a:satMod val="175000"/>
                <a:alpha val="40000"/>
              </a:schemeClr>
            </a:glow>
            <a:outerShdw blurRad="50800" dist="38100" dir="5400000" algn="t" rotWithShape="0">
              <a:prstClr val="black">
                <a:alpha val="40000"/>
              </a:prstClr>
            </a:outerShdw>
            <a:softEdge rad="317500"/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 prst="riblet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3200" b="1" dirty="0">
                <a:solidFill>
                  <a:schemeClr val="tx1"/>
                </a:solidFill>
              </a:rPr>
              <a:t>Wojewódzki Urząd Pracy w Opolu</a:t>
            </a:r>
          </a:p>
        </p:txBody>
      </p:sp>
      <p:sp>
        <p:nvSpPr>
          <p:cNvPr id="7177" name="Prostokąt 1"/>
          <p:cNvSpPr>
            <a:spLocks noChangeArrowheads="1"/>
          </p:cNvSpPr>
          <p:nvPr/>
        </p:nvSpPr>
        <p:spPr bwMode="auto">
          <a:xfrm>
            <a:off x="179512" y="1268760"/>
            <a:ext cx="8750206" cy="39395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pl-PL" altLang="pl-PL" sz="2000" b="1" u="sng" dirty="0">
                <a:latin typeface="+mj-lt"/>
                <a:cs typeface="Arial" panose="020B0604020202020204" pitchFamily="34" charset="0"/>
              </a:rPr>
              <a:t>Procedura konkursowa przebiega w następującej kolejności:</a:t>
            </a:r>
          </a:p>
          <a:p>
            <a:pPr algn="ctr"/>
            <a:endParaRPr lang="pl-PL" altLang="pl-PL" sz="1600" b="1" u="sng" dirty="0">
              <a:latin typeface="+mj-lt"/>
              <a:cs typeface="Arial" panose="020B0604020202020204" pitchFamily="34" charset="0"/>
            </a:endParaRPr>
          </a:p>
          <a:p>
            <a:pPr algn="ctr"/>
            <a:endParaRPr lang="pl-PL" altLang="pl-PL" sz="1600" b="1" u="sng" dirty="0">
              <a:latin typeface="+mj-lt"/>
              <a:cs typeface="Arial" panose="020B0604020202020204" pitchFamily="34" charset="0"/>
            </a:endParaRPr>
          </a:p>
          <a:p>
            <a:r>
              <a:rPr lang="pl-PL" sz="1400" dirty="0">
                <a:latin typeface="+mj-lt"/>
              </a:rPr>
              <a:t>1. Nabór wniosków o dofinansowanie (składanie wniosków o dofinasowanie);</a:t>
            </a:r>
          </a:p>
          <a:p>
            <a:endParaRPr lang="pl-PL" sz="1400" dirty="0">
              <a:latin typeface="+mj-lt"/>
            </a:endParaRPr>
          </a:p>
          <a:p>
            <a:r>
              <a:rPr lang="pl-PL" sz="1400" dirty="0">
                <a:latin typeface="+mj-lt"/>
              </a:rPr>
              <a:t>2. Ocena wniosków o dofinansowanie projektów:</a:t>
            </a:r>
          </a:p>
          <a:p>
            <a:endParaRPr lang="pl-PL" sz="1400" dirty="0">
              <a:latin typeface="+mj-lt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1400" dirty="0">
                <a:latin typeface="+mj-lt"/>
              </a:rPr>
              <a:t>Etap I – </a:t>
            </a:r>
            <a:r>
              <a:rPr lang="pl-PL" sz="1400" b="1" dirty="0">
                <a:latin typeface="+mj-lt"/>
              </a:rPr>
              <a:t>ocena formalna </a:t>
            </a:r>
            <a:r>
              <a:rPr lang="pl-PL" sz="1400" dirty="0">
                <a:latin typeface="+mj-lt"/>
              </a:rPr>
              <a:t>(obligatoryjna) </a:t>
            </a:r>
            <a:r>
              <a:rPr lang="pl-PL" sz="1400" b="1" dirty="0">
                <a:latin typeface="+mj-lt"/>
              </a:rPr>
              <a:t>do 45 dni kalendarzowych </a:t>
            </a:r>
            <a:r>
              <a:rPr lang="pl-PL" sz="1400" dirty="0">
                <a:latin typeface="+mj-lt"/>
              </a:rPr>
              <a:t>od dnia zakończenia naboru wniosków, tj.:</a:t>
            </a:r>
            <a:br>
              <a:rPr lang="pl-PL" sz="1400" dirty="0">
                <a:latin typeface="+mj-lt"/>
              </a:rPr>
            </a:br>
            <a:r>
              <a:rPr lang="pl-PL" sz="1400" b="1" dirty="0">
                <a:latin typeface="+mj-lt"/>
              </a:rPr>
              <a:t>do 17.10.2019 r.;</a:t>
            </a:r>
          </a:p>
          <a:p>
            <a:endParaRPr lang="pl-PL" sz="1400" dirty="0">
              <a:latin typeface="+mj-lt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1400" dirty="0">
                <a:latin typeface="+mj-lt"/>
              </a:rPr>
              <a:t>Etap II –  </a:t>
            </a:r>
            <a:r>
              <a:rPr lang="pl-PL" sz="1400" b="1" dirty="0">
                <a:latin typeface="+mj-lt"/>
              </a:rPr>
              <a:t>ocena merytoryczna </a:t>
            </a:r>
            <a:r>
              <a:rPr lang="pl-PL" sz="1400" dirty="0">
                <a:latin typeface="+mj-lt"/>
              </a:rPr>
              <a:t>(obligatoryjna) do </a:t>
            </a:r>
            <a:r>
              <a:rPr lang="pl-PL" sz="1400" b="1" dirty="0">
                <a:latin typeface="+mj-lt"/>
              </a:rPr>
              <a:t>55 dni kalendarzowych od dnia następnego po zakończeniu    oceny  formalnej wszystkich projektów, </a:t>
            </a:r>
            <a:r>
              <a:rPr lang="pl-PL" sz="1400" dirty="0">
                <a:latin typeface="+mj-lt"/>
              </a:rPr>
              <a:t>tj.: </a:t>
            </a:r>
            <a:r>
              <a:rPr lang="pl-PL" sz="1400" b="1" dirty="0">
                <a:latin typeface="+mj-lt"/>
              </a:rPr>
              <a:t>do 11.12.2019 r.; </a:t>
            </a:r>
          </a:p>
          <a:p>
            <a:endParaRPr lang="pl-PL" sz="1400" dirty="0">
              <a:latin typeface="+mj-lt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1400" dirty="0">
                <a:latin typeface="+mj-lt"/>
              </a:rPr>
              <a:t>Etap III – </a:t>
            </a:r>
            <a:r>
              <a:rPr lang="pl-PL" sz="1400" b="1" dirty="0">
                <a:latin typeface="+mj-lt"/>
              </a:rPr>
              <a:t>negocjacje</a:t>
            </a:r>
            <a:r>
              <a:rPr lang="pl-PL" sz="1400" dirty="0">
                <a:latin typeface="+mj-lt"/>
              </a:rPr>
              <a:t> (nieobligatoryjne) trwają </a:t>
            </a:r>
            <a:r>
              <a:rPr lang="pl-PL" sz="1400" b="1" dirty="0">
                <a:latin typeface="+mj-lt"/>
              </a:rPr>
              <a:t>45 dni kalendarzowych, </a:t>
            </a:r>
            <a:r>
              <a:rPr lang="pl-PL" sz="1400" dirty="0">
                <a:latin typeface="+mj-lt"/>
              </a:rPr>
              <a:t>tj.</a:t>
            </a:r>
            <a:r>
              <a:rPr lang="pl-PL" sz="1400" b="1" dirty="0">
                <a:latin typeface="+mj-lt"/>
              </a:rPr>
              <a:t>: do 24.01.2020 r.;</a:t>
            </a:r>
          </a:p>
          <a:p>
            <a:endParaRPr lang="pl-PL" sz="1400" dirty="0">
              <a:latin typeface="+mj-lt"/>
            </a:endParaRPr>
          </a:p>
          <a:p>
            <a:r>
              <a:rPr lang="pl-PL" sz="1400" dirty="0">
                <a:latin typeface="+mj-lt"/>
              </a:rPr>
              <a:t>3. Rozstrzygnięcie konkursu.</a:t>
            </a:r>
            <a:endParaRPr lang="pl-PL" altLang="pl-PL" sz="1400" b="1" u="sng" dirty="0">
              <a:latin typeface="+mj-lt"/>
              <a:cs typeface="Arial" panose="020B0604020202020204" pitchFamily="34" charset="0"/>
            </a:endParaRPr>
          </a:p>
          <a:p>
            <a:pPr algn="just"/>
            <a:endParaRPr lang="pl-PL" altLang="pl-PL" sz="1600" dirty="0">
              <a:latin typeface="Calibri" pitchFamily="34" charset="0"/>
              <a:cs typeface="Times New Roman" pitchFamily="18" charset="0"/>
            </a:endParaRPr>
          </a:p>
        </p:txBody>
      </p:sp>
      <p:pic>
        <p:nvPicPr>
          <p:cNvPr id="7" name="Obraz 6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7664" y="5986462"/>
            <a:ext cx="5760720" cy="552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3983563"/>
      </p:ext>
    </p:extLst>
  </p:cSld>
  <p:clrMapOvr>
    <a:masterClrMapping/>
  </p:clrMapOvr>
  <p:transition spd="slow"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/>
          <p:cNvSpPr/>
          <p:nvPr/>
        </p:nvSpPr>
        <p:spPr>
          <a:xfrm>
            <a:off x="0" y="0"/>
            <a:ext cx="9144000" cy="105273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38100"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pl-PL" dirty="0"/>
          </a:p>
        </p:txBody>
      </p:sp>
      <p:sp>
        <p:nvSpPr>
          <p:cNvPr id="11" name="Prostokąt zaokrąglony 10"/>
          <p:cNvSpPr/>
          <p:nvPr/>
        </p:nvSpPr>
        <p:spPr>
          <a:xfrm>
            <a:off x="214282" y="116631"/>
            <a:ext cx="8715436" cy="706027"/>
          </a:xfrm>
          <a:prstGeom prst="roundRect">
            <a:avLst/>
          </a:prstGeom>
          <a:ln w="44450">
            <a:solidFill>
              <a:schemeClr val="tx1"/>
            </a:solidFill>
          </a:ln>
          <a:effectLst>
            <a:glow rad="101600">
              <a:schemeClr val="accent6">
                <a:satMod val="175000"/>
                <a:alpha val="40000"/>
              </a:schemeClr>
            </a:glow>
            <a:outerShdw blurRad="50800" dist="38100" dir="5400000" algn="t" rotWithShape="0">
              <a:prstClr val="black">
                <a:alpha val="40000"/>
              </a:prstClr>
            </a:outerShdw>
            <a:softEdge rad="317500"/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 prst="riblet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3200" b="1" dirty="0">
                <a:solidFill>
                  <a:schemeClr val="tx1"/>
                </a:solidFill>
              </a:rPr>
              <a:t>Wojewódzki Urząd Pracy w Opolu</a:t>
            </a:r>
          </a:p>
        </p:txBody>
      </p:sp>
      <p:sp>
        <p:nvSpPr>
          <p:cNvPr id="7177" name="Prostokąt 1"/>
          <p:cNvSpPr>
            <a:spLocks noChangeArrowheads="1"/>
          </p:cNvSpPr>
          <p:nvPr/>
        </p:nvSpPr>
        <p:spPr bwMode="auto">
          <a:xfrm>
            <a:off x="45877" y="1169367"/>
            <a:ext cx="8856984" cy="50167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pl-PL" altLang="pl-PL" sz="2000" b="1" u="sng" dirty="0">
                <a:latin typeface="+mn-lt"/>
                <a:cs typeface="Arial" panose="020B0604020202020204" pitchFamily="34" charset="0"/>
              </a:rPr>
              <a:t>Kryteria wyboru projektów</a:t>
            </a:r>
          </a:p>
          <a:p>
            <a:pPr lvl="0" algn="just"/>
            <a:endParaRPr lang="pl-PL" sz="2000" b="1" dirty="0">
              <a:solidFill>
                <a:prstClr val="black"/>
              </a:solidFill>
              <a:latin typeface="Calibri"/>
            </a:endParaRPr>
          </a:p>
          <a:p>
            <a:pPr lvl="0" algn="just"/>
            <a:r>
              <a:rPr lang="pl-PL" sz="1600" b="1" dirty="0">
                <a:solidFill>
                  <a:prstClr val="black"/>
                </a:solidFill>
                <a:latin typeface="Calibri"/>
              </a:rPr>
              <a:t>KRYTERIA MERYTORYCZNE SZCZEGÓŁOWE  C.D.</a:t>
            </a:r>
          </a:p>
          <a:p>
            <a:pPr lvl="0" algn="just"/>
            <a:endParaRPr lang="pl-PL" sz="16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lvl="0">
              <a:lnSpc>
                <a:spcPct val="150000"/>
              </a:lnSpc>
            </a:pPr>
            <a:r>
              <a:rPr lang="pl-PL" sz="1600" dirty="0">
                <a:solidFill>
                  <a:srgbClr val="000000"/>
                </a:solidFill>
                <a:latin typeface="Calibri" panose="020F0502020204030204" pitchFamily="34" charset="0"/>
              </a:rPr>
              <a:t>c) zasady rekrutacji uczestników do projektu* </a:t>
            </a:r>
          </a:p>
          <a:p>
            <a:pPr lvl="0">
              <a:lnSpc>
                <a:spcPct val="150000"/>
              </a:lnSpc>
            </a:pPr>
            <a:r>
              <a:rPr lang="pl-PL" sz="1600" dirty="0">
                <a:solidFill>
                  <a:srgbClr val="000000"/>
                </a:solidFill>
                <a:latin typeface="Calibri" panose="020F0502020204030204" pitchFamily="34" charset="0"/>
              </a:rPr>
              <a:t>d) informacje dotyczące sposobu utrzymania funkcjonowania miejsc opieki nad dziećmi do lat 3 po ustaniu finansowania z EFS, tj. informacje, z jakiego źródła, innego niż środki europejskie, miejsca te będą utrzymane przez okres minimum 2 lat od daty zakończenia realizacji projektu po ustaniu finansowania EFS, a także planowane działania zmierzające do utrzymania funkcjonowania tych miejsc opieki po ustaniu finansowania EFS.</a:t>
            </a:r>
          </a:p>
          <a:p>
            <a:pPr lvl="0">
              <a:lnSpc>
                <a:spcPct val="150000"/>
              </a:lnSpc>
            </a:pPr>
            <a:endParaRPr lang="pl-PL" sz="1600" b="1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lvl="0">
              <a:lnSpc>
                <a:spcPct val="150000"/>
              </a:lnSpc>
            </a:pPr>
            <a:r>
              <a:rPr lang="pl-PL" sz="1100" b="1" dirty="0">
                <a:solidFill>
                  <a:srgbClr val="000000"/>
                </a:solidFill>
                <a:latin typeface="Calibri" panose="020F0502020204030204" pitchFamily="34" charset="0"/>
              </a:rPr>
              <a:t>* </a:t>
            </a:r>
            <a:r>
              <a:rPr lang="pl-PL" sz="1200" dirty="0">
                <a:solidFill>
                  <a:srgbClr val="000000"/>
                </a:solidFill>
                <a:latin typeface="Calibri" panose="020F0502020204030204" pitchFamily="34" charset="0"/>
              </a:rPr>
              <a:t>Wnioskodawca na etapie rekrutowania do projektu ostatecznych odbiorców wsparcia, zobowiązany jest do udzielenia wsparcia  </a:t>
            </a:r>
            <a:br>
              <a:rPr lang="pl-PL" sz="1200" dirty="0">
                <a:solidFill>
                  <a:srgbClr val="000000"/>
                </a:solidFill>
                <a:latin typeface="Calibri" panose="020F0502020204030204" pitchFamily="34" charset="0"/>
              </a:rPr>
            </a:br>
            <a:r>
              <a:rPr lang="pl-PL" sz="1200" dirty="0">
                <a:solidFill>
                  <a:srgbClr val="000000"/>
                </a:solidFill>
                <a:latin typeface="Calibri" panose="020F0502020204030204" pitchFamily="34" charset="0"/>
              </a:rPr>
              <a:t>    w pierwszej kolejności osobom, których dochody nie przekraczają kryteriów dochodowych ustalonych w oparciu o próg   </a:t>
            </a:r>
            <a:br>
              <a:rPr lang="pl-PL" sz="1200" dirty="0">
                <a:solidFill>
                  <a:srgbClr val="000000"/>
                </a:solidFill>
                <a:latin typeface="Calibri" panose="020F0502020204030204" pitchFamily="34" charset="0"/>
              </a:rPr>
            </a:br>
            <a:r>
              <a:rPr lang="pl-PL" sz="1200" dirty="0">
                <a:solidFill>
                  <a:srgbClr val="000000"/>
                </a:solidFill>
                <a:latin typeface="Calibri" panose="020F0502020204030204" pitchFamily="34" charset="0"/>
              </a:rPr>
              <a:t>    interwencji socjalnej. </a:t>
            </a:r>
            <a:endParaRPr lang="pl-PL" sz="1200" b="1" dirty="0">
              <a:solidFill>
                <a:prstClr val="black"/>
              </a:solidFill>
              <a:latin typeface="Calibri"/>
            </a:endParaRPr>
          </a:p>
          <a:p>
            <a:endParaRPr lang="pl-PL" sz="1600" b="1" dirty="0">
              <a:latin typeface="+mj-lt"/>
            </a:endParaRPr>
          </a:p>
          <a:p>
            <a:endParaRPr lang="pl-PL" altLang="pl-PL" sz="1000" dirty="0">
              <a:latin typeface="+mj-lt"/>
              <a:cs typeface="Times New Roman" pitchFamily="18" charset="0"/>
            </a:endParaRPr>
          </a:p>
        </p:txBody>
      </p:sp>
      <p:pic>
        <p:nvPicPr>
          <p:cNvPr id="7" name="Obraz 6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94009" y="6080125"/>
            <a:ext cx="5760720" cy="552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4948758"/>
      </p:ext>
    </p:extLst>
  </p:cSld>
  <p:clrMapOvr>
    <a:masterClrMapping/>
  </p:clrMapOvr>
  <p:transition spd="slow"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/>
          <p:cNvSpPr/>
          <p:nvPr/>
        </p:nvSpPr>
        <p:spPr>
          <a:xfrm>
            <a:off x="0" y="0"/>
            <a:ext cx="9144000" cy="105273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38100"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pl-PL" dirty="0"/>
          </a:p>
        </p:txBody>
      </p:sp>
      <p:sp>
        <p:nvSpPr>
          <p:cNvPr id="11" name="Prostokąt zaokrąglony 10"/>
          <p:cNvSpPr/>
          <p:nvPr/>
        </p:nvSpPr>
        <p:spPr>
          <a:xfrm>
            <a:off x="214282" y="116631"/>
            <a:ext cx="8715436" cy="706027"/>
          </a:xfrm>
          <a:prstGeom prst="roundRect">
            <a:avLst/>
          </a:prstGeom>
          <a:ln w="44450">
            <a:solidFill>
              <a:schemeClr val="tx1"/>
            </a:solidFill>
          </a:ln>
          <a:effectLst>
            <a:glow rad="101600">
              <a:schemeClr val="accent6">
                <a:satMod val="175000"/>
                <a:alpha val="40000"/>
              </a:schemeClr>
            </a:glow>
            <a:outerShdw blurRad="50800" dist="38100" dir="5400000" algn="t" rotWithShape="0">
              <a:prstClr val="black">
                <a:alpha val="40000"/>
              </a:prstClr>
            </a:outerShdw>
            <a:softEdge rad="317500"/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 prst="riblet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3200" b="1" dirty="0">
                <a:solidFill>
                  <a:schemeClr val="tx1"/>
                </a:solidFill>
              </a:rPr>
              <a:t>Wojewódzki Urząd Pracy w Opolu</a:t>
            </a:r>
          </a:p>
        </p:txBody>
      </p:sp>
      <p:sp>
        <p:nvSpPr>
          <p:cNvPr id="7177" name="Prostokąt 1"/>
          <p:cNvSpPr>
            <a:spLocks noChangeArrowheads="1"/>
          </p:cNvSpPr>
          <p:nvPr/>
        </p:nvSpPr>
        <p:spPr bwMode="auto">
          <a:xfrm>
            <a:off x="45877" y="1169367"/>
            <a:ext cx="8856984" cy="49552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pl-PL" altLang="pl-PL" sz="2000" b="1" u="sng" dirty="0">
                <a:latin typeface="+mn-lt"/>
                <a:cs typeface="Arial" panose="020B0604020202020204" pitchFamily="34" charset="0"/>
              </a:rPr>
              <a:t>Kryteria wyboru projektów</a:t>
            </a:r>
          </a:p>
          <a:p>
            <a:pPr algn="just"/>
            <a:endParaRPr lang="pl-PL" sz="2000" b="1" dirty="0">
              <a:latin typeface="+mj-lt"/>
            </a:endParaRPr>
          </a:p>
          <a:p>
            <a:pPr algn="just"/>
            <a:r>
              <a:rPr lang="pl-PL" sz="1600" b="1" dirty="0">
                <a:latin typeface="+mj-lt"/>
              </a:rPr>
              <a:t>KRYTERIA MERYTORYCZNE SZCZEGÓŁOWE (PUNKTOWANE)</a:t>
            </a:r>
          </a:p>
          <a:p>
            <a:pPr algn="just"/>
            <a:endParaRPr lang="pl-PL" sz="1400" b="1" dirty="0">
              <a:latin typeface="+mj-lt"/>
            </a:endParaRPr>
          </a:p>
          <a:p>
            <a:pPr>
              <a:lnSpc>
                <a:spcPct val="150000"/>
              </a:lnSpc>
            </a:pPr>
            <a:r>
              <a:rPr lang="pl-PL" sz="1600" dirty="0">
                <a:solidFill>
                  <a:srgbClr val="000000"/>
                </a:solidFill>
                <a:latin typeface="Calibri" panose="020F0502020204030204" pitchFamily="34" charset="0"/>
              </a:rPr>
              <a:t>1. Projekt zakłada tworzenie i utrzymanie nowych miejsc opieki nad dziećmi do lat 3 na terenach gmin gdzie liczba dostępnych miejsc opieki jest niższa niż zidentyfikowane zapotrzebowanie na miejsca</a:t>
            </a:r>
            <a:r>
              <a:rPr lang="pl-PL" sz="800" dirty="0">
                <a:solidFill>
                  <a:srgbClr val="000000"/>
                </a:solidFill>
                <a:latin typeface="Calibri" panose="020F0502020204030204" pitchFamily="34" charset="0"/>
              </a:rPr>
              <a:t>.</a:t>
            </a:r>
            <a:r>
              <a:rPr lang="pl-PL" sz="1400" dirty="0">
                <a:solidFill>
                  <a:srgbClr val="000000"/>
                </a:solidFill>
                <a:latin typeface="Calibri" panose="020F0502020204030204" pitchFamily="34" charset="0"/>
              </a:rPr>
              <a:t>*</a:t>
            </a:r>
            <a:r>
              <a:rPr lang="pl-PL" sz="800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</a:p>
          <a:p>
            <a:pPr>
              <a:lnSpc>
                <a:spcPct val="150000"/>
              </a:lnSpc>
            </a:pPr>
            <a:r>
              <a:rPr lang="pl-PL" sz="1600" dirty="0">
                <a:solidFill>
                  <a:srgbClr val="000000"/>
                </a:solidFill>
                <a:latin typeface="Calibri" panose="020F0502020204030204" pitchFamily="34" charset="0"/>
              </a:rPr>
              <a:t>2. Projekt będzie realizowany w ramach partnerstwa administracji publicznej i podmiotów ekonomii społecznej. </a:t>
            </a:r>
          </a:p>
          <a:p>
            <a:pPr>
              <a:lnSpc>
                <a:spcPct val="150000"/>
              </a:lnSpc>
            </a:pPr>
            <a:r>
              <a:rPr lang="pl-PL" sz="1600" dirty="0">
                <a:solidFill>
                  <a:srgbClr val="000000"/>
                </a:solidFill>
                <a:latin typeface="Calibri" panose="020F0502020204030204" pitchFamily="34" charset="0"/>
              </a:rPr>
              <a:t>3. Projekt jest komplementarny z resortowym Programem „MALUCH +”. </a:t>
            </a:r>
          </a:p>
          <a:p>
            <a:pPr>
              <a:lnSpc>
                <a:spcPct val="150000"/>
              </a:lnSpc>
            </a:pPr>
            <a:r>
              <a:rPr lang="pl-PL" sz="1600" dirty="0">
                <a:solidFill>
                  <a:srgbClr val="000000"/>
                </a:solidFill>
                <a:latin typeface="Calibri" panose="020F0502020204030204" pitchFamily="34" charset="0"/>
              </a:rPr>
              <a:t>4. Projekt jest komplementarny z inicjatywami zaplanowanymi w ramach programu SSD. </a:t>
            </a:r>
          </a:p>
          <a:p>
            <a:pPr>
              <a:lnSpc>
                <a:spcPct val="150000"/>
              </a:lnSpc>
            </a:pPr>
            <a:r>
              <a:rPr lang="pl-PL" sz="1600" dirty="0">
                <a:solidFill>
                  <a:srgbClr val="000000"/>
                </a:solidFill>
                <a:latin typeface="Calibri" panose="020F0502020204030204" pitchFamily="34" charset="0"/>
              </a:rPr>
              <a:t>5. Projekt zakłada objęcie wsparciem miast średnich, w tym w szczególności miast średnich tracących funkcje społeczno-gospodarcze. </a:t>
            </a:r>
            <a:endParaRPr lang="pl-PL" sz="1600" b="1" dirty="0">
              <a:latin typeface="+mj-lt"/>
            </a:endParaRPr>
          </a:p>
          <a:p>
            <a:pPr algn="just"/>
            <a:endParaRPr lang="pl-PL" sz="1600" b="1" dirty="0">
              <a:latin typeface="+mj-lt"/>
            </a:endParaRPr>
          </a:p>
          <a:p>
            <a:pPr algn="just"/>
            <a:r>
              <a:rPr lang="pl-PL" sz="1200" dirty="0">
                <a:latin typeface="+mj-lt"/>
              </a:rPr>
              <a:t>* Dotyczy typu 1 projektu.</a:t>
            </a:r>
          </a:p>
          <a:p>
            <a:pPr algn="just"/>
            <a:endParaRPr lang="pl-PL" sz="1600" b="1" dirty="0">
              <a:latin typeface="+mj-lt"/>
            </a:endParaRPr>
          </a:p>
          <a:p>
            <a:pPr algn="just"/>
            <a:endParaRPr lang="pl-PL" sz="1000" b="1" dirty="0">
              <a:latin typeface="+mj-lt"/>
            </a:endParaRPr>
          </a:p>
        </p:txBody>
      </p:sp>
      <p:pic>
        <p:nvPicPr>
          <p:cNvPr id="7" name="Obraz 6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94009" y="6080125"/>
            <a:ext cx="5760720" cy="552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3217593"/>
      </p:ext>
    </p:extLst>
  </p:cSld>
  <p:clrMapOvr>
    <a:masterClrMapping/>
  </p:clrMapOvr>
  <p:transition spd="slow"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/>
          <p:cNvSpPr/>
          <p:nvPr/>
        </p:nvSpPr>
        <p:spPr>
          <a:xfrm>
            <a:off x="0" y="0"/>
            <a:ext cx="9144000" cy="105273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38100"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pl-PL" dirty="0"/>
          </a:p>
        </p:txBody>
      </p:sp>
      <p:sp>
        <p:nvSpPr>
          <p:cNvPr id="11" name="Prostokąt zaokrąglony 10"/>
          <p:cNvSpPr/>
          <p:nvPr/>
        </p:nvSpPr>
        <p:spPr>
          <a:xfrm>
            <a:off x="214282" y="116631"/>
            <a:ext cx="8715436" cy="706027"/>
          </a:xfrm>
          <a:prstGeom prst="roundRect">
            <a:avLst/>
          </a:prstGeom>
          <a:ln w="44450">
            <a:solidFill>
              <a:schemeClr val="tx1"/>
            </a:solidFill>
          </a:ln>
          <a:effectLst>
            <a:glow rad="101600">
              <a:schemeClr val="accent6">
                <a:satMod val="175000"/>
                <a:alpha val="40000"/>
              </a:schemeClr>
            </a:glow>
            <a:outerShdw blurRad="50800" dist="38100" dir="5400000" algn="t" rotWithShape="0">
              <a:prstClr val="black">
                <a:alpha val="40000"/>
              </a:prstClr>
            </a:outerShdw>
            <a:softEdge rad="317500"/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 prst="riblet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3200" b="1" dirty="0">
                <a:solidFill>
                  <a:schemeClr val="tx1"/>
                </a:solidFill>
              </a:rPr>
              <a:t>Wojewódzki Urząd Pracy w Opolu</a:t>
            </a:r>
          </a:p>
        </p:txBody>
      </p:sp>
      <p:sp>
        <p:nvSpPr>
          <p:cNvPr id="7177" name="Prostokąt 1"/>
          <p:cNvSpPr>
            <a:spLocks noChangeArrowheads="1"/>
          </p:cNvSpPr>
          <p:nvPr/>
        </p:nvSpPr>
        <p:spPr bwMode="auto">
          <a:xfrm>
            <a:off x="0" y="1169367"/>
            <a:ext cx="8856984" cy="45602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pl-PL" sz="2000" b="1" u="sng" dirty="0">
                <a:latin typeface="+mn-lt"/>
                <a:cs typeface="Times New Roman" panose="02020603050405020304" pitchFamily="18" charset="0"/>
              </a:rPr>
              <a:t>Lista mierzalnych wskaźników projektu</a:t>
            </a:r>
            <a:endParaRPr lang="pl-PL" sz="2000" u="sng" dirty="0">
              <a:latin typeface="+mn-lt"/>
              <a:cs typeface="Times New Roman" panose="02020603050405020304" pitchFamily="18" charset="0"/>
            </a:endParaRPr>
          </a:p>
          <a:p>
            <a:pPr algn="ctr"/>
            <a:endParaRPr lang="pl-PL" altLang="pl-PL" sz="2000" b="1" u="sng" dirty="0">
              <a:latin typeface="+mn-lt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pl-PL" sz="1500" dirty="0">
                <a:latin typeface="+mn-lt"/>
              </a:rPr>
              <a:t>Dokument został podzielony na trzy grupy wskaźników: wskaźniki horyzontalne, wskaźniki wspólne EFS (CI) oraz wskaźniki dla </a:t>
            </a:r>
            <a:r>
              <a:rPr lang="pl-PL" sz="1500" i="1" dirty="0">
                <a:latin typeface="+mn-lt"/>
              </a:rPr>
              <a:t>działania 7.6 Godzenie życia prywatnego i zawodowego. </a:t>
            </a:r>
            <a:endParaRPr lang="pl-PL" sz="1500" dirty="0">
              <a:latin typeface="+mn-lt"/>
            </a:endParaRP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endParaRPr lang="pl-PL" sz="1500" dirty="0">
              <a:latin typeface="+mn-lt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pl-PL" sz="1500" dirty="0">
                <a:latin typeface="Calibri" panose="020F0502020204030204" pitchFamily="34" charset="0"/>
                <a:cs typeface="Times New Roman" panose="02020603050405020304" pitchFamily="18" charset="0"/>
              </a:rPr>
              <a:t>Wnioskodawca zobowiązany jest do wyboru i określenia wartości większej od zera dla wszystkich wskaźników </a:t>
            </a:r>
            <a:r>
              <a:rPr lang="pl-PL" sz="1500" b="1" dirty="0">
                <a:latin typeface="Calibri" panose="020F0502020204030204" pitchFamily="34" charset="0"/>
                <a:cs typeface="Times New Roman" panose="02020603050405020304" pitchFamily="18" charset="0"/>
              </a:rPr>
              <a:t>adekwatnych </a:t>
            </a:r>
            <a:r>
              <a:rPr lang="pl-PL" sz="1500" b="1" dirty="0">
                <a:latin typeface="+mn-lt"/>
              </a:rPr>
              <a:t>produktu i rezultatu ujętych we wskaźnikach horyzontalnych oraz wskaźnikach dla działania </a:t>
            </a:r>
            <a:r>
              <a:rPr lang="pl-PL" sz="1500" b="1" i="1" dirty="0">
                <a:solidFill>
                  <a:prstClr val="black"/>
                </a:solidFill>
                <a:latin typeface="Calibri"/>
              </a:rPr>
              <a:t>7.6 Godzenie życia prywatnego i zawodowego </a:t>
            </a:r>
            <a:r>
              <a:rPr lang="pl-PL" sz="1500" b="1" dirty="0">
                <a:latin typeface="+mn-lt"/>
              </a:rPr>
              <a:t>w stosunku </a:t>
            </a:r>
            <a:r>
              <a:rPr lang="pl-PL" sz="1500" b="1" dirty="0">
                <a:latin typeface="Calibri" panose="020F0502020204030204" pitchFamily="34" charset="0"/>
                <a:cs typeface="Times New Roman" panose="02020603050405020304" pitchFamily="18" charset="0"/>
              </a:rPr>
              <a:t>do celu projektu/ typu projektu/ grupy docelowej - </a:t>
            </a:r>
            <a:r>
              <a:rPr lang="pl-PL" sz="1500" dirty="0">
                <a:latin typeface="Calibri" panose="020F0502020204030204" pitchFamily="34" charset="0"/>
                <a:cs typeface="Times New Roman" panose="02020603050405020304" pitchFamily="18" charset="0"/>
              </a:rPr>
              <a:t>dotyczy łącznie wskaźników ujętych w pkt. 4.1 i 4.2 wniosku.</a:t>
            </a:r>
          </a:p>
          <a:p>
            <a:pPr>
              <a:defRPr/>
            </a:pPr>
            <a:endParaRPr lang="pl-PL" sz="1500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pl-PL" sz="1500" b="1" dirty="0">
                <a:solidFill>
                  <a:srgbClr val="000000"/>
                </a:solidFill>
                <a:latin typeface="Calibri" panose="020F0502020204030204" pitchFamily="34" charset="0"/>
              </a:rPr>
              <a:t>Wnioskodawca jest zobowiązany do wyboru i określenia wartości docelowej we wniosku o dofinansowanie adekwatnych wskaźników produktu i rezultatu ujętych we wskaźnikach horyzontalnych oraz wskaźnikach dla działania 7.6 </a:t>
            </a:r>
            <a:r>
              <a:rPr lang="pl-PL" sz="1500" b="1" i="1" dirty="0">
                <a:solidFill>
                  <a:srgbClr val="000000"/>
                </a:solidFill>
                <a:latin typeface="Calibri" panose="020F0502020204030204" pitchFamily="34" charset="0"/>
              </a:rPr>
              <a:t>Godzenie życia prywatnego i zawodowego. 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endParaRPr lang="pl-PL" sz="15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pl-PL" sz="1500" b="1" dirty="0">
                <a:solidFill>
                  <a:srgbClr val="000000"/>
                </a:solidFill>
                <a:latin typeface="Calibri" panose="020F0502020204030204" pitchFamily="34" charset="0"/>
              </a:rPr>
              <a:t>Wnioskodawca zobowiązany jest do wyboru wszystkich wskaźników horyzontalnych. W przypadku, kiedy zakres rzeczowy projektu nie dotyczy danego wskaźnika horyzontalnego, powinien w tabeli wykazać wartość docelową „0”. </a:t>
            </a:r>
            <a:r>
              <a:rPr lang="pl-PL" sz="1400" dirty="0">
                <a:solidFill>
                  <a:srgbClr val="000000"/>
                </a:solidFill>
                <a:latin typeface="Calibri" panose="020F0502020204030204" pitchFamily="34" charset="0"/>
              </a:rPr>
              <a:t>	</a:t>
            </a:r>
          </a:p>
          <a:p>
            <a:pPr algn="just"/>
            <a:endParaRPr lang="pl-PL" sz="1400" baseline="30000" dirty="0"/>
          </a:p>
          <a:p>
            <a:endParaRPr lang="pl-PL" altLang="pl-PL" sz="1600" dirty="0">
              <a:latin typeface="Calibri" pitchFamily="34" charset="0"/>
              <a:cs typeface="Times New Roman" pitchFamily="18" charset="0"/>
            </a:endParaRPr>
          </a:p>
        </p:txBody>
      </p:sp>
      <p:pic>
        <p:nvPicPr>
          <p:cNvPr id="7" name="Obraz 6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5986462"/>
            <a:ext cx="5760720" cy="552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6161663"/>
      </p:ext>
    </p:extLst>
  </p:cSld>
  <p:clrMapOvr>
    <a:masterClrMapping/>
  </p:clrMapOvr>
  <p:transition spd="slow"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/>
          <p:cNvSpPr/>
          <p:nvPr/>
        </p:nvSpPr>
        <p:spPr>
          <a:xfrm>
            <a:off x="0" y="0"/>
            <a:ext cx="9144000" cy="105273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38100"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pl-PL" dirty="0"/>
          </a:p>
        </p:txBody>
      </p:sp>
      <p:sp>
        <p:nvSpPr>
          <p:cNvPr id="11" name="Prostokąt zaokrąglony 10"/>
          <p:cNvSpPr/>
          <p:nvPr/>
        </p:nvSpPr>
        <p:spPr>
          <a:xfrm>
            <a:off x="214282" y="116631"/>
            <a:ext cx="8715436" cy="706027"/>
          </a:xfrm>
          <a:prstGeom prst="roundRect">
            <a:avLst/>
          </a:prstGeom>
          <a:ln w="44450">
            <a:solidFill>
              <a:schemeClr val="tx1"/>
            </a:solidFill>
          </a:ln>
          <a:effectLst>
            <a:glow rad="101600">
              <a:schemeClr val="accent6">
                <a:satMod val="175000"/>
                <a:alpha val="40000"/>
              </a:schemeClr>
            </a:glow>
            <a:outerShdw blurRad="50800" dist="38100" dir="5400000" algn="t" rotWithShape="0">
              <a:prstClr val="black">
                <a:alpha val="40000"/>
              </a:prstClr>
            </a:outerShdw>
            <a:softEdge rad="317500"/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 prst="riblet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3200" b="1" dirty="0">
                <a:solidFill>
                  <a:schemeClr val="tx1"/>
                </a:solidFill>
              </a:rPr>
              <a:t>Wojewódzki Urząd Pracy w Opolu</a:t>
            </a:r>
          </a:p>
        </p:txBody>
      </p:sp>
      <p:sp>
        <p:nvSpPr>
          <p:cNvPr id="7177" name="Prostokąt 1"/>
          <p:cNvSpPr>
            <a:spLocks noChangeArrowheads="1"/>
          </p:cNvSpPr>
          <p:nvPr/>
        </p:nvSpPr>
        <p:spPr bwMode="auto">
          <a:xfrm>
            <a:off x="0" y="1169367"/>
            <a:ext cx="8856984" cy="5206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pl-PL" sz="2000" b="1" u="sng" dirty="0">
                <a:latin typeface="+mn-lt"/>
                <a:cs typeface="Times New Roman" panose="02020603050405020304" pitchFamily="18" charset="0"/>
              </a:rPr>
              <a:t>Lista wskaźników kluczowych dla działania 7.6 </a:t>
            </a:r>
            <a:endParaRPr lang="pl-PL" sz="2000" u="sng" dirty="0">
              <a:latin typeface="+mn-lt"/>
              <a:cs typeface="Times New Roman" panose="02020603050405020304" pitchFamily="18" charset="0"/>
            </a:endParaRPr>
          </a:p>
          <a:p>
            <a:pPr algn="ctr"/>
            <a:r>
              <a:rPr lang="pl-PL" sz="1400" dirty="0">
                <a:solidFill>
                  <a:srgbClr val="000000"/>
                </a:solidFill>
                <a:latin typeface="Calibri" panose="020F0502020204030204" pitchFamily="34" charset="0"/>
              </a:rPr>
              <a:t>	</a:t>
            </a:r>
          </a:p>
          <a:p>
            <a:pPr>
              <a:lnSpc>
                <a:spcPct val="150000"/>
              </a:lnSpc>
            </a:pPr>
            <a:r>
              <a:rPr lang="pl-PL" sz="1400" dirty="0">
                <a:solidFill>
                  <a:srgbClr val="000000"/>
                </a:solidFill>
                <a:latin typeface="Calibri" panose="020F0502020204030204" pitchFamily="34" charset="0"/>
              </a:rPr>
              <a:t>1.</a:t>
            </a:r>
            <a:r>
              <a:rPr lang="pl-PL" sz="1400" i="1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pl-PL" sz="1400" b="1" i="1" dirty="0">
                <a:solidFill>
                  <a:srgbClr val="000000"/>
                </a:solidFill>
                <a:latin typeface="Calibri" panose="020F0502020204030204" pitchFamily="34" charset="0"/>
              </a:rPr>
              <a:t>Liczba osób opiekujących się dziećmi w wieku do lat 3 objętych wsparciem w programie</a:t>
            </a:r>
            <a:r>
              <a:rPr lang="pl-PL" sz="1400" i="1" dirty="0">
                <a:solidFill>
                  <a:srgbClr val="000000"/>
                </a:solidFill>
                <a:latin typeface="Calibri" panose="020F0502020204030204" pitchFamily="34" charset="0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pl-PL" sz="1400" dirty="0">
                <a:solidFill>
                  <a:srgbClr val="000000"/>
                </a:solidFill>
                <a:latin typeface="Calibri" panose="020F0502020204030204" pitchFamily="34" charset="0"/>
              </a:rPr>
              <a:t>2. </a:t>
            </a:r>
            <a:r>
              <a:rPr lang="pl-PL" sz="1400" b="1" i="1" dirty="0">
                <a:solidFill>
                  <a:srgbClr val="000000"/>
                </a:solidFill>
                <a:latin typeface="Calibri" panose="020F0502020204030204" pitchFamily="34" charset="0"/>
              </a:rPr>
              <a:t>Liczba utworzonych miejsc opieki nad dziećmi w wieku do lat 3</a:t>
            </a:r>
            <a:r>
              <a:rPr lang="pl-PL" sz="1400" i="1" dirty="0">
                <a:solidFill>
                  <a:srgbClr val="000000"/>
                </a:solidFill>
                <a:latin typeface="Calibri" panose="020F0502020204030204" pitchFamily="34" charset="0"/>
              </a:rPr>
              <a:t>.</a:t>
            </a:r>
            <a:r>
              <a:rPr lang="pl-PL" sz="1400" dirty="0">
                <a:solidFill>
                  <a:srgbClr val="000000"/>
                </a:solidFill>
                <a:latin typeface="Calibri" panose="020F0502020204030204" pitchFamily="34" charset="0"/>
              </a:rPr>
              <a:t>	</a:t>
            </a:r>
          </a:p>
          <a:p>
            <a:pPr>
              <a:lnSpc>
                <a:spcPct val="150000"/>
              </a:lnSpc>
            </a:pPr>
            <a:r>
              <a:rPr lang="pl-PL" sz="1400" dirty="0">
                <a:solidFill>
                  <a:srgbClr val="000000"/>
                </a:solidFill>
                <a:latin typeface="Calibri" panose="020F0502020204030204" pitchFamily="34" charset="0"/>
              </a:rPr>
              <a:t>3. </a:t>
            </a:r>
            <a:r>
              <a:rPr lang="pl-PL" sz="1400" b="1" i="1" dirty="0">
                <a:solidFill>
                  <a:srgbClr val="000000"/>
                </a:solidFill>
                <a:latin typeface="Calibri" panose="020F0502020204030204" pitchFamily="34" charset="0"/>
              </a:rPr>
              <a:t>Liczba osób, które powróciły na rynek pracy po przerwie związanej z urodzeniem/ wychowaniem dziecka, po opuszczeniu programu</a:t>
            </a:r>
            <a:r>
              <a:rPr lang="pl-PL" sz="1400" dirty="0">
                <a:solidFill>
                  <a:srgbClr val="000000"/>
                </a:solidFill>
                <a:latin typeface="Calibri" panose="020F0502020204030204" pitchFamily="34" charset="0"/>
              </a:rPr>
              <a:t>: </a:t>
            </a:r>
            <a:r>
              <a:rPr lang="pl-PL" sz="1400" i="1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pl-PL" sz="1400" dirty="0">
                <a:solidFill>
                  <a:srgbClr val="000000"/>
                </a:solidFill>
                <a:latin typeface="Calibri" panose="020F0502020204030204" pitchFamily="34" charset="0"/>
              </a:rPr>
              <a:t>W ramach projektu odsetek osób, które powróciły na rynek pracy po przerwie związanej </a:t>
            </a:r>
            <a:br>
              <a:rPr lang="pl-PL" sz="1400" dirty="0">
                <a:solidFill>
                  <a:srgbClr val="000000"/>
                </a:solidFill>
                <a:latin typeface="Calibri" panose="020F0502020204030204" pitchFamily="34" charset="0"/>
              </a:rPr>
            </a:br>
            <a:r>
              <a:rPr lang="pl-PL" sz="1400" dirty="0">
                <a:solidFill>
                  <a:srgbClr val="000000"/>
                </a:solidFill>
                <a:latin typeface="Calibri" panose="020F0502020204030204" pitchFamily="34" charset="0"/>
              </a:rPr>
              <a:t>z urodzeniem/ wychowaniem dziecka, po opuszczeniu programu powinien wynosić </a:t>
            </a:r>
            <a:r>
              <a:rPr lang="pl-PL" sz="1400" b="1" dirty="0">
                <a:solidFill>
                  <a:srgbClr val="000000"/>
                </a:solidFill>
                <a:latin typeface="Calibri" panose="020F0502020204030204" pitchFamily="34" charset="0"/>
              </a:rPr>
              <a:t>minimum 73% </a:t>
            </a:r>
            <a:r>
              <a:rPr lang="pl-PL" sz="1400" dirty="0">
                <a:solidFill>
                  <a:srgbClr val="000000"/>
                </a:solidFill>
                <a:latin typeface="Calibri" panose="020F0502020204030204" pitchFamily="34" charset="0"/>
              </a:rPr>
              <a:t>osób pracujących objętych wsparciem w ramach wskaźnika produktu </a:t>
            </a:r>
            <a:r>
              <a:rPr lang="pl-PL" sz="1400" i="1" dirty="0">
                <a:solidFill>
                  <a:srgbClr val="000000"/>
                </a:solidFill>
                <a:latin typeface="Calibri" panose="020F0502020204030204" pitchFamily="34" charset="0"/>
              </a:rPr>
              <a:t>Liczba osób opiekujących się dziećmi w wieku do lat 3 objętych wsparciem w programie</a:t>
            </a:r>
            <a:r>
              <a:rPr lang="pl-PL" sz="1400" dirty="0">
                <a:solidFill>
                  <a:srgbClr val="000000"/>
                </a:solidFill>
                <a:latin typeface="Calibri" panose="020F0502020204030204" pitchFamily="34" charset="0"/>
              </a:rPr>
              <a:t>. 	</a:t>
            </a:r>
          </a:p>
          <a:p>
            <a:pPr>
              <a:lnSpc>
                <a:spcPct val="150000"/>
              </a:lnSpc>
            </a:pPr>
            <a:r>
              <a:rPr lang="pl-PL" sz="1400" dirty="0">
                <a:solidFill>
                  <a:srgbClr val="000000"/>
                </a:solidFill>
                <a:latin typeface="Calibri" panose="020F0502020204030204" pitchFamily="34" charset="0"/>
              </a:rPr>
              <a:t>4. </a:t>
            </a:r>
            <a:r>
              <a:rPr lang="pl-PL" sz="1400" b="1" i="1" dirty="0">
                <a:solidFill>
                  <a:srgbClr val="000000"/>
                </a:solidFill>
                <a:latin typeface="Calibri" panose="020F0502020204030204" pitchFamily="34" charset="0"/>
              </a:rPr>
              <a:t>Liczba osób pozostających bez pracy, które znalazły pracę lub poszukują pracy po opuszczeniu programu</a:t>
            </a:r>
            <a:r>
              <a:rPr lang="pl-PL" sz="1400" b="1" dirty="0">
                <a:solidFill>
                  <a:srgbClr val="000000"/>
                </a:solidFill>
                <a:latin typeface="Calibri" panose="020F0502020204030204" pitchFamily="34" charset="0"/>
              </a:rPr>
              <a:t>:</a:t>
            </a:r>
            <a:r>
              <a:rPr lang="pl-PL" sz="1400" b="1" i="1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pl-PL" sz="1400" dirty="0">
                <a:solidFill>
                  <a:srgbClr val="000000"/>
                </a:solidFill>
                <a:latin typeface="Calibri" panose="020F0502020204030204" pitchFamily="34" charset="0"/>
              </a:rPr>
              <a:t>	</a:t>
            </a:r>
          </a:p>
          <a:p>
            <a:pPr>
              <a:lnSpc>
                <a:spcPct val="150000"/>
              </a:lnSpc>
            </a:pPr>
            <a:r>
              <a:rPr lang="pl-PL" sz="1400" dirty="0">
                <a:solidFill>
                  <a:srgbClr val="000000"/>
                </a:solidFill>
                <a:latin typeface="Calibri" panose="020F0502020204030204" pitchFamily="34" charset="0"/>
              </a:rPr>
              <a:t>W ramach projektu odsetek osób, które znalazły pracę lub poszukują pracy po opuszczeniu programu powinien wynosić minimum </a:t>
            </a:r>
            <a:r>
              <a:rPr lang="pl-PL" sz="1400" b="1" dirty="0">
                <a:solidFill>
                  <a:srgbClr val="000000"/>
                </a:solidFill>
                <a:latin typeface="Calibri" panose="020F0502020204030204" pitchFamily="34" charset="0"/>
              </a:rPr>
              <a:t>95% osób </a:t>
            </a:r>
            <a:r>
              <a:rPr lang="pl-PL" sz="1400" dirty="0">
                <a:solidFill>
                  <a:srgbClr val="000000"/>
                </a:solidFill>
                <a:latin typeface="Calibri" panose="020F0502020204030204" pitchFamily="34" charset="0"/>
              </a:rPr>
              <a:t>bezrobotnych i biernych zawodowo objętych wsparciem w ramach wskaźnika produktu </a:t>
            </a:r>
            <a:r>
              <a:rPr lang="pl-PL" sz="1400" i="1" dirty="0">
                <a:solidFill>
                  <a:srgbClr val="000000"/>
                </a:solidFill>
                <a:latin typeface="Calibri" panose="020F0502020204030204" pitchFamily="34" charset="0"/>
              </a:rPr>
              <a:t>Liczba osób opiekujących się dziećmi w wieku do lat 3 objętych wsparciem w programie</a:t>
            </a:r>
            <a:r>
              <a:rPr lang="pl-PL" sz="1400" dirty="0">
                <a:solidFill>
                  <a:srgbClr val="000000"/>
                </a:solidFill>
                <a:latin typeface="Calibri" panose="020F0502020204030204" pitchFamily="34" charset="0"/>
              </a:rPr>
              <a:t>. 	</a:t>
            </a:r>
          </a:p>
          <a:p>
            <a:r>
              <a:rPr lang="pl-PL" sz="1400" dirty="0">
                <a:solidFill>
                  <a:srgbClr val="000000"/>
                </a:solidFill>
                <a:latin typeface="Calibri" panose="020F0502020204030204" pitchFamily="34" charset="0"/>
              </a:rPr>
              <a:t>	</a:t>
            </a:r>
          </a:p>
          <a:p>
            <a:r>
              <a:rPr lang="pl-PL" sz="1400" dirty="0">
                <a:solidFill>
                  <a:srgbClr val="000000"/>
                </a:solidFill>
                <a:latin typeface="Calibri" panose="020F0502020204030204" pitchFamily="34" charset="0"/>
              </a:rPr>
              <a:t>	</a:t>
            </a:r>
          </a:p>
          <a:p>
            <a:r>
              <a:rPr lang="pl-PL" sz="1400" dirty="0">
                <a:solidFill>
                  <a:srgbClr val="000000"/>
                </a:solidFill>
                <a:latin typeface="Calibri" panose="020F0502020204030204" pitchFamily="34" charset="0"/>
              </a:rPr>
              <a:t>	</a:t>
            </a:r>
          </a:p>
          <a:p>
            <a:pPr algn="just"/>
            <a:endParaRPr lang="pl-PL" sz="1400" baseline="30000" dirty="0"/>
          </a:p>
          <a:p>
            <a:endParaRPr lang="pl-PL" altLang="pl-PL" sz="1600" dirty="0">
              <a:latin typeface="Calibri" pitchFamily="34" charset="0"/>
              <a:cs typeface="Times New Roman" pitchFamily="18" charset="0"/>
            </a:endParaRPr>
          </a:p>
        </p:txBody>
      </p:sp>
      <p:pic>
        <p:nvPicPr>
          <p:cNvPr id="7" name="Obraz 6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5986462"/>
            <a:ext cx="5760720" cy="552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2407686"/>
      </p:ext>
    </p:extLst>
  </p:cSld>
  <p:clrMapOvr>
    <a:masterClrMapping/>
  </p:clrMapOvr>
  <p:transition spd="slow"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/>
          <p:cNvSpPr/>
          <p:nvPr/>
        </p:nvSpPr>
        <p:spPr>
          <a:xfrm>
            <a:off x="0" y="0"/>
            <a:ext cx="9144000" cy="105273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38100"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pl-PL" dirty="0"/>
          </a:p>
        </p:txBody>
      </p:sp>
      <p:sp>
        <p:nvSpPr>
          <p:cNvPr id="11" name="Prostokąt zaokrąglony 10"/>
          <p:cNvSpPr/>
          <p:nvPr/>
        </p:nvSpPr>
        <p:spPr>
          <a:xfrm>
            <a:off x="214282" y="116631"/>
            <a:ext cx="8715436" cy="706027"/>
          </a:xfrm>
          <a:prstGeom prst="roundRect">
            <a:avLst/>
          </a:prstGeom>
          <a:ln w="44450">
            <a:solidFill>
              <a:schemeClr val="tx1"/>
            </a:solidFill>
          </a:ln>
          <a:effectLst>
            <a:glow rad="101600">
              <a:schemeClr val="accent6">
                <a:satMod val="175000"/>
                <a:alpha val="40000"/>
              </a:schemeClr>
            </a:glow>
            <a:outerShdw blurRad="50800" dist="38100" dir="5400000" algn="t" rotWithShape="0">
              <a:prstClr val="black">
                <a:alpha val="40000"/>
              </a:prstClr>
            </a:outerShdw>
            <a:softEdge rad="317500"/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 prst="riblet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3200" b="1" dirty="0">
                <a:solidFill>
                  <a:schemeClr val="tx1"/>
                </a:solidFill>
              </a:rPr>
              <a:t>Wojewódzki Urząd Pracy w Opolu</a:t>
            </a:r>
          </a:p>
        </p:txBody>
      </p:sp>
      <p:sp>
        <p:nvSpPr>
          <p:cNvPr id="7177" name="Prostokąt 1"/>
          <p:cNvSpPr>
            <a:spLocks noChangeArrowheads="1"/>
          </p:cNvSpPr>
          <p:nvPr/>
        </p:nvSpPr>
        <p:spPr bwMode="auto">
          <a:xfrm>
            <a:off x="0" y="1484784"/>
            <a:ext cx="8929718" cy="40318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pl-PL" sz="1600" dirty="0">
                <a:solidFill>
                  <a:srgbClr val="000000"/>
                </a:solidFill>
                <a:latin typeface="Calibri" panose="020F0502020204030204" pitchFamily="34" charset="0"/>
              </a:rPr>
              <a:t>Dokument pn. </a:t>
            </a:r>
            <a:r>
              <a:rPr lang="pl-PL" sz="1600" i="1" dirty="0">
                <a:solidFill>
                  <a:srgbClr val="000000"/>
                </a:solidFill>
                <a:latin typeface="Calibri" panose="020F0502020204030204" pitchFamily="34" charset="0"/>
              </a:rPr>
              <a:t>Standardy jakościowe i zasady realizacji wsparcia dla uczestników projektów w ramach działania 7.6 Godzenie życia prywatnego i zawodowego RPO WO 2014-2020 </a:t>
            </a:r>
            <a:r>
              <a:rPr lang="pl-PL" sz="1600" dirty="0">
                <a:solidFill>
                  <a:srgbClr val="000000"/>
                </a:solidFill>
                <a:latin typeface="Calibri" panose="020F0502020204030204" pitchFamily="34" charset="0"/>
              </a:rPr>
              <a:t>stanowiące załącznik do umowy o dofinansowanie zawiera następujące informacje:</a:t>
            </a:r>
          </a:p>
          <a:p>
            <a:pPr>
              <a:lnSpc>
                <a:spcPct val="150000"/>
              </a:lnSpc>
            </a:pPr>
            <a:endParaRPr lang="pl-PL" sz="16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l-PL" sz="1600" dirty="0">
                <a:solidFill>
                  <a:srgbClr val="000000"/>
                </a:solidFill>
                <a:latin typeface="Calibri" panose="020F0502020204030204" pitchFamily="34" charset="0"/>
              </a:rPr>
              <a:t>USZCZEGÓŁOWIENIE FORM WSPARCIA 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l-PL" sz="1600" dirty="0">
                <a:solidFill>
                  <a:srgbClr val="000000"/>
                </a:solidFill>
                <a:latin typeface="Calibri" panose="020F0502020204030204" pitchFamily="34" charset="0"/>
              </a:rPr>
              <a:t>SPOSÓB POMIARU KRYTERIUM EFEKTYWNOŚCI ZATRUDNIENIOWEJ W PROJEKCIE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l-PL" sz="1600" dirty="0">
                <a:solidFill>
                  <a:srgbClr val="000000"/>
                </a:solidFill>
                <a:latin typeface="Calibri" panose="020F0502020204030204" pitchFamily="34" charset="0"/>
              </a:rPr>
              <a:t>KOMPLEMENTARNOŚĆ PROJEKTU Z RESORTOWYM PROGRAMEM „MALUCH+” 	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l-PL" sz="1600" dirty="0">
                <a:solidFill>
                  <a:srgbClr val="000000"/>
                </a:solidFill>
                <a:latin typeface="Calibri" panose="020F0502020204030204" pitchFamily="34" charset="0"/>
              </a:rPr>
              <a:t>LISTA ZAWODÓW DEFICYTOWYCH I NADWYŻKOWYCH W WOJEWÓDZTWIE OPOLSKIM </a:t>
            </a:r>
            <a:br>
              <a:rPr lang="pl-PL" sz="1600" dirty="0">
                <a:solidFill>
                  <a:srgbClr val="000000"/>
                </a:solidFill>
                <a:latin typeface="Calibri" panose="020F0502020204030204" pitchFamily="34" charset="0"/>
              </a:rPr>
            </a:br>
            <a:r>
              <a:rPr lang="pl-PL" sz="1600" dirty="0">
                <a:solidFill>
                  <a:srgbClr val="000000"/>
                </a:solidFill>
                <a:latin typeface="Calibri" panose="020F0502020204030204" pitchFamily="34" charset="0"/>
              </a:rPr>
              <a:t>W 2019 ROKU 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l-PL" sz="1600" dirty="0">
                <a:solidFill>
                  <a:srgbClr val="000000"/>
                </a:solidFill>
                <a:latin typeface="Calibri" panose="020F0502020204030204" pitchFamily="34" charset="0"/>
              </a:rPr>
              <a:t>SPOSÓB WERYFIKACJI NABYCIA KWALIFIKACJI I KOMPETENCJI PRZEZ UCZESTNIKÓW PROJEKTÓW </a:t>
            </a:r>
            <a:endParaRPr lang="pl-PL" sz="1600" baseline="30000" dirty="0"/>
          </a:p>
          <a:p>
            <a:endParaRPr lang="pl-PL" altLang="pl-PL" sz="1600" dirty="0">
              <a:latin typeface="Calibri" pitchFamily="34" charset="0"/>
              <a:cs typeface="Times New Roman" pitchFamily="18" charset="0"/>
            </a:endParaRPr>
          </a:p>
        </p:txBody>
      </p:sp>
      <p:pic>
        <p:nvPicPr>
          <p:cNvPr id="7" name="Obraz 6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5986462"/>
            <a:ext cx="5760720" cy="552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6748530"/>
      </p:ext>
    </p:extLst>
  </p:cSld>
  <p:clrMapOvr>
    <a:masterClrMapping/>
  </p:clrMapOvr>
  <p:transition spd="slow"/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/>
          <p:cNvSpPr/>
          <p:nvPr/>
        </p:nvSpPr>
        <p:spPr>
          <a:xfrm>
            <a:off x="0" y="0"/>
            <a:ext cx="9144000" cy="105273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38100"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pl-PL" dirty="0"/>
          </a:p>
        </p:txBody>
      </p:sp>
      <p:sp>
        <p:nvSpPr>
          <p:cNvPr id="11" name="Prostokąt zaokrąglony 10"/>
          <p:cNvSpPr/>
          <p:nvPr/>
        </p:nvSpPr>
        <p:spPr>
          <a:xfrm>
            <a:off x="214282" y="116631"/>
            <a:ext cx="8715436" cy="706027"/>
          </a:xfrm>
          <a:prstGeom prst="roundRect">
            <a:avLst/>
          </a:prstGeom>
          <a:ln w="44450">
            <a:solidFill>
              <a:schemeClr val="tx1"/>
            </a:solidFill>
          </a:ln>
          <a:effectLst>
            <a:glow rad="101600">
              <a:schemeClr val="accent6">
                <a:satMod val="175000"/>
                <a:alpha val="40000"/>
              </a:schemeClr>
            </a:glow>
            <a:outerShdw blurRad="50800" dist="38100" dir="5400000" algn="t" rotWithShape="0">
              <a:prstClr val="black">
                <a:alpha val="40000"/>
              </a:prstClr>
            </a:outerShdw>
            <a:softEdge rad="317500"/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 prst="riblet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3200" b="1" dirty="0">
                <a:solidFill>
                  <a:schemeClr val="tx1"/>
                </a:solidFill>
              </a:rPr>
              <a:t>Wojewódzki Urząd Pracy w Opolu</a:t>
            </a:r>
          </a:p>
        </p:txBody>
      </p:sp>
      <p:sp>
        <p:nvSpPr>
          <p:cNvPr id="7177" name="Prostokąt 1"/>
          <p:cNvSpPr>
            <a:spLocks noChangeArrowheads="1"/>
          </p:cNvSpPr>
          <p:nvPr/>
        </p:nvSpPr>
        <p:spPr bwMode="auto">
          <a:xfrm>
            <a:off x="0" y="1484784"/>
            <a:ext cx="892971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endParaRPr lang="pl-PL" altLang="pl-PL" sz="1600" dirty="0">
              <a:latin typeface="Calibri" pitchFamily="34" charset="0"/>
              <a:cs typeface="Times New Roman" pitchFamily="18" charset="0"/>
            </a:endParaRPr>
          </a:p>
        </p:txBody>
      </p:sp>
      <p:pic>
        <p:nvPicPr>
          <p:cNvPr id="7" name="Obraz 6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5986462"/>
            <a:ext cx="5760720" cy="552450"/>
          </a:xfrm>
          <a:prstGeom prst="rect">
            <a:avLst/>
          </a:prstGeom>
        </p:spPr>
      </p:pic>
      <p:sp>
        <p:nvSpPr>
          <p:cNvPr id="2" name="pole tekstowe 1"/>
          <p:cNvSpPr txBox="1"/>
          <p:nvPr/>
        </p:nvSpPr>
        <p:spPr>
          <a:xfrm>
            <a:off x="467544" y="1484784"/>
            <a:ext cx="7920880" cy="40780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lnSpc>
                <a:spcPct val="150000"/>
              </a:lnSpc>
            </a:pPr>
            <a:r>
              <a:rPr lang="pl-PL" sz="2000" b="1" dirty="0">
                <a:solidFill>
                  <a:srgbClr val="000000"/>
                </a:solidFill>
                <a:latin typeface="Calibri" panose="020F0502020204030204" pitchFamily="34" charset="0"/>
              </a:rPr>
              <a:t>USZCZEGÓŁOWIENIE FORM WSPARCIA  - Typ projektu nr 1 i 3</a:t>
            </a:r>
          </a:p>
          <a:p>
            <a:endParaRPr lang="pl-PL" sz="20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r>
              <a:rPr lang="pl-PL" sz="1600" dirty="0">
                <a:solidFill>
                  <a:srgbClr val="000000"/>
                </a:solidFill>
                <a:latin typeface="Calibri" panose="020F0502020204030204" pitchFamily="34" charset="0"/>
              </a:rPr>
              <a:t>W ramach projektów ukierunkowanych na tworzenie nowych miejsc opieki nad dziećmi do lat 3 w formie żłobków, klubów dziecięcych oraz u dziennego opiekuna </a:t>
            </a:r>
            <a:r>
              <a:rPr lang="pl-PL" sz="1600" b="1" dirty="0">
                <a:solidFill>
                  <a:srgbClr val="000000"/>
                </a:solidFill>
                <a:latin typeface="Calibri" panose="020F0502020204030204" pitchFamily="34" charset="0"/>
              </a:rPr>
              <a:t>(Typ projektu nr 1) </a:t>
            </a:r>
            <a:r>
              <a:rPr lang="pl-PL" sz="1600" dirty="0">
                <a:solidFill>
                  <a:srgbClr val="000000"/>
                </a:solidFill>
                <a:latin typeface="Calibri" panose="020F0502020204030204" pitchFamily="34" charset="0"/>
              </a:rPr>
              <a:t>możliwe są m.in. następujące kategorie działań: </a:t>
            </a:r>
          </a:p>
          <a:p>
            <a:endParaRPr lang="pl-PL" sz="16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r>
              <a:rPr lang="pl-PL" sz="1600" dirty="0">
                <a:solidFill>
                  <a:srgbClr val="000000"/>
                </a:solidFill>
                <a:latin typeface="Calibri" panose="020F0502020204030204" pitchFamily="34" charset="0"/>
              </a:rPr>
              <a:t>a) dostosowanie pomieszczeń do potrzeb dzieci, w tym do wymogów budowalnych, </a:t>
            </a:r>
          </a:p>
          <a:p>
            <a:r>
              <a:rPr lang="pl-PL" sz="1600" dirty="0">
                <a:solidFill>
                  <a:srgbClr val="000000"/>
                </a:solidFill>
                <a:latin typeface="Calibri" panose="020F0502020204030204" pitchFamily="34" charset="0"/>
              </a:rPr>
              <a:t>sanitarno-higienicznych, bezpieczeństwa przeciwpożarowego, organizacja kuchni, </a:t>
            </a:r>
          </a:p>
          <a:p>
            <a:r>
              <a:rPr lang="pl-PL" sz="1600" dirty="0">
                <a:solidFill>
                  <a:srgbClr val="000000"/>
                </a:solidFill>
                <a:latin typeface="Calibri" panose="020F0502020204030204" pitchFamily="34" charset="0"/>
              </a:rPr>
              <a:t>stołówek, szatni zgodnie z koncepcją uniwersalnego projektowania, itp.*; </a:t>
            </a:r>
          </a:p>
          <a:p>
            <a:endParaRPr lang="pl-PL" sz="16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r>
              <a:rPr lang="pl-PL" sz="1600" dirty="0">
                <a:solidFill>
                  <a:srgbClr val="000000"/>
                </a:solidFill>
                <a:latin typeface="Calibri" panose="020F0502020204030204" pitchFamily="34" charset="0"/>
              </a:rPr>
              <a:t>b) zakup i montaż wyposażenia (w tym m. in. meble, wyposażenie wypoczynkowe, wyposażenie sanitarne, zabawki)**; </a:t>
            </a:r>
          </a:p>
          <a:p>
            <a:endParaRPr lang="pl-PL" sz="16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r>
              <a:rPr lang="pl-PL" sz="1100" dirty="0">
                <a:solidFill>
                  <a:srgbClr val="000000"/>
                </a:solidFill>
                <a:latin typeface="Calibri" panose="020F0502020204030204" pitchFamily="34" charset="0"/>
              </a:rPr>
              <a:t>* Dotyczy również żłobków przyzakładowych.</a:t>
            </a:r>
          </a:p>
          <a:p>
            <a:r>
              <a:rPr lang="pl-PL" sz="1100" dirty="0">
                <a:solidFill>
                  <a:srgbClr val="000000"/>
                </a:solidFill>
                <a:latin typeface="Calibri" panose="020F0502020204030204" pitchFamily="34" charset="0"/>
              </a:rPr>
              <a:t>**Możliwe wyłącznie w sytuacji, gdy podmiot zatrudniający dziennego opiekuna udostępnia lokal w celu sprawowania opieki przez </a:t>
            </a:r>
            <a:br>
              <a:rPr lang="pl-PL" sz="1100" dirty="0">
                <a:solidFill>
                  <a:srgbClr val="000000"/>
                </a:solidFill>
                <a:latin typeface="Calibri" panose="020F0502020204030204" pitchFamily="34" charset="0"/>
              </a:rPr>
            </a:br>
            <a:r>
              <a:rPr lang="pl-PL" sz="1100" dirty="0">
                <a:solidFill>
                  <a:srgbClr val="000000"/>
                </a:solidFill>
                <a:latin typeface="Calibri" panose="020F0502020204030204" pitchFamily="34" charset="0"/>
              </a:rPr>
              <a:t>     dziennego opiekuna. </a:t>
            </a:r>
          </a:p>
        </p:txBody>
      </p:sp>
    </p:spTree>
    <p:extLst>
      <p:ext uri="{BB962C8B-B14F-4D97-AF65-F5344CB8AC3E}">
        <p14:creationId xmlns:p14="http://schemas.microsoft.com/office/powerpoint/2010/main" val="6002555"/>
      </p:ext>
    </p:extLst>
  </p:cSld>
  <p:clrMapOvr>
    <a:masterClrMapping/>
  </p:clrMapOvr>
  <p:transition spd="slow"/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/>
          <p:cNvSpPr/>
          <p:nvPr/>
        </p:nvSpPr>
        <p:spPr>
          <a:xfrm>
            <a:off x="0" y="0"/>
            <a:ext cx="9144000" cy="105273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38100"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pl-PL" dirty="0"/>
          </a:p>
        </p:txBody>
      </p:sp>
      <p:sp>
        <p:nvSpPr>
          <p:cNvPr id="11" name="Prostokąt zaokrąglony 10"/>
          <p:cNvSpPr/>
          <p:nvPr/>
        </p:nvSpPr>
        <p:spPr>
          <a:xfrm>
            <a:off x="214282" y="116631"/>
            <a:ext cx="8715436" cy="706027"/>
          </a:xfrm>
          <a:prstGeom prst="roundRect">
            <a:avLst/>
          </a:prstGeom>
          <a:ln w="44450">
            <a:solidFill>
              <a:schemeClr val="tx1"/>
            </a:solidFill>
          </a:ln>
          <a:effectLst>
            <a:glow rad="101600">
              <a:schemeClr val="accent6">
                <a:satMod val="175000"/>
                <a:alpha val="40000"/>
              </a:schemeClr>
            </a:glow>
            <a:outerShdw blurRad="50800" dist="38100" dir="5400000" algn="t" rotWithShape="0">
              <a:prstClr val="black">
                <a:alpha val="40000"/>
              </a:prstClr>
            </a:outerShdw>
            <a:softEdge rad="317500"/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 prst="riblet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3200" b="1" dirty="0">
                <a:solidFill>
                  <a:schemeClr val="tx1"/>
                </a:solidFill>
              </a:rPr>
              <a:t>Wojewódzki Urząd Pracy w Opolu</a:t>
            </a:r>
          </a:p>
        </p:txBody>
      </p:sp>
      <p:sp>
        <p:nvSpPr>
          <p:cNvPr id="7177" name="Prostokąt 1"/>
          <p:cNvSpPr>
            <a:spLocks noChangeArrowheads="1"/>
          </p:cNvSpPr>
          <p:nvPr/>
        </p:nvSpPr>
        <p:spPr bwMode="auto">
          <a:xfrm>
            <a:off x="0" y="1484784"/>
            <a:ext cx="892971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endParaRPr lang="pl-PL" altLang="pl-PL" sz="1600" dirty="0">
              <a:latin typeface="Calibri" pitchFamily="34" charset="0"/>
              <a:cs typeface="Times New Roman" pitchFamily="18" charset="0"/>
            </a:endParaRPr>
          </a:p>
        </p:txBody>
      </p:sp>
      <p:pic>
        <p:nvPicPr>
          <p:cNvPr id="7" name="Obraz 6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5986462"/>
            <a:ext cx="5760720" cy="552450"/>
          </a:xfrm>
          <a:prstGeom prst="rect">
            <a:avLst/>
          </a:prstGeom>
        </p:spPr>
      </p:pic>
      <p:sp>
        <p:nvSpPr>
          <p:cNvPr id="2" name="pole tekstowe 1"/>
          <p:cNvSpPr txBox="1"/>
          <p:nvPr/>
        </p:nvSpPr>
        <p:spPr>
          <a:xfrm>
            <a:off x="395536" y="1340768"/>
            <a:ext cx="7992888" cy="49705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lnSpc>
                <a:spcPct val="150000"/>
              </a:lnSpc>
            </a:pPr>
            <a:r>
              <a:rPr lang="pl-PL" sz="2000" b="1" dirty="0">
                <a:solidFill>
                  <a:srgbClr val="000000"/>
                </a:solidFill>
                <a:latin typeface="Calibri" panose="020F0502020204030204" pitchFamily="34" charset="0"/>
              </a:rPr>
              <a:t>USZCZEGÓŁOWIENIE FORM WSPARCIA  - Typ projektu nr 1 i 3</a:t>
            </a:r>
          </a:p>
          <a:p>
            <a:endParaRPr lang="pl-PL" sz="20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lvl="0">
              <a:lnSpc>
                <a:spcPct val="150000"/>
              </a:lnSpc>
            </a:pPr>
            <a:r>
              <a:rPr lang="pl-PL" sz="1600" dirty="0">
                <a:solidFill>
                  <a:srgbClr val="000000"/>
                </a:solidFill>
                <a:latin typeface="Calibri" panose="020F0502020204030204" pitchFamily="34" charset="0"/>
              </a:rPr>
              <a:t>c) zakup pomocy do prowadzenia zajęć opiekuńczo-wychowawczych i edukacyjnych, </a:t>
            </a:r>
          </a:p>
          <a:p>
            <a:pPr lvl="0">
              <a:lnSpc>
                <a:spcPct val="150000"/>
              </a:lnSpc>
            </a:pPr>
            <a:r>
              <a:rPr lang="pl-PL" sz="1600" dirty="0">
                <a:solidFill>
                  <a:srgbClr val="000000"/>
                </a:solidFill>
                <a:latin typeface="Calibri" panose="020F0502020204030204" pitchFamily="34" charset="0"/>
              </a:rPr>
              <a:t>specjalistycznego sprzętu oraz narzędzi do rozpoznawania potrzeb rozwojowych  </a:t>
            </a:r>
            <a:br>
              <a:rPr lang="pl-PL" sz="1600" dirty="0">
                <a:solidFill>
                  <a:srgbClr val="000000"/>
                </a:solidFill>
                <a:latin typeface="Calibri" panose="020F0502020204030204" pitchFamily="34" charset="0"/>
              </a:rPr>
            </a:br>
            <a:r>
              <a:rPr lang="pl-PL" sz="1600" dirty="0">
                <a:solidFill>
                  <a:srgbClr val="000000"/>
                </a:solidFill>
                <a:latin typeface="Calibri" panose="020F0502020204030204" pitchFamily="34" charset="0"/>
              </a:rPr>
              <a:t>i edukacyjnych oraz możliwości psychofizycznych dzieci, wspomagania rozwoju </a:t>
            </a:r>
          </a:p>
          <a:p>
            <a:pPr lvl="0">
              <a:lnSpc>
                <a:spcPct val="150000"/>
              </a:lnSpc>
            </a:pPr>
            <a:r>
              <a:rPr lang="pl-PL" sz="1600" dirty="0">
                <a:solidFill>
                  <a:srgbClr val="000000"/>
                </a:solidFill>
                <a:latin typeface="Calibri" panose="020F0502020204030204" pitchFamily="34" charset="0"/>
              </a:rPr>
              <a:t>i prowadzenia terapii dzieci ze specjalnymi potrzebami edukacyjnymi, ze </a:t>
            </a:r>
          </a:p>
          <a:p>
            <a:pPr lvl="0">
              <a:lnSpc>
                <a:spcPct val="150000"/>
              </a:lnSpc>
            </a:pPr>
            <a:r>
              <a:rPr lang="pl-PL" sz="1600" dirty="0">
                <a:solidFill>
                  <a:srgbClr val="000000"/>
                </a:solidFill>
                <a:latin typeface="Calibri" panose="020F0502020204030204" pitchFamily="34" charset="0"/>
              </a:rPr>
              <a:t>szczególnym uwzględnieniem tych pomocy, sprzętu i narzędzi, które są zgodne </a:t>
            </a:r>
          </a:p>
          <a:p>
            <a:pPr lvl="0">
              <a:lnSpc>
                <a:spcPct val="150000"/>
              </a:lnSpc>
            </a:pPr>
            <a:r>
              <a:rPr lang="pl-PL" sz="1600" dirty="0">
                <a:solidFill>
                  <a:srgbClr val="000000"/>
                </a:solidFill>
                <a:latin typeface="Calibri" panose="020F0502020204030204" pitchFamily="34" charset="0"/>
              </a:rPr>
              <a:t>z koncepcją uniwersalnego projektowania; </a:t>
            </a:r>
          </a:p>
          <a:p>
            <a:pPr lvl="0"/>
            <a:endParaRPr lang="pl-PL" sz="16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r>
              <a:rPr lang="pl-PL" sz="1600" dirty="0">
                <a:solidFill>
                  <a:srgbClr val="000000"/>
                </a:solidFill>
                <a:latin typeface="Calibri" panose="020F0502020204030204" pitchFamily="34" charset="0"/>
              </a:rPr>
              <a:t>d) wyposażenie i montaż placu zabaw wraz z bezpieczną nawierzchnią i ogrodzeniem*; </a:t>
            </a:r>
          </a:p>
          <a:p>
            <a:endParaRPr lang="pl-PL" sz="16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lvl="0"/>
            <a:r>
              <a:rPr lang="pl-PL" sz="1600" dirty="0">
                <a:solidFill>
                  <a:srgbClr val="000000"/>
                </a:solidFill>
                <a:latin typeface="Calibri" panose="020F0502020204030204" pitchFamily="34" charset="0"/>
              </a:rPr>
              <a:t>*</a:t>
            </a:r>
            <a:r>
              <a:rPr lang="pl-PL" sz="1100" dirty="0">
                <a:solidFill>
                  <a:srgbClr val="000000"/>
                </a:solidFill>
                <a:latin typeface="Calibri" panose="020F0502020204030204" pitchFamily="34" charset="0"/>
              </a:rPr>
              <a:t>Możliwe wyłącznie w sytuacji, gdy podmiot zatrudniający dziennego opiekuna udostępnia lokal w celu sprawowania opieki przez </a:t>
            </a:r>
            <a:br>
              <a:rPr lang="pl-PL" sz="1100" dirty="0">
                <a:solidFill>
                  <a:srgbClr val="000000"/>
                </a:solidFill>
                <a:latin typeface="Calibri" panose="020F0502020204030204" pitchFamily="34" charset="0"/>
              </a:rPr>
            </a:br>
            <a:r>
              <a:rPr lang="pl-PL" sz="1100" dirty="0">
                <a:solidFill>
                  <a:srgbClr val="000000"/>
                </a:solidFill>
                <a:latin typeface="Calibri" panose="020F0502020204030204" pitchFamily="34" charset="0"/>
              </a:rPr>
              <a:t>   dziennego opiekuna. </a:t>
            </a:r>
          </a:p>
          <a:p>
            <a:endParaRPr lang="pl-PL" sz="16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endParaRPr lang="pl-PL" sz="16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endParaRPr lang="pl-PL" sz="16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2150590"/>
      </p:ext>
    </p:extLst>
  </p:cSld>
  <p:clrMapOvr>
    <a:masterClrMapping/>
  </p:clrMapOvr>
  <p:transition spd="slow"/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/>
          <p:cNvSpPr/>
          <p:nvPr/>
        </p:nvSpPr>
        <p:spPr>
          <a:xfrm>
            <a:off x="0" y="0"/>
            <a:ext cx="9144000" cy="105273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38100"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pl-PL" dirty="0"/>
          </a:p>
        </p:txBody>
      </p:sp>
      <p:sp>
        <p:nvSpPr>
          <p:cNvPr id="11" name="Prostokąt zaokrąglony 10"/>
          <p:cNvSpPr/>
          <p:nvPr/>
        </p:nvSpPr>
        <p:spPr>
          <a:xfrm>
            <a:off x="214282" y="116631"/>
            <a:ext cx="8715436" cy="706027"/>
          </a:xfrm>
          <a:prstGeom prst="roundRect">
            <a:avLst/>
          </a:prstGeom>
          <a:ln w="44450">
            <a:solidFill>
              <a:schemeClr val="tx1"/>
            </a:solidFill>
          </a:ln>
          <a:effectLst>
            <a:glow rad="101600">
              <a:schemeClr val="accent6">
                <a:satMod val="175000"/>
                <a:alpha val="40000"/>
              </a:schemeClr>
            </a:glow>
            <a:outerShdw blurRad="50800" dist="38100" dir="5400000" algn="t" rotWithShape="0">
              <a:prstClr val="black">
                <a:alpha val="40000"/>
              </a:prstClr>
            </a:outerShdw>
            <a:softEdge rad="317500"/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 prst="riblet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3200" b="1" dirty="0">
                <a:solidFill>
                  <a:schemeClr val="tx1"/>
                </a:solidFill>
              </a:rPr>
              <a:t>Wojewódzki Urząd Pracy w Opolu</a:t>
            </a:r>
          </a:p>
        </p:txBody>
      </p:sp>
      <p:sp>
        <p:nvSpPr>
          <p:cNvPr id="7177" name="Prostokąt 1"/>
          <p:cNvSpPr>
            <a:spLocks noChangeArrowheads="1"/>
          </p:cNvSpPr>
          <p:nvPr/>
        </p:nvSpPr>
        <p:spPr bwMode="auto">
          <a:xfrm>
            <a:off x="0" y="1484784"/>
            <a:ext cx="892971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endParaRPr lang="pl-PL" altLang="pl-PL" sz="1600" dirty="0">
              <a:latin typeface="Calibri" pitchFamily="34" charset="0"/>
              <a:cs typeface="Times New Roman" pitchFamily="18" charset="0"/>
            </a:endParaRPr>
          </a:p>
        </p:txBody>
      </p:sp>
      <p:pic>
        <p:nvPicPr>
          <p:cNvPr id="7" name="Obraz 6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5986462"/>
            <a:ext cx="5760720" cy="552450"/>
          </a:xfrm>
          <a:prstGeom prst="rect">
            <a:avLst/>
          </a:prstGeom>
        </p:spPr>
      </p:pic>
      <p:sp>
        <p:nvSpPr>
          <p:cNvPr id="2" name="pole tekstowe 1"/>
          <p:cNvSpPr txBox="1"/>
          <p:nvPr/>
        </p:nvSpPr>
        <p:spPr>
          <a:xfrm>
            <a:off x="395536" y="1340768"/>
            <a:ext cx="7992888" cy="4339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lnSpc>
                <a:spcPct val="150000"/>
              </a:lnSpc>
            </a:pPr>
            <a:r>
              <a:rPr lang="pl-PL" sz="2000" b="1" dirty="0">
                <a:solidFill>
                  <a:srgbClr val="000000"/>
                </a:solidFill>
                <a:latin typeface="Calibri" panose="020F0502020204030204" pitchFamily="34" charset="0"/>
              </a:rPr>
              <a:t>USZCZEGÓŁOWIENIE FORM WSPARCIA  - Typ projektu nr 1 i 3</a:t>
            </a:r>
          </a:p>
          <a:p>
            <a:endParaRPr lang="pl-PL" sz="16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r>
              <a:rPr lang="pl-PL" sz="1600" dirty="0">
                <a:solidFill>
                  <a:srgbClr val="000000"/>
                </a:solidFill>
                <a:latin typeface="Calibri" panose="020F0502020204030204" pitchFamily="34" charset="0"/>
              </a:rPr>
              <a:t>e) modyfikacja przestrzeni wspierająca rozwój psychoruchowy i poznawczy dzieci*; </a:t>
            </a:r>
          </a:p>
          <a:p>
            <a:endParaRPr lang="pl-PL" sz="16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r>
              <a:rPr lang="pl-PL" sz="1600" dirty="0">
                <a:solidFill>
                  <a:srgbClr val="000000"/>
                </a:solidFill>
                <a:latin typeface="Calibri" panose="020F0502020204030204" pitchFamily="34" charset="0"/>
              </a:rPr>
              <a:t>f) zapewnienie bieżącego funkcjonowania utworzonego miejsca opieki nad dziećmi do </a:t>
            </a:r>
          </a:p>
          <a:p>
            <a:r>
              <a:rPr lang="pl-PL" sz="1600" dirty="0">
                <a:solidFill>
                  <a:srgbClr val="000000"/>
                </a:solidFill>
                <a:latin typeface="Calibri" panose="020F0502020204030204" pitchFamily="34" charset="0"/>
              </a:rPr>
              <a:t>lat 3, w tym np.: koszty wynagrodzenia personelu zatrudnionego w miejscu opieki nad dziećmi do lat 3, koszty opłat za wyżywienie i pobyt dziecka; </a:t>
            </a:r>
          </a:p>
          <a:p>
            <a:endParaRPr lang="pl-PL" sz="16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r>
              <a:rPr lang="pl-PL" sz="1600" dirty="0">
                <a:solidFill>
                  <a:srgbClr val="000000"/>
                </a:solidFill>
                <a:latin typeface="Calibri" panose="020F0502020204030204" pitchFamily="34" charset="0"/>
              </a:rPr>
              <a:t>g) przeszkolenie w zawodzie dziennego opiekuna, odbycie szkolenia uzupełniającego;</a:t>
            </a:r>
          </a:p>
          <a:p>
            <a:endParaRPr lang="pl-PL" sz="16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r>
              <a:rPr lang="pl-PL" sz="1600" dirty="0">
                <a:solidFill>
                  <a:srgbClr val="000000"/>
                </a:solidFill>
                <a:latin typeface="Calibri" panose="020F0502020204030204" pitchFamily="34" charset="0"/>
              </a:rPr>
              <a:t> h) inne wydatki, o ile są niezbędne do prawidłowego funkcjonowania miejsca opieki nad </a:t>
            </a:r>
          </a:p>
          <a:p>
            <a:r>
              <a:rPr lang="pl-PL" sz="1600" dirty="0">
                <a:solidFill>
                  <a:srgbClr val="000000"/>
                </a:solidFill>
                <a:latin typeface="Calibri" panose="020F0502020204030204" pitchFamily="34" charset="0"/>
              </a:rPr>
              <a:t>dziećmi do lat 3. </a:t>
            </a:r>
          </a:p>
          <a:p>
            <a:endParaRPr lang="pl-PL" sz="16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endParaRPr lang="pl-PL" sz="1600" dirty="0">
              <a:solidFill>
                <a:prstClr val="black"/>
              </a:solidFill>
            </a:endParaRPr>
          </a:p>
          <a:p>
            <a:pPr lvl="0"/>
            <a:r>
              <a:rPr lang="pl-PL" sz="1100" dirty="0">
                <a:solidFill>
                  <a:prstClr val="black"/>
                </a:solidFill>
                <a:latin typeface="+mn-lt"/>
              </a:rPr>
              <a:t>*</a:t>
            </a:r>
            <a:r>
              <a:rPr lang="pl-PL" sz="1100" dirty="0">
                <a:solidFill>
                  <a:srgbClr val="000000"/>
                </a:solidFill>
                <a:latin typeface="+mn-lt"/>
              </a:rPr>
              <a:t>Możliwe wyłącznie w sytuacji, gdy podmiot zatrudniający dziennego opiekuna udostępnia lokal w celu sprawowania opieki przez </a:t>
            </a:r>
            <a:br>
              <a:rPr lang="pl-PL" sz="1100" dirty="0">
                <a:solidFill>
                  <a:srgbClr val="000000"/>
                </a:solidFill>
                <a:latin typeface="+mn-lt"/>
              </a:rPr>
            </a:br>
            <a:r>
              <a:rPr lang="pl-PL" sz="1100" dirty="0">
                <a:solidFill>
                  <a:srgbClr val="000000"/>
                </a:solidFill>
                <a:latin typeface="+mn-lt"/>
              </a:rPr>
              <a:t>   dziennego opiekuna. </a:t>
            </a:r>
          </a:p>
          <a:p>
            <a:endParaRPr lang="pl-PL" sz="16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8256757"/>
      </p:ext>
    </p:extLst>
  </p:cSld>
  <p:clrMapOvr>
    <a:masterClrMapping/>
  </p:clrMapOvr>
  <p:transition spd="slow"/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/>
          <p:cNvSpPr/>
          <p:nvPr/>
        </p:nvSpPr>
        <p:spPr>
          <a:xfrm>
            <a:off x="0" y="0"/>
            <a:ext cx="9144000" cy="105273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38100"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pl-PL" dirty="0"/>
          </a:p>
        </p:txBody>
      </p:sp>
      <p:sp>
        <p:nvSpPr>
          <p:cNvPr id="11" name="Prostokąt zaokrąglony 10"/>
          <p:cNvSpPr/>
          <p:nvPr/>
        </p:nvSpPr>
        <p:spPr>
          <a:xfrm>
            <a:off x="214282" y="116631"/>
            <a:ext cx="8715436" cy="706027"/>
          </a:xfrm>
          <a:prstGeom prst="roundRect">
            <a:avLst/>
          </a:prstGeom>
          <a:ln w="44450">
            <a:solidFill>
              <a:schemeClr val="tx1"/>
            </a:solidFill>
          </a:ln>
          <a:effectLst>
            <a:glow rad="101600">
              <a:schemeClr val="accent6">
                <a:satMod val="175000"/>
                <a:alpha val="40000"/>
              </a:schemeClr>
            </a:glow>
            <a:outerShdw blurRad="50800" dist="38100" dir="5400000" algn="t" rotWithShape="0">
              <a:prstClr val="black">
                <a:alpha val="40000"/>
              </a:prstClr>
            </a:outerShdw>
            <a:softEdge rad="317500"/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 prst="riblet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3200" b="1" dirty="0">
                <a:solidFill>
                  <a:schemeClr val="tx1"/>
                </a:solidFill>
              </a:rPr>
              <a:t>Wojewódzki Urząd Pracy w Opolu</a:t>
            </a:r>
          </a:p>
        </p:txBody>
      </p:sp>
      <p:sp>
        <p:nvSpPr>
          <p:cNvPr id="7177" name="Prostokąt 1"/>
          <p:cNvSpPr>
            <a:spLocks noChangeArrowheads="1"/>
          </p:cNvSpPr>
          <p:nvPr/>
        </p:nvSpPr>
        <p:spPr bwMode="auto">
          <a:xfrm>
            <a:off x="0" y="1484784"/>
            <a:ext cx="892971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endParaRPr lang="pl-PL" altLang="pl-PL" sz="1600" dirty="0">
              <a:latin typeface="Calibri" pitchFamily="34" charset="0"/>
              <a:cs typeface="Times New Roman" pitchFamily="18" charset="0"/>
            </a:endParaRPr>
          </a:p>
        </p:txBody>
      </p:sp>
      <p:pic>
        <p:nvPicPr>
          <p:cNvPr id="7" name="Obraz 6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5986462"/>
            <a:ext cx="5760720" cy="552450"/>
          </a:xfrm>
          <a:prstGeom prst="rect">
            <a:avLst/>
          </a:prstGeom>
        </p:spPr>
      </p:pic>
      <p:sp>
        <p:nvSpPr>
          <p:cNvPr id="2" name="pole tekstowe 1"/>
          <p:cNvSpPr txBox="1"/>
          <p:nvPr/>
        </p:nvSpPr>
        <p:spPr>
          <a:xfrm>
            <a:off x="395536" y="1340768"/>
            <a:ext cx="7992888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lnSpc>
                <a:spcPct val="150000"/>
              </a:lnSpc>
            </a:pPr>
            <a:r>
              <a:rPr lang="pl-PL" sz="2000" b="1" dirty="0">
                <a:solidFill>
                  <a:srgbClr val="000000"/>
                </a:solidFill>
                <a:latin typeface="Calibri" panose="020F0502020204030204" pitchFamily="34" charset="0"/>
              </a:rPr>
              <a:t>USZCZEGÓŁOWIENIE FORM WSPARCIA  - Typ projektu nr 2</a:t>
            </a:r>
          </a:p>
          <a:p>
            <a:endParaRPr lang="pl-PL" sz="16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endParaRPr lang="pl-PL" sz="16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r>
              <a:rPr lang="pl-PL" sz="1600" dirty="0">
                <a:solidFill>
                  <a:srgbClr val="000000"/>
                </a:solidFill>
                <a:latin typeface="Calibri" panose="020F0502020204030204" pitchFamily="34" charset="0"/>
              </a:rPr>
              <a:t>Pokrycie kosztów związanych z bieżącym świadczeniem usług opieki nad dziećmi do lat 3 obejmuje: </a:t>
            </a:r>
          </a:p>
          <a:p>
            <a:endParaRPr lang="pl-PL" sz="16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342900" indent="-342900">
              <a:buAutoNum type="alphaLcParenR"/>
            </a:pPr>
            <a:r>
              <a:rPr lang="pl-PL" sz="1600" dirty="0">
                <a:solidFill>
                  <a:srgbClr val="000000"/>
                </a:solidFill>
                <a:latin typeface="Calibri" panose="020F0502020204030204" pitchFamily="34" charset="0"/>
              </a:rPr>
              <a:t>opłaty za pobyt dziecka w żłobku, klubie dziecięcym lub u dziennego opiekuna, do zapłaty których jest zobowiązany rodzic; </a:t>
            </a:r>
          </a:p>
          <a:p>
            <a:pPr marL="342900" indent="-342900">
              <a:buAutoNum type="alphaLcParenR"/>
            </a:pPr>
            <a:r>
              <a:rPr lang="pl-PL" sz="1600" dirty="0">
                <a:solidFill>
                  <a:srgbClr val="000000"/>
                </a:solidFill>
                <a:latin typeface="Calibri" panose="020F0502020204030204" pitchFamily="34" charset="0"/>
              </a:rPr>
              <a:t>wynagrodzenie oraz koszty składek na ubezpieczenia społeczne niani sprawującej opiekę nad dzieckiem, które opłaca rodzic zgodnie z umową o świadczenie usług oraz zgodnie </a:t>
            </a:r>
            <a:br>
              <a:rPr lang="pl-PL" sz="1600" dirty="0">
                <a:solidFill>
                  <a:srgbClr val="000000"/>
                </a:solidFill>
                <a:latin typeface="Calibri" panose="020F0502020204030204" pitchFamily="34" charset="0"/>
              </a:rPr>
            </a:br>
            <a:r>
              <a:rPr lang="pl-PL" sz="1600" dirty="0">
                <a:solidFill>
                  <a:srgbClr val="000000"/>
                </a:solidFill>
                <a:latin typeface="Calibri" panose="020F0502020204030204" pitchFamily="34" charset="0"/>
              </a:rPr>
              <a:t>z ustawą o opiece nad dziećmi w wieku do lat 3* - </a:t>
            </a:r>
            <a:r>
              <a:rPr lang="pl-PL" sz="1600" b="1" dirty="0">
                <a:solidFill>
                  <a:srgbClr val="000000"/>
                </a:solidFill>
                <a:latin typeface="Calibri" panose="020F0502020204030204" pitchFamily="34" charset="0"/>
              </a:rPr>
              <a:t>nie jest finansowane w ramach przedmiotowego naboru</a:t>
            </a:r>
          </a:p>
          <a:p>
            <a:pPr marL="342900" indent="-342900">
              <a:buAutoNum type="alphaLcParenR"/>
            </a:pPr>
            <a:endParaRPr lang="pl-PL" sz="16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r>
              <a:rPr lang="pl-PL" sz="1000" dirty="0">
                <a:solidFill>
                  <a:srgbClr val="000000"/>
                </a:solidFill>
                <a:latin typeface="Calibri" panose="020F0502020204030204" pitchFamily="34" charset="0"/>
              </a:rPr>
              <a:t>* </a:t>
            </a:r>
            <a:r>
              <a:rPr lang="pl-PL" sz="1100" dirty="0">
                <a:solidFill>
                  <a:srgbClr val="000000"/>
                </a:solidFill>
              </a:rPr>
              <a:t>W przypadku osób pracujących koszty składek na ubezpieczenia społeczne pokrywane w stosownych przypadkach przez ZUS zgodnie z ustawą o opiece nad dziećmi w wieku do lat 3 od podstawy stanowiącej kwotę nie wyższą niż wysokość minimalnego wynagrodzenia za pracę ustalonego zgodnie z przepisami o minimalnym wynagrodzeniu za pracę nie są objęte dofinansowaniem w ramach projektu. W ramach projektu można sfinansować wyłącznie te składki na ubezpieczenia społeczne które są opłacane przez rodzica. W przypadku osób pozostających bez pracy koszty składek na ubezpieczenia społeczne, które są opłacane przez rodzica są wydatkiem kwalifikowalnym w projekcie. </a:t>
            </a:r>
            <a:endParaRPr lang="pl-PL" sz="11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2682194"/>
      </p:ext>
    </p:extLst>
  </p:cSld>
  <p:clrMapOvr>
    <a:masterClrMapping/>
  </p:clrMapOvr>
  <p:transition spd="slow"/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/>
          <p:cNvSpPr/>
          <p:nvPr/>
        </p:nvSpPr>
        <p:spPr>
          <a:xfrm>
            <a:off x="0" y="0"/>
            <a:ext cx="9144000" cy="105273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38100"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pl-PL" dirty="0"/>
          </a:p>
        </p:txBody>
      </p:sp>
      <p:sp>
        <p:nvSpPr>
          <p:cNvPr id="11" name="Prostokąt zaokrąglony 10"/>
          <p:cNvSpPr/>
          <p:nvPr/>
        </p:nvSpPr>
        <p:spPr>
          <a:xfrm>
            <a:off x="214282" y="116631"/>
            <a:ext cx="8715436" cy="706027"/>
          </a:xfrm>
          <a:prstGeom prst="roundRect">
            <a:avLst/>
          </a:prstGeom>
          <a:ln w="44450">
            <a:solidFill>
              <a:schemeClr val="tx1"/>
            </a:solidFill>
          </a:ln>
          <a:effectLst>
            <a:glow rad="101600">
              <a:schemeClr val="accent6">
                <a:satMod val="175000"/>
                <a:alpha val="40000"/>
              </a:schemeClr>
            </a:glow>
            <a:outerShdw blurRad="50800" dist="38100" dir="5400000" algn="t" rotWithShape="0">
              <a:prstClr val="black">
                <a:alpha val="40000"/>
              </a:prstClr>
            </a:outerShdw>
            <a:softEdge rad="317500"/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 prst="riblet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3200" b="1" dirty="0">
                <a:solidFill>
                  <a:schemeClr val="tx1"/>
                </a:solidFill>
              </a:rPr>
              <a:t>Wojewódzki Urząd Pracy w Opolu</a:t>
            </a:r>
          </a:p>
        </p:txBody>
      </p:sp>
      <p:sp>
        <p:nvSpPr>
          <p:cNvPr id="7177" name="Prostokąt 1"/>
          <p:cNvSpPr>
            <a:spLocks noChangeArrowheads="1"/>
          </p:cNvSpPr>
          <p:nvPr/>
        </p:nvSpPr>
        <p:spPr bwMode="auto">
          <a:xfrm>
            <a:off x="0" y="1484784"/>
            <a:ext cx="892971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endParaRPr lang="pl-PL" altLang="pl-PL" sz="1600" dirty="0">
              <a:latin typeface="Calibri" pitchFamily="34" charset="0"/>
              <a:cs typeface="Times New Roman" pitchFamily="18" charset="0"/>
            </a:endParaRPr>
          </a:p>
        </p:txBody>
      </p:sp>
      <p:pic>
        <p:nvPicPr>
          <p:cNvPr id="7" name="Obraz 6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5986462"/>
            <a:ext cx="5760720" cy="552450"/>
          </a:xfrm>
          <a:prstGeom prst="rect">
            <a:avLst/>
          </a:prstGeom>
        </p:spPr>
      </p:pic>
      <p:sp>
        <p:nvSpPr>
          <p:cNvPr id="2" name="pole tekstowe 1"/>
          <p:cNvSpPr txBox="1"/>
          <p:nvPr/>
        </p:nvSpPr>
        <p:spPr>
          <a:xfrm>
            <a:off x="395536" y="1340768"/>
            <a:ext cx="7992888" cy="58246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lnSpc>
                <a:spcPct val="150000"/>
              </a:lnSpc>
            </a:pPr>
            <a:r>
              <a:rPr lang="pl-PL" sz="2000" b="1" dirty="0">
                <a:solidFill>
                  <a:srgbClr val="000000"/>
                </a:solidFill>
                <a:latin typeface="Calibri" panose="020F0502020204030204" pitchFamily="34" charset="0"/>
              </a:rPr>
              <a:t>USZCZEGÓŁOWIENIE FORM WSPARCIA  - Typ projektu nr 4</a:t>
            </a:r>
          </a:p>
          <a:p>
            <a:endParaRPr lang="pl-PL" sz="2400" dirty="0">
              <a:latin typeface="Calibri" panose="020F0502020204030204" pitchFamily="34" charset="0"/>
            </a:endParaRPr>
          </a:p>
          <a:p>
            <a:pPr>
              <a:lnSpc>
                <a:spcPct val="150000"/>
              </a:lnSpc>
            </a:pPr>
            <a:r>
              <a:rPr lang="pl-PL" sz="1600" dirty="0">
                <a:solidFill>
                  <a:srgbClr val="000000"/>
                </a:solidFill>
                <a:latin typeface="Calibri" panose="020F0502020204030204" pitchFamily="34" charset="0"/>
              </a:rPr>
              <a:t>a) pośrednictwo pracy, </a:t>
            </a:r>
          </a:p>
          <a:p>
            <a:pPr>
              <a:lnSpc>
                <a:spcPct val="150000"/>
              </a:lnSpc>
            </a:pPr>
            <a:r>
              <a:rPr lang="pl-PL" sz="1600" dirty="0">
                <a:solidFill>
                  <a:srgbClr val="000000"/>
                </a:solidFill>
                <a:latin typeface="Calibri" panose="020F0502020204030204" pitchFamily="34" charset="0"/>
              </a:rPr>
              <a:t>b) poradnictwo zawodowe, </a:t>
            </a:r>
          </a:p>
          <a:p>
            <a:pPr>
              <a:lnSpc>
                <a:spcPct val="150000"/>
              </a:lnSpc>
            </a:pPr>
            <a:r>
              <a:rPr lang="pl-PL" sz="1600" dirty="0">
                <a:solidFill>
                  <a:srgbClr val="000000"/>
                </a:solidFill>
                <a:latin typeface="Calibri" panose="020F0502020204030204" pitchFamily="34" charset="0"/>
              </a:rPr>
              <a:t>c) szkolenia, </a:t>
            </a:r>
          </a:p>
          <a:p>
            <a:pPr>
              <a:lnSpc>
                <a:spcPct val="150000"/>
              </a:lnSpc>
            </a:pPr>
            <a:r>
              <a:rPr lang="pl-PL" sz="1600" dirty="0">
                <a:solidFill>
                  <a:srgbClr val="000000"/>
                </a:solidFill>
                <a:latin typeface="Calibri" panose="020F0502020204030204" pitchFamily="34" charset="0"/>
              </a:rPr>
              <a:t>d) staże, </a:t>
            </a:r>
          </a:p>
          <a:p>
            <a:pPr>
              <a:lnSpc>
                <a:spcPct val="150000"/>
              </a:lnSpc>
            </a:pPr>
            <a:r>
              <a:rPr lang="pl-PL" sz="1600" dirty="0">
                <a:solidFill>
                  <a:srgbClr val="000000"/>
                </a:solidFill>
                <a:latin typeface="Calibri" panose="020F0502020204030204" pitchFamily="34" charset="0"/>
              </a:rPr>
              <a:t>e) wyposażenie i doposażenie stanowiska pracy, </a:t>
            </a:r>
          </a:p>
          <a:p>
            <a:pPr>
              <a:lnSpc>
                <a:spcPct val="150000"/>
              </a:lnSpc>
            </a:pPr>
            <a:r>
              <a:rPr lang="pl-PL" sz="1600" dirty="0">
                <a:solidFill>
                  <a:srgbClr val="000000"/>
                </a:solidFill>
                <a:latin typeface="Calibri" panose="020F0502020204030204" pitchFamily="34" charset="0"/>
              </a:rPr>
              <a:t>f) subsydiowanie zatrudnienia, </a:t>
            </a:r>
          </a:p>
          <a:p>
            <a:pPr>
              <a:lnSpc>
                <a:spcPct val="150000"/>
              </a:lnSpc>
            </a:pPr>
            <a:r>
              <a:rPr lang="pl-PL" sz="1600" dirty="0">
                <a:solidFill>
                  <a:srgbClr val="000000"/>
                </a:solidFill>
                <a:latin typeface="Calibri" panose="020F0502020204030204" pitchFamily="34" charset="0"/>
              </a:rPr>
              <a:t>g) grant na utworzenie stanowiska pracy w formie telepracy w rozumieniu art. 67 ustawy </a:t>
            </a:r>
            <a:br>
              <a:rPr lang="pl-PL" sz="1600" dirty="0">
                <a:solidFill>
                  <a:srgbClr val="000000"/>
                </a:solidFill>
                <a:latin typeface="Calibri" panose="020F0502020204030204" pitchFamily="34" charset="0"/>
              </a:rPr>
            </a:br>
            <a:r>
              <a:rPr lang="pl-PL" sz="1600" dirty="0">
                <a:solidFill>
                  <a:srgbClr val="000000"/>
                </a:solidFill>
                <a:latin typeface="Calibri" panose="020F0502020204030204" pitchFamily="34" charset="0"/>
              </a:rPr>
              <a:t>z dnia 26 czerwca 1974 r. – Kodeks pracy (</a:t>
            </a:r>
            <a:r>
              <a:rPr lang="pl-PL" sz="1600" dirty="0" err="1">
                <a:solidFill>
                  <a:srgbClr val="000000"/>
                </a:solidFill>
                <a:latin typeface="Calibri" panose="020F0502020204030204" pitchFamily="34" charset="0"/>
              </a:rPr>
              <a:t>t.j</a:t>
            </a:r>
            <a:r>
              <a:rPr lang="pl-PL" sz="1600" dirty="0">
                <a:solidFill>
                  <a:srgbClr val="000000"/>
                </a:solidFill>
                <a:latin typeface="Calibri" panose="020F0502020204030204" pitchFamily="34" charset="0"/>
              </a:rPr>
              <a:t>. Dz.U. z 2018 poz. 917 z </a:t>
            </a:r>
            <a:r>
              <a:rPr lang="pl-PL" sz="1600" dirty="0" err="1">
                <a:solidFill>
                  <a:srgbClr val="000000"/>
                </a:solidFill>
                <a:latin typeface="Calibri" panose="020F0502020204030204" pitchFamily="34" charset="0"/>
              </a:rPr>
              <a:t>późn</a:t>
            </a:r>
            <a:r>
              <a:rPr lang="pl-PL" sz="1600" dirty="0">
                <a:solidFill>
                  <a:srgbClr val="000000"/>
                </a:solidFill>
                <a:latin typeface="Calibri" panose="020F0502020204030204" pitchFamily="34" charset="0"/>
              </a:rPr>
              <a:t>. zm.). </a:t>
            </a:r>
          </a:p>
          <a:p>
            <a:r>
              <a:rPr lang="pl-PL" sz="2000" dirty="0">
                <a:solidFill>
                  <a:srgbClr val="000000"/>
                </a:solidFill>
                <a:latin typeface="Calibri" panose="020F0502020204030204" pitchFamily="34" charset="0"/>
              </a:rPr>
              <a:t>	</a:t>
            </a:r>
          </a:p>
          <a:p>
            <a:pPr lvl="0" algn="ctr">
              <a:lnSpc>
                <a:spcPct val="150000"/>
              </a:lnSpc>
            </a:pPr>
            <a:endParaRPr lang="pl-PL" sz="2000" b="1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lvl="0" algn="ctr">
              <a:lnSpc>
                <a:spcPct val="150000"/>
              </a:lnSpc>
            </a:pPr>
            <a:endParaRPr lang="pl-PL" sz="2000" b="1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lvl="0" algn="ctr">
              <a:lnSpc>
                <a:spcPct val="150000"/>
              </a:lnSpc>
            </a:pPr>
            <a:endParaRPr lang="pl-PL" sz="2000" b="1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lvl="0" algn="ctr">
              <a:lnSpc>
                <a:spcPct val="150000"/>
              </a:lnSpc>
            </a:pPr>
            <a:endParaRPr lang="pl-PL" sz="11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7996765"/>
      </p:ext>
    </p:extLst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/>
          <p:cNvSpPr/>
          <p:nvPr/>
        </p:nvSpPr>
        <p:spPr>
          <a:xfrm>
            <a:off x="0" y="0"/>
            <a:ext cx="9144000" cy="105273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38100"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pl-PL" dirty="0"/>
          </a:p>
        </p:txBody>
      </p:sp>
      <p:sp>
        <p:nvSpPr>
          <p:cNvPr id="11" name="Prostokąt zaokrąglony 10"/>
          <p:cNvSpPr/>
          <p:nvPr/>
        </p:nvSpPr>
        <p:spPr>
          <a:xfrm>
            <a:off x="214282" y="116631"/>
            <a:ext cx="8715436" cy="706027"/>
          </a:xfrm>
          <a:prstGeom prst="roundRect">
            <a:avLst/>
          </a:prstGeom>
          <a:ln w="44450">
            <a:solidFill>
              <a:schemeClr val="tx1"/>
            </a:solidFill>
          </a:ln>
          <a:effectLst>
            <a:glow rad="101600">
              <a:schemeClr val="accent6">
                <a:satMod val="175000"/>
                <a:alpha val="40000"/>
              </a:schemeClr>
            </a:glow>
            <a:outerShdw blurRad="50800" dist="38100" dir="5400000" algn="t" rotWithShape="0">
              <a:prstClr val="black">
                <a:alpha val="40000"/>
              </a:prstClr>
            </a:outerShdw>
            <a:softEdge rad="317500"/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 prst="riblet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3200" b="1" dirty="0">
                <a:solidFill>
                  <a:schemeClr val="tx1"/>
                </a:solidFill>
              </a:rPr>
              <a:t>Wojewódzki Urząd Pracy w Opolu</a:t>
            </a:r>
          </a:p>
        </p:txBody>
      </p:sp>
      <p:sp>
        <p:nvSpPr>
          <p:cNvPr id="7177" name="Prostokąt 1"/>
          <p:cNvSpPr>
            <a:spLocks noChangeArrowheads="1"/>
          </p:cNvSpPr>
          <p:nvPr/>
        </p:nvSpPr>
        <p:spPr bwMode="auto">
          <a:xfrm>
            <a:off x="179512" y="1268760"/>
            <a:ext cx="8750206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pl-PL" altLang="pl-PL" sz="2000" b="1" u="sng" dirty="0">
                <a:latin typeface="+mn-lt"/>
                <a:cs typeface="Arial" panose="020B0604020202020204" pitchFamily="34" charset="0"/>
              </a:rPr>
              <a:t>Kwota przeznaczona na dofinansowanie projektów w konkursie</a:t>
            </a:r>
          </a:p>
          <a:p>
            <a:pPr algn="ctr"/>
            <a:endParaRPr lang="pl-PL" altLang="pl-PL" sz="1600" b="1" u="sng" dirty="0">
              <a:latin typeface="+mn-lt"/>
              <a:cs typeface="Arial" panose="020B0604020202020204" pitchFamily="34" charset="0"/>
            </a:endParaRPr>
          </a:p>
          <a:p>
            <a:pPr algn="ctr"/>
            <a:endParaRPr lang="pl-PL" altLang="pl-PL" sz="1600" b="1" u="sng" dirty="0">
              <a:latin typeface="+mn-lt"/>
              <a:cs typeface="Arial" panose="020B0604020202020204" pitchFamily="34" charset="0"/>
            </a:endParaRPr>
          </a:p>
          <a:p>
            <a:r>
              <a:rPr lang="pl-PL" sz="1400" b="1" dirty="0">
                <a:latin typeface="+mn-lt"/>
              </a:rPr>
              <a:t>Wartość dofinansowania</a:t>
            </a:r>
            <a:r>
              <a:rPr lang="pl-PL" sz="1400" dirty="0">
                <a:latin typeface="+mn-lt"/>
              </a:rPr>
              <a:t> w ramach RPO WO 2014-2020 w ramach działania 7.6 </a:t>
            </a:r>
            <a:r>
              <a:rPr lang="pl-PL" sz="1400" i="1" dirty="0">
                <a:latin typeface="+mn-lt"/>
              </a:rPr>
              <a:t>Godzenie życia prywatnego                           i zawodowego </a:t>
            </a:r>
            <a:r>
              <a:rPr lang="pl-PL" sz="1400" dirty="0">
                <a:latin typeface="+mn-lt"/>
              </a:rPr>
              <a:t>wynosi łącznie:  </a:t>
            </a:r>
          </a:p>
          <a:p>
            <a:endParaRPr lang="pl-PL" sz="1400" b="1" dirty="0">
              <a:solidFill>
                <a:srgbClr val="000000"/>
              </a:solidFill>
              <a:latin typeface="+mn-lt"/>
            </a:endParaRPr>
          </a:p>
          <a:p>
            <a:pPr algn="ctr"/>
            <a:r>
              <a:rPr lang="pl-PL" b="1" dirty="0">
                <a:solidFill>
                  <a:srgbClr val="000000"/>
                </a:solidFill>
                <a:latin typeface="Calibri" panose="020F0502020204030204" pitchFamily="34" charset="0"/>
              </a:rPr>
              <a:t>4 551 364 PLN</a:t>
            </a:r>
            <a:r>
              <a:rPr lang="pl-PL" sz="1600" b="1" dirty="0">
                <a:solidFill>
                  <a:srgbClr val="000000"/>
                </a:solidFill>
                <a:latin typeface="Calibri" panose="020F0502020204030204" pitchFamily="34" charset="0"/>
              </a:rPr>
              <a:t>, </a:t>
            </a:r>
            <a:r>
              <a:rPr lang="pl-PL" sz="1600" dirty="0">
                <a:solidFill>
                  <a:srgbClr val="000000"/>
                </a:solidFill>
                <a:latin typeface="Calibri" panose="020F0502020204030204" pitchFamily="34" charset="0"/>
              </a:rPr>
              <a:t>w tym: </a:t>
            </a:r>
          </a:p>
          <a:p>
            <a:pPr algn="ctr"/>
            <a:r>
              <a:rPr lang="pl-PL" sz="1600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pl-PL" sz="1600" b="1" dirty="0">
                <a:solidFill>
                  <a:srgbClr val="000000"/>
                </a:solidFill>
                <a:latin typeface="Calibri" panose="020F0502020204030204" pitchFamily="34" charset="0"/>
              </a:rPr>
              <a:t>4 298 510 PLN </a:t>
            </a:r>
            <a:r>
              <a:rPr lang="pl-PL" sz="1600" dirty="0">
                <a:solidFill>
                  <a:srgbClr val="000000"/>
                </a:solidFill>
                <a:latin typeface="Calibri" panose="020F0502020204030204" pitchFamily="34" charset="0"/>
              </a:rPr>
              <a:t>środki EFS, </a:t>
            </a:r>
          </a:p>
          <a:p>
            <a:pPr algn="ctr"/>
            <a:endParaRPr lang="pl-PL" sz="16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pl-PL" sz="1600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pl-PL" sz="1600" b="1" dirty="0">
                <a:solidFill>
                  <a:srgbClr val="000000"/>
                </a:solidFill>
                <a:latin typeface="Calibri" panose="020F0502020204030204" pitchFamily="34" charset="0"/>
              </a:rPr>
              <a:t>252 854 PLN </a:t>
            </a:r>
            <a:r>
              <a:rPr lang="pl-PL" sz="1600" dirty="0">
                <a:solidFill>
                  <a:srgbClr val="000000"/>
                </a:solidFill>
                <a:latin typeface="Calibri" panose="020F0502020204030204" pitchFamily="34" charset="0"/>
              </a:rPr>
              <a:t>środki Budżetu Państwa. </a:t>
            </a:r>
          </a:p>
          <a:p>
            <a:r>
              <a:rPr lang="pl-PL" sz="1600" dirty="0">
                <a:solidFill>
                  <a:srgbClr val="000000"/>
                </a:solidFill>
                <a:latin typeface="Calibri" panose="020F0502020204030204" pitchFamily="34" charset="0"/>
              </a:rPr>
              <a:t>	</a:t>
            </a:r>
          </a:p>
        </p:txBody>
      </p:sp>
      <p:pic>
        <p:nvPicPr>
          <p:cNvPr id="7" name="Obraz 6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5877272"/>
            <a:ext cx="5760720" cy="552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7212236"/>
      </p:ext>
    </p:extLst>
  </p:cSld>
  <p:clrMapOvr>
    <a:masterClrMapping/>
  </p:clrMapOvr>
  <p:transition spd="slow"/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/>
          <p:cNvSpPr/>
          <p:nvPr/>
        </p:nvSpPr>
        <p:spPr>
          <a:xfrm>
            <a:off x="0" y="0"/>
            <a:ext cx="9144000" cy="105273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38100"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pl-PL" dirty="0"/>
          </a:p>
        </p:txBody>
      </p:sp>
      <p:sp>
        <p:nvSpPr>
          <p:cNvPr id="11" name="Prostokąt zaokrąglony 10"/>
          <p:cNvSpPr/>
          <p:nvPr/>
        </p:nvSpPr>
        <p:spPr>
          <a:xfrm>
            <a:off x="214282" y="116631"/>
            <a:ext cx="8715436" cy="706027"/>
          </a:xfrm>
          <a:prstGeom prst="roundRect">
            <a:avLst/>
          </a:prstGeom>
          <a:ln w="44450">
            <a:solidFill>
              <a:schemeClr val="tx1"/>
            </a:solidFill>
          </a:ln>
          <a:effectLst>
            <a:glow rad="101600">
              <a:schemeClr val="accent6">
                <a:satMod val="175000"/>
                <a:alpha val="40000"/>
              </a:schemeClr>
            </a:glow>
            <a:outerShdw blurRad="50800" dist="38100" dir="5400000" algn="t" rotWithShape="0">
              <a:prstClr val="black">
                <a:alpha val="40000"/>
              </a:prstClr>
            </a:outerShdw>
            <a:softEdge rad="317500"/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 prst="riblet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3200" b="1" dirty="0">
                <a:solidFill>
                  <a:schemeClr val="tx1"/>
                </a:solidFill>
              </a:rPr>
              <a:t>Wojewódzki Urząd Pracy w Opolu</a:t>
            </a:r>
          </a:p>
        </p:txBody>
      </p:sp>
      <p:sp>
        <p:nvSpPr>
          <p:cNvPr id="7177" name="Prostokąt 1"/>
          <p:cNvSpPr>
            <a:spLocks noChangeArrowheads="1"/>
          </p:cNvSpPr>
          <p:nvPr/>
        </p:nvSpPr>
        <p:spPr bwMode="auto">
          <a:xfrm>
            <a:off x="0" y="1484784"/>
            <a:ext cx="892971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endParaRPr lang="pl-PL" altLang="pl-PL" sz="1600" dirty="0">
              <a:latin typeface="Calibri" pitchFamily="34" charset="0"/>
              <a:cs typeface="Times New Roman" pitchFamily="18" charset="0"/>
            </a:endParaRPr>
          </a:p>
        </p:txBody>
      </p:sp>
      <p:pic>
        <p:nvPicPr>
          <p:cNvPr id="7" name="Obraz 6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5986462"/>
            <a:ext cx="5760720" cy="552450"/>
          </a:xfrm>
          <a:prstGeom prst="rect">
            <a:avLst/>
          </a:prstGeom>
        </p:spPr>
      </p:pic>
      <p:sp>
        <p:nvSpPr>
          <p:cNvPr id="2" name="pole tekstowe 1"/>
          <p:cNvSpPr txBox="1"/>
          <p:nvPr/>
        </p:nvSpPr>
        <p:spPr>
          <a:xfrm>
            <a:off x="395536" y="1340768"/>
            <a:ext cx="7992888" cy="61170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lnSpc>
                <a:spcPct val="150000"/>
              </a:lnSpc>
            </a:pPr>
            <a:r>
              <a:rPr lang="pl-PL" sz="2000" b="1" dirty="0">
                <a:solidFill>
                  <a:srgbClr val="000000"/>
                </a:solidFill>
                <a:latin typeface="Calibri" panose="020F0502020204030204" pitchFamily="34" charset="0"/>
              </a:rPr>
              <a:t>USZCZEGÓŁOWIENIE FORM WSPARCIA  - Typ projektu nr 4</a:t>
            </a:r>
          </a:p>
          <a:p>
            <a:endParaRPr lang="pl-PL" sz="24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r>
              <a:rPr lang="pl-PL" sz="1600" dirty="0">
                <a:solidFill>
                  <a:srgbClr val="000000"/>
                </a:solidFill>
                <a:latin typeface="Calibri" panose="020F0502020204030204" pitchFamily="34" charset="0"/>
              </a:rPr>
              <a:t>Realizacja działań podejmowanych w ramach typu projektu 4 </a:t>
            </a:r>
            <a:r>
              <a:rPr lang="pl-PL" sz="1600" b="1" dirty="0">
                <a:solidFill>
                  <a:srgbClr val="000000"/>
                </a:solidFill>
                <a:latin typeface="Calibri" panose="020F0502020204030204" pitchFamily="34" charset="0"/>
              </a:rPr>
              <a:t>musi uwzględniać </a:t>
            </a:r>
            <a:r>
              <a:rPr lang="pl-PL" sz="1600" dirty="0">
                <a:solidFill>
                  <a:srgbClr val="000000"/>
                </a:solidFill>
                <a:latin typeface="Calibri" panose="020F0502020204030204" pitchFamily="34" charset="0"/>
              </a:rPr>
              <a:t>specyfikę wewnątrzregionalną, w tym specjalizacje regionalne zidentyfikowane w Regionalnej Strategii Innowacji Województwa Opolskiego do roku 2020* lub </a:t>
            </a:r>
            <a:r>
              <a:rPr lang="pl-PL" sz="16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zawody nadwyżkowe </a:t>
            </a:r>
            <a:r>
              <a:rPr lang="pl-PL" sz="1600" dirty="0">
                <a:solidFill>
                  <a:srgbClr val="000000"/>
                </a:solidFill>
                <a:latin typeface="Calibri" panose="020F0502020204030204" pitchFamily="34" charset="0"/>
              </a:rPr>
              <a:t>i deficytowe </a:t>
            </a:r>
            <a:r>
              <a:rPr lang="pl-PL" sz="1600" dirty="0" smtClean="0">
                <a:solidFill>
                  <a:srgbClr val="000000"/>
                </a:solidFill>
                <a:latin typeface="Calibri" panose="020F0502020204030204" pitchFamily="34" charset="0"/>
              </a:rPr>
              <a:t/>
            </a:r>
            <a:br>
              <a:rPr lang="pl-PL" sz="1600" dirty="0" smtClean="0">
                <a:solidFill>
                  <a:srgbClr val="000000"/>
                </a:solidFill>
                <a:latin typeface="Calibri" panose="020F0502020204030204" pitchFamily="34" charset="0"/>
              </a:rPr>
            </a:br>
            <a:r>
              <a:rPr lang="pl-PL" sz="16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w </a:t>
            </a:r>
            <a:r>
              <a:rPr lang="pl-PL" sz="1600" dirty="0">
                <a:solidFill>
                  <a:srgbClr val="000000"/>
                </a:solidFill>
                <a:latin typeface="Calibri" panose="020F0502020204030204" pitchFamily="34" charset="0"/>
              </a:rPr>
              <a:t>regionie lub na obszarze, na którym realizowany jest projekt (Informację na temat zawodów deficytowych i nadwyżkowych w województwie opolskim ujęto w Rozdziale 4 niniejszego dokumentu pn. </a:t>
            </a:r>
            <a:r>
              <a:rPr lang="pl-PL" sz="1600" i="1" dirty="0">
                <a:solidFill>
                  <a:srgbClr val="000000"/>
                </a:solidFill>
                <a:latin typeface="Calibri" panose="020F0502020204030204" pitchFamily="34" charset="0"/>
              </a:rPr>
              <a:t>Lista zawodów deficytowych i nadwyżkowych w województwie opolskim </a:t>
            </a:r>
            <a:r>
              <a:rPr lang="pl-PL" sz="1600" i="1" dirty="0" smtClean="0">
                <a:solidFill>
                  <a:srgbClr val="000000"/>
                </a:solidFill>
                <a:latin typeface="Calibri" panose="020F0502020204030204" pitchFamily="34" charset="0"/>
              </a:rPr>
              <a:t/>
            </a:r>
            <a:br>
              <a:rPr lang="pl-PL" sz="1600" i="1" dirty="0" smtClean="0">
                <a:solidFill>
                  <a:srgbClr val="000000"/>
                </a:solidFill>
                <a:latin typeface="Calibri" panose="020F0502020204030204" pitchFamily="34" charset="0"/>
              </a:rPr>
            </a:br>
            <a:r>
              <a:rPr lang="pl-PL" sz="1600" i="1" dirty="0" smtClean="0">
                <a:solidFill>
                  <a:srgbClr val="000000"/>
                </a:solidFill>
                <a:latin typeface="Calibri" panose="020F0502020204030204" pitchFamily="34" charset="0"/>
              </a:rPr>
              <a:t>w </a:t>
            </a:r>
            <a:r>
              <a:rPr lang="pl-PL" sz="1600" i="1" dirty="0">
                <a:solidFill>
                  <a:srgbClr val="000000"/>
                </a:solidFill>
                <a:latin typeface="Calibri" panose="020F0502020204030204" pitchFamily="34" charset="0"/>
              </a:rPr>
              <a:t>2019 r.</a:t>
            </a:r>
            <a:r>
              <a:rPr lang="pl-PL" sz="1600" dirty="0">
                <a:solidFill>
                  <a:srgbClr val="000000"/>
                </a:solidFill>
                <a:latin typeface="Calibri" panose="020F0502020204030204" pitchFamily="34" charset="0"/>
              </a:rPr>
              <a:t>). </a:t>
            </a:r>
          </a:p>
          <a:p>
            <a:endParaRPr lang="pl-PL" sz="16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r>
              <a:rPr lang="pl-PL" sz="1100" dirty="0">
                <a:solidFill>
                  <a:srgbClr val="000000"/>
                </a:solidFill>
                <a:latin typeface="Calibri" panose="020F0502020204030204" pitchFamily="34" charset="0"/>
              </a:rPr>
              <a:t>* </a:t>
            </a:r>
            <a:r>
              <a:rPr lang="pl-PL" sz="1100" dirty="0"/>
              <a:t>Zgodnie z Regionalną Strategią Innowacji Województwa Opolskiego do roku 2020 branże o największym potencjale kreowania miejsc pracy zidentyfikowane jako specjalizacje regionalne dla województwa opolskiego, to: chemiczna, </a:t>
            </a:r>
          </a:p>
          <a:p>
            <a:r>
              <a:rPr lang="pl-PL" sz="1100" dirty="0"/>
              <a:t>budowlana wraz z przemysłem mineralnym i usługami budowlanymi, maszynowa i elektromaszynowa, paliwowo-energetyczna, </a:t>
            </a:r>
            <a:r>
              <a:rPr lang="pl-PL" sz="1100" dirty="0">
                <a:solidFill>
                  <a:srgbClr val="000000"/>
                </a:solidFill>
                <a:latin typeface="Calibri" panose="020F0502020204030204" pitchFamily="34" charset="0"/>
              </a:rPr>
              <a:t>rolno- spożywcza, </a:t>
            </a:r>
            <a:r>
              <a:rPr lang="pl-PL" sz="1100" dirty="0" err="1">
                <a:solidFill>
                  <a:srgbClr val="000000"/>
                </a:solidFill>
                <a:latin typeface="Calibri" panose="020F0502020204030204" pitchFamily="34" charset="0"/>
              </a:rPr>
              <a:t>drzewno</a:t>
            </a:r>
            <a:r>
              <a:rPr lang="pl-PL" sz="1100" dirty="0">
                <a:solidFill>
                  <a:srgbClr val="000000"/>
                </a:solidFill>
                <a:latin typeface="Calibri" panose="020F0502020204030204" pitchFamily="34" charset="0"/>
              </a:rPr>
              <a:t>-papiernicza, w tym przemysł meblarski, metalowa i metalurgiczna, usługi medyczne </a:t>
            </a:r>
            <a:br>
              <a:rPr lang="pl-PL" sz="1100" dirty="0">
                <a:solidFill>
                  <a:srgbClr val="000000"/>
                </a:solidFill>
                <a:latin typeface="Calibri" panose="020F0502020204030204" pitchFamily="34" charset="0"/>
              </a:rPr>
            </a:br>
            <a:r>
              <a:rPr lang="pl-PL" sz="1100" dirty="0">
                <a:solidFill>
                  <a:srgbClr val="000000"/>
                </a:solidFill>
                <a:latin typeface="Calibri" panose="020F0502020204030204" pitchFamily="34" charset="0"/>
              </a:rPr>
              <a:t>i rehabilitacyjne, usługi turystyczne, transport i logistyka. </a:t>
            </a:r>
          </a:p>
          <a:p>
            <a:r>
              <a:rPr lang="pl-PL" sz="1200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endParaRPr lang="pl-PL" sz="1100" dirty="0"/>
          </a:p>
          <a:p>
            <a:r>
              <a:rPr lang="pl-PL" sz="1600" dirty="0"/>
              <a:t> </a:t>
            </a:r>
            <a:endParaRPr lang="pl-PL" sz="16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r>
              <a:rPr lang="pl-PL" sz="2000" dirty="0">
                <a:solidFill>
                  <a:srgbClr val="000000"/>
                </a:solidFill>
                <a:latin typeface="Calibri" panose="020F0502020204030204" pitchFamily="34" charset="0"/>
              </a:rPr>
              <a:t>	</a:t>
            </a:r>
          </a:p>
          <a:p>
            <a:pPr lvl="0" algn="ctr">
              <a:lnSpc>
                <a:spcPct val="150000"/>
              </a:lnSpc>
            </a:pPr>
            <a:endParaRPr lang="pl-PL" sz="2000" b="1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lvl="0" algn="ctr">
              <a:lnSpc>
                <a:spcPct val="150000"/>
              </a:lnSpc>
            </a:pPr>
            <a:endParaRPr lang="pl-PL" sz="2000" b="1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lvl="0" algn="ctr">
              <a:lnSpc>
                <a:spcPct val="150000"/>
              </a:lnSpc>
            </a:pPr>
            <a:endParaRPr lang="pl-PL" sz="2000" b="1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lvl="0" algn="ctr">
              <a:lnSpc>
                <a:spcPct val="150000"/>
              </a:lnSpc>
            </a:pPr>
            <a:endParaRPr lang="pl-PL" sz="11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8137298"/>
      </p:ext>
    </p:extLst>
  </p:cSld>
  <p:clrMapOvr>
    <a:masterClrMapping/>
  </p:clrMapOvr>
  <p:transition spd="slow"/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/>
          <p:cNvSpPr/>
          <p:nvPr/>
        </p:nvSpPr>
        <p:spPr>
          <a:xfrm>
            <a:off x="0" y="0"/>
            <a:ext cx="9144000" cy="105273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38100"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pl-PL" dirty="0"/>
          </a:p>
        </p:txBody>
      </p:sp>
      <p:sp>
        <p:nvSpPr>
          <p:cNvPr id="11" name="Prostokąt zaokrąglony 10"/>
          <p:cNvSpPr/>
          <p:nvPr/>
        </p:nvSpPr>
        <p:spPr>
          <a:xfrm>
            <a:off x="214282" y="116631"/>
            <a:ext cx="8715436" cy="706027"/>
          </a:xfrm>
          <a:prstGeom prst="roundRect">
            <a:avLst/>
          </a:prstGeom>
          <a:ln w="44450">
            <a:solidFill>
              <a:schemeClr val="tx1"/>
            </a:solidFill>
          </a:ln>
          <a:effectLst>
            <a:glow rad="101600">
              <a:schemeClr val="accent6">
                <a:satMod val="175000"/>
                <a:alpha val="40000"/>
              </a:schemeClr>
            </a:glow>
            <a:outerShdw blurRad="50800" dist="38100" dir="5400000" algn="t" rotWithShape="0">
              <a:prstClr val="black">
                <a:alpha val="40000"/>
              </a:prstClr>
            </a:outerShdw>
            <a:softEdge rad="317500"/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 prst="riblet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3200" b="1" dirty="0">
                <a:solidFill>
                  <a:schemeClr val="tx1"/>
                </a:solidFill>
              </a:rPr>
              <a:t>Wojewódzki Urząd Pracy w Opolu</a:t>
            </a:r>
          </a:p>
        </p:txBody>
      </p:sp>
      <p:sp>
        <p:nvSpPr>
          <p:cNvPr id="7177" name="Prostokąt 1"/>
          <p:cNvSpPr>
            <a:spLocks noChangeArrowheads="1"/>
          </p:cNvSpPr>
          <p:nvPr/>
        </p:nvSpPr>
        <p:spPr bwMode="auto">
          <a:xfrm>
            <a:off x="0" y="1484784"/>
            <a:ext cx="892971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endParaRPr lang="pl-PL" altLang="pl-PL" sz="1600" dirty="0">
              <a:latin typeface="Calibri" pitchFamily="34" charset="0"/>
              <a:cs typeface="Times New Roman" pitchFamily="18" charset="0"/>
            </a:endParaRPr>
          </a:p>
        </p:txBody>
      </p:sp>
      <p:pic>
        <p:nvPicPr>
          <p:cNvPr id="7" name="Obraz 6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5986462"/>
            <a:ext cx="5760720" cy="552450"/>
          </a:xfrm>
          <a:prstGeom prst="rect">
            <a:avLst/>
          </a:prstGeom>
        </p:spPr>
      </p:pic>
      <p:sp>
        <p:nvSpPr>
          <p:cNvPr id="2" name="pole tekstowe 1"/>
          <p:cNvSpPr txBox="1"/>
          <p:nvPr/>
        </p:nvSpPr>
        <p:spPr>
          <a:xfrm>
            <a:off x="395536" y="1340768"/>
            <a:ext cx="7992888" cy="52091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lnSpc>
                <a:spcPct val="150000"/>
              </a:lnSpc>
            </a:pPr>
            <a:r>
              <a:rPr lang="pl-PL" sz="2000" b="1" dirty="0">
                <a:solidFill>
                  <a:srgbClr val="000000"/>
                </a:solidFill>
                <a:latin typeface="Calibri" panose="020F0502020204030204" pitchFamily="34" charset="0"/>
              </a:rPr>
              <a:t>USZCZEGÓŁOWIENIE FORM WSPARCIA  - Typ projektu nr 4</a:t>
            </a:r>
          </a:p>
          <a:p>
            <a:endParaRPr lang="pl-PL" sz="2400" dirty="0">
              <a:latin typeface="Calibri" panose="020F0502020204030204" pitchFamily="34" charset="0"/>
            </a:endParaRPr>
          </a:p>
          <a:p>
            <a:endParaRPr lang="pl-PL" sz="24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algn="ctr"/>
            <a:r>
              <a:rPr lang="pl-PL" sz="2000" b="1" dirty="0">
                <a:solidFill>
                  <a:srgbClr val="000000"/>
                </a:solidFill>
                <a:latin typeface="Calibri" panose="020F0502020204030204" pitchFamily="34" charset="0"/>
              </a:rPr>
              <a:t>UWAGA</a:t>
            </a:r>
          </a:p>
          <a:p>
            <a:endParaRPr lang="pl-PL" sz="16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>
              <a:lnSpc>
                <a:spcPct val="150000"/>
              </a:lnSpc>
            </a:pPr>
            <a:r>
              <a:rPr lang="pl-PL" sz="1600" dirty="0">
                <a:solidFill>
                  <a:srgbClr val="000000"/>
                </a:solidFill>
                <a:latin typeface="Calibri" panose="020F0502020204030204" pitchFamily="34" charset="0"/>
              </a:rPr>
              <a:t>Przy aktywizacji zawodowej osób pozostających poza rynkiem pracy (patrz pkt 2 Regulaminu Konkursu) nie jest możliwe kierowanie uczestników projektu do udziału w szkoleniach, które nie są zgodne z potrzebami rynku pracy województwa opolskiego w tym ze specyfiką wewnątrzregionalną. </a:t>
            </a:r>
          </a:p>
          <a:p>
            <a:r>
              <a:rPr lang="pl-PL" sz="1600" dirty="0">
                <a:solidFill>
                  <a:srgbClr val="000000"/>
                </a:solidFill>
                <a:latin typeface="Calibri" panose="020F0502020204030204" pitchFamily="34" charset="0"/>
              </a:rPr>
              <a:t>	</a:t>
            </a:r>
          </a:p>
          <a:p>
            <a:pPr lvl="0" algn="ctr">
              <a:lnSpc>
                <a:spcPct val="150000"/>
              </a:lnSpc>
            </a:pPr>
            <a:endParaRPr lang="pl-PL" sz="2000" b="1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lvl="0" algn="ctr">
              <a:lnSpc>
                <a:spcPct val="150000"/>
              </a:lnSpc>
            </a:pPr>
            <a:endParaRPr lang="pl-PL" sz="2000" b="1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lvl="0" algn="ctr">
              <a:lnSpc>
                <a:spcPct val="150000"/>
              </a:lnSpc>
            </a:pPr>
            <a:endParaRPr lang="pl-PL" sz="2000" b="1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lvl="0" algn="ctr">
              <a:lnSpc>
                <a:spcPct val="150000"/>
              </a:lnSpc>
            </a:pPr>
            <a:endParaRPr lang="pl-PL" sz="11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4660053"/>
      </p:ext>
    </p:extLst>
  </p:cSld>
  <p:clrMapOvr>
    <a:masterClrMapping/>
  </p:clrMapOvr>
  <p:transition spd="slow"/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/>
          <p:cNvSpPr/>
          <p:nvPr/>
        </p:nvSpPr>
        <p:spPr>
          <a:xfrm>
            <a:off x="0" y="0"/>
            <a:ext cx="9144000" cy="105273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38100"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pl-PL" dirty="0"/>
          </a:p>
        </p:txBody>
      </p:sp>
      <p:sp>
        <p:nvSpPr>
          <p:cNvPr id="11" name="Prostokąt zaokrąglony 10"/>
          <p:cNvSpPr/>
          <p:nvPr/>
        </p:nvSpPr>
        <p:spPr>
          <a:xfrm>
            <a:off x="214282" y="116631"/>
            <a:ext cx="8715436" cy="706027"/>
          </a:xfrm>
          <a:prstGeom prst="roundRect">
            <a:avLst/>
          </a:prstGeom>
          <a:ln w="44450">
            <a:solidFill>
              <a:schemeClr val="tx1"/>
            </a:solidFill>
          </a:ln>
          <a:effectLst>
            <a:glow rad="101600">
              <a:schemeClr val="accent6">
                <a:satMod val="175000"/>
                <a:alpha val="40000"/>
              </a:schemeClr>
            </a:glow>
            <a:outerShdw blurRad="50800" dist="38100" dir="5400000" algn="t" rotWithShape="0">
              <a:prstClr val="black">
                <a:alpha val="40000"/>
              </a:prstClr>
            </a:outerShdw>
            <a:softEdge rad="317500"/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 prst="riblet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3200" b="1" dirty="0">
                <a:solidFill>
                  <a:schemeClr val="tx1"/>
                </a:solidFill>
              </a:rPr>
              <a:t>Wojewódzki Urząd Pracy w Opolu</a:t>
            </a:r>
          </a:p>
        </p:txBody>
      </p:sp>
      <p:sp>
        <p:nvSpPr>
          <p:cNvPr id="7177" name="Prostokąt 1"/>
          <p:cNvSpPr>
            <a:spLocks noChangeArrowheads="1"/>
          </p:cNvSpPr>
          <p:nvPr/>
        </p:nvSpPr>
        <p:spPr bwMode="auto">
          <a:xfrm>
            <a:off x="0" y="1484784"/>
            <a:ext cx="892971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endParaRPr lang="pl-PL" altLang="pl-PL" sz="1600" dirty="0">
              <a:latin typeface="Calibri" pitchFamily="34" charset="0"/>
              <a:cs typeface="Times New Roman" pitchFamily="18" charset="0"/>
            </a:endParaRPr>
          </a:p>
        </p:txBody>
      </p:sp>
      <p:pic>
        <p:nvPicPr>
          <p:cNvPr id="7" name="Obraz 6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5986462"/>
            <a:ext cx="5760720" cy="552450"/>
          </a:xfrm>
          <a:prstGeom prst="rect">
            <a:avLst/>
          </a:prstGeom>
        </p:spPr>
      </p:pic>
      <p:sp>
        <p:nvSpPr>
          <p:cNvPr id="2" name="pole tekstowe 1"/>
          <p:cNvSpPr txBox="1"/>
          <p:nvPr/>
        </p:nvSpPr>
        <p:spPr>
          <a:xfrm>
            <a:off x="395536" y="1340768"/>
            <a:ext cx="7992888" cy="45012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600" dirty="0">
                <a:solidFill>
                  <a:srgbClr val="000000"/>
                </a:solidFill>
                <a:latin typeface="Calibri" panose="020F0502020204030204" pitchFamily="34" charset="0"/>
              </a:rPr>
              <a:t>	</a:t>
            </a:r>
            <a:r>
              <a:rPr lang="pl-PL" sz="2000" b="1" dirty="0">
                <a:solidFill>
                  <a:srgbClr val="000000"/>
                </a:solidFill>
                <a:latin typeface="Calibri" panose="020F0502020204030204" pitchFamily="34" charset="0"/>
              </a:rPr>
              <a:t>SPOSÓB POMIARU KRYTERIUM EFEKTYWNOŚCI ZATRUDNIENIOWEJ W PROJEKCIE </a:t>
            </a:r>
          </a:p>
          <a:p>
            <a:endParaRPr lang="pl-PL" sz="20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>
              <a:lnSpc>
                <a:spcPct val="150000"/>
              </a:lnSpc>
            </a:pPr>
            <a:r>
              <a:rPr lang="pl-PL" sz="1600" dirty="0">
                <a:solidFill>
                  <a:srgbClr val="000000"/>
                </a:solidFill>
                <a:latin typeface="Calibri" panose="020F0502020204030204" pitchFamily="34" charset="0"/>
              </a:rPr>
              <a:t>Instytucja będąca stroną umowy o dofinansowanie projektu dokonuje pomiaru kryterium efektywności zatrudnieniowej zgodnie z definicjami wskaźników dot. efektywności zatrudnieniowej zawartych w </a:t>
            </a:r>
            <a:r>
              <a:rPr lang="pl-PL" sz="1600" i="1" dirty="0">
                <a:solidFill>
                  <a:srgbClr val="000000"/>
                </a:solidFill>
                <a:latin typeface="Calibri" panose="020F0502020204030204" pitchFamily="34" charset="0"/>
              </a:rPr>
              <a:t>Liście wskaźników na poziomie projektu dla Działania 7.6 Godzenie życia prywatnego i zawodowego w ramach RPO WO 2014-2020</a:t>
            </a:r>
            <a:r>
              <a:rPr lang="pl-PL" sz="1600" dirty="0">
                <a:solidFill>
                  <a:srgbClr val="000000"/>
                </a:solidFill>
                <a:latin typeface="Calibri" panose="020F0502020204030204" pitchFamily="34" charset="0"/>
              </a:rPr>
              <a:t>, stanowiącej załącznik do Regulaminu konkursu. </a:t>
            </a:r>
          </a:p>
          <a:p>
            <a:pPr lvl="0" algn="ctr">
              <a:lnSpc>
                <a:spcPct val="150000"/>
              </a:lnSpc>
            </a:pPr>
            <a:endParaRPr lang="pl-PL" sz="2000" b="1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lvl="0" algn="ctr">
              <a:lnSpc>
                <a:spcPct val="150000"/>
              </a:lnSpc>
            </a:pPr>
            <a:endParaRPr lang="pl-PL" sz="2000" b="1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lvl="0" algn="ctr">
              <a:lnSpc>
                <a:spcPct val="150000"/>
              </a:lnSpc>
            </a:pPr>
            <a:endParaRPr lang="pl-PL" sz="2000" b="1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lvl="0" algn="ctr">
              <a:lnSpc>
                <a:spcPct val="150000"/>
              </a:lnSpc>
            </a:pPr>
            <a:endParaRPr lang="pl-PL" sz="11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2459829"/>
      </p:ext>
    </p:extLst>
  </p:cSld>
  <p:clrMapOvr>
    <a:masterClrMapping/>
  </p:clrMapOvr>
  <p:transition spd="slow"/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/>
          <p:cNvSpPr/>
          <p:nvPr/>
        </p:nvSpPr>
        <p:spPr>
          <a:xfrm>
            <a:off x="0" y="0"/>
            <a:ext cx="9144000" cy="105273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38100"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pl-PL" dirty="0"/>
          </a:p>
        </p:txBody>
      </p:sp>
      <p:sp>
        <p:nvSpPr>
          <p:cNvPr id="11" name="Prostokąt zaokrąglony 10"/>
          <p:cNvSpPr/>
          <p:nvPr/>
        </p:nvSpPr>
        <p:spPr>
          <a:xfrm>
            <a:off x="214282" y="116631"/>
            <a:ext cx="8715436" cy="706027"/>
          </a:xfrm>
          <a:prstGeom prst="roundRect">
            <a:avLst/>
          </a:prstGeom>
          <a:ln w="44450">
            <a:solidFill>
              <a:schemeClr val="tx1"/>
            </a:solidFill>
          </a:ln>
          <a:effectLst>
            <a:glow rad="101600">
              <a:schemeClr val="accent6">
                <a:satMod val="175000"/>
                <a:alpha val="40000"/>
              </a:schemeClr>
            </a:glow>
            <a:outerShdw blurRad="50800" dist="38100" dir="5400000" algn="t" rotWithShape="0">
              <a:prstClr val="black">
                <a:alpha val="40000"/>
              </a:prstClr>
            </a:outerShdw>
            <a:softEdge rad="317500"/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 prst="riblet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3200" b="1" dirty="0">
                <a:solidFill>
                  <a:schemeClr val="tx1"/>
                </a:solidFill>
              </a:rPr>
              <a:t>Wojewódzki Urząd Pracy w Opolu</a:t>
            </a:r>
          </a:p>
        </p:txBody>
      </p:sp>
      <p:sp>
        <p:nvSpPr>
          <p:cNvPr id="7177" name="Prostokąt 1"/>
          <p:cNvSpPr>
            <a:spLocks noChangeArrowheads="1"/>
          </p:cNvSpPr>
          <p:nvPr/>
        </p:nvSpPr>
        <p:spPr bwMode="auto">
          <a:xfrm>
            <a:off x="0" y="1484784"/>
            <a:ext cx="892971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endParaRPr lang="pl-PL" altLang="pl-PL" sz="1600" dirty="0">
              <a:latin typeface="Calibri" pitchFamily="34" charset="0"/>
              <a:cs typeface="Times New Roman" pitchFamily="18" charset="0"/>
            </a:endParaRPr>
          </a:p>
        </p:txBody>
      </p:sp>
      <p:pic>
        <p:nvPicPr>
          <p:cNvPr id="7" name="Obraz 6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5986462"/>
            <a:ext cx="5760720" cy="552450"/>
          </a:xfrm>
          <a:prstGeom prst="rect">
            <a:avLst/>
          </a:prstGeom>
        </p:spPr>
      </p:pic>
      <p:sp>
        <p:nvSpPr>
          <p:cNvPr id="2" name="pole tekstowe 1"/>
          <p:cNvSpPr txBox="1"/>
          <p:nvPr/>
        </p:nvSpPr>
        <p:spPr>
          <a:xfrm>
            <a:off x="395536" y="1340768"/>
            <a:ext cx="7992888" cy="64094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b="1" dirty="0">
                <a:solidFill>
                  <a:srgbClr val="000000"/>
                </a:solidFill>
                <a:latin typeface="Calibri" panose="020F0502020204030204" pitchFamily="34" charset="0"/>
              </a:rPr>
              <a:t>KOMPLEMENTARNOŚĆ PROJEKTU Z RESORTOWYM PROGRAMEM „MALUCH+” </a:t>
            </a:r>
          </a:p>
          <a:p>
            <a:pPr algn="ctr"/>
            <a:endParaRPr lang="pl-PL" sz="20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r>
              <a:rPr lang="pl-PL" sz="1600" b="1" u="sng" dirty="0">
                <a:solidFill>
                  <a:srgbClr val="000000"/>
                </a:solidFill>
                <a:latin typeface="Calibri" panose="020F0502020204030204" pitchFamily="34" charset="0"/>
              </a:rPr>
              <a:t>Resortowy program „MALUCH+” </a:t>
            </a:r>
          </a:p>
          <a:p>
            <a:endParaRPr lang="pl-PL" sz="16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>
              <a:lnSpc>
                <a:spcPct val="150000"/>
              </a:lnSpc>
            </a:pPr>
            <a:r>
              <a:rPr lang="pl-PL" sz="1600" dirty="0">
                <a:solidFill>
                  <a:srgbClr val="000000"/>
                </a:solidFill>
                <a:latin typeface="Calibri" panose="020F0502020204030204" pitchFamily="34" charset="0"/>
              </a:rPr>
              <a:t>Instytucja Pośrednicząca preferuje projekty komplementarne z resortowym programem „MALUCH+” </a:t>
            </a:r>
            <a:r>
              <a:rPr lang="pl-PL" sz="1600" b="1" dirty="0">
                <a:solidFill>
                  <a:srgbClr val="000000"/>
                </a:solidFill>
                <a:latin typeface="Calibri" panose="020F0502020204030204" pitchFamily="34" charset="0"/>
              </a:rPr>
              <a:t>(kryterium merytoryczne szczegółowe punktowane nr 3). </a:t>
            </a:r>
            <a:endParaRPr lang="pl-PL" sz="16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>
              <a:lnSpc>
                <a:spcPct val="150000"/>
              </a:lnSpc>
            </a:pPr>
            <a:r>
              <a:rPr lang="pl-PL" sz="1600" dirty="0">
                <a:solidFill>
                  <a:srgbClr val="000000"/>
                </a:solidFill>
                <a:latin typeface="Calibri" panose="020F0502020204030204" pitchFamily="34" charset="0"/>
              </a:rPr>
              <a:t>Środki z resortowego Programu "MALUCH+" mogą stanowić wkład własny wnioskodawcy/beneficjenta. Przy czym nie jest dopuszczalna sytuacja podwójnego finansowania wydatków z EFS i resortowego Programu MALUCH+. Dlatego też w celu uniknięcia podwójnego finansowania tych samych wydatków związanych z tym samym miejscem opieki, wnioskodawca/beneficjent, który pragnie spełnić kryterium merytoryczne szczegółowe punktowane nr 3, zobowiązany jest przedstawić szczegółowy kosztorys całego przedsięwzięcia, zawierający informacje na temat źródeł finansowania poszczególnych wydatków. 	</a:t>
            </a:r>
          </a:p>
          <a:p>
            <a:pPr>
              <a:lnSpc>
                <a:spcPct val="150000"/>
              </a:lnSpc>
            </a:pPr>
            <a:r>
              <a:rPr lang="pl-PL" sz="1600" dirty="0">
                <a:solidFill>
                  <a:srgbClr val="000000"/>
                </a:solidFill>
                <a:latin typeface="Calibri" panose="020F0502020204030204" pitchFamily="34" charset="0"/>
              </a:rPr>
              <a:t>  	</a:t>
            </a:r>
          </a:p>
          <a:p>
            <a:pPr lvl="0" algn="ctr">
              <a:lnSpc>
                <a:spcPct val="150000"/>
              </a:lnSpc>
            </a:pPr>
            <a:endParaRPr lang="pl-PL" sz="2000" b="1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lvl="0" algn="ctr">
              <a:lnSpc>
                <a:spcPct val="150000"/>
              </a:lnSpc>
            </a:pPr>
            <a:endParaRPr lang="pl-PL" sz="2000" b="1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lvl="0" algn="ctr">
              <a:lnSpc>
                <a:spcPct val="150000"/>
              </a:lnSpc>
            </a:pPr>
            <a:endParaRPr lang="pl-PL" sz="11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1051132"/>
      </p:ext>
    </p:extLst>
  </p:cSld>
  <p:clrMapOvr>
    <a:masterClrMapping/>
  </p:clrMapOvr>
  <p:transition spd="slow"/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rostokąt 11"/>
          <p:cNvSpPr/>
          <p:nvPr/>
        </p:nvSpPr>
        <p:spPr>
          <a:xfrm>
            <a:off x="0" y="0"/>
            <a:ext cx="9144000" cy="1071546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38100"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pl-PL" dirty="0"/>
          </a:p>
        </p:txBody>
      </p:sp>
      <p:sp>
        <p:nvSpPr>
          <p:cNvPr id="13" name="Prostokąt zaokrąglony 12"/>
          <p:cNvSpPr/>
          <p:nvPr/>
        </p:nvSpPr>
        <p:spPr>
          <a:xfrm>
            <a:off x="214282" y="214290"/>
            <a:ext cx="8715436" cy="642942"/>
          </a:xfrm>
          <a:prstGeom prst="roundRect">
            <a:avLst/>
          </a:prstGeom>
          <a:ln w="44450">
            <a:solidFill>
              <a:schemeClr val="tx1"/>
            </a:solidFill>
          </a:ln>
          <a:effectLst>
            <a:glow rad="101600">
              <a:schemeClr val="accent6">
                <a:satMod val="175000"/>
                <a:alpha val="40000"/>
              </a:schemeClr>
            </a:glow>
            <a:outerShdw blurRad="50800" dist="38100" dir="5400000" algn="t" rotWithShape="0">
              <a:prstClr val="black">
                <a:alpha val="40000"/>
              </a:prstClr>
            </a:outerShdw>
            <a:softEdge rad="317500"/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 prst="riblet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3200" b="1" dirty="0">
                <a:solidFill>
                  <a:schemeClr val="tx1"/>
                </a:solidFill>
              </a:rPr>
              <a:t>Wojewódzki Urząd Pracy w Opolu</a:t>
            </a:r>
          </a:p>
        </p:txBody>
      </p:sp>
      <p:sp>
        <p:nvSpPr>
          <p:cNvPr id="57354" name="pole tekstowe 23"/>
          <p:cNvSpPr txBox="1">
            <a:spLocks noChangeArrowheads="1"/>
          </p:cNvSpPr>
          <p:nvPr/>
        </p:nvSpPr>
        <p:spPr bwMode="auto">
          <a:xfrm>
            <a:off x="7931150" y="4978400"/>
            <a:ext cx="868363" cy="277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pl-PL" altLang="pl-PL" sz="1200" b="1"/>
          </a:p>
        </p:txBody>
      </p:sp>
      <p:sp>
        <p:nvSpPr>
          <p:cNvPr id="6" name="Prostokąt 5"/>
          <p:cNvSpPr/>
          <p:nvPr/>
        </p:nvSpPr>
        <p:spPr>
          <a:xfrm>
            <a:off x="395536" y="1412776"/>
            <a:ext cx="8424936" cy="43704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pl-PL" sz="2000" b="1" dirty="0">
                <a:latin typeface="+mn-lt"/>
              </a:rPr>
              <a:t>DZIĘKUJEMY ZA UWAGĘ </a:t>
            </a:r>
          </a:p>
          <a:p>
            <a:pPr algn="ctr">
              <a:defRPr/>
            </a:pPr>
            <a:endParaRPr lang="pl-PL" sz="2000" b="1" dirty="0">
              <a:latin typeface="+mn-lt"/>
            </a:endParaRPr>
          </a:p>
          <a:p>
            <a:pPr algn="just"/>
            <a:r>
              <a:rPr lang="pl-PL" sz="1400" dirty="0">
                <a:latin typeface="+mn-lt"/>
              </a:rPr>
              <a:t>W przypadku konieczności udzielenia wnioskodawcy wyjaśnień w kwestiach dotyczących konkursu oraz pomocy  w interpretacji postanowień niniejszego Regulaminu, IP RPO WO 2014-2020 udziela indywidualnie odpowiedzi na pytania wnioskodawcy. Zapytania do IOK można składać za pomocą:</a:t>
            </a:r>
          </a:p>
          <a:p>
            <a:pPr algn="just"/>
            <a:endParaRPr lang="pl-PL" sz="1400" dirty="0">
              <a:latin typeface="+mn-lt"/>
            </a:endParaRPr>
          </a:p>
          <a:p>
            <a:r>
              <a:rPr lang="pl-PL" sz="1400" dirty="0">
                <a:latin typeface="+mn-lt"/>
              </a:rPr>
              <a:t> </a:t>
            </a:r>
            <a:r>
              <a:rPr lang="pl-PL" sz="1400" dirty="0"/>
              <a:t> </a:t>
            </a:r>
            <a:endParaRPr lang="pl-PL" sz="1400" dirty="0">
              <a:latin typeface="+mn-lt"/>
            </a:endParaRPr>
          </a:p>
          <a:p>
            <a:pPr lvl="0" algn="ctr"/>
            <a:r>
              <a:rPr lang="en-US" sz="1400" dirty="0">
                <a:latin typeface="+mn-lt"/>
              </a:rPr>
              <a:t>E – m</a:t>
            </a:r>
            <a:r>
              <a:rPr lang="pl-PL" sz="1400" dirty="0">
                <a:latin typeface="+mn-lt"/>
              </a:rPr>
              <a:t>a</a:t>
            </a:r>
            <a:r>
              <a:rPr lang="en-US" sz="1400" dirty="0" err="1">
                <a:latin typeface="+mn-lt"/>
              </a:rPr>
              <a:t>ila</a:t>
            </a:r>
            <a:r>
              <a:rPr lang="en-US" sz="1400" dirty="0">
                <a:latin typeface="+mn-lt"/>
              </a:rPr>
              <a:t>: punktefs@wup.opole.pl</a:t>
            </a:r>
            <a:endParaRPr lang="pl-PL" sz="1400" dirty="0">
              <a:latin typeface="+mn-lt"/>
            </a:endParaRPr>
          </a:p>
          <a:p>
            <a:pPr lvl="0" algn="ctr"/>
            <a:r>
              <a:rPr lang="pl-PL" sz="1400" dirty="0">
                <a:latin typeface="+mn-lt"/>
              </a:rPr>
              <a:t>Faksu: 77 44 16 599</a:t>
            </a:r>
          </a:p>
          <a:p>
            <a:pPr lvl="0" algn="ctr"/>
            <a:r>
              <a:rPr lang="pl-PL" sz="1400" dirty="0">
                <a:latin typeface="+mn-lt"/>
              </a:rPr>
              <a:t>Telefonu: 77 44 16 754</a:t>
            </a:r>
          </a:p>
          <a:p>
            <a:pPr lvl="0" algn="ctr"/>
            <a:endParaRPr lang="pl-PL" sz="1400" dirty="0">
              <a:latin typeface="+mn-lt"/>
            </a:endParaRPr>
          </a:p>
          <a:p>
            <a:pPr lvl="0" algn="ctr"/>
            <a:r>
              <a:rPr lang="pl-PL" sz="1400" dirty="0">
                <a:latin typeface="+mn-lt"/>
              </a:rPr>
              <a:t>Bezpośrednio w siedzibie: </a:t>
            </a:r>
          </a:p>
          <a:p>
            <a:pPr algn="ctr"/>
            <a:r>
              <a:rPr lang="pl-PL" sz="1400" dirty="0">
                <a:latin typeface="+mn-lt"/>
              </a:rPr>
              <a:t> </a:t>
            </a:r>
          </a:p>
          <a:p>
            <a:pPr algn="ctr"/>
            <a:r>
              <a:rPr lang="pl-PL" sz="1400" b="1" dirty="0">
                <a:latin typeface="+mn-lt"/>
              </a:rPr>
              <a:t>Wojewódzki Urząd Pracy w Opolu</a:t>
            </a:r>
            <a:endParaRPr lang="pl-PL" sz="1400" dirty="0">
              <a:latin typeface="+mn-lt"/>
            </a:endParaRPr>
          </a:p>
          <a:p>
            <a:pPr algn="ctr"/>
            <a:r>
              <a:rPr lang="pl-PL" sz="1400" b="1" dirty="0">
                <a:latin typeface="+mn-lt"/>
              </a:rPr>
              <a:t>Punkt Informacyjny o EFS</a:t>
            </a:r>
            <a:endParaRPr lang="pl-PL" sz="1400" dirty="0">
              <a:latin typeface="+mn-lt"/>
            </a:endParaRPr>
          </a:p>
          <a:p>
            <a:pPr algn="ctr"/>
            <a:r>
              <a:rPr lang="pl-PL" sz="1400" b="1" dirty="0">
                <a:latin typeface="+mn-lt"/>
              </a:rPr>
              <a:t>Pokój nr 14</a:t>
            </a:r>
            <a:endParaRPr lang="pl-PL" sz="1400" dirty="0">
              <a:latin typeface="+mn-lt"/>
            </a:endParaRPr>
          </a:p>
          <a:p>
            <a:pPr algn="ctr"/>
            <a:r>
              <a:rPr lang="pl-PL" sz="1400" b="1" dirty="0">
                <a:latin typeface="+mn-lt"/>
              </a:rPr>
              <a:t>ul. Głogowska 25c </a:t>
            </a:r>
            <a:endParaRPr lang="pl-PL" sz="1400" dirty="0">
              <a:latin typeface="+mn-lt"/>
            </a:endParaRPr>
          </a:p>
          <a:p>
            <a:pPr algn="ctr"/>
            <a:r>
              <a:rPr lang="pl-PL" sz="1400" b="1" dirty="0">
                <a:latin typeface="+mn-lt"/>
              </a:rPr>
              <a:t>45-315 Opole</a:t>
            </a:r>
            <a:endParaRPr lang="pl-PL" sz="1400" dirty="0">
              <a:latin typeface="+mn-lt"/>
            </a:endParaRPr>
          </a:p>
          <a:p>
            <a:pPr algn="just"/>
            <a:endParaRPr lang="pl-PL" sz="1400" dirty="0">
              <a:latin typeface="+mn-lt"/>
            </a:endParaRPr>
          </a:p>
        </p:txBody>
      </p:sp>
      <p:pic>
        <p:nvPicPr>
          <p:cNvPr id="8" name="Obraz 7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43256" y="5949280"/>
            <a:ext cx="5760720" cy="5796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0563947"/>
      </p:ext>
    </p:extLst>
  </p:cSld>
  <p:clrMapOvr>
    <a:masterClrMapping/>
  </p:clrMapOvr>
  <p:transition spd="slow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/>
          <p:cNvSpPr/>
          <p:nvPr/>
        </p:nvSpPr>
        <p:spPr>
          <a:xfrm>
            <a:off x="0" y="-109664"/>
            <a:ext cx="9144000" cy="130641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38100"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pl-PL" dirty="0"/>
          </a:p>
        </p:txBody>
      </p:sp>
      <p:sp>
        <p:nvSpPr>
          <p:cNvPr id="11" name="Prostokąt zaokrąglony 10"/>
          <p:cNvSpPr/>
          <p:nvPr/>
        </p:nvSpPr>
        <p:spPr>
          <a:xfrm>
            <a:off x="323528" y="173354"/>
            <a:ext cx="8715436" cy="706027"/>
          </a:xfrm>
          <a:prstGeom prst="roundRect">
            <a:avLst/>
          </a:prstGeom>
          <a:ln w="44450">
            <a:solidFill>
              <a:schemeClr val="tx1"/>
            </a:solidFill>
          </a:ln>
          <a:effectLst>
            <a:glow rad="101600">
              <a:schemeClr val="accent6">
                <a:satMod val="175000"/>
                <a:alpha val="40000"/>
              </a:schemeClr>
            </a:glow>
            <a:outerShdw blurRad="50800" dist="38100" dir="5400000" algn="t" rotWithShape="0">
              <a:prstClr val="black">
                <a:alpha val="40000"/>
              </a:prstClr>
            </a:outerShdw>
            <a:softEdge rad="317500"/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 prst="riblet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3200" b="1" dirty="0">
                <a:solidFill>
                  <a:schemeClr val="tx1"/>
                </a:solidFill>
              </a:rPr>
              <a:t>Wojewódzki Urząd Pracy w Opolu</a:t>
            </a:r>
          </a:p>
        </p:txBody>
      </p:sp>
      <p:sp>
        <p:nvSpPr>
          <p:cNvPr id="7177" name="Prostokąt 1"/>
          <p:cNvSpPr>
            <a:spLocks noChangeArrowheads="1"/>
          </p:cNvSpPr>
          <p:nvPr/>
        </p:nvSpPr>
        <p:spPr bwMode="auto">
          <a:xfrm>
            <a:off x="179512" y="1268760"/>
            <a:ext cx="8859452" cy="5606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pl-PL" altLang="pl-PL" sz="2000" b="1" u="sng" dirty="0">
                <a:latin typeface="+mn-lt"/>
                <a:cs typeface="Arial" panose="020B0604020202020204" pitchFamily="34" charset="0"/>
              </a:rPr>
              <a:t>Typy beneficjentów</a:t>
            </a:r>
          </a:p>
          <a:p>
            <a:pPr algn="just"/>
            <a:endParaRPr lang="pl-PL" sz="1400" b="1" dirty="0">
              <a:latin typeface="+mj-lt"/>
            </a:endParaRPr>
          </a:p>
          <a:p>
            <a:pPr algn="just"/>
            <a:r>
              <a:rPr lang="pl-PL" sz="1400" dirty="0">
                <a:latin typeface="+mj-lt"/>
              </a:rPr>
              <a:t>O dofinansowanie w ramach konkursu mogą ubiegać się: </a:t>
            </a:r>
          </a:p>
          <a:p>
            <a:pPr algn="just"/>
            <a:endParaRPr lang="pl-PL" sz="1400" dirty="0">
              <a:latin typeface="+mj-lt"/>
            </a:endParaRPr>
          </a:p>
          <a:p>
            <a:r>
              <a:rPr lang="pl-PL" sz="1400" b="1" dirty="0">
                <a:solidFill>
                  <a:srgbClr val="000000"/>
                </a:solidFill>
                <a:latin typeface="Calibri" panose="020F0502020204030204" pitchFamily="34" charset="0"/>
              </a:rPr>
              <a:t>Wszystkie podmioty </a:t>
            </a:r>
            <a:r>
              <a:rPr lang="pl-PL" sz="1400" dirty="0">
                <a:solidFill>
                  <a:srgbClr val="000000"/>
                </a:solidFill>
                <a:latin typeface="Calibri" panose="020F0502020204030204" pitchFamily="34" charset="0"/>
              </a:rPr>
              <a:t>- z wyłączeniem osób fizycznych (nie dotyczy osób prowadzących działalność gospodarczą lub oświatową na podstawie przepisów odrębnych).*</a:t>
            </a:r>
          </a:p>
          <a:p>
            <a:endParaRPr lang="pl-PL" sz="14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r>
              <a:rPr lang="pl-PL" sz="1400" b="1" dirty="0">
                <a:solidFill>
                  <a:srgbClr val="000000"/>
                </a:solidFill>
                <a:latin typeface="Calibri" panose="020F0502020204030204" pitchFamily="34" charset="0"/>
              </a:rPr>
              <a:t>W przypadku przedsiębiorstw </a:t>
            </a:r>
            <a:r>
              <a:rPr lang="pl-PL" sz="1400" dirty="0">
                <a:solidFill>
                  <a:srgbClr val="000000"/>
                </a:solidFill>
                <a:latin typeface="Calibri" panose="020F0502020204030204" pitchFamily="34" charset="0"/>
              </a:rPr>
              <a:t>- wnioskodawca prowadzi działalność gospodarczą na terenie województwa opolskiego.**</a:t>
            </a:r>
          </a:p>
          <a:p>
            <a:r>
              <a:rPr lang="pl-PL" sz="1400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</a:p>
          <a:p>
            <a:r>
              <a:rPr lang="pl-PL" sz="1400" dirty="0">
                <a:solidFill>
                  <a:srgbClr val="000000"/>
                </a:solidFill>
                <a:latin typeface="Calibri" panose="020F0502020204030204" pitchFamily="34" charset="0"/>
              </a:rPr>
              <a:t>Forma prawna beneficjenta zgodnie z klasyfikacją form prawnych podmiotów gospodarki narodowej określonych w § 7 rozporządzenia Rady Ministrów z dnia 30 listopada 2015 r. w sprawie sposobu i metodologii prowadzenia i aktualizacji krajowego rejestru urzędowego podmiotów gospodarki narodowej, wzorów wniosków, ankiet i zaświadczeń </a:t>
            </a:r>
            <a:br>
              <a:rPr lang="pl-PL" sz="1400" dirty="0">
                <a:solidFill>
                  <a:srgbClr val="000000"/>
                </a:solidFill>
                <a:latin typeface="Calibri" panose="020F0502020204030204" pitchFamily="34" charset="0"/>
              </a:rPr>
            </a:br>
            <a:r>
              <a:rPr lang="pl-PL" sz="1400" dirty="0">
                <a:solidFill>
                  <a:srgbClr val="000000"/>
                </a:solidFill>
                <a:latin typeface="Calibri" panose="020F0502020204030204" pitchFamily="34" charset="0"/>
              </a:rPr>
              <a:t>(Dz. U. z 2015 r., poz. 2009, z </a:t>
            </a:r>
            <a:r>
              <a:rPr lang="pl-PL" sz="1400" dirty="0" err="1">
                <a:solidFill>
                  <a:srgbClr val="000000"/>
                </a:solidFill>
                <a:latin typeface="Calibri" panose="020F0502020204030204" pitchFamily="34" charset="0"/>
              </a:rPr>
              <a:t>późn</a:t>
            </a:r>
            <a:r>
              <a:rPr lang="pl-PL" sz="1400" dirty="0">
                <a:solidFill>
                  <a:srgbClr val="000000"/>
                </a:solidFill>
                <a:latin typeface="Calibri" panose="020F0502020204030204" pitchFamily="34" charset="0"/>
              </a:rPr>
              <a:t>. zm.). 	</a:t>
            </a:r>
          </a:p>
          <a:p>
            <a:endParaRPr lang="pl-PL" sz="14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r>
              <a:rPr lang="pl-PL" sz="1200" dirty="0">
                <a:latin typeface="Calibri" panose="020F0502020204030204" pitchFamily="34" charset="0"/>
              </a:rPr>
              <a:t>*</a:t>
            </a:r>
            <a:r>
              <a:rPr lang="pl-PL" sz="1100" dirty="0">
                <a:solidFill>
                  <a:srgbClr val="000000"/>
                </a:solidFill>
                <a:latin typeface="Calibri" panose="020F0502020204030204" pitchFamily="34" charset="0"/>
              </a:rPr>
              <a:t>Powiatowe urzędy pracy realizują projekty przewidujące działania skierowane wyłącznie do bezrobotnych w rozumieniu ustawy o promocji zatrudnienia i instytucjach rynku pracy oraz w sposób i na zasadach określonych w ustawie, a także na zasadach określonych w Wytycznych w zakresie realizacji projektów finansowanych ze środków Funduszu Pracy w ramach programów operacyjnych współfinansowanych z Europejskiego Funduszu Społecznego na lata 2014-2020. </a:t>
            </a:r>
          </a:p>
          <a:p>
            <a:pPr marL="93662" algn="just"/>
            <a:endParaRPr lang="pl-PL" sz="1100" dirty="0">
              <a:latin typeface="+mj-lt"/>
            </a:endParaRPr>
          </a:p>
          <a:p>
            <a:pPr algn="just"/>
            <a:r>
              <a:rPr lang="pl-PL" sz="1100" dirty="0"/>
              <a:t>**</a:t>
            </a:r>
            <a:r>
              <a:rPr lang="pl-PL" sz="1100" dirty="0">
                <a:solidFill>
                  <a:srgbClr val="000000"/>
                </a:solidFill>
                <a:latin typeface="Calibri" panose="020F0502020204030204" pitchFamily="34" charset="0"/>
              </a:rPr>
              <a:t>Oznacza to, że na terenie województwa opolskiego wnioskodawca posiada główną siedzibę lub oddział lub miejsce prowadzenia działalności. Weryfikacja nastąpi na podstawie przedstawionego przez wnioskodawcę odpisu ze stosownego rejestru (ewidencji) – z zastrzeżeniem, że przedmiotowy wpis do rejestru (ewidencji) został dokonany najpóźniej na dzień podpisania umowy o dofinansowanie. </a:t>
            </a:r>
            <a:endParaRPr lang="pl-PL" sz="1100" dirty="0"/>
          </a:p>
          <a:p>
            <a:pPr algn="just"/>
            <a:endParaRPr lang="pl-PL" sz="1400" dirty="0"/>
          </a:p>
          <a:p>
            <a:pPr algn="just"/>
            <a:endParaRPr lang="pl-PL" sz="1400" dirty="0"/>
          </a:p>
          <a:p>
            <a:pPr algn="just"/>
            <a:endParaRPr lang="pl-PL" sz="1400" baseline="30000" dirty="0"/>
          </a:p>
          <a:p>
            <a:pPr algn="just"/>
            <a:endParaRPr lang="pl-PL" altLang="pl-PL" sz="1600" dirty="0">
              <a:latin typeface="Calibri" pitchFamily="34" charset="0"/>
              <a:cs typeface="Times New Roman" pitchFamily="18" charset="0"/>
            </a:endParaRPr>
          </a:p>
        </p:txBody>
      </p:sp>
      <p:sp>
        <p:nvSpPr>
          <p:cNvPr id="3" name="Prostokąt 2"/>
          <p:cNvSpPr/>
          <p:nvPr/>
        </p:nvSpPr>
        <p:spPr>
          <a:xfrm>
            <a:off x="323528" y="3356991"/>
            <a:ext cx="8606190" cy="27905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pl-PL" sz="1000" b="1" baseline="30000" dirty="0">
              <a:ea typeface="Times New Roman" panose="02020603050405020304" pitchFamily="18" charset="0"/>
            </a:endParaRPr>
          </a:p>
          <a:p>
            <a:pPr algn="just"/>
            <a:endParaRPr lang="pl-PL" sz="1000" b="1" baseline="30000" dirty="0">
              <a:ea typeface="Times New Roman" panose="02020603050405020304" pitchFamily="18" charset="0"/>
            </a:endParaRPr>
          </a:p>
          <a:p>
            <a:pPr algn="just"/>
            <a:endParaRPr lang="pl-PL" sz="1000" b="1" baseline="30000" dirty="0">
              <a:ea typeface="Times New Roman" panose="02020603050405020304" pitchFamily="18" charset="0"/>
            </a:endParaRPr>
          </a:p>
          <a:p>
            <a:pPr algn="just"/>
            <a:endParaRPr lang="pl-PL" sz="1000" b="1" baseline="30000" dirty="0">
              <a:ea typeface="Times New Roman" panose="02020603050405020304" pitchFamily="18" charset="0"/>
            </a:endParaRPr>
          </a:p>
          <a:p>
            <a:pPr algn="just"/>
            <a:endParaRPr lang="pl-PL" sz="1000" b="1" baseline="30000" dirty="0">
              <a:ea typeface="Times New Roman" panose="02020603050405020304" pitchFamily="18" charset="0"/>
            </a:endParaRPr>
          </a:p>
          <a:p>
            <a:pPr algn="just"/>
            <a:endParaRPr lang="pl-PL" sz="1000" b="1" baseline="30000" dirty="0">
              <a:ea typeface="Times New Roman" panose="02020603050405020304" pitchFamily="18" charset="0"/>
            </a:endParaRPr>
          </a:p>
          <a:p>
            <a:pPr algn="just"/>
            <a:endParaRPr lang="pl-PL" sz="1000" b="1" baseline="30000" dirty="0">
              <a:ea typeface="Times New Roman" panose="02020603050405020304" pitchFamily="18" charset="0"/>
            </a:endParaRPr>
          </a:p>
          <a:p>
            <a:pPr algn="just"/>
            <a:endParaRPr lang="pl-PL" sz="1000" b="1" baseline="30000" dirty="0">
              <a:ea typeface="Times New Roman" panose="02020603050405020304" pitchFamily="18" charset="0"/>
            </a:endParaRPr>
          </a:p>
          <a:p>
            <a:pPr algn="just"/>
            <a:endParaRPr lang="pl-PL" sz="1000" b="1" baseline="30000" dirty="0">
              <a:ea typeface="Times New Roman" panose="02020603050405020304" pitchFamily="18" charset="0"/>
            </a:endParaRPr>
          </a:p>
          <a:p>
            <a:pPr algn="just"/>
            <a:endParaRPr lang="pl-PL" sz="1000" b="1" baseline="30000" dirty="0">
              <a:ea typeface="Times New Roman" panose="02020603050405020304" pitchFamily="18" charset="0"/>
            </a:endParaRPr>
          </a:p>
          <a:p>
            <a:pPr algn="just"/>
            <a:endParaRPr lang="pl-PL" sz="1000" b="1" baseline="30000" dirty="0">
              <a:ea typeface="Times New Roman" panose="02020603050405020304" pitchFamily="18" charset="0"/>
            </a:endParaRPr>
          </a:p>
          <a:p>
            <a:pPr algn="just"/>
            <a:endParaRPr lang="pl-PL" sz="1000" b="1" baseline="30000" dirty="0">
              <a:ea typeface="Times New Roman" panose="02020603050405020304" pitchFamily="18" charset="0"/>
            </a:endParaRPr>
          </a:p>
          <a:p>
            <a:pPr algn="just"/>
            <a:endParaRPr lang="pl-PL" sz="1000" b="1" baseline="30000" dirty="0">
              <a:ea typeface="Times New Roman" panose="02020603050405020304" pitchFamily="18" charset="0"/>
            </a:endParaRPr>
          </a:p>
          <a:p>
            <a:pPr algn="just"/>
            <a:endParaRPr lang="pl-PL" sz="1000" b="1" baseline="30000" dirty="0">
              <a:ea typeface="Times New Roman" panose="02020603050405020304" pitchFamily="18" charset="0"/>
            </a:endParaRPr>
          </a:p>
          <a:p>
            <a:pPr algn="just"/>
            <a:endParaRPr lang="pl-PL" sz="1000" b="1" baseline="30000" dirty="0">
              <a:ea typeface="Times New Roman" panose="02020603050405020304" pitchFamily="18" charset="0"/>
            </a:endParaRPr>
          </a:p>
          <a:p>
            <a:pPr algn="just"/>
            <a:endParaRPr lang="pl-PL" sz="1000" b="1" baseline="30000" dirty="0">
              <a:ea typeface="Times New Roman" panose="02020603050405020304" pitchFamily="18" charset="0"/>
            </a:endParaRPr>
          </a:p>
          <a:p>
            <a:pPr algn="just"/>
            <a:endParaRPr lang="pl-PL" sz="1000" b="1" baseline="30000" dirty="0">
              <a:ea typeface="Times New Roman" panose="02020603050405020304" pitchFamily="18" charset="0"/>
            </a:endParaRPr>
          </a:p>
          <a:p>
            <a:pPr algn="just"/>
            <a:endParaRPr lang="pl-PL" sz="1000" b="1" baseline="30000" dirty="0">
              <a:ea typeface="Times New Roman" panose="02020603050405020304" pitchFamily="18" charset="0"/>
            </a:endParaRPr>
          </a:p>
          <a:p>
            <a:pPr algn="just"/>
            <a:endParaRPr lang="pl-PL" sz="1000" b="1" baseline="30000" dirty="0">
              <a:ea typeface="Times New Roman" panose="02020603050405020304" pitchFamily="18" charset="0"/>
            </a:endParaRPr>
          </a:p>
          <a:p>
            <a:pPr algn="just"/>
            <a:endParaRPr lang="pl-PL" sz="1000" b="1" baseline="30000" dirty="0">
              <a:ea typeface="Times New Roman" panose="02020603050405020304" pitchFamily="18" charset="0"/>
            </a:endParaRPr>
          </a:p>
          <a:p>
            <a:pPr algn="just"/>
            <a:endParaRPr lang="pl-PL" sz="1400" dirty="0">
              <a:latin typeface="+mj-lt"/>
            </a:endParaRPr>
          </a:p>
          <a:p>
            <a:pPr algn="just"/>
            <a:endParaRPr lang="pl-PL" sz="1400" dirty="0">
              <a:latin typeface="+mj-lt"/>
            </a:endParaRPr>
          </a:p>
          <a:p>
            <a:endParaRPr lang="pl-PL" sz="1400" dirty="0">
              <a:latin typeface="+mj-lt"/>
            </a:endParaRPr>
          </a:p>
        </p:txBody>
      </p:sp>
      <p:pic>
        <p:nvPicPr>
          <p:cNvPr id="8" name="Obraz 7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7664" y="6023993"/>
            <a:ext cx="5760720" cy="552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5753493"/>
      </p:ext>
    </p:extLst>
  </p:cSld>
  <p:clrMapOvr>
    <a:masterClrMapping/>
  </p:clrMapOvr>
  <p:transition spd="slow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/>
          <p:cNvSpPr/>
          <p:nvPr/>
        </p:nvSpPr>
        <p:spPr>
          <a:xfrm>
            <a:off x="0" y="-109664"/>
            <a:ext cx="9144000" cy="130641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38100"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pl-PL" dirty="0"/>
          </a:p>
        </p:txBody>
      </p:sp>
      <p:sp>
        <p:nvSpPr>
          <p:cNvPr id="11" name="Prostokąt zaokrąglony 10"/>
          <p:cNvSpPr/>
          <p:nvPr/>
        </p:nvSpPr>
        <p:spPr>
          <a:xfrm>
            <a:off x="323528" y="173354"/>
            <a:ext cx="8715436" cy="706027"/>
          </a:xfrm>
          <a:prstGeom prst="roundRect">
            <a:avLst/>
          </a:prstGeom>
          <a:ln w="44450">
            <a:solidFill>
              <a:schemeClr val="tx1"/>
            </a:solidFill>
          </a:ln>
          <a:effectLst>
            <a:glow rad="101600">
              <a:schemeClr val="accent6">
                <a:satMod val="175000"/>
                <a:alpha val="40000"/>
              </a:schemeClr>
            </a:glow>
            <a:outerShdw blurRad="50800" dist="38100" dir="5400000" algn="t" rotWithShape="0">
              <a:prstClr val="black">
                <a:alpha val="40000"/>
              </a:prstClr>
            </a:outerShdw>
            <a:softEdge rad="317500"/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 prst="riblet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3200" b="1" dirty="0">
                <a:solidFill>
                  <a:schemeClr val="tx1"/>
                </a:solidFill>
              </a:rPr>
              <a:t>Wojewódzki Urząd Pracy w Opolu</a:t>
            </a:r>
          </a:p>
        </p:txBody>
      </p:sp>
      <p:sp>
        <p:nvSpPr>
          <p:cNvPr id="3" name="Prostokąt 2"/>
          <p:cNvSpPr/>
          <p:nvPr/>
        </p:nvSpPr>
        <p:spPr>
          <a:xfrm>
            <a:off x="52921" y="1377235"/>
            <a:ext cx="8750206" cy="30315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pl-PL" sz="1400" dirty="0">
              <a:latin typeface="+mj-lt"/>
            </a:endParaRPr>
          </a:p>
          <a:p>
            <a:pPr algn="just"/>
            <a:endParaRPr lang="pl-PL" sz="1400" dirty="0">
              <a:latin typeface="+mj-lt"/>
            </a:endParaRPr>
          </a:p>
          <a:p>
            <a:pPr algn="ctr"/>
            <a:r>
              <a:rPr lang="pl-PL" sz="1400" b="1" dirty="0"/>
              <a:t>UWAGA</a:t>
            </a:r>
          </a:p>
          <a:p>
            <a:pPr algn="ctr"/>
            <a:endParaRPr lang="pl-PL" sz="1400" b="1" dirty="0"/>
          </a:p>
          <a:p>
            <a:pPr algn="ctr"/>
            <a:r>
              <a:rPr lang="pl-PL" sz="1400" b="1" dirty="0">
                <a:latin typeface="+mj-lt"/>
              </a:rPr>
              <a:t> </a:t>
            </a:r>
            <a:endParaRPr lang="pl-PL" sz="1400" dirty="0">
              <a:latin typeface="+mj-lt"/>
            </a:endParaRPr>
          </a:p>
          <a:p>
            <a:pPr algn="ctr">
              <a:lnSpc>
                <a:spcPct val="150000"/>
              </a:lnSpc>
            </a:pPr>
            <a:r>
              <a:rPr lang="pl-PL" sz="1600" b="1" dirty="0">
                <a:solidFill>
                  <a:srgbClr val="000000"/>
                </a:solidFill>
                <a:latin typeface="Calibri" panose="020F0502020204030204" pitchFamily="34" charset="0"/>
              </a:rPr>
              <a:t>Każdy Partner podobnie jak Wnioskodawca musi być podmiotem </a:t>
            </a:r>
          </a:p>
          <a:p>
            <a:pPr algn="ctr">
              <a:lnSpc>
                <a:spcPct val="150000"/>
              </a:lnSpc>
            </a:pPr>
            <a:r>
              <a:rPr lang="pl-PL" sz="1600" b="1" dirty="0">
                <a:solidFill>
                  <a:srgbClr val="000000"/>
                </a:solidFill>
                <a:latin typeface="Calibri" panose="020F0502020204030204" pitchFamily="34" charset="0"/>
              </a:rPr>
              <a:t>uprawnionym do ubiegania się o dofinansowanie </a:t>
            </a:r>
          </a:p>
          <a:p>
            <a:pPr algn="ctr">
              <a:lnSpc>
                <a:spcPct val="150000"/>
              </a:lnSpc>
            </a:pPr>
            <a:r>
              <a:rPr lang="pl-PL" sz="1600" b="1" dirty="0">
                <a:solidFill>
                  <a:srgbClr val="000000"/>
                </a:solidFill>
                <a:latin typeface="Calibri" panose="020F0502020204030204" pitchFamily="34" charset="0"/>
              </a:rPr>
              <a:t>      w ramach działania 7.6 </a:t>
            </a:r>
            <a:r>
              <a:rPr lang="pl-PL" sz="1600" b="1" i="1" dirty="0">
                <a:solidFill>
                  <a:srgbClr val="000000"/>
                </a:solidFill>
                <a:latin typeface="Calibri" panose="020F0502020204030204" pitchFamily="34" charset="0"/>
              </a:rPr>
              <a:t>Godzenie życia prywatnego i zawodowego</a:t>
            </a:r>
            <a:r>
              <a:rPr lang="pl-PL" sz="1600" b="1" dirty="0">
                <a:solidFill>
                  <a:srgbClr val="000000"/>
                </a:solidFill>
                <a:latin typeface="Calibri" panose="020F0502020204030204" pitchFamily="34" charset="0"/>
              </a:rPr>
              <a:t>. </a:t>
            </a:r>
            <a:r>
              <a:rPr lang="pl-PL" sz="1400" dirty="0">
                <a:solidFill>
                  <a:srgbClr val="000000"/>
                </a:solidFill>
                <a:latin typeface="Calibri" panose="020F0502020204030204" pitchFamily="34" charset="0"/>
              </a:rPr>
              <a:t>	</a:t>
            </a:r>
          </a:p>
          <a:p>
            <a:pPr algn="just">
              <a:lnSpc>
                <a:spcPct val="150000"/>
              </a:lnSpc>
            </a:pPr>
            <a:endParaRPr lang="pl-PL" sz="1400" dirty="0">
              <a:solidFill>
                <a:srgbClr val="FF0000"/>
              </a:solidFill>
              <a:latin typeface="Calibri" panose="020F0502020204030204" pitchFamily="34" charset="0"/>
            </a:endParaRPr>
          </a:p>
          <a:p>
            <a:pPr algn="just"/>
            <a:endParaRPr lang="pl-PL" sz="1400" dirty="0">
              <a:latin typeface="+mj-lt"/>
            </a:endParaRPr>
          </a:p>
          <a:p>
            <a:endParaRPr lang="pl-PL" sz="1400" dirty="0">
              <a:latin typeface="+mj-lt"/>
            </a:endParaRPr>
          </a:p>
        </p:txBody>
      </p:sp>
      <p:pic>
        <p:nvPicPr>
          <p:cNvPr id="8" name="Obraz 7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7664" y="5803900"/>
            <a:ext cx="5760720" cy="552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4844479"/>
      </p:ext>
    </p:extLst>
  </p:cSld>
  <p:clrMapOvr>
    <a:masterClrMapping/>
  </p:clrMapOvr>
  <p:transition spd="slow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/>
          <p:cNvSpPr/>
          <p:nvPr/>
        </p:nvSpPr>
        <p:spPr>
          <a:xfrm>
            <a:off x="0" y="0"/>
            <a:ext cx="9144000" cy="105273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38100"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pl-PL" dirty="0"/>
          </a:p>
        </p:txBody>
      </p:sp>
      <p:sp>
        <p:nvSpPr>
          <p:cNvPr id="11" name="Prostokąt zaokrąglony 10"/>
          <p:cNvSpPr/>
          <p:nvPr/>
        </p:nvSpPr>
        <p:spPr>
          <a:xfrm>
            <a:off x="214282" y="116631"/>
            <a:ext cx="8715436" cy="706027"/>
          </a:xfrm>
          <a:prstGeom prst="roundRect">
            <a:avLst/>
          </a:prstGeom>
          <a:ln w="44450">
            <a:solidFill>
              <a:schemeClr val="tx1"/>
            </a:solidFill>
          </a:ln>
          <a:effectLst>
            <a:glow rad="101600">
              <a:schemeClr val="accent6">
                <a:satMod val="175000"/>
                <a:alpha val="40000"/>
              </a:schemeClr>
            </a:glow>
            <a:outerShdw blurRad="50800" dist="38100" dir="5400000" algn="t" rotWithShape="0">
              <a:prstClr val="black">
                <a:alpha val="40000"/>
              </a:prstClr>
            </a:outerShdw>
            <a:softEdge rad="317500"/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 prst="riblet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3200" b="1" dirty="0">
                <a:solidFill>
                  <a:schemeClr val="tx1"/>
                </a:solidFill>
              </a:rPr>
              <a:t>Wojewódzki Urząd Pracy w Opolu</a:t>
            </a:r>
          </a:p>
        </p:txBody>
      </p:sp>
      <p:sp>
        <p:nvSpPr>
          <p:cNvPr id="7177" name="Prostokąt 1"/>
          <p:cNvSpPr>
            <a:spLocks noChangeArrowheads="1"/>
          </p:cNvSpPr>
          <p:nvPr/>
        </p:nvSpPr>
        <p:spPr bwMode="auto">
          <a:xfrm>
            <a:off x="214282" y="1268760"/>
            <a:ext cx="8750206" cy="55604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pl-PL" altLang="pl-PL" sz="2000" b="1" u="sng" dirty="0">
                <a:latin typeface="+mn-lt"/>
                <a:cs typeface="Arial" panose="020B0604020202020204" pitchFamily="34" charset="0"/>
              </a:rPr>
              <a:t>Grupa docelowa</a:t>
            </a:r>
          </a:p>
          <a:p>
            <a:pPr algn="just"/>
            <a:endParaRPr lang="pl-PL" sz="1400" b="1" dirty="0">
              <a:latin typeface="+mj-lt"/>
            </a:endParaRPr>
          </a:p>
          <a:p>
            <a:endParaRPr lang="pl-PL" sz="1600" dirty="0">
              <a:latin typeface="Calibri" panose="020F0502020204030204" pitchFamily="34" charset="0"/>
            </a:endParaRPr>
          </a:p>
          <a:p>
            <a:pPr>
              <a:lnSpc>
                <a:spcPct val="200000"/>
              </a:lnSpc>
            </a:pPr>
            <a:r>
              <a:rPr lang="pl-PL" sz="1400" dirty="0">
                <a:solidFill>
                  <a:srgbClr val="000000"/>
                </a:solidFill>
                <a:latin typeface="Calibri" panose="020F0502020204030204" pitchFamily="34" charset="0"/>
              </a:rPr>
              <a:t>1)  </a:t>
            </a:r>
            <a:r>
              <a:rPr lang="pl-PL" sz="1400" b="1" dirty="0">
                <a:solidFill>
                  <a:srgbClr val="000000"/>
                </a:solidFill>
                <a:latin typeface="Calibri" panose="020F0502020204030204" pitchFamily="34" charset="0"/>
              </a:rPr>
              <a:t>osoby bezrobotne lub bierne zawodowo pozostające poza rynkiem pracy ze względu na obowiązek opieki nad  </a:t>
            </a:r>
            <a:br>
              <a:rPr lang="pl-PL" sz="1400" b="1" dirty="0">
                <a:solidFill>
                  <a:srgbClr val="000000"/>
                </a:solidFill>
                <a:latin typeface="Calibri" panose="020F0502020204030204" pitchFamily="34" charset="0"/>
              </a:rPr>
            </a:br>
            <a:r>
              <a:rPr lang="pl-PL" sz="1400" b="1" dirty="0">
                <a:solidFill>
                  <a:srgbClr val="000000"/>
                </a:solidFill>
                <a:latin typeface="Calibri" panose="020F0502020204030204" pitchFamily="34" charset="0"/>
              </a:rPr>
              <a:t>     dziećmi do lat 3</a:t>
            </a:r>
            <a:r>
              <a:rPr lang="pl-PL" sz="1400" dirty="0">
                <a:solidFill>
                  <a:srgbClr val="000000"/>
                </a:solidFill>
                <a:latin typeface="Calibri" panose="020F0502020204030204" pitchFamily="34" charset="0"/>
              </a:rPr>
              <a:t>, w tym osoby, które przerwały karierę zawodową ze względu na urodzenie dziecka lub   </a:t>
            </a:r>
            <a:br>
              <a:rPr lang="pl-PL" sz="1400" dirty="0">
                <a:solidFill>
                  <a:srgbClr val="000000"/>
                </a:solidFill>
                <a:latin typeface="Calibri" panose="020F0502020204030204" pitchFamily="34" charset="0"/>
              </a:rPr>
            </a:br>
            <a:r>
              <a:rPr lang="pl-PL" sz="1400" dirty="0">
                <a:solidFill>
                  <a:srgbClr val="000000"/>
                </a:solidFill>
                <a:latin typeface="Calibri" panose="020F0502020204030204" pitchFamily="34" charset="0"/>
              </a:rPr>
              <a:t>      przebywające na urlopie wychowawczym w rozumieniu ustawy z dnia 26 czerwca 1974 r. - Kodeks pracy, </a:t>
            </a:r>
          </a:p>
          <a:p>
            <a:pPr>
              <a:lnSpc>
                <a:spcPct val="200000"/>
              </a:lnSpc>
            </a:pPr>
            <a:r>
              <a:rPr lang="pl-PL" sz="1400" dirty="0">
                <a:solidFill>
                  <a:srgbClr val="000000"/>
                </a:solidFill>
                <a:latin typeface="Calibri" panose="020F0502020204030204" pitchFamily="34" charset="0"/>
              </a:rPr>
              <a:t>2)  </a:t>
            </a:r>
            <a:r>
              <a:rPr lang="pl-PL" sz="1400" b="1" dirty="0">
                <a:solidFill>
                  <a:srgbClr val="000000"/>
                </a:solidFill>
                <a:latin typeface="Calibri" panose="020F0502020204030204" pitchFamily="34" charset="0"/>
              </a:rPr>
              <a:t>osoby pracujące opiekujące się dziećmi do lat 3</a:t>
            </a:r>
            <a:r>
              <a:rPr lang="pl-PL" sz="1400" dirty="0">
                <a:solidFill>
                  <a:srgbClr val="000000"/>
                </a:solidFill>
                <a:latin typeface="Calibri" panose="020F0502020204030204" pitchFamily="34" charset="0"/>
              </a:rPr>
              <a:t>, w tym m.in. przebywające na urlopie macierzyńskim lub </a:t>
            </a:r>
            <a:br>
              <a:rPr lang="pl-PL" sz="1400" dirty="0">
                <a:solidFill>
                  <a:srgbClr val="000000"/>
                </a:solidFill>
                <a:latin typeface="Calibri" panose="020F0502020204030204" pitchFamily="34" charset="0"/>
              </a:rPr>
            </a:br>
            <a:r>
              <a:rPr lang="pl-PL" sz="1400" dirty="0">
                <a:solidFill>
                  <a:srgbClr val="000000"/>
                </a:solidFill>
                <a:latin typeface="Calibri" panose="020F0502020204030204" pitchFamily="34" charset="0"/>
              </a:rPr>
              <a:t>      rodzicielskim oraz osiągające niskie dochody (tzw. ubodzy pracujący), </a:t>
            </a:r>
          </a:p>
          <a:p>
            <a:pPr>
              <a:lnSpc>
                <a:spcPct val="200000"/>
              </a:lnSpc>
            </a:pPr>
            <a:r>
              <a:rPr lang="pl-PL" sz="1400" dirty="0">
                <a:solidFill>
                  <a:srgbClr val="000000"/>
                </a:solidFill>
                <a:latin typeface="Calibri" panose="020F0502020204030204" pitchFamily="34" charset="0"/>
              </a:rPr>
              <a:t>3)  </a:t>
            </a:r>
            <a:r>
              <a:rPr lang="pl-PL" sz="1400" b="1" dirty="0">
                <a:solidFill>
                  <a:srgbClr val="000000"/>
                </a:solidFill>
                <a:latin typeface="Calibri" panose="020F0502020204030204" pitchFamily="34" charset="0"/>
              </a:rPr>
              <a:t>dzieci do lat 3</a:t>
            </a:r>
            <a:r>
              <a:rPr lang="pl-PL" sz="1400" dirty="0">
                <a:solidFill>
                  <a:srgbClr val="000000"/>
                </a:solidFill>
                <a:latin typeface="Calibri" panose="020F0502020204030204" pitchFamily="34" charset="0"/>
              </a:rPr>
              <a:t>, </a:t>
            </a:r>
          </a:p>
          <a:p>
            <a:pPr>
              <a:lnSpc>
                <a:spcPct val="200000"/>
              </a:lnSpc>
            </a:pPr>
            <a:r>
              <a:rPr lang="pl-PL" sz="1400" dirty="0">
                <a:solidFill>
                  <a:srgbClr val="000000"/>
                </a:solidFill>
                <a:latin typeface="Calibri" panose="020F0502020204030204" pitchFamily="34" charset="0"/>
              </a:rPr>
              <a:t>4)  </a:t>
            </a:r>
            <a:r>
              <a:rPr lang="pl-PL" sz="1400" b="1" dirty="0">
                <a:solidFill>
                  <a:srgbClr val="000000"/>
                </a:solidFill>
                <a:latin typeface="Calibri" panose="020F0502020204030204" pitchFamily="34" charset="0"/>
              </a:rPr>
              <a:t>publiczne i niepubliczne instytucje opieki nad dziećmi do lat 3</a:t>
            </a:r>
            <a:r>
              <a:rPr lang="pl-PL" sz="1400" dirty="0">
                <a:solidFill>
                  <a:srgbClr val="000000"/>
                </a:solidFill>
                <a:latin typeface="Calibri" panose="020F0502020204030204" pitchFamily="34" charset="0"/>
              </a:rPr>
              <a:t>, </a:t>
            </a:r>
          </a:p>
          <a:p>
            <a:pPr>
              <a:lnSpc>
                <a:spcPct val="200000"/>
              </a:lnSpc>
            </a:pPr>
            <a:r>
              <a:rPr lang="pl-PL" sz="1400" dirty="0">
                <a:solidFill>
                  <a:srgbClr val="000000"/>
                </a:solidFill>
                <a:latin typeface="Calibri" panose="020F0502020204030204" pitchFamily="34" charset="0"/>
              </a:rPr>
              <a:t>5)  </a:t>
            </a:r>
            <a:r>
              <a:rPr lang="pl-PL" sz="1400" b="1" dirty="0">
                <a:solidFill>
                  <a:srgbClr val="000000"/>
                </a:solidFill>
                <a:latin typeface="Calibri" panose="020F0502020204030204" pitchFamily="34" charset="0"/>
              </a:rPr>
              <a:t>przedsiębiorstwa</a:t>
            </a:r>
            <a:r>
              <a:rPr lang="pl-PL" sz="1400" dirty="0">
                <a:solidFill>
                  <a:srgbClr val="000000"/>
                </a:solidFill>
                <a:latin typeface="Calibri" panose="020F0502020204030204" pitchFamily="34" charset="0"/>
              </a:rPr>
              <a:t>. </a:t>
            </a:r>
          </a:p>
          <a:p>
            <a:r>
              <a:rPr lang="pl-PL" sz="1400" dirty="0">
                <a:solidFill>
                  <a:srgbClr val="000000"/>
                </a:solidFill>
                <a:latin typeface="Calibri" panose="020F0502020204030204" pitchFamily="34" charset="0"/>
              </a:rPr>
              <a:t>	</a:t>
            </a:r>
          </a:p>
          <a:p>
            <a:pPr algn="just"/>
            <a:endParaRPr lang="pl-PL" sz="1400" dirty="0"/>
          </a:p>
          <a:p>
            <a:pPr algn="just"/>
            <a:endParaRPr lang="pl-PL" sz="1400" dirty="0"/>
          </a:p>
          <a:p>
            <a:pPr algn="just"/>
            <a:endParaRPr lang="pl-PL" sz="1400" baseline="30000" dirty="0"/>
          </a:p>
          <a:p>
            <a:endParaRPr lang="pl-PL" altLang="pl-PL" sz="1400" dirty="0">
              <a:latin typeface="+mj-lt"/>
              <a:cs typeface="Times New Roman" pitchFamily="18" charset="0"/>
            </a:endParaRPr>
          </a:p>
          <a:p>
            <a:pPr algn="just"/>
            <a:endParaRPr lang="pl-PL" altLang="pl-PL" sz="1600" dirty="0">
              <a:latin typeface="Calibri" pitchFamily="34" charset="0"/>
              <a:cs typeface="Times New Roman" pitchFamily="18" charset="0"/>
            </a:endParaRPr>
          </a:p>
        </p:txBody>
      </p:sp>
      <p:pic>
        <p:nvPicPr>
          <p:cNvPr id="7" name="Obraz 6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7664" y="5827227"/>
            <a:ext cx="5760720" cy="552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9523433"/>
      </p:ext>
    </p:extLst>
  </p:cSld>
  <p:clrMapOvr>
    <a:masterClrMapping/>
  </p:clrMapOvr>
  <p:transition spd="slow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/>
          <p:cNvSpPr/>
          <p:nvPr/>
        </p:nvSpPr>
        <p:spPr>
          <a:xfrm>
            <a:off x="0" y="0"/>
            <a:ext cx="9144000" cy="105273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38100"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pl-PL" dirty="0"/>
          </a:p>
        </p:txBody>
      </p:sp>
      <p:sp>
        <p:nvSpPr>
          <p:cNvPr id="11" name="Prostokąt zaokrąglony 10"/>
          <p:cNvSpPr/>
          <p:nvPr/>
        </p:nvSpPr>
        <p:spPr>
          <a:xfrm>
            <a:off x="214282" y="116631"/>
            <a:ext cx="8715436" cy="706027"/>
          </a:xfrm>
          <a:prstGeom prst="roundRect">
            <a:avLst/>
          </a:prstGeom>
          <a:ln w="44450">
            <a:solidFill>
              <a:schemeClr val="tx1"/>
            </a:solidFill>
          </a:ln>
          <a:effectLst>
            <a:glow rad="101600">
              <a:schemeClr val="accent6">
                <a:satMod val="175000"/>
                <a:alpha val="40000"/>
              </a:schemeClr>
            </a:glow>
            <a:outerShdw blurRad="50800" dist="38100" dir="5400000" algn="t" rotWithShape="0">
              <a:prstClr val="black">
                <a:alpha val="40000"/>
              </a:prstClr>
            </a:outerShdw>
            <a:softEdge rad="317500"/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 prst="riblet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3200" b="1" dirty="0">
                <a:solidFill>
                  <a:schemeClr val="tx1"/>
                </a:solidFill>
              </a:rPr>
              <a:t>Wojewódzki Urząd Pracy w Opolu</a:t>
            </a:r>
          </a:p>
        </p:txBody>
      </p:sp>
      <p:sp>
        <p:nvSpPr>
          <p:cNvPr id="7177" name="Prostokąt 1"/>
          <p:cNvSpPr>
            <a:spLocks noChangeArrowheads="1"/>
          </p:cNvSpPr>
          <p:nvPr/>
        </p:nvSpPr>
        <p:spPr bwMode="auto">
          <a:xfrm>
            <a:off x="196897" y="1062593"/>
            <a:ext cx="8750206" cy="51398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pl-PL" altLang="pl-PL" sz="2000" b="1" u="sng" dirty="0">
                <a:latin typeface="+mn-lt"/>
                <a:cs typeface="Arial" panose="020B0604020202020204" pitchFamily="34" charset="0"/>
              </a:rPr>
              <a:t>Przedmiot konkursu - typy projektów</a:t>
            </a:r>
          </a:p>
          <a:p>
            <a:pPr algn="just"/>
            <a:endParaRPr lang="pl-PL" altLang="pl-PL" sz="1400" dirty="0">
              <a:latin typeface="+mj-lt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pl-PL" sz="1400" dirty="0">
                <a:solidFill>
                  <a:srgbClr val="000000"/>
                </a:solidFill>
                <a:latin typeface="Calibri" panose="020F0502020204030204" pitchFamily="34" charset="0"/>
              </a:rPr>
              <a:t>Przedmiotem konkursu są typy projektów określone dla Działania </a:t>
            </a:r>
            <a:r>
              <a:rPr lang="pl-PL" sz="1400" b="1" dirty="0">
                <a:solidFill>
                  <a:srgbClr val="000000"/>
                </a:solidFill>
                <a:latin typeface="Calibri" panose="020F0502020204030204" pitchFamily="34" charset="0"/>
              </a:rPr>
              <a:t>7.6 </a:t>
            </a:r>
            <a:r>
              <a:rPr lang="pl-PL" sz="1400" b="1" i="1" dirty="0">
                <a:solidFill>
                  <a:srgbClr val="000000"/>
                </a:solidFill>
                <a:latin typeface="Calibri" panose="020F0502020204030204" pitchFamily="34" charset="0"/>
              </a:rPr>
              <a:t>Godzenie życia prywatnego i zawodowego </a:t>
            </a:r>
            <a:br>
              <a:rPr lang="pl-PL" sz="1400" b="1" i="1" dirty="0">
                <a:solidFill>
                  <a:srgbClr val="000000"/>
                </a:solidFill>
                <a:latin typeface="Calibri" panose="020F0502020204030204" pitchFamily="34" charset="0"/>
              </a:rPr>
            </a:br>
            <a:r>
              <a:rPr lang="pl-PL" sz="1400" dirty="0">
                <a:solidFill>
                  <a:srgbClr val="000000"/>
                </a:solidFill>
                <a:latin typeface="Calibri" panose="020F0502020204030204" pitchFamily="34" charset="0"/>
              </a:rPr>
              <a:t>w ramach Osi priorytetowej VII </a:t>
            </a:r>
            <a:r>
              <a:rPr lang="pl-PL" sz="1400" i="1" dirty="0">
                <a:solidFill>
                  <a:srgbClr val="000000"/>
                </a:solidFill>
                <a:latin typeface="Calibri" panose="020F0502020204030204" pitchFamily="34" charset="0"/>
              </a:rPr>
              <a:t>Konkurencyjny rynek pracy </a:t>
            </a:r>
            <a:r>
              <a:rPr lang="pl-PL" sz="1400" dirty="0">
                <a:solidFill>
                  <a:srgbClr val="000000"/>
                </a:solidFill>
                <a:latin typeface="Calibri" panose="020F0502020204030204" pitchFamily="34" charset="0"/>
              </a:rPr>
              <a:t>RPO WO 2014-2020: </a:t>
            </a:r>
          </a:p>
          <a:p>
            <a:pPr>
              <a:lnSpc>
                <a:spcPct val="150000"/>
              </a:lnSpc>
            </a:pPr>
            <a:endParaRPr lang="pl-PL" sz="14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342900" indent="-342900">
              <a:lnSpc>
                <a:spcPct val="150000"/>
              </a:lnSpc>
              <a:buAutoNum type="arabicParenR"/>
            </a:pPr>
            <a:r>
              <a:rPr lang="pl-PL" sz="1400" b="1" dirty="0">
                <a:solidFill>
                  <a:srgbClr val="000000"/>
                </a:solidFill>
                <a:latin typeface="Calibri" panose="020F0502020204030204" pitchFamily="34" charset="0"/>
              </a:rPr>
              <a:t>Tworzenie nowych miejsc opieki nad dziećmi do lat 3 </a:t>
            </a:r>
            <a:r>
              <a:rPr lang="pl-PL" sz="1400" dirty="0">
                <a:solidFill>
                  <a:srgbClr val="000000"/>
                </a:solidFill>
                <a:latin typeface="Calibri" panose="020F0502020204030204" pitchFamily="34" charset="0"/>
              </a:rPr>
              <a:t>w istniejących lub nowo tworzonych instytucjonalnych formach opieki przewidzianych ustawą z dnia 4 lutego 2011 r. o opiece nad dziećmi w wieku do lat 3 (</a:t>
            </a:r>
            <a:r>
              <a:rPr lang="pl-PL" sz="1400" dirty="0" err="1">
                <a:solidFill>
                  <a:srgbClr val="000000"/>
                </a:solidFill>
                <a:latin typeface="Calibri" panose="020F0502020204030204" pitchFamily="34" charset="0"/>
              </a:rPr>
              <a:t>t.j</a:t>
            </a:r>
            <a:r>
              <a:rPr lang="pl-PL" sz="1400" dirty="0">
                <a:solidFill>
                  <a:srgbClr val="000000"/>
                </a:solidFill>
                <a:latin typeface="Calibri" panose="020F0502020204030204" pitchFamily="34" charset="0"/>
              </a:rPr>
              <a:t>. Dz. U. </a:t>
            </a:r>
            <a:br>
              <a:rPr lang="pl-PL" sz="1400" dirty="0">
                <a:solidFill>
                  <a:srgbClr val="000000"/>
                </a:solidFill>
                <a:latin typeface="Calibri" panose="020F0502020204030204" pitchFamily="34" charset="0"/>
              </a:rPr>
            </a:br>
            <a:r>
              <a:rPr lang="pl-PL" sz="1400" dirty="0">
                <a:solidFill>
                  <a:srgbClr val="000000"/>
                </a:solidFill>
                <a:latin typeface="Calibri" panose="020F0502020204030204" pitchFamily="34" charset="0"/>
              </a:rPr>
              <a:t>z 2019 r. poz. 409 z </a:t>
            </a:r>
            <a:r>
              <a:rPr lang="pl-PL" sz="1400" dirty="0" err="1">
                <a:solidFill>
                  <a:srgbClr val="000000"/>
                </a:solidFill>
                <a:latin typeface="Calibri" panose="020F0502020204030204" pitchFamily="34" charset="0"/>
              </a:rPr>
              <a:t>późn</a:t>
            </a:r>
            <a:r>
              <a:rPr lang="pl-PL" sz="1400" dirty="0">
                <a:solidFill>
                  <a:srgbClr val="000000"/>
                </a:solidFill>
                <a:latin typeface="Calibri" panose="020F0502020204030204" pitchFamily="34" charset="0"/>
              </a:rPr>
              <a:t>. zm.)*, w tym m.in. zapewnienie bieżącego funkcjonowania utworzonego miejsca opieki nad dziećmi do lat 3. </a:t>
            </a:r>
          </a:p>
          <a:p>
            <a:pPr>
              <a:lnSpc>
                <a:spcPct val="150000"/>
              </a:lnSpc>
            </a:pPr>
            <a:endParaRPr lang="pl-PL" sz="14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>
              <a:lnSpc>
                <a:spcPct val="150000"/>
              </a:lnSpc>
            </a:pPr>
            <a:r>
              <a:rPr lang="pl-PL" sz="1400" b="1" dirty="0">
                <a:solidFill>
                  <a:srgbClr val="000000"/>
                </a:solidFill>
                <a:latin typeface="Calibri" panose="020F0502020204030204" pitchFamily="34" charset="0"/>
              </a:rPr>
              <a:t>2)    Pokrycie kosztów usług bieżącej opieki nad dziećmi </a:t>
            </a:r>
            <a:r>
              <a:rPr lang="pl-PL" sz="1400" dirty="0">
                <a:solidFill>
                  <a:srgbClr val="000000"/>
                </a:solidFill>
                <a:latin typeface="Calibri" panose="020F0502020204030204" pitchFamily="34" charset="0"/>
              </a:rPr>
              <a:t>poprzez pokrycie kosztów opłat za pobyt dziecka w żłobku,</a:t>
            </a:r>
          </a:p>
          <a:p>
            <a:pPr>
              <a:lnSpc>
                <a:spcPct val="150000"/>
              </a:lnSpc>
            </a:pPr>
            <a:r>
              <a:rPr lang="pl-PL" sz="1400" dirty="0">
                <a:solidFill>
                  <a:srgbClr val="000000"/>
                </a:solidFill>
                <a:latin typeface="Calibri" panose="020F0502020204030204" pitchFamily="34" charset="0"/>
              </a:rPr>
              <a:t>        klubie dziecięcym lub u dziennego opiekuna ponoszonych przez opiekunów dzieci do lat 3 lub kosztów      </a:t>
            </a:r>
            <a:br>
              <a:rPr lang="pl-PL" sz="1400" dirty="0">
                <a:solidFill>
                  <a:srgbClr val="000000"/>
                </a:solidFill>
                <a:latin typeface="Calibri" panose="020F0502020204030204" pitchFamily="34" charset="0"/>
              </a:rPr>
            </a:br>
            <a:r>
              <a:rPr lang="pl-PL" sz="1400" dirty="0">
                <a:solidFill>
                  <a:srgbClr val="000000"/>
                </a:solidFill>
                <a:latin typeface="Calibri" panose="020F0502020204030204" pitchFamily="34" charset="0"/>
              </a:rPr>
              <a:t>         wynagrodzenia niani** ponoszonych przez opiekunów dzieci do lat 3. </a:t>
            </a:r>
          </a:p>
          <a:p>
            <a:pPr>
              <a:lnSpc>
                <a:spcPct val="150000"/>
              </a:lnSpc>
            </a:pPr>
            <a:endParaRPr lang="pl-PL" sz="14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>
              <a:lnSpc>
                <a:spcPct val="150000"/>
              </a:lnSpc>
            </a:pPr>
            <a:r>
              <a:rPr lang="pl-PL" sz="1100" dirty="0">
                <a:solidFill>
                  <a:srgbClr val="000000"/>
                </a:solidFill>
                <a:latin typeface="+mj-lt"/>
              </a:rPr>
              <a:t>*Dotyczy również żłobków przyzakładowych. </a:t>
            </a:r>
            <a:r>
              <a:rPr lang="pl-PL" sz="1200" dirty="0">
                <a:solidFill>
                  <a:srgbClr val="000000"/>
                </a:solidFill>
                <a:latin typeface="Calibri" panose="020F0502020204030204" pitchFamily="34" charset="0"/>
              </a:rPr>
              <a:t>	</a:t>
            </a:r>
          </a:p>
          <a:p>
            <a:pPr marL="93663" lvl="0" indent="-93663" algn="just"/>
            <a:r>
              <a:rPr lang="pl-PL" altLang="pl-PL" sz="1100" dirty="0">
                <a:latin typeface="+mj-lt"/>
                <a:cs typeface="Times New Roman" pitchFamily="18" charset="0"/>
              </a:rPr>
              <a:t>** </a:t>
            </a:r>
            <a:r>
              <a:rPr lang="pl-PL" sz="1100" dirty="0">
                <a:solidFill>
                  <a:srgbClr val="000000"/>
                </a:solidFill>
                <a:latin typeface="+mj-lt"/>
              </a:rPr>
              <a:t>W przedmiotowym konkursie wyłączono możliwość finansowania tej formy opieki. </a:t>
            </a:r>
            <a:endParaRPr lang="pl-PL" altLang="pl-PL" sz="1100" dirty="0">
              <a:latin typeface="+mj-lt"/>
              <a:cs typeface="Times New Roman" pitchFamily="18" charset="0"/>
            </a:endParaRPr>
          </a:p>
          <a:p>
            <a:pPr algn="just"/>
            <a:endParaRPr lang="pl-PL" altLang="pl-PL" sz="1200" dirty="0">
              <a:latin typeface="Calibri" pitchFamily="34" charset="0"/>
              <a:cs typeface="Times New Roman" pitchFamily="18" charset="0"/>
            </a:endParaRPr>
          </a:p>
        </p:txBody>
      </p:sp>
      <p:pic>
        <p:nvPicPr>
          <p:cNvPr id="7" name="Obraz 6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7664" y="6208444"/>
            <a:ext cx="5760720" cy="552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0076565"/>
      </p:ext>
    </p:extLst>
  </p:cSld>
  <p:clrMapOvr>
    <a:masterClrMapping/>
  </p:clrMapOvr>
  <p:transition spd="slow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/>
          <p:cNvSpPr/>
          <p:nvPr/>
        </p:nvSpPr>
        <p:spPr>
          <a:xfrm>
            <a:off x="0" y="0"/>
            <a:ext cx="9144000" cy="105273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38100"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pl-PL" dirty="0"/>
          </a:p>
        </p:txBody>
      </p:sp>
      <p:sp>
        <p:nvSpPr>
          <p:cNvPr id="11" name="Prostokąt zaokrąglony 10"/>
          <p:cNvSpPr/>
          <p:nvPr/>
        </p:nvSpPr>
        <p:spPr>
          <a:xfrm>
            <a:off x="214282" y="116631"/>
            <a:ext cx="8715436" cy="706027"/>
          </a:xfrm>
          <a:prstGeom prst="roundRect">
            <a:avLst/>
          </a:prstGeom>
          <a:ln w="44450">
            <a:solidFill>
              <a:schemeClr val="tx1"/>
            </a:solidFill>
          </a:ln>
          <a:effectLst>
            <a:glow rad="101600">
              <a:schemeClr val="accent6">
                <a:satMod val="175000"/>
                <a:alpha val="40000"/>
              </a:schemeClr>
            </a:glow>
            <a:outerShdw blurRad="50800" dist="38100" dir="5400000" algn="t" rotWithShape="0">
              <a:prstClr val="black">
                <a:alpha val="40000"/>
              </a:prstClr>
            </a:outerShdw>
            <a:softEdge rad="317500"/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 prst="riblet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3200" b="1" dirty="0">
                <a:solidFill>
                  <a:schemeClr val="tx1"/>
                </a:solidFill>
              </a:rPr>
              <a:t>Wojewódzki Urząd Pracy w Opolu</a:t>
            </a:r>
          </a:p>
        </p:txBody>
      </p:sp>
      <p:sp>
        <p:nvSpPr>
          <p:cNvPr id="7177" name="Prostokąt 1"/>
          <p:cNvSpPr>
            <a:spLocks noChangeArrowheads="1"/>
          </p:cNvSpPr>
          <p:nvPr/>
        </p:nvSpPr>
        <p:spPr bwMode="auto">
          <a:xfrm>
            <a:off x="179512" y="1268760"/>
            <a:ext cx="8750206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47675" lvl="0" indent="-447675"/>
            <a:endParaRPr lang="pl-PL" sz="1400" dirty="0"/>
          </a:p>
          <a:p>
            <a:pPr lvl="0"/>
            <a:endParaRPr lang="pl-PL" sz="1400" dirty="0"/>
          </a:p>
          <a:p>
            <a:pPr lvl="0"/>
            <a:endParaRPr lang="pl-PL" sz="1400" dirty="0"/>
          </a:p>
          <a:p>
            <a:pPr algn="just"/>
            <a:endParaRPr lang="pl-PL" altLang="pl-PL" sz="1400" dirty="0">
              <a:latin typeface="+mj-lt"/>
              <a:cs typeface="Times New Roman" pitchFamily="18" charset="0"/>
            </a:endParaRPr>
          </a:p>
          <a:p>
            <a:pPr algn="just"/>
            <a:endParaRPr lang="pl-PL" altLang="pl-PL" sz="1600" dirty="0">
              <a:latin typeface="Calibri" pitchFamily="34" charset="0"/>
              <a:cs typeface="Times New Roman" pitchFamily="18" charset="0"/>
            </a:endParaRPr>
          </a:p>
        </p:txBody>
      </p:sp>
      <p:pic>
        <p:nvPicPr>
          <p:cNvPr id="7" name="Obraz 6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4255" y="5952376"/>
            <a:ext cx="5760720" cy="552450"/>
          </a:xfrm>
          <a:prstGeom prst="rect">
            <a:avLst/>
          </a:prstGeom>
        </p:spPr>
      </p:pic>
      <p:sp>
        <p:nvSpPr>
          <p:cNvPr id="2" name="pole tekstowe 1"/>
          <p:cNvSpPr txBox="1"/>
          <p:nvPr/>
        </p:nvSpPr>
        <p:spPr>
          <a:xfrm>
            <a:off x="179512" y="1268760"/>
            <a:ext cx="8568952" cy="44781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pl-PL" sz="1400" b="1" dirty="0">
                <a:solidFill>
                  <a:srgbClr val="000000"/>
                </a:solidFill>
                <a:latin typeface="Calibri" panose="020F0502020204030204" pitchFamily="34" charset="0"/>
              </a:rPr>
              <a:t>3) Dostosowanie istniejących miejsc opieki nad dziećmi do lat 3 </a:t>
            </a:r>
            <a:r>
              <a:rPr lang="pl-PL" sz="1400" dirty="0">
                <a:solidFill>
                  <a:srgbClr val="000000"/>
                </a:solidFill>
                <a:latin typeface="Calibri" panose="020F0502020204030204" pitchFamily="34" charset="0"/>
              </a:rPr>
              <a:t>w instytucjonalnych formach opieki do potrzeb   </a:t>
            </a:r>
            <a:br>
              <a:rPr lang="pl-PL" sz="1400" dirty="0">
                <a:solidFill>
                  <a:srgbClr val="000000"/>
                </a:solidFill>
                <a:latin typeface="Calibri" panose="020F0502020204030204" pitchFamily="34" charset="0"/>
              </a:rPr>
            </a:br>
            <a:r>
              <a:rPr lang="pl-PL" sz="1400" dirty="0">
                <a:solidFill>
                  <a:srgbClr val="000000"/>
                </a:solidFill>
                <a:latin typeface="Calibri" panose="020F0502020204030204" pitchFamily="34" charset="0"/>
              </a:rPr>
              <a:t>    dzieci z niepełnosprawnościami. </a:t>
            </a:r>
          </a:p>
          <a:p>
            <a:pPr>
              <a:lnSpc>
                <a:spcPct val="150000"/>
              </a:lnSpc>
            </a:pPr>
            <a:r>
              <a:rPr lang="pl-PL" sz="1400" b="1" dirty="0">
                <a:solidFill>
                  <a:srgbClr val="000000"/>
                </a:solidFill>
                <a:latin typeface="Calibri" panose="020F0502020204030204" pitchFamily="34" charset="0"/>
              </a:rPr>
              <a:t>4) Aktywizacja zawodowa osób sprawujących opiekę nad dziećmi do lat 3</a:t>
            </a:r>
            <a:r>
              <a:rPr lang="pl-PL" sz="1400" dirty="0">
                <a:solidFill>
                  <a:srgbClr val="000000"/>
                </a:solidFill>
                <a:latin typeface="Calibri" panose="020F0502020204030204" pitchFamily="34" charset="0"/>
              </a:rPr>
              <a:t>*, w tym m.in. </a:t>
            </a:r>
          </a:p>
          <a:p>
            <a:pPr>
              <a:lnSpc>
                <a:spcPct val="150000"/>
              </a:lnSpc>
            </a:pPr>
            <a:r>
              <a:rPr lang="pl-PL" sz="1400" dirty="0">
                <a:solidFill>
                  <a:srgbClr val="000000"/>
                </a:solidFill>
                <a:latin typeface="Calibri" panose="020F0502020204030204" pitchFamily="34" charset="0"/>
              </a:rPr>
              <a:t>a) pośrednictwo pracy, </a:t>
            </a:r>
          </a:p>
          <a:p>
            <a:pPr>
              <a:lnSpc>
                <a:spcPct val="150000"/>
              </a:lnSpc>
            </a:pPr>
            <a:r>
              <a:rPr lang="pl-PL" sz="1400" dirty="0">
                <a:solidFill>
                  <a:srgbClr val="000000"/>
                </a:solidFill>
                <a:latin typeface="Calibri" panose="020F0502020204030204" pitchFamily="34" charset="0"/>
              </a:rPr>
              <a:t>b) poradnictwo zawodowe, </a:t>
            </a:r>
          </a:p>
          <a:p>
            <a:pPr>
              <a:lnSpc>
                <a:spcPct val="150000"/>
              </a:lnSpc>
            </a:pPr>
            <a:r>
              <a:rPr lang="pl-PL" sz="1400" dirty="0">
                <a:solidFill>
                  <a:srgbClr val="000000"/>
                </a:solidFill>
                <a:latin typeface="Calibri" panose="020F0502020204030204" pitchFamily="34" charset="0"/>
              </a:rPr>
              <a:t>c) szkolenia, </a:t>
            </a:r>
          </a:p>
          <a:p>
            <a:pPr>
              <a:lnSpc>
                <a:spcPct val="150000"/>
              </a:lnSpc>
            </a:pPr>
            <a:r>
              <a:rPr lang="pl-PL" sz="1400" dirty="0">
                <a:solidFill>
                  <a:srgbClr val="000000"/>
                </a:solidFill>
                <a:latin typeface="Calibri" panose="020F0502020204030204" pitchFamily="34" charset="0"/>
              </a:rPr>
              <a:t>d) staże, </a:t>
            </a:r>
          </a:p>
          <a:p>
            <a:pPr>
              <a:lnSpc>
                <a:spcPct val="150000"/>
              </a:lnSpc>
            </a:pPr>
            <a:r>
              <a:rPr lang="pl-PL" sz="1400" dirty="0">
                <a:solidFill>
                  <a:srgbClr val="000000"/>
                </a:solidFill>
                <a:latin typeface="Calibri" panose="020F0502020204030204" pitchFamily="34" charset="0"/>
              </a:rPr>
              <a:t>e) wyposażenie i doposażenie stanowiska pracy, </a:t>
            </a:r>
          </a:p>
          <a:p>
            <a:pPr>
              <a:lnSpc>
                <a:spcPct val="150000"/>
              </a:lnSpc>
            </a:pPr>
            <a:r>
              <a:rPr lang="pl-PL" sz="1400" dirty="0">
                <a:solidFill>
                  <a:srgbClr val="000000"/>
                </a:solidFill>
                <a:latin typeface="Calibri" panose="020F0502020204030204" pitchFamily="34" charset="0"/>
              </a:rPr>
              <a:t>f) subsydiowanie zatrudnienia, </a:t>
            </a:r>
          </a:p>
          <a:p>
            <a:pPr>
              <a:lnSpc>
                <a:spcPct val="150000"/>
              </a:lnSpc>
            </a:pPr>
            <a:r>
              <a:rPr lang="pl-PL" sz="1400" dirty="0">
                <a:solidFill>
                  <a:srgbClr val="000000"/>
                </a:solidFill>
                <a:latin typeface="Calibri" panose="020F0502020204030204" pitchFamily="34" charset="0"/>
              </a:rPr>
              <a:t>g) grant na utworzenie stanowiska pracy w formie telepracy </a:t>
            </a:r>
            <a:endParaRPr lang="pl-PL" sz="1600" dirty="0">
              <a:latin typeface="Calibri" panose="020F0502020204030204" pitchFamily="34" charset="0"/>
            </a:endParaRPr>
          </a:p>
          <a:p>
            <a:pPr>
              <a:lnSpc>
                <a:spcPct val="150000"/>
              </a:lnSpc>
            </a:pPr>
            <a:r>
              <a:rPr lang="pl-PL" sz="1400" dirty="0">
                <a:solidFill>
                  <a:srgbClr val="000000"/>
                </a:solidFill>
                <a:latin typeface="Calibri" panose="020F0502020204030204" pitchFamily="34" charset="0"/>
              </a:rPr>
              <a:t>w rozumieniu art. 67 ustawy z dnia 26 czerwca 1974 r. – Kodeks pracy (</a:t>
            </a:r>
            <a:r>
              <a:rPr lang="pl-PL" sz="1400" dirty="0" err="1">
                <a:solidFill>
                  <a:srgbClr val="000000"/>
                </a:solidFill>
                <a:latin typeface="Calibri" panose="020F0502020204030204" pitchFamily="34" charset="0"/>
              </a:rPr>
              <a:t>t.j</a:t>
            </a:r>
            <a:r>
              <a:rPr lang="pl-PL" sz="1400" dirty="0">
                <a:solidFill>
                  <a:srgbClr val="000000"/>
                </a:solidFill>
                <a:latin typeface="Calibri" panose="020F0502020204030204" pitchFamily="34" charset="0"/>
              </a:rPr>
              <a:t>. Dz.U. z 2019 poz. 1040). </a:t>
            </a:r>
          </a:p>
          <a:p>
            <a:r>
              <a:rPr lang="pl-PL" sz="1400" dirty="0">
                <a:solidFill>
                  <a:srgbClr val="000000"/>
                </a:solidFill>
                <a:latin typeface="Calibri" panose="020F0502020204030204" pitchFamily="34" charset="0"/>
              </a:rPr>
              <a:t>	</a:t>
            </a:r>
          </a:p>
          <a:p>
            <a:r>
              <a:rPr lang="pl-PL" sz="1100" dirty="0">
                <a:solidFill>
                  <a:srgbClr val="000000"/>
                </a:solidFill>
                <a:latin typeface="Calibri" panose="020F0502020204030204" pitchFamily="34" charset="0"/>
              </a:rPr>
              <a:t>*Możliwa do realizacji wyłącznie jako element projektu wskazanego w pozostałych typach projektu. Nie dotyczy osób pracujących (definicja osoby pracującej została wskazana w dokumencie pn. Lista wskaźników na poziomie projektu RPO WO 2014-2020. Zakres EFS). </a:t>
            </a:r>
          </a:p>
          <a:p>
            <a:r>
              <a:rPr lang="pl-PL" dirty="0">
                <a:solidFill>
                  <a:srgbClr val="000000"/>
                </a:solidFill>
                <a:latin typeface="Calibri" panose="020F0502020204030204" pitchFamily="34" charset="0"/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1111963743"/>
      </p:ext>
    </p:extLst>
  </p:cSld>
  <p:clrMapOvr>
    <a:masterClrMapping/>
  </p:clrMapOvr>
  <p:transition spd="slow"/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12766</TotalTime>
  <Words>2538</Words>
  <Application>Microsoft Office PowerPoint</Application>
  <PresentationFormat>Pokaz na ekranie (4:3)</PresentationFormat>
  <Paragraphs>620</Paragraphs>
  <Slides>44</Slides>
  <Notes>4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2</vt:i4>
      </vt:variant>
      <vt:variant>
        <vt:lpstr>Tytuły slajdów</vt:lpstr>
      </vt:variant>
      <vt:variant>
        <vt:i4>44</vt:i4>
      </vt:variant>
    </vt:vector>
  </HeadingPairs>
  <TitlesOfParts>
    <vt:vector size="49" baseType="lpstr">
      <vt:lpstr>Arial</vt:lpstr>
      <vt:lpstr>Calibri</vt:lpstr>
      <vt:lpstr>Times New Roman</vt:lpstr>
      <vt:lpstr>Motyw pakietu Office</vt:lpstr>
      <vt:lpstr>1_Motyw pakietu Office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Company>WUP OPOLE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Slajd 1</dc:title>
  <dc:creator>m.swiecicka</dc:creator>
  <cp:lastModifiedBy>Aneta Nowobilska</cp:lastModifiedBy>
  <cp:revision>1136</cp:revision>
  <cp:lastPrinted>2019-08-09T08:28:41Z</cp:lastPrinted>
  <dcterms:created xsi:type="dcterms:W3CDTF">2013-10-01T06:15:47Z</dcterms:created>
  <dcterms:modified xsi:type="dcterms:W3CDTF">2019-08-14T10:59:26Z</dcterms:modified>
</cp:coreProperties>
</file>