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5"/>
  </p:notesMasterIdLst>
  <p:handoutMasterIdLst>
    <p:handoutMasterId r:id="rId46"/>
  </p:handoutMasterIdLst>
  <p:sldIdLst>
    <p:sldId id="424" r:id="rId3"/>
    <p:sldId id="439" r:id="rId4"/>
    <p:sldId id="574" r:id="rId5"/>
    <p:sldId id="606" r:id="rId6"/>
    <p:sldId id="645" r:id="rId7"/>
    <p:sldId id="646" r:id="rId8"/>
    <p:sldId id="657" r:id="rId9"/>
    <p:sldId id="647" r:id="rId10"/>
    <p:sldId id="607" r:id="rId11"/>
    <p:sldId id="643" r:id="rId12"/>
    <p:sldId id="662" r:id="rId13"/>
    <p:sldId id="663" r:id="rId14"/>
    <p:sldId id="664" r:id="rId15"/>
    <p:sldId id="665" r:id="rId16"/>
    <p:sldId id="612" r:id="rId17"/>
    <p:sldId id="648" r:id="rId18"/>
    <p:sldId id="661" r:id="rId19"/>
    <p:sldId id="674" r:id="rId20"/>
    <p:sldId id="620" r:id="rId21"/>
    <p:sldId id="621" r:id="rId22"/>
    <p:sldId id="622" r:id="rId23"/>
    <p:sldId id="623" r:id="rId24"/>
    <p:sldId id="624" r:id="rId25"/>
    <p:sldId id="625" r:id="rId26"/>
    <p:sldId id="626" r:id="rId27"/>
    <p:sldId id="627" r:id="rId28"/>
    <p:sldId id="631" r:id="rId29"/>
    <p:sldId id="667" r:id="rId30"/>
    <p:sldId id="547" r:id="rId31"/>
    <p:sldId id="666" r:id="rId32"/>
    <p:sldId id="498" r:id="rId33"/>
    <p:sldId id="568" r:id="rId34"/>
    <p:sldId id="671" r:id="rId35"/>
    <p:sldId id="672" r:id="rId36"/>
    <p:sldId id="573" r:id="rId37"/>
    <p:sldId id="537" r:id="rId38"/>
    <p:sldId id="669" r:id="rId39"/>
    <p:sldId id="670" r:id="rId40"/>
    <p:sldId id="490" r:id="rId41"/>
    <p:sldId id="491" r:id="rId42"/>
    <p:sldId id="578" r:id="rId43"/>
    <p:sldId id="542" r:id="rId44"/>
  </p:sldIdLst>
  <p:sldSz cx="9144000" cy="6858000" type="screen4x3"/>
  <p:notesSz cx="6888163" cy="100187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rawska" initials="a" lastIdx="28" clrIdx="0"/>
  <p:cmAuthor id="1" name="G. Syska" initials="GS" lastIdx="17" clrIdx="1"/>
  <p:cmAuthor id="2" name="a.bednarek" initials="a" lastIdx="9" clrIdx="2"/>
  <p:cmAuthor id="3" name="K. Hemon" initials="KH" lastIdx="3" clrIdx="3"/>
  <p:cmAuthor id="4" name="E. Wesoła" initials="EW" lastIdx="1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89C1"/>
    <a:srgbClr val="CEEC70"/>
    <a:srgbClr val="B1C7E1"/>
    <a:srgbClr val="618DC3"/>
    <a:srgbClr val="779DCB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11" autoAdjust="0"/>
    <p:restoredTop sz="94660"/>
  </p:normalViewPr>
  <p:slideViewPr>
    <p:cSldViewPr>
      <p:cViewPr varScale="1">
        <p:scale>
          <a:sx n="106" d="100"/>
          <a:sy n="106" d="100"/>
        </p:scale>
        <p:origin x="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5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55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4ECEE1-C649-49FB-939C-700FA6C5EDA8}" type="datetimeFigureOut">
              <a:rPr lang="pl-PL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3F88AD-AFC0-4AC6-A29D-E34610CBCB0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5705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B6A718A-DA2F-4202-A9DA-C46AAF4B8A32}" type="datetimeFigureOut">
              <a:rPr lang="pl-PL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8586CD-F6B1-4BDC-AEDA-A27618093E7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397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DEA96D-DA58-420F-BD00-37C6E962AFE1}" type="slidenum">
              <a:rPr lang="pl-PL" altLang="pl-PL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0263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43F5A-32D6-4CE6-B6F0-F3DAD4C2750C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2C452-EB1B-45F8-8182-C8F6BC9E24F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ACCD8-059D-46D7-9C11-5DFDC459518B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BB2DC-9174-4C79-99CC-25666584960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D0A79-105D-4D32-92A3-25568627CF8D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3A7F1-9C4E-4A6B-9904-C379B952B4C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8F169-1569-41A7-97B7-EABEACA84D84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B37F1-EA02-494D-BCF2-5A20CF9E585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B10A6-1101-4794-879B-DD45BB6B2DB1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8C535-DE0A-4D77-A9DA-C10F5FE73F8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6DC69-0F76-4AA8-8DAC-132B07ED048D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3DFB6-3394-4990-A77B-E31D14E632B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07870-81B0-4832-9663-B3C8790A94D0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0ED4F-7326-4425-828F-2AB932D15CF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6E4D-BBF4-4D34-A4E6-C6710819A56D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A5F58-3BF8-466C-9057-F3FDD04EA82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A53A-FC9D-4DF2-A6BC-46C7D6F8FFBE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7CC59-2EE6-4FE4-9F14-88677511BAF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BA4C3-2421-44E8-92DE-FC9D151CEEEC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194F-FC7D-43B2-A93E-2F6BC4B6766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022DF-CC29-48A5-A867-365ABEEF852D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C58ED-18D9-4965-9662-7310D566526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D94BF-27CE-4253-8B21-76E165D09DC1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0F272-4410-428B-B83A-C552716E877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6EF0A-8261-40D5-870F-952460C93EB7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0259C-C3DD-4330-ABC6-04856951779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9B4EF-55F9-4EB5-B392-7C8977CBD89D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C0964-F3E0-440D-BF5F-E3EE5C28736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B56E-CF94-475D-99D2-D9AB526261E3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A89CF-D389-4F3F-A90D-5E0056501CA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D41BC-4D85-41F0-85F3-C70267C82718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4F47-4AE7-499E-91AC-5461BF0782C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D4AA-0DFE-4DDA-B2C1-9710DFA6FB08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591CB-023F-427F-B3D3-13E70CCF892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86CF-46B5-49C5-A48A-A85072CB0607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504A-D863-49B4-BA2A-773CE771A32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7308B-6B19-40A4-9BEF-D912C315F527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20B2A-768A-41A4-8790-9B18B2A5504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17BB-6A78-4BC3-BEDA-F7FB179E37A6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B09A5-D7DC-4975-883A-36C09504032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EE96F-ED1C-4991-A00F-77FCA2E78C77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8651F-C2E2-4A0E-86B8-608E5CB8281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FB548-91FF-4FCF-A9B8-E731518B1300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43986-8538-423A-B475-B56DCC3F83E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0C8483-5CDA-45B6-B1EB-C92244608DDD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7A76CA4-82E5-4D33-9BC7-6C1534D894D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919EC8C-99A8-4975-92F7-A3FBC337F059}" type="datetime1">
              <a:rPr lang="pl-PL" smtClean="0"/>
              <a:pPr>
                <a:defRPr/>
              </a:pPr>
              <a:t>10.12.2019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15D1960-F112-4533-BE43-E75D880873F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.opolskie.pl/" TargetMode="External"/><Relationship Id="rId2" Type="http://schemas.openxmlformats.org/officeDocument/2006/relationships/hyperlink" Target="http://test.pw.opolskie.pl/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a 3"/>
          <p:cNvGrpSpPr>
            <a:grpSpLocks/>
          </p:cNvGrpSpPr>
          <p:nvPr/>
        </p:nvGrpSpPr>
        <p:grpSpPr bwMode="auto">
          <a:xfrm>
            <a:off x="1000125" y="857250"/>
            <a:ext cx="6888163" cy="4537075"/>
            <a:chOff x="-1" y="1"/>
            <a:chExt cx="6888089" cy="4536504"/>
          </a:xfrm>
        </p:grpSpPr>
        <p:sp>
          <p:nvSpPr>
            <p:cNvPr id="5" name="Schemat blokowy: operacja ręczna 4"/>
            <p:cNvSpPr/>
            <p:nvPr/>
          </p:nvSpPr>
          <p:spPr>
            <a:xfrm rot="16200000">
              <a:off x="1175792" y="-1175792"/>
              <a:ext cx="4536504" cy="6888089"/>
            </a:xfrm>
            <a:prstGeom prst="flowChartManualOperati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chemat blokowy: operacja ręczna 4"/>
            <p:cNvSpPr/>
            <p:nvPr/>
          </p:nvSpPr>
          <p:spPr>
            <a:xfrm>
              <a:off x="-1" y="699455"/>
              <a:ext cx="6380118" cy="29291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36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Regionalny Program Operacyjny Województwa Opolskiego na lata 2014-2020</a:t>
              </a:r>
            </a:p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28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Nabór w ramach Poddziałania 9.1.1</a:t>
              </a:r>
              <a:endParaRPr lang="pl-PL" sz="28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5123" name="Grupa 7"/>
          <p:cNvGrpSpPr>
            <a:grpSpLocks/>
          </p:cNvGrpSpPr>
          <p:nvPr/>
        </p:nvGrpSpPr>
        <p:grpSpPr bwMode="auto">
          <a:xfrm rot="10800000">
            <a:off x="3707904" y="4221088"/>
            <a:ext cx="4909815" cy="1439862"/>
            <a:chOff x="-235682" y="-203246"/>
            <a:chExt cx="6578841" cy="4064001"/>
          </a:xfrm>
        </p:grpSpPr>
        <p:sp>
          <p:nvSpPr>
            <p:cNvPr id="8" name="Schemat blokowy: operacja ręczna 7"/>
            <p:cNvSpPr/>
            <p:nvPr/>
          </p:nvSpPr>
          <p:spPr>
            <a:xfrm rot="16200000">
              <a:off x="780523" y="-1219451"/>
              <a:ext cx="4064001" cy="6096411"/>
            </a:xfrm>
            <a:prstGeom prst="flowChartManualOperation">
              <a:avLst/>
            </a:prstGeom>
            <a:solidFill>
              <a:srgbClr val="FF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Schemat blokowy: operacja ręczna 4"/>
            <p:cNvSpPr/>
            <p:nvPr/>
          </p:nvSpPr>
          <p:spPr>
            <a:xfrm rot="10800000">
              <a:off x="1" y="812798"/>
              <a:ext cx="6343158" cy="2438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 eaLnBrk="1" hangingPunct="1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Opole, </a:t>
              </a: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accent5">
                      <a:lumMod val="60000"/>
                      <a:lumOff val="40000"/>
                    </a:schemeClr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9 grudnia </a:t>
              </a: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2019 r.</a:t>
              </a:r>
            </a:p>
          </p:txBody>
        </p:sp>
      </p:grp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785786" y="6429396"/>
            <a:ext cx="73580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Szkolenie współfinansowane przez Unię Europejską w ramach Europejskiego Funduszu Społecznego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C452-EB1B-45F8-8182-C8F6BC9E24FC}" type="slidenum">
              <a:rPr lang="pl-PL" altLang="pl-PL" smtClean="0"/>
              <a:pPr/>
              <a:t>1</a:t>
            </a:fld>
            <a:endParaRPr lang="pl-PL" altLang="pl-PL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63688" y="5293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4" name="Obraz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426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l-PL" sz="1400" dirty="0">
                <a:latin typeface="Calibri" panose="020F0502020204030204" pitchFamily="34" charset="0"/>
              </a:rPr>
              <a:t> </a:t>
            </a:r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  <a:p>
            <a:pPr marL="342900" lvl="0" indent="-342900" algn="just">
              <a:spcBef>
                <a:spcPts val="200"/>
              </a:spcBef>
              <a:spcAft>
                <a:spcPts val="200"/>
              </a:spcAft>
              <a:buFont typeface="+mj-lt"/>
              <a:buAutoNum type="arabicPeriod" startAt="2"/>
            </a:pP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Tworzenie warunków dla nauczania opartego na metodzie eksperymentu poprzez realizację kompleksowych projektów obejmujących poprzez:</a:t>
            </a:r>
          </a:p>
          <a:p>
            <a:pPr lvl="0" algn="just">
              <a:spcBef>
                <a:spcPts val="200"/>
              </a:spcBef>
              <a:spcAft>
                <a:spcPts val="200"/>
              </a:spcAft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200"/>
              </a:spcBef>
              <a:spcAft>
                <a:spcPts val="200"/>
              </a:spcAft>
              <a:buFont typeface="+mj-lt"/>
              <a:buAutoNum type="alphaLcParenR"/>
            </a:pPr>
            <a:r>
              <a:rPr lang="pl-PL" sz="1400" dirty="0">
                <a:latin typeface="+mn-lt"/>
              </a:rPr>
              <a:t>wyposażenie pracowni szkolnych w narzędzia do nauczania kompetencji matematyczno-przyrodniczych,</a:t>
            </a:r>
          </a:p>
          <a:p>
            <a:pPr marL="342900" indent="-342900" algn="just">
              <a:spcBef>
                <a:spcPts val="200"/>
              </a:spcBef>
              <a:spcAft>
                <a:spcPts val="200"/>
              </a:spcAft>
              <a:buFont typeface="+mj-lt"/>
              <a:buAutoNum type="alphaLcParenR"/>
            </a:pPr>
            <a:r>
              <a:rPr lang="pl-PL" sz="1400" dirty="0">
                <a:latin typeface="+mn-lt"/>
              </a:rPr>
              <a:t> doskonalenie umiejętności, kompetencji lub kwalifikacji zawodowych nauczycieli, w tym nauczycieli przedmiotów przyrodniczych lub matematyki, niezbędnych do prowadzenia procesu nauczania opartego na metodzie eksperymentu,</a:t>
            </a:r>
          </a:p>
          <a:p>
            <a:pPr marL="342900" indent="-342900" algn="just">
              <a:spcBef>
                <a:spcPts val="200"/>
              </a:spcBef>
              <a:spcAft>
                <a:spcPts val="200"/>
              </a:spcAft>
              <a:buFont typeface="+mj-lt"/>
              <a:buAutoNum type="alphaLcParenR"/>
            </a:pPr>
            <a:r>
              <a:rPr lang="pl-PL" sz="1400" dirty="0">
                <a:latin typeface="+mn-lt"/>
              </a:rPr>
              <a:t>kształtowanie i rozwijanie kompetencji matematyczno-przyrodniczych uczniów, wychowanków lub słuchaczy.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endParaRPr lang="pl-PL" sz="1400" dirty="0"/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endParaRPr lang="pl-PL" sz="1400" dirty="0">
              <a:latin typeface="+mn-lt"/>
            </a:endParaRPr>
          </a:p>
          <a:p>
            <a:pPr algn="just"/>
            <a:endParaRPr lang="pl-PL" altLang="pl-PL" sz="1400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400" dirty="0">
              <a:latin typeface="Calibri" pitchFamily="34" charset="0"/>
              <a:cs typeface="Times New Roman" pitchFamily="18" charset="0"/>
            </a:endParaRPr>
          </a:p>
          <a:p>
            <a:r>
              <a:rPr lang="pl-PL" sz="1000" b="1" dirty="0">
                <a:latin typeface="+mn-lt"/>
              </a:rPr>
              <a:t>Projekty obejmujące wyposażenie szkolnych pracowni muszą być realizowane łącznie z działaniami, o których mowa w pkt 2 b) lub 2 c). </a:t>
            </a:r>
          </a:p>
          <a:p>
            <a:r>
              <a:rPr lang="pl-PL" sz="1000" b="1" dirty="0">
                <a:latin typeface="+mn-lt"/>
              </a:rPr>
              <a:t>Beneficjent może zrezygnować ze stosowania się do przedmiotowego wymogu pod warunkiem, że zapewni realizację jednego z tych działań poza projekte</a:t>
            </a:r>
            <a:r>
              <a:rPr lang="pl-PL" sz="1000" dirty="0">
                <a:latin typeface="+mn-lt"/>
              </a:rPr>
              <a:t>m</a:t>
            </a:r>
            <a:r>
              <a:rPr lang="pl-PL" sz="1400" dirty="0">
                <a:latin typeface="+mn-lt"/>
              </a:rPr>
              <a:t>.</a:t>
            </a:r>
          </a:p>
          <a:p>
            <a:pPr algn="just"/>
            <a:endParaRPr lang="pl-PL" altLang="pl-PL" sz="1400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10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6374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11</a:t>
            </a:fld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539552" y="1281329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611560" y="1859309"/>
            <a:ext cx="807524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 startAt="3"/>
            </a:pPr>
            <a:r>
              <a:rPr lang="pl-PL" sz="1400" b="1" dirty="0">
                <a:solidFill>
                  <a:prstClr val="black"/>
                </a:solidFill>
                <a:latin typeface="Calibri"/>
              </a:rPr>
              <a:t>Korzystanie z nowoczesnych technologii informacyjno-komunikacyjnych (TIK) oraz rozwijanie kompetencji informatycznych poprzez </a:t>
            </a:r>
            <a:r>
              <a:rPr lang="pl-PL" sz="1400" b="1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</a:rPr>
              <a:t>:</a:t>
            </a:r>
          </a:p>
          <a:p>
            <a:pPr lvl="0" algn="just">
              <a:spcAft>
                <a:spcPts val="0"/>
              </a:spcAft>
            </a:pPr>
            <a:endParaRPr lang="pl-PL" sz="1400" dirty="0">
              <a:solidFill>
                <a:prstClr val="black"/>
              </a:solidFill>
              <a:latin typeface="Calibri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solidFill>
                  <a:prstClr val="black"/>
                </a:solidFill>
                <a:latin typeface="Calibri"/>
              </a:rPr>
              <a:t>wyposażenie szkół lub placówek systemu oświaty w pomoce dydaktyczne oraz narzędzia TIK niezbędne do realizacji programów nauczania w szkołach lub placówkach systemu oświaty, w tym zapewnienie odpowiedniej infrastruktury sieciowo-usługowej,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solidFill>
                  <a:prstClr val="black"/>
                </a:solidFill>
                <a:latin typeface="Calibri"/>
              </a:rPr>
              <a:t>podnoszenie kompetencji cyfrowych nauczycieli wszystkich przedmiotów, w tym w zakresie korzystania z narzędzi TIK zakupionych do szkół lub placówek systemu oświaty oraz włączania narzędzi TIK do nauczania,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solidFill>
                  <a:prstClr val="black"/>
                </a:solidFill>
                <a:latin typeface="Calibri"/>
              </a:rPr>
              <a:t>kształtowanie i rozwijanie kompetencji cyfrowych uczniów, wychowanków lub słuchaczy, w tym </a:t>
            </a:r>
            <a:br>
              <a:rPr lang="pl-PL" sz="1400" dirty="0">
                <a:solidFill>
                  <a:prstClr val="black"/>
                </a:solidFill>
                <a:latin typeface="Calibri"/>
              </a:rPr>
            </a:br>
            <a:r>
              <a:rPr lang="pl-PL" sz="1400" dirty="0">
                <a:solidFill>
                  <a:prstClr val="black"/>
                </a:solidFill>
                <a:latin typeface="Calibri"/>
              </a:rPr>
              <a:t>z uwzględnieniem bezpieczeństwa w cyberprzestrzeni i wynikających z tego tytułu zagrożeń.</a:t>
            </a:r>
          </a:p>
          <a:p>
            <a:pPr lvl="0" algn="just">
              <a:spcAft>
                <a:spcPts val="0"/>
              </a:spcAft>
            </a:pPr>
            <a:endParaRPr lang="pl-PL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Tx/>
              <a:buAutoNum type="arabicPeriod" startAt="3"/>
            </a:pPr>
            <a:endParaRPr lang="pl-PL" sz="14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l-PL" sz="1000" b="1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Projekty obejmujące wyposażenie szkół lub placówek systemu oświaty muszą być realizowane łącznie </a:t>
            </a:r>
            <a:br>
              <a:rPr lang="pl-PL" sz="1000" b="1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000" b="1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  <a:cs typeface="Times New Roman" panose="02020603050405020304" pitchFamily="18" charset="0"/>
              </a:rPr>
              <a:t>z działaniami, o których mowa w pkt 3 b) lub 3 c). Beneficjent może zrezygnować ze stosowania się do przedmiotowego wymogu pod warunkiem, że zapewni realizację jednego z tych działań poza projektem.</a:t>
            </a:r>
            <a:endParaRPr lang="pl-PL" sz="1000" b="1" dirty="0">
              <a:solidFill>
                <a:prstClr val="black"/>
              </a:solidFill>
              <a:latin typeface="Calibri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28873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12</a:t>
            </a:fld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539552" y="1281329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791540" y="1323697"/>
            <a:ext cx="7416824" cy="4594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 startAt="4"/>
            </a:pPr>
            <a:r>
              <a:rPr lang="pl-PL" sz="1400" b="1" dirty="0">
                <a:latin typeface="+mn-lt"/>
              </a:rPr>
              <a:t>Indywidualizacja pracy z uczniem ze specjalnymi potrzebami rozwojowymi i edukacyjnymi, </a:t>
            </a:r>
          </a:p>
          <a:p>
            <a:pPr lvl="0" algn="just">
              <a:spcAft>
                <a:spcPts val="0"/>
              </a:spcAft>
            </a:pPr>
            <a:r>
              <a:rPr lang="pl-PL" sz="1400" b="1" dirty="0">
                <a:latin typeface="+mn-lt"/>
              </a:rPr>
              <a:t>        w tym wsparcie ucznia młodszego poprzez</a:t>
            </a:r>
            <a:r>
              <a:rPr lang="pl-PL" sz="1400" b="1" dirty="0">
                <a:latin typeface="+mn-lt"/>
                <a:ea typeface="Times New Roman" panose="02020603050405020304" pitchFamily="18" charset="0"/>
              </a:rPr>
              <a:t>:</a:t>
            </a:r>
          </a:p>
          <a:p>
            <a:pPr lvl="0" algn="just">
              <a:spcAft>
                <a:spcPts val="0"/>
              </a:spcAft>
            </a:pPr>
            <a:endParaRPr lang="pl-PL" sz="1400" dirty="0">
              <a:latin typeface="+mn-lt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latin typeface="+mn-lt"/>
              </a:rPr>
              <a:t>doposażenie szkół lub placówek systemu oświaty w pomoce dydaktyczne oraz specjalistyczny sprzęt do rozpoznawania potrzeb rozwojowych, edukacyjnych i możliwości psychofizycznych, kształcenia oraz wspomagania rozwoju i prowadzenia terapii uczniów ze specjalnymi potrzebami edukacyjnymi, a także podręczniki szkolne i materiały dydaktyczne dostosowane do potrzeb uczniów z niepełnosprawnością, ze szczególnym uwzględnieniem tych pomocy, sprzętu i narzędzi, które są zgodne z koncepcją uniwersalnego projektowania, lub w przypadku braku możliwości jej zastosowania wykorzystano mechanizm racjonalnych usprawnień,</a:t>
            </a:r>
          </a:p>
          <a:p>
            <a:pPr lvl="0" algn="just">
              <a:spcAft>
                <a:spcPts val="0"/>
              </a:spcAft>
            </a:pPr>
            <a:endParaRPr lang="pl-PL" sz="1400" dirty="0">
              <a:latin typeface="+mn-lt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l-PL" sz="1400" b="1" baseline="30000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</a:rPr>
              <a:t>Kompleksowe programy wspomagające szkołę lub placówkę systemu oświaty w procesie indywidualizacji pracy z uczniem ze specjalnymi potrzebami rozwojowymi i edukacyjnymi obejmują co najmniej działania wymienione w punkcie 4 lit. a-c. Beneficjent może zrezygnować ze stosowania się do tego wymogu pod warunkiem, że zapewni realizację jednego z tych działań poza projektem. Programy wspomagające obejmują klasy IV-VIII szkoły podstawowej. Powyższy warunek nie ma zastosowania do programów wspomagających proces indywidualizacji pracy z uczniem z niepełnosprawnością, które obejmować mogą klasy I-VIII. Działania, o których mowa w punkcie 4 lit. b i c mogą być realizowane niezależnie od etapu edukacyjnego, na którym znajduje się uczeń.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endParaRPr lang="pl-PL" sz="1400" b="1" baseline="30000" dirty="0">
              <a:solidFill>
                <a:prstClr val="black"/>
              </a:solidFill>
              <a:latin typeface="+mn-lt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l-PL" sz="1400" b="1" baseline="30000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</a:rPr>
              <a:t>Mechanizm racjonalnych usprawnień, zgodnie z warunkami określonymi w Wytycznych w zakresie realizacji zasady równości szans i niedyskryminacji, w tym dostępności dla osób z niepełnosprawnościami oraz zasady równości szans kobiet i mężczyzn w ramach funduszy unijnych na lata 2014-2020. </a:t>
            </a:r>
          </a:p>
        </p:txBody>
      </p:sp>
    </p:spTree>
    <p:extLst>
      <p:ext uri="{BB962C8B-B14F-4D97-AF65-F5344CB8AC3E}">
        <p14:creationId xmlns:p14="http://schemas.microsoft.com/office/powerpoint/2010/main" val="9104529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13</a:t>
            </a:fld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539552" y="1281329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719572" y="2104440"/>
            <a:ext cx="7704856" cy="2918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200"/>
              </a:spcBef>
              <a:spcAft>
                <a:spcPts val="200"/>
              </a:spcAft>
              <a:buFont typeface="+mj-lt"/>
              <a:buAutoNum type="alphaLcParenR" startAt="2"/>
            </a:pPr>
            <a:r>
              <a:rPr lang="pl-PL" sz="14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przygotowanie nauczycieli do prowadzenia procesu indywidualizacji pracy z uczniem ze specjalnymi potrzebami edukacyjnymi, w tym wsparcia ucznia młodszego, rozpoznawania potrzeb rozwojowych, edukacyjnych i możliwości psychofizycznych uczniów i efektywnego stosowania pomocy dydaktycznych w pracy,</a:t>
            </a:r>
          </a:p>
          <a:p>
            <a:pPr marL="342900" lvl="0" indent="-342900" algn="just">
              <a:spcBef>
                <a:spcPts val="200"/>
              </a:spcBef>
              <a:spcAft>
                <a:spcPts val="200"/>
              </a:spcAft>
              <a:buFont typeface="+mj-lt"/>
              <a:buAutoNum type="alphaLcParenR" startAt="2"/>
            </a:pPr>
            <a:r>
              <a:rPr lang="pl-PL" sz="1400" dirty="0">
                <a:solidFill>
                  <a:prstClr val="black"/>
                </a:solidFill>
                <a:latin typeface="Calibri"/>
              </a:rPr>
              <a:t>wsparcie uczniów ze specjalnymi potrzebami rozwojowymi i edukacyjnymi, w tym uczniów młodszych w ramach zajęć uzupełniających ofertę szkoły lub placówki systemu oświaty.</a:t>
            </a:r>
            <a:endParaRPr lang="pl-PL" sz="1400" baseline="30000" dirty="0">
              <a:solidFill>
                <a:prstClr val="black"/>
              </a:solidFill>
              <a:latin typeface="Calibri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200"/>
              </a:spcBef>
              <a:spcAft>
                <a:spcPts val="200"/>
              </a:spcAft>
              <a:buFont typeface="+mj-lt"/>
              <a:buAutoNum type="alphaLcParenR" startAt="2"/>
            </a:pPr>
            <a:endParaRPr lang="pl-PL" sz="1400" baseline="300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just">
              <a:spcBef>
                <a:spcPts val="200"/>
              </a:spcBef>
              <a:spcAft>
                <a:spcPts val="200"/>
              </a:spcAft>
              <a:buFont typeface="+mj-lt"/>
              <a:buAutoNum type="alphaLcParenR" startAt="2"/>
            </a:pPr>
            <a:endParaRPr lang="pl-PL" sz="1400" baseline="30000" dirty="0">
              <a:solidFill>
                <a:prstClr val="black"/>
              </a:solidFill>
              <a:latin typeface="Calibri"/>
            </a:endParaRPr>
          </a:p>
          <a:p>
            <a:pPr lvl="0" algn="just">
              <a:spcBef>
                <a:spcPts val="200"/>
              </a:spcBef>
              <a:spcAft>
                <a:spcPts val="200"/>
              </a:spcAft>
            </a:pPr>
            <a:endParaRPr lang="pl-PL" sz="1400" baseline="30000" dirty="0">
              <a:solidFill>
                <a:prstClr val="black"/>
              </a:solidFill>
              <a:latin typeface="Calibri"/>
            </a:endParaRPr>
          </a:p>
          <a:p>
            <a:pPr lvl="0" algn="just">
              <a:spcBef>
                <a:spcPts val="200"/>
              </a:spcBef>
              <a:spcAft>
                <a:spcPts val="200"/>
              </a:spcAft>
            </a:pPr>
            <a:endParaRPr lang="pl-PL" sz="1400" baseline="30000" dirty="0">
              <a:solidFill>
                <a:prstClr val="black"/>
              </a:solidFill>
              <a:latin typeface="Calibri"/>
            </a:endParaRPr>
          </a:p>
          <a:p>
            <a:pPr lvl="0" algn="just">
              <a:spcBef>
                <a:spcPts val="200"/>
              </a:spcBef>
              <a:spcAft>
                <a:spcPts val="200"/>
              </a:spcAft>
            </a:pPr>
            <a:endParaRPr lang="pl-PL" sz="1400" baseline="30000" dirty="0">
              <a:solidFill>
                <a:prstClr val="black"/>
              </a:solidFill>
              <a:latin typeface="Calibri"/>
            </a:endParaRPr>
          </a:p>
          <a:p>
            <a:pPr lvl="0" algn="just">
              <a:spcBef>
                <a:spcPts val="200"/>
              </a:spcBef>
              <a:spcAft>
                <a:spcPts val="200"/>
              </a:spcAft>
            </a:pPr>
            <a:endParaRPr lang="pl-PL" sz="1400" baseline="30000" dirty="0">
              <a:solidFill>
                <a:prstClr val="black"/>
              </a:solidFill>
              <a:latin typeface="Calibri"/>
            </a:endParaRPr>
          </a:p>
          <a:p>
            <a:pPr lvl="0">
              <a:spcAft>
                <a:spcPts val="0"/>
              </a:spcAft>
            </a:pPr>
            <a:endParaRPr lang="pl-PL" sz="1400" b="1" baseline="30000" dirty="0">
              <a:solidFill>
                <a:prstClr val="black"/>
              </a:solidFill>
              <a:latin typeface="Calibri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pl-PL" sz="1400" b="1" baseline="30000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</a:rPr>
              <a:t> W ramach 4 typu projektu zakłada się, iż działania określone w ramach lit. b) i c) uwzględniają współpracę z rodzicami.</a:t>
            </a:r>
          </a:p>
        </p:txBody>
      </p:sp>
    </p:spTree>
    <p:extLst>
      <p:ext uri="{BB962C8B-B14F-4D97-AF65-F5344CB8AC3E}">
        <p14:creationId xmlns:p14="http://schemas.microsoft.com/office/powerpoint/2010/main" val="986617035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14</a:t>
            </a:fld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539552" y="1281329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647524" y="1628585"/>
            <a:ext cx="7704856" cy="359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5"/>
            </a:pPr>
            <a:r>
              <a:rPr lang="pl-PL" sz="1400" b="1" dirty="0">
                <a:latin typeface="+mn-lt"/>
              </a:rPr>
              <a:t>Rozwój doradztwa zawodowego poprzez</a:t>
            </a:r>
            <a:r>
              <a:rPr lang="pl-PL" sz="1400" b="1" dirty="0">
                <a:latin typeface="+mn-lt"/>
                <a:ea typeface="Times New Roman" panose="02020603050405020304" pitchFamily="18" charset="0"/>
              </a:rPr>
              <a:t>:</a:t>
            </a:r>
          </a:p>
          <a:p>
            <a:pPr lvl="0">
              <a:spcAft>
                <a:spcPts val="0"/>
              </a:spcAft>
            </a:pPr>
            <a:endParaRPr lang="pl-PL" sz="1400" dirty="0">
              <a:latin typeface="+mn-lt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200"/>
              </a:spcBef>
              <a:spcAft>
                <a:spcPts val="200"/>
              </a:spcAft>
              <a:buFont typeface="+mj-lt"/>
              <a:buAutoNum type="alphaLcParenR"/>
            </a:pPr>
            <a:r>
              <a:rPr lang="pl-PL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uzyskiwanie kwalifikacji doradców edukacyjno-zawodowych przez osoby realizujące zadania              z zakresu doradztwa zawodowego w szkołach i placówkach, które nie posiadają kwalifikacji z tego zakresu oraz podnoszenie kwalifikacji doradców </a:t>
            </a:r>
            <a:r>
              <a:rPr lang="pl-PL" sz="1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edukacyjno</a:t>
            </a:r>
            <a:r>
              <a:rPr lang="pl-PL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- zawodowych, realizujących zadania           z zakresu doradztwa zawodowego w szkołach,</a:t>
            </a:r>
            <a:endParaRPr lang="pl-PL" sz="1400" dirty="0">
              <a:latin typeface="+mn-lt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latin typeface="+mn-lt"/>
              </a:rPr>
              <a:t>tworzenie Punktów Informacji i Kariery (PIK),</a:t>
            </a:r>
          </a:p>
          <a:p>
            <a:pPr marL="342900" indent="-342900"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latin typeface="+mn-lt"/>
              </a:rPr>
              <a:t>zewnętrzne wsparcie szkół w obszarze doradztwa zawodowego.</a:t>
            </a:r>
          </a:p>
          <a:p>
            <a:pPr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 lvl="0" algn="just">
              <a:spcAft>
                <a:spcPts val="0"/>
              </a:spcAft>
            </a:pPr>
            <a:endParaRPr lang="pl-PL" sz="1400" dirty="0">
              <a:latin typeface="+mn-lt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l-PL" sz="1400" b="1" baseline="30000" dirty="0">
                <a:solidFill>
                  <a:prstClr val="black"/>
                </a:solidFill>
                <a:latin typeface="+mn-lt"/>
                <a:ea typeface="Times New Roman" panose="02020603050405020304" pitchFamily="18" charset="0"/>
              </a:rPr>
              <a:t>Działania w ramach 5 typu projektu mogą być realizowane wyłącznie uzupełniająco </a:t>
            </a:r>
            <a:r>
              <a:rPr lang="pl-PL" sz="1400" b="1" baseline="30000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</a:rPr>
              <a:t>dla 1, 2 i 3 typu projektu (źródło: Wytyczne w zakresie realizacji przedsięwzięć z udziałem środków EFS w obszarze edukacji na lata 2014 – 2020). </a:t>
            </a:r>
          </a:p>
        </p:txBody>
      </p:sp>
    </p:spTree>
    <p:extLst>
      <p:ext uri="{BB962C8B-B14F-4D97-AF65-F5344CB8AC3E}">
        <p14:creationId xmlns:p14="http://schemas.microsoft.com/office/powerpoint/2010/main" val="1988562397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4452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algn="just"/>
            <a:endParaRPr lang="pl-PL" sz="1400" b="1" dirty="0">
              <a:latin typeface="+mj-lt"/>
            </a:endParaRPr>
          </a:p>
          <a:p>
            <a:pPr marL="342900" indent="-342900" algn="just">
              <a:buAutoNum type="arabicPeriod"/>
            </a:pPr>
            <a:r>
              <a:rPr lang="pl-PL" sz="1400" dirty="0">
                <a:latin typeface="+mn-lt"/>
              </a:rPr>
              <a:t>Łączny limit wydatków związanych z zakupem środków trwałych w ramach typów projektu 2, 3, 4, poniesionych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w ramach kosztów bezpośrednich (włączając cross-</a:t>
            </a:r>
            <a:r>
              <a:rPr lang="pl-PL" sz="1400" dirty="0" err="1">
                <a:latin typeface="+mn-lt"/>
              </a:rPr>
              <a:t>financing</a:t>
            </a:r>
            <a:r>
              <a:rPr lang="pl-PL" sz="1400" dirty="0">
                <a:latin typeface="+mn-lt"/>
              </a:rPr>
              <a:t>), nie może przekroczyć 30% wydatków projektu.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Dla typów projektu 1, 5 ww. limit nie może przekroczyć 10%.</a:t>
            </a:r>
          </a:p>
          <a:p>
            <a:pPr algn="just"/>
            <a:endParaRPr lang="pl-P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n-lt"/>
              </a:rPr>
              <a:t>Projekty związane z zakupem sprzętu lub infrastruktury (w ramach cross-</a:t>
            </a:r>
            <a:r>
              <a:rPr lang="pl-PL" sz="1400" dirty="0" err="1">
                <a:latin typeface="+mn-lt"/>
              </a:rPr>
              <a:t>financingu</a:t>
            </a:r>
            <a:r>
              <a:rPr lang="pl-PL" sz="1400" dirty="0">
                <a:latin typeface="+mn-lt"/>
              </a:rPr>
              <a:t>) w szkołach i placówkach systemu oświaty będą finansowane wyłącznie jeżeli zostanie zagwarantowana trwałość realizowanych działań. </a:t>
            </a:r>
          </a:p>
          <a:p>
            <a:pPr algn="just"/>
            <a:endParaRPr lang="pl-P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3"/>
            </a:pPr>
            <a:r>
              <a:rPr lang="pl-PL" sz="1400" dirty="0">
                <a:latin typeface="+mn-lt"/>
              </a:rPr>
              <a:t>Możliwość realizacji zaprojektowanej w ramach poddziałania 9.1.1 interwencji wynika z indywidualnych potrzeb szkół lub placówek systemu oświaty. W przypadku nauczycieli diagnoza uwzględnia również kierunki rozwoju edukacji w Polsce. </a:t>
            </a:r>
          </a:p>
          <a:p>
            <a:pPr algn="just"/>
            <a:endParaRPr lang="pl-P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4"/>
            </a:pPr>
            <a:r>
              <a:rPr lang="pl-PL" sz="1400" dirty="0">
                <a:latin typeface="+mn-lt"/>
              </a:rPr>
              <a:t>Adekwatnie do potrzeb realizowane wsparcie uwzględniać również będzie zastosowanie rozwiązań i narzędzi wypracowanych na poziomie krajowym zapewniając tym samym komplementarność podejmowanych działań.</a:t>
            </a: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marL="269875" indent="-269875" algn="just"/>
            <a:endParaRPr lang="pl-PL" sz="1400" baseline="30000" dirty="0">
              <a:latin typeface="Calibri" panose="020F0502020204030204" pitchFamily="34" charset="0"/>
            </a:endParaRPr>
          </a:p>
          <a:p>
            <a:pPr marL="269875" indent="-269875"/>
            <a:endParaRPr lang="pl-PL" altLang="pl-PL" sz="14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269875" indent="-269875"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15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8271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487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pl-PL" sz="1400" dirty="0">
                <a:latin typeface="+mn-lt"/>
              </a:rPr>
              <a:t>Decyzją IZRPO WO ze względu na przyjętą demarkację pomiędzy poddziałaniami 9.1.1 i 9.1.2 ze wsparcia zaprojektowanego w ramach poddziałania 9.1.1 wyłączeni są:</a:t>
            </a:r>
          </a:p>
          <a:p>
            <a:pPr marL="354013" lvl="0" indent="-354013"/>
            <a:r>
              <a:rPr lang="pl-PL" sz="1400" dirty="0">
                <a:latin typeface="+mn-lt"/>
              </a:rPr>
              <a:t>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szkoły/placówki systemu oświaty zlokalizowane na terenie Aglomeracji Opolskiej,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latin typeface="+mn-lt"/>
              </a:rPr>
              <a:t>uczniowie/słuchacze/wychowankowie wyżej wymienionych szkół/placówek systemu oświaty zlokalizowanych na terenie Aglomeracji Opolskiej,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latin typeface="+mn-lt"/>
              </a:rPr>
              <a:t>nauczyciele wyżej wymienionych szkół/placówek systemu oświaty zlokalizowanych na terenie Aglomeracji Opolskiej.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</a:pPr>
            <a:r>
              <a:rPr lang="pl-PL" sz="1400" dirty="0">
                <a:latin typeface="+mn-lt"/>
              </a:rPr>
              <a:t>Wszyscy nauczyciele objęci wsparciem w ramach projektu w zakresie doskonalenia i podnoszenia umiejętności, kompetencji lub kwalifikacji zawodowych na zakończenie wsparcia muszą uzyskać potwierdzenie nabycia umiejętności, kompetencji lub kwalifikacji.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</a:pPr>
            <a:r>
              <a:rPr lang="pl-PL" sz="1400" dirty="0">
                <a:latin typeface="+mn-lt"/>
              </a:rPr>
              <a:t>Wszyscy uczniowie objęci wsparciem w ramach projektu na zakończenie wsparcia muszą uzyskać potwierdzenie nabycia kompetencji.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6"/>
            </a:pPr>
            <a:endParaRPr lang="pl-PL" sz="1400" dirty="0">
              <a:latin typeface="+mn-lt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lphaLcParenR"/>
            </a:pPr>
            <a:endParaRPr lang="pl-PL" sz="1400" dirty="0"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16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460181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4978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8"/>
            </a:pPr>
            <a:r>
              <a:rPr lang="pl-PL" sz="1400" dirty="0">
                <a:latin typeface="+mn-lt"/>
              </a:rPr>
              <a:t>Wymagania jakościowe oraz zasady realizacji i finansowania poszczególnych form wsparcia dla poddziałania 9.1.1 zostały określone w odrębnym dokumencie pn. </a:t>
            </a:r>
            <a:r>
              <a:rPr lang="pl-PL" sz="1400" b="1" i="1" dirty="0">
                <a:latin typeface="+mn-lt"/>
              </a:rPr>
              <a:t>Standardy jakościowe i zasady realizacji wsparcia dla uczestników projektów w ramach poddziałania 9.1.1 Wsparcie kształcenia ogólnego oraz poddziałania 9.1.2 Wsparcie kształcenia ogólnego w Aglomeracji Opolskiej RPO WO 2014-2020</a:t>
            </a:r>
            <a:r>
              <a:rPr lang="pl-PL" sz="1400" dirty="0">
                <a:latin typeface="+mn-lt"/>
              </a:rPr>
              <a:t> (dokument został zamieszczony na stronie internetowej:  rpo.opolskie.pl, w zakładce: </a:t>
            </a:r>
            <a:r>
              <a:rPr lang="pl-PL" sz="1400" i="1" dirty="0">
                <a:latin typeface="+mn-lt"/>
              </a:rPr>
              <a:t>Zapoznaj się z prawem i dokumentami/Dokumenty </a:t>
            </a:r>
            <a:r>
              <a:rPr lang="pl-PL" sz="1400" i="1" dirty="0">
                <a:latin typeface="+mj-lt"/>
              </a:rPr>
              <a:t>regionalne/Dokumenty dodatkowe dla konkursów w ramach EFS</a:t>
            </a:r>
            <a:r>
              <a:rPr lang="pl-PL" sz="1400" dirty="0" smtClean="0">
                <a:latin typeface="+mj-lt"/>
              </a:rPr>
              <a:t>.).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8"/>
            </a:pPr>
            <a:r>
              <a:rPr lang="pl-PL" sz="1400" dirty="0">
                <a:latin typeface="+mn-lt"/>
              </a:rPr>
              <a:t>Pozostałe limity i ograniczenia w realizacji projektów niewskazane w regulaminie konkursu określone są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w pozostałych dokumentach IZ RPO WO niezbędnych dla przeprowadzenia procedury konkursowej, w tym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w SZOOP 2014-2020 oraz umowie o </a:t>
            </a:r>
            <a:r>
              <a:rPr lang="pl-PL" sz="1400" dirty="0" smtClean="0">
                <a:latin typeface="+mn-lt"/>
              </a:rPr>
              <a:t>dofinansowanie np.: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dirty="0" smtClean="0">
              <a:latin typeface="+mn-lt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latin typeface="+mn-lt"/>
              </a:rPr>
              <a:t>W </a:t>
            </a:r>
            <a:r>
              <a:rPr lang="pl-PL" sz="1400" dirty="0">
                <a:latin typeface="+mn-lt"/>
              </a:rPr>
              <a:t>przypadku zakończenia Projektu z końcem czerwca, okres pomiaru wskaźników wymienionych w ust. 10 może ulec wydłużeniu i zostanie dokonany w pierwszym miesiącu nowego roku szkolnego.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8"/>
            </a:pPr>
            <a:endParaRPr lang="pl-PL" sz="1400" dirty="0"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17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81957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479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latin typeface="+mn-lt"/>
              </a:rPr>
              <a:t>Weryfikacja wskaźnika dotyczącego doposażenia zakupionego dzięki FES do prowadzenia zajęć edukacyjnych z przedmiotów przyrodniczych oraz sprzętu TIK będzie dokonywana do 4 tygodni po zakończeniu Projektu </a:t>
            </a:r>
            <a:r>
              <a:rPr lang="pl-PL" sz="1400" dirty="0" smtClean="0">
                <a:latin typeface="+mn-lt"/>
              </a:rPr>
              <a:t/>
            </a:r>
            <a:br>
              <a:rPr lang="pl-PL" sz="1400" dirty="0" smtClean="0">
                <a:latin typeface="+mn-lt"/>
              </a:rPr>
            </a:br>
            <a:r>
              <a:rPr lang="pl-PL" sz="1400" dirty="0" smtClean="0">
                <a:latin typeface="+mn-lt"/>
              </a:rPr>
              <a:t>w </a:t>
            </a:r>
            <a:r>
              <a:rPr lang="pl-PL" sz="1400" dirty="0">
                <a:latin typeface="+mn-lt"/>
              </a:rPr>
              <a:t>ramach wizyty monitorującej.</a:t>
            </a:r>
            <a:r>
              <a:rPr lang="pl-PL" sz="1400" dirty="0">
                <a:solidFill>
                  <a:srgbClr val="FF0000"/>
                </a:solidFill>
                <a:latin typeface="+mn-lt"/>
              </a:rPr>
              <a:t>       </a:t>
            </a:r>
            <a:endParaRPr lang="pl-PL" sz="1400" dirty="0" smtClean="0">
              <a:latin typeface="+mn-lt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00" dirty="0" smtClean="0">
                <a:latin typeface="+mn-lt"/>
              </a:rPr>
              <a:t>W </a:t>
            </a:r>
            <a:r>
              <a:rPr lang="pl-PL" sz="1400" dirty="0">
                <a:latin typeface="+mn-lt"/>
              </a:rPr>
              <a:t>przypadku zmiany struktury szkoły lub jej likwidacji organ prowadzący szkołę jest zobowiązany do zachowania trwałości projektu poprzez wykorzystanie pomocy dydaktycznych oraz środków trwałych </a:t>
            </a:r>
            <a:r>
              <a:rPr lang="pl-PL" sz="1400" dirty="0" smtClean="0">
                <a:latin typeface="+mn-lt"/>
              </a:rPr>
              <a:t/>
            </a:r>
            <a:br>
              <a:rPr lang="pl-PL" sz="1400" dirty="0" smtClean="0">
                <a:latin typeface="+mn-lt"/>
              </a:rPr>
            </a:br>
            <a:r>
              <a:rPr lang="pl-PL" sz="1400" dirty="0" smtClean="0">
                <a:latin typeface="+mn-lt"/>
              </a:rPr>
              <a:t>w </a:t>
            </a:r>
            <a:r>
              <a:rPr lang="pl-PL" sz="1400" dirty="0">
                <a:latin typeface="+mn-lt"/>
              </a:rPr>
              <a:t>placówkach edukacyjnych, które mu podlegają pod warunkiem ich dalszego wykorzystania na cele edukacyjne przewidziane w projekcie.</a:t>
            </a: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00" dirty="0">
                <a:latin typeface="+mn-lt"/>
              </a:rPr>
              <a:t>Beneficjent ma obowiązek wykorzystywać środki trwałe nabyte w ramach Projektu po zakończeniu jego realizacji na działalność statutową lub przekazać je nieodpłatnie podmiotowi niedziałającemu dla zysku. 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l-PL" sz="1400" dirty="0" smtClean="0"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+mn-lt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18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844813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FORMALNE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uprawnieni do składania wniosku.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Roczny obrót Wnioskodawcy i/lub Partnera (o ile budżet projektu uwzględnia wydatki Partnera) jest równy lub wyższy od wydatków w projekcie.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Zasadność zawarcia partnerstwa w ramach projektu (jeśli dotyczy).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wybrał wszystkie wskaźniki horyzontalne.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określił wartość docelową większą od zera przynajmniej dla jednego wskaźnika w projekcie.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nie podlegają wykluczeniu z ubiegania się o dofinansowanie na podstawie: </a:t>
            </a:r>
          </a:p>
          <a:p>
            <a:pPr algn="just"/>
            <a:r>
              <a:rPr lang="pl-PL" sz="1400" dirty="0">
                <a:latin typeface="+mj-lt"/>
              </a:rPr>
              <a:t>-      art. 207 ust. 4 ustawy z dnia 27 sierpnia 2009 r. o finansach publicznych, </a:t>
            </a:r>
          </a:p>
          <a:p>
            <a:pPr marL="285750" indent="-285750" algn="just">
              <a:buFontTx/>
              <a:buChar char="-"/>
            </a:pPr>
            <a:r>
              <a:rPr lang="pl-PL" sz="1400" dirty="0">
                <a:latin typeface="+mj-lt"/>
              </a:rPr>
              <a:t>art. 12 ustawy z dnia 15 czerwca 2012 r. o skutkach powierzania wykonywania pracy cudzoziemcom przebywającym wbrew przepisom na terytorium Rzeczypospolitej Polskiej, </a:t>
            </a:r>
          </a:p>
          <a:p>
            <a:pPr marL="285750" indent="-285750" algn="just">
              <a:buFontTx/>
              <a:buChar char="-"/>
            </a:pPr>
            <a:r>
              <a:rPr lang="pl-PL" sz="1400" dirty="0">
                <a:latin typeface="+mj-lt"/>
              </a:rPr>
              <a:t>art. 9 ustawy z dnia 28 października 2002 r. o odpowiedzialności podmiotów zbiorowych za czyny zabronione pod groźbą kary.</a:t>
            </a:r>
          </a:p>
          <a:p>
            <a:endParaRPr lang="pl-PL" sz="1600" dirty="0"/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19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3477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395536" y="1268760"/>
            <a:ext cx="8136904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Calibri" pitchFamily="34" charset="0"/>
                <a:cs typeface="Times New Roman" pitchFamily="18" charset="0"/>
              </a:rPr>
              <a:t>Termin i miejsce naboru wniosków konkursowych w ramach 	Poddziałania 9.1.1 Wsparcie kształcenia ogólnego</a:t>
            </a:r>
          </a:p>
          <a:p>
            <a:pPr algn="ctr"/>
            <a:endParaRPr lang="pl-PL" altLang="pl-PL" sz="1400" b="1" u="sng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Wojewódzki Urząd Pracy w Opolu (zwany dalej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 IOK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– Instytucja Organizująca Konkurs) prowadzi nabór wniosków o dofinansowanie projektów konkursowych od dnia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12.12.2019 r. (czwartek)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do dnia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19.12.2019 r. (czwartek).</a:t>
            </a:r>
          </a:p>
          <a:p>
            <a:pPr algn="just"/>
            <a:endParaRPr lang="pl-PL" altLang="pl-PL" sz="14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Wypełniony w </a:t>
            </a:r>
            <a:r>
              <a:rPr lang="pl-PL" altLang="pl-PL" sz="14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2"/>
              </a:rPr>
              <a:t>Panelu Wnioskodawcy SYZYF RPO WO 2014-2020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, tj. generatorze wniosków formularz wniosku o dofinansowanie projektu, Wnioskodawca musi wysłać on-line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(taką funkcjonalność zapewnia generator wniosków dostępny na stronie internetowej </a:t>
            </a:r>
            <a:r>
              <a:rPr lang="pl-PL" altLang="pl-PL" sz="1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3"/>
              </a:rPr>
              <a:t>www.pw.opolskie.pl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)</a:t>
            </a:r>
            <a:r>
              <a:rPr lang="pl-PL" altLang="pl-PL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 wyżej określonym terminie.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600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Natomiast wersję papierową wniosku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(w jednym egzemplarzu) wraz z wymaganą dokumentacją,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należy składać od poniedziałku do piątku w godzinach pracy urzędu, tj. od 7:30 do 15:30 w: 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Wojewódzkim Urzędzie Pracy w Opolu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Punkt Informacyjny o EFS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Pokój nr 14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ul. Głogowska 25c 45-315 Opole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800" b="1" dirty="0">
                <a:latin typeface="Calibri" pitchFamily="34" charset="0"/>
                <a:cs typeface="Times New Roman" pitchFamily="18" charset="0"/>
              </a:rPr>
              <a:t> </a:t>
            </a:r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800" b="1" dirty="0">
                <a:latin typeface="Calibri" pitchFamily="34" charset="0"/>
                <a:cs typeface="Times New Roman" pitchFamily="18" charset="0"/>
              </a:rPr>
              <a:t> </a:t>
            </a:r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75656" y="53499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529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FORMALNE C.D.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6"/>
            </a:pPr>
            <a:r>
              <a:rPr lang="pl-PL" sz="1400" dirty="0">
                <a:latin typeface="+mj-lt"/>
              </a:rPr>
              <a:t>W przypadku projektu partnerskiego spełnione zostały wymogi dotyczące wyboru partnerów, o których mowa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w art. 33 ustawy z dnia 11 lipca 2014 r. o zasadach realizacji programów w zakresie polityki spójności finansowanych w perspektywie finansowej 2014–2020.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6"/>
            </a:pPr>
            <a:r>
              <a:rPr lang="pl-PL" sz="1400" dirty="0">
                <a:latin typeface="+mj-lt"/>
              </a:rPr>
              <a:t>Projekt nie został fizycznie ukończony lub w pełni zrealizowany przed złożeniem wniosku o dofinansowanie.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6"/>
            </a:pPr>
            <a:r>
              <a:rPr lang="pl-PL" sz="1400" dirty="0">
                <a:latin typeface="+mn-lt"/>
              </a:rPr>
              <a:t>Wartość dofinansowania nie jest wyższa niż kwota alokacji określona w konkursie. 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 startAt="6"/>
            </a:pPr>
            <a:r>
              <a:rPr lang="pl-PL" sz="1400" dirty="0">
                <a:latin typeface="+mn-lt"/>
              </a:rPr>
              <a:t>Podmiot aplikujący o dofinansowanie składa dopuszczalną w Regulaminie konkursu liczbę wniosków                                      o dofinansowanie projektu i/lub zawiera dopuszczalną w Regulaminie konkursu liczbę partnerstw (o ile dotyczy).</a:t>
            </a:r>
            <a:r>
              <a:rPr lang="pl-PL" sz="1400" b="1" dirty="0">
                <a:solidFill>
                  <a:prstClr val="black"/>
                </a:solidFill>
                <a:latin typeface="Calibri"/>
              </a:rPr>
              <a:t> (NIE DOTYCZY PRZEDMIOTOWEGO KONKURSU).</a:t>
            </a:r>
            <a:endParaRPr lang="pl-PL" sz="140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6"/>
            </a:pPr>
            <a:r>
              <a:rPr lang="pl-PL" sz="1400" b="1" dirty="0">
                <a:latin typeface="+mn-lt"/>
              </a:rPr>
              <a:t>Podmiot aplikujący o dofinansowanie składa wyłącznie projekt „mały”, zgodnie z formułą </a:t>
            </a:r>
            <a:br>
              <a:rPr lang="pl-PL" sz="1400" b="1" dirty="0">
                <a:latin typeface="+mn-lt"/>
              </a:rPr>
            </a:br>
            <a:r>
              <a:rPr lang="pl-PL" sz="1400" b="1" dirty="0">
                <a:latin typeface="+mn-lt"/>
              </a:rPr>
              <a:t>w jakiej przeprowadzany jest dany nabór, wskazaną w Regulaminie konkursu (jeśli dotyczy).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6"/>
            </a:pPr>
            <a:r>
              <a:rPr lang="pl-PL" sz="1400" dirty="0">
                <a:latin typeface="+mn-lt"/>
              </a:rPr>
              <a:t>Podmiot aplikujący o dofinansowanie składa wyłącznie projekt  „duży”, zgodnie z formułą w jakiej przeprowadzany jest dany nabór, wskazaną w Regulaminie konkursu (jeśli dotyczy). </a:t>
            </a:r>
            <a:r>
              <a:rPr lang="pl-PL" sz="1400" b="1" dirty="0">
                <a:latin typeface="+mn-lt"/>
              </a:rPr>
              <a:t>(NIE DOTYCZY PRZEDMIOTOWEGO KONKURSU)</a:t>
            </a:r>
            <a:endParaRPr lang="pl-PL" sz="140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6"/>
            </a:pPr>
            <a:r>
              <a:rPr lang="pl-PL" sz="1400" dirty="0">
                <a:latin typeface="+mn-lt"/>
              </a:rPr>
              <a:t>Kryterium dot. projektów pozakonkursowych. Do  dofinansowania nie może zostać wybrany projekt, który został usunięty z wykazu projektów zidentyfikowanych, stanowiącego załącznik do SZOOP </a:t>
            </a:r>
            <a:r>
              <a:rPr lang="pl-PL" sz="1400" b="1" dirty="0">
                <a:latin typeface="+mn-lt"/>
              </a:rPr>
              <a:t>(NIE DOTYCZY PRZEDMIOTOWEGO KONKURSU).</a:t>
            </a:r>
            <a:endParaRPr lang="pl-PL" sz="1400" dirty="0">
              <a:latin typeface="+mn-lt"/>
            </a:endParaRPr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20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63585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359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– UNIWERSALNE 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Wybrane wskaźniki są adekwatne do określonego na poziomie projektu celu/ typu projektu/ grupy docelowej.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Założone wartości docelowe wskaźników większe od zera są realne do osiągnięcia.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21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40463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39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n-lt"/>
              </a:rPr>
              <a:t>KRYTERIA HORYZONTALNE UNIWERSALNE</a:t>
            </a:r>
          </a:p>
          <a:p>
            <a:pPr algn="just"/>
            <a:endParaRPr lang="pl-PL" sz="1600" b="1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prawodawstwem unijnym.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zasadą równości kobiet i mężczyzn w oparciu o standard minimum.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zasadą zrównoważonego rozwoju.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prawodawstwem  krajowym, w tym z przepisami ustawy Prawo zamówień publicznych.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zasadami dotyczącymi pomocy publicznej.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Czy projekt jest zgodny ze Szczegółowym Opisem  Osi Priorytetowych RPO WO 2014-2020 – EFS (dokument aktualny na dzień ogłoszenia konkursu - wersja przyjęta przez Zarząd Województwa Opolskiego Uchwałą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nr 733/2015 z dnia 16 czerwca 2015 r. z </a:t>
            </a:r>
            <a:r>
              <a:rPr lang="pl-PL" sz="1400" dirty="0" err="1">
                <a:latin typeface="+mn-lt"/>
              </a:rPr>
              <a:t>późn</a:t>
            </a:r>
            <a:r>
              <a:rPr lang="pl-PL" sz="1400" dirty="0">
                <a:latin typeface="+mn-lt"/>
              </a:rPr>
              <a:t>. zmianami), w zakresie zgodności z kartą działania, którego nabór dotyczy.</a:t>
            </a:r>
          </a:p>
          <a:p>
            <a:pPr marL="342900" indent="-342900" algn="just">
              <a:buFont typeface="+mj-lt"/>
              <a:buAutoNum type="arabicPeriod" startAt="2"/>
            </a:pPr>
            <a:endParaRPr lang="pl-PL" sz="1400" dirty="0">
              <a:latin typeface="+mn-lt"/>
            </a:endParaRPr>
          </a:p>
          <a:p>
            <a:pPr algn="just"/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22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137804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76417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14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SZCZEGÓŁOWE UNIWERSALNE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skierowany do osób fizycznych mieszkających w rozumieniu Kodeksu Cywilnego i/lub  pracujących  i/lub uczących się na terenie województwa opolskiego (jeśli dotyczy. Kryterium może zostać uszczegółowione w ramach poszczególnych konkursów).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skierowany do podmiotów, których siedziba/oddział znajduje się  na terenie województwa opolskiego </a:t>
            </a:r>
            <a:r>
              <a:rPr lang="pl-PL" sz="1400" dirty="0">
                <a:solidFill>
                  <a:prstClr val="black"/>
                </a:solidFill>
                <a:latin typeface="+mn-lt"/>
              </a:rPr>
              <a:t>(jeśli dotyczy. Kryterium może zostać uszczegółowione w ramach poszczególnych konkursów).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Wnioskodawca w okresie realizacji prowadzi biuro projektu (lub posiada siedzibę, filię, delegaturę, oddział czy inną prawnie dozwoloną formę organizacyjną działalności podmiotu) na terenie województwa opolskiego z możliwością udostępnienia pełnej dokumentacji wdrażanego projektu oraz zapewniające uczestnikom projektu możliwość osobistego kontaktu z kadrą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jest realizowany na terenie województwa opolskiego.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Kwalifikowalność wydatków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Termin rozpoczęcia realizacji projektu.</a:t>
            </a:r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23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1690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25148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02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(PUNKTOWANE)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Potencjał Wnioskodawcy i/lub Partnerów w tym opis: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zasobów finansowych, jakie wniesie do projektu Wnioskodawca i/lub Partnerzy,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potencjału kadrowego Wnioskodawcy i/lub Partnerów i sposobu jego wykorzystania w ramach projektu,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potencjału technicznego w tym sprzętowego i warunków lokalowych Wnioskodawcy i/lub Partnerów 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i sposobu jego wykorzystania w ramach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>
                <a:latin typeface="+mn-lt"/>
              </a:rPr>
              <a:t>Doświadczenie Wnioskodawcy i/lub Partnerów z uwzględnieniem dotychczasowej działalności: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w obszarze merytorycznym wsparcia projektu (zakres tematyczny),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na rzecz grupy docelowej,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na określonym obszarze terytorialnym, na  którym będzie realizowany projekt.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3"/>
            </a:pPr>
            <a:r>
              <a:rPr lang="pl-PL" sz="1400" dirty="0">
                <a:latin typeface="+mn-lt"/>
              </a:rPr>
              <a:t>Trafność doboru i opisu zadań przewidzianych do realizacji w ramach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3"/>
            </a:pPr>
            <a:r>
              <a:rPr lang="pl-PL" sz="1400" dirty="0">
                <a:latin typeface="+mn-lt"/>
              </a:rPr>
              <a:t>Poprawność sporządzenia budżetu projektu.</a:t>
            </a:r>
          </a:p>
          <a:p>
            <a:pPr algn="just"/>
            <a:endParaRPr lang="pl-PL" sz="1400" dirty="0">
              <a:latin typeface="+mj-lt"/>
            </a:endParaRPr>
          </a:p>
          <a:p>
            <a:pPr lvl="1" algn="just"/>
            <a:endParaRPr lang="pl-PL" sz="1400" dirty="0">
              <a:latin typeface="+mj-lt"/>
            </a:endParaRPr>
          </a:p>
          <a:p>
            <a:pPr algn="just"/>
            <a:endParaRPr lang="pl-PL" sz="20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24</a:t>
            </a:fld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56578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59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KRYTERIUM NEGOCJACYJNE – UNIWERSALNE </a:t>
            </a:r>
          </a:p>
          <a:p>
            <a:pPr algn="just">
              <a:lnSpc>
                <a:spcPct val="150000"/>
              </a:lnSpc>
            </a:pPr>
            <a:endParaRPr lang="pl-PL" sz="1400" b="1" dirty="0">
              <a:latin typeface="+mn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spełnia warunki postawione przez oceniających lub przewodniczącego Komisji Oceny Projektów.</a:t>
            </a:r>
          </a:p>
          <a:p>
            <a:pPr algn="just">
              <a:lnSpc>
                <a:spcPct val="150000"/>
              </a:lnSpc>
            </a:pPr>
            <a:endParaRPr lang="pl-PL" sz="1400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n-lt"/>
              </a:rPr>
              <a:t>Kryterium weryfikowane na etapie negocjacji przez przewodniczącego Komisji Oceny Projektów (KOP). W ramach weryfikacji kryterium sprawdzeniu podlega czy: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do wniosku zostały wprowadzone zmiany wymagane przez oceniających w kartach oceny lub przez przewodniczącego KOP wynikające z ustaleń negocjacyjnych,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podczas negocjacji KOP uzyskała wymagane wyjaśnienia i informacje od wnioskodawcy,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do wniosku wprowadzono zmiany nieuzgodnione w ramach negocjacji. </a:t>
            </a:r>
          </a:p>
          <a:p>
            <a:pPr algn="just">
              <a:lnSpc>
                <a:spcPct val="150000"/>
              </a:lnSpc>
            </a:pPr>
            <a:endParaRPr lang="pl-PL" sz="1400" dirty="0">
              <a:latin typeface="+mn-lt"/>
            </a:endParaRPr>
          </a:p>
          <a:p>
            <a:pPr algn="just"/>
            <a:r>
              <a:rPr lang="pl-PL" sz="1400" b="1" dirty="0">
                <a:latin typeface="+mn-lt"/>
              </a:rPr>
              <a:t>Jeśli odpowiedź na pytania 1-2 jest pozytywna, a na pytanie 3 negatywna,  kryterium zostanie uznane za spełnione            i projekt otrzyma ocenę pozytywną. Inna niż wskazana powyżej odpowiedź na którekolwiek z pytań skutkuje  oceną  negatywną i  brakiem możliwości dofinansowania projektu.</a:t>
            </a:r>
            <a:endParaRPr lang="pl-PL" altLang="pl-PL" sz="14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25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733416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40583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822658"/>
            <a:ext cx="885698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SZCZEGÓŁOWE 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Ograniczenie terytorialne realizacji projektu.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Indywidualna analiza potrzeb szkoły lub placówki systemu oświaty.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Wsparcie umiejętności i potrzeb uczniów/słuchaczy/wychowanków.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Przedsięwzięcia finansowane ze środków EFS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prowadzone w ramach projektu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stanowią uzupełnienie działań prowadzonych przed </a:t>
            </a:r>
            <a:r>
              <a:rPr lang="pl-PL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złożeniem wniosku o dofinasowanie projektu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</a:rPr>
              <a:t>Efekty realizacji projektu mają zapewnioną trwałość zakupionego sprzętu.</a:t>
            </a:r>
          </a:p>
          <a:p>
            <a:pPr algn="just"/>
            <a:endParaRPr lang="pl-PL" sz="1400" dirty="0">
              <a:latin typeface="+mj-lt"/>
            </a:endParaRPr>
          </a:p>
          <a:p>
            <a:pPr marL="285750" indent="-285750" algn="just">
              <a:buFontTx/>
              <a:buChar char="-"/>
            </a:pPr>
            <a:endParaRPr lang="pl-PL" sz="1400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26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86478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latin typeface="+mn-lt"/>
              <a:cs typeface="Arial" panose="020B0604020202020204" pitchFamily="34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SZCZEGÓŁOWE (PUNKTOWANE)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Projekt, w co najmniej 80% skierowany jest do osób zamieszkałych na terenach wiejskich</a:t>
            </a:r>
            <a:r>
              <a:rPr lang="pl-PL" sz="1400" dirty="0">
                <a:latin typeface="+mn-lt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Wyrównanie szans rozwojowych i edukacyjnych dzieci i młodzieży.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Projekt zakłada wsparcie na rzecz doskonalenia umiejętności, kompetencji lub kwalifikacji nauczycieli w zakresie pedagogiki specjalnej  oraz włączenia uczniów ze specjalnymi potrzebami i/lub działania służące poprawie kompetencji wychowawczych.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b="1" dirty="0">
                <a:latin typeface="+mn-lt"/>
              </a:rPr>
              <a:t>Zapewnienie preferencji w kierowaniu wsparcia do szkół lub placówek systemu oświaty, które </a:t>
            </a:r>
            <a:br>
              <a:rPr lang="pl-PL" sz="1400" b="1" dirty="0">
                <a:latin typeface="+mn-lt"/>
              </a:rPr>
            </a:br>
            <a:r>
              <a:rPr lang="pl-PL" sz="1400" b="1" dirty="0">
                <a:latin typeface="+mn-lt"/>
              </a:rPr>
              <a:t>w okresie 12 miesięcy poprzedzających złożenie wniosku o dofinansowanie nie korzystały ze wsparcia EFS.</a:t>
            </a:r>
            <a:endParaRPr lang="pl-PL" sz="1400" b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Projekt zakłada stworzenie nowych lub doposażenie istniejących pracowni międzyszkolnych.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Komplementarność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Projekt zakłada wykorzystanie pozytywnie </a:t>
            </a:r>
            <a:r>
              <a:rPr lang="pl-PL" sz="1400" dirty="0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zwalidowanych</a:t>
            </a:r>
            <a:r>
              <a:rPr lang="pl-PL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produktów projektów innowacyjnych zrealizowanych                w latach 2007 – 2015 w ramach PO KL.</a:t>
            </a:r>
          </a:p>
          <a:p>
            <a:pPr algn="just">
              <a:lnSpc>
                <a:spcPct val="150000"/>
              </a:lnSpc>
            </a:pPr>
            <a:endParaRPr lang="pl-PL" sz="1400" b="1" i="1" dirty="0">
              <a:latin typeface="+mn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000" b="1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619672" y="6061762"/>
            <a:ext cx="6552728" cy="659714"/>
          </a:xfrm>
        </p:spPr>
        <p:txBody>
          <a:bodyPr/>
          <a:lstStyle/>
          <a:p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079203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17593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latin typeface="+mn-lt"/>
              <a:cs typeface="Arial" panose="020B0604020202020204" pitchFamily="34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SZCZEGÓŁOWE (PUNKTOWANE)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8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zakłada współpracę szkół i placówek systemu oświaty, w zakresie korzystania z technologii informacyjno-komunikacyjnych, rozwijania kompetencji i kwalifikacji informatycznych.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8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zakłada wykorzystanie e-podręczników bądź e-materiałów.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8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zakłada szkolenia dla nauczycieli z wykorzystania w nauczaniu e-podręczników bądź e-materiałów.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8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 dotyczy  szkół lub placówek systemu oświaty, które zostały  objęte wsparciem w ramach Programu Operacyjnego Polska  Cyfrowa bądź mają dostęp do Internetu o przepustowości umożliwiającej funkcjonowanie Ogólnopolskiej Sieci Edukacyjnej – OSE.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8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 zakłada objęcie wsparciem miast średnich, w  tym  w  szczególności miast średnich  tracących  funkcje  społeczno-gospodarcze.</a:t>
            </a:r>
            <a:endParaRPr lang="pl-PL" sz="1400" dirty="0">
              <a:latin typeface="+mj-lt"/>
            </a:endParaRPr>
          </a:p>
          <a:p>
            <a:pPr algn="just"/>
            <a:endParaRPr lang="pl-PL" sz="1600" b="1" i="1" dirty="0">
              <a:latin typeface="+mj-lt"/>
            </a:endParaRPr>
          </a:p>
          <a:p>
            <a:pPr algn="just"/>
            <a:endParaRPr lang="pl-PL" sz="1600" b="1" i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000" b="1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619672" y="6061762"/>
            <a:ext cx="6552728" cy="659714"/>
          </a:xfrm>
        </p:spPr>
        <p:txBody>
          <a:bodyPr/>
          <a:lstStyle/>
          <a:p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424" y="6125448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050019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2" name="Prostokąt 1"/>
          <p:cNvSpPr/>
          <p:nvPr/>
        </p:nvSpPr>
        <p:spPr>
          <a:xfrm>
            <a:off x="185738" y="1409700"/>
            <a:ext cx="8418512" cy="2524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200" dirty="0"/>
              <a:t> </a:t>
            </a:r>
          </a:p>
          <a:p>
            <a:pPr algn="just">
              <a:defRPr/>
            </a:pPr>
            <a:endParaRPr lang="pl-PL" sz="1200" dirty="0">
              <a:latin typeface="+mn-lt"/>
            </a:endParaRPr>
          </a:p>
          <a:p>
            <a:pPr algn="just">
              <a:defRPr/>
            </a:pPr>
            <a:endParaRPr lang="pl-PL" sz="1200" dirty="0">
              <a:latin typeface="+mn-lt"/>
            </a:endParaRPr>
          </a:p>
          <a:p>
            <a:pPr>
              <a:defRPr/>
            </a:pPr>
            <a:endParaRPr lang="pl-PL" sz="1200" dirty="0">
              <a:latin typeface="+mn-lt"/>
            </a:endParaRPr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</p:txBody>
      </p:sp>
      <p:sp>
        <p:nvSpPr>
          <p:cNvPr id="7" name="Prostokąt 6"/>
          <p:cNvSpPr/>
          <p:nvPr/>
        </p:nvSpPr>
        <p:spPr>
          <a:xfrm>
            <a:off x="683568" y="1700808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1400" dirty="0"/>
              <a:t/>
            </a:r>
            <a:br>
              <a:rPr lang="pl-PL" sz="1400" dirty="0"/>
            </a:b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185738" y="1280909"/>
            <a:ext cx="874398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u="sng" dirty="0">
                <a:latin typeface="+mj-lt"/>
              </a:rPr>
              <a:t>Przygotowanie wniosku o</a:t>
            </a:r>
            <a:r>
              <a:rPr lang="pl-PL" sz="2000" b="1" i="1" u="sng" dirty="0">
                <a:latin typeface="+mj-lt"/>
              </a:rPr>
              <a:t> </a:t>
            </a:r>
            <a:r>
              <a:rPr lang="pl-PL" sz="2000" b="1" u="sng" dirty="0">
                <a:latin typeface="+mj-lt"/>
              </a:rPr>
              <a:t>dofinansowanie</a:t>
            </a:r>
          </a:p>
          <a:p>
            <a:pPr algn="ctr"/>
            <a:endParaRPr lang="pl-PL" sz="2000" b="1" u="sng" dirty="0">
              <a:latin typeface="+mj-lt"/>
            </a:endParaRPr>
          </a:p>
          <a:p>
            <a:pPr algn="ctr"/>
            <a:endParaRPr lang="pl-PL" altLang="pl-PL" sz="1400" b="1" dirty="0">
              <a:latin typeface="+mj-lt"/>
              <a:cs typeface="Times New Roman" pitchFamily="18" charset="0"/>
            </a:endParaRPr>
          </a:p>
          <a:p>
            <a:pPr algn="ctr"/>
            <a:r>
              <a:rPr lang="pl-PL" altLang="pl-PL" sz="1400" b="1" u="sng" dirty="0">
                <a:latin typeface="+mj-lt"/>
                <a:cs typeface="Times New Roman" pitchFamily="18" charset="0"/>
              </a:rPr>
              <a:t>Wzór wniosku o dofinansowanie projektu, którym Wnioskodawca musi się posługiwać ubiegając się </a:t>
            </a:r>
            <a:br>
              <a:rPr lang="pl-PL" altLang="pl-PL" sz="1400" b="1" u="sng" dirty="0">
                <a:latin typeface="+mj-lt"/>
                <a:cs typeface="Times New Roman" pitchFamily="18" charset="0"/>
              </a:rPr>
            </a:br>
            <a:r>
              <a:rPr lang="pl-PL" altLang="pl-PL" sz="1400" b="1" u="sng" dirty="0">
                <a:latin typeface="+mj-lt"/>
                <a:cs typeface="Times New Roman" pitchFamily="18" charset="0"/>
              </a:rPr>
              <a:t>o dofinansowanie projektu w ramach danego konkursu stanowi załącznik nr 3 do Regulaminu Konkursu.</a:t>
            </a:r>
          </a:p>
          <a:p>
            <a:pPr algn="ctr"/>
            <a:endParaRPr lang="pl-PL" sz="1400" b="1" u="sng" dirty="0">
              <a:latin typeface="+mj-lt"/>
            </a:endParaRPr>
          </a:p>
          <a:p>
            <a:pPr algn="ctr"/>
            <a:r>
              <a:rPr lang="pl-PL" altLang="pl-PL" sz="1400" b="1" u="sng" dirty="0">
                <a:latin typeface="+mj-lt"/>
                <a:cs typeface="Times New Roman" pitchFamily="18" charset="0"/>
              </a:rPr>
              <a:t>Instrukcja wypełnienia wniosku o dofinasowanie  projektu znajduje się w załączniku nr 2 do Regulaminu Konkursu. </a:t>
            </a:r>
            <a:endParaRPr lang="pl-PL" sz="1400" b="1" u="sng" dirty="0">
              <a:latin typeface="+mj-lt"/>
            </a:endParaRPr>
          </a:p>
          <a:p>
            <a:pPr algn="ctr"/>
            <a:endParaRPr lang="pl-PL" sz="1400" dirty="0">
              <a:latin typeface="+mj-lt"/>
            </a:endParaRPr>
          </a:p>
          <a:p>
            <a:pPr algn="just"/>
            <a:r>
              <a:rPr lang="pl-PL" sz="1400" dirty="0">
                <a:latin typeface="+mj-lt"/>
              </a:rPr>
              <a:t>Wniosek o dofinansowanie projektu musi być wypełniony w taki sposób, aby zawierał informacje,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które pozwolą na ocenę </a:t>
            </a:r>
            <a:r>
              <a:rPr lang="pl-PL" sz="1400" u="sng" dirty="0">
                <a:latin typeface="+mj-lt"/>
              </a:rPr>
              <a:t>wszystkich kryteriów wyboru projektów</a:t>
            </a:r>
            <a:r>
              <a:rPr lang="pl-PL" sz="1400" dirty="0">
                <a:latin typeface="+mj-lt"/>
              </a:rPr>
              <a:t> określonych w Regulaminie konkursu.</a:t>
            </a:r>
          </a:p>
          <a:p>
            <a:pPr algn="ctr"/>
            <a:endParaRPr lang="pl-PL" sz="1400" dirty="0">
              <a:latin typeface="+mj-lt"/>
            </a:endParaRPr>
          </a:p>
          <a:p>
            <a:pPr algn="just"/>
            <a:r>
              <a:rPr lang="pl-PL" sz="1400" b="1" dirty="0">
                <a:latin typeface="+mj-lt"/>
              </a:rPr>
              <a:t/>
            </a:r>
            <a:br>
              <a:rPr lang="pl-PL" sz="1400" b="1" dirty="0">
                <a:latin typeface="+mj-lt"/>
              </a:rPr>
            </a:br>
            <a:r>
              <a:rPr lang="pl-PL" sz="1400" b="1" dirty="0">
                <a:latin typeface="+mj-lt"/>
              </a:rPr>
              <a:t>UWAGA! W formularzu wniosku nie należy pozostawiać pustych pól (należy wypełnić je właściwą treścią, lub wpisać: „nie dotyczy”, „-” lub „0” w przypadku tabel, w których należy określić wartość, np. tabel finansowych, tabel dotyczących wartości bazowych i docelowych wskaźników, itp.).</a:t>
            </a:r>
          </a:p>
          <a:p>
            <a:pPr algn="ctr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29</a:t>
            </a:fld>
            <a:endParaRPr lang="pl-PL" altLang="pl-PL"/>
          </a:p>
        </p:txBody>
      </p:sp>
      <p:pic>
        <p:nvPicPr>
          <p:cNvPr id="12" name="Obraz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7817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j-lt"/>
                <a:cs typeface="Arial" panose="020B0604020202020204" pitchFamily="34" charset="0"/>
              </a:rPr>
              <a:t>Procedura konkursowa przebiega w następującej kolejności:</a:t>
            </a:r>
          </a:p>
          <a:p>
            <a:pPr algn="ctr"/>
            <a:endParaRPr lang="pl-PL" altLang="pl-PL" sz="1600" b="1" u="sng" dirty="0">
              <a:latin typeface="+mj-lt"/>
              <a:cs typeface="Arial" panose="020B0604020202020204" pitchFamily="34" charset="0"/>
            </a:endParaRPr>
          </a:p>
          <a:p>
            <a:r>
              <a:rPr lang="pl-PL" sz="1400" dirty="0"/>
              <a:t>1. Nabór wniosków o dofinansowanie (składanie wniosków o dofinasowanie);</a:t>
            </a:r>
          </a:p>
          <a:p>
            <a:endParaRPr lang="pl-PL" sz="1400" dirty="0"/>
          </a:p>
          <a:p>
            <a:r>
              <a:rPr lang="pl-PL" sz="1400" dirty="0"/>
              <a:t>2. Ocena wniosków o dofinansowanie projektów: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Etap I – ocena formalna (obligatoryjna) </a:t>
            </a:r>
            <a:r>
              <a:rPr lang="pl-PL" sz="1400" b="1" dirty="0"/>
              <a:t>do 45 dni kalendarzowych </a:t>
            </a:r>
            <a:r>
              <a:rPr lang="pl-PL" sz="1400" dirty="0"/>
              <a:t>od dnia zakończenia naboru wniosków, tj.: </a:t>
            </a:r>
            <a:r>
              <a:rPr lang="pl-PL" sz="1400" b="1" dirty="0"/>
              <a:t>do 02.02.2020 r.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Etap II –  ocena merytoryczna (obligatoryjna) do </a:t>
            </a:r>
            <a:r>
              <a:rPr lang="pl-PL" sz="1400" b="1" dirty="0"/>
              <a:t>55 dni kalendarzowych od dnia następnego po zakończeniu  oceny  formalnej wszystkich projektów, </a:t>
            </a:r>
            <a:r>
              <a:rPr lang="pl-PL" sz="1400" dirty="0"/>
              <a:t>tj.: </a:t>
            </a:r>
            <a:r>
              <a:rPr lang="pl-PL" sz="1400" b="1" dirty="0"/>
              <a:t>do 28.03.2020 r.; 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Etap III – negocjacje (nieobligatoryjne) trwają </a:t>
            </a:r>
            <a:r>
              <a:rPr lang="pl-PL" sz="1400" b="1" dirty="0"/>
              <a:t>45 dni kalendarzowych, </a:t>
            </a:r>
            <a:r>
              <a:rPr lang="pl-PL" sz="1400" dirty="0"/>
              <a:t>tj.</a:t>
            </a:r>
            <a:r>
              <a:rPr lang="pl-PL" sz="1400" b="1" dirty="0"/>
              <a:t>: do 12.05.2020 r.;</a:t>
            </a:r>
          </a:p>
          <a:p>
            <a:endParaRPr lang="pl-PL" sz="1400" dirty="0"/>
          </a:p>
          <a:p>
            <a:r>
              <a:rPr lang="pl-PL" sz="1400" dirty="0"/>
              <a:t>3. Rozstrzygnięcie konkursu</a:t>
            </a:r>
            <a:r>
              <a:rPr lang="pl-PL" sz="1600" dirty="0"/>
              <a:t>.</a:t>
            </a:r>
            <a:endParaRPr lang="pl-PL" altLang="pl-PL" sz="1600" b="1" u="sng" dirty="0">
              <a:cs typeface="Arial" panose="020B0604020202020204" pitchFamily="34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31640" y="527187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983563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3205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pl-PL" sz="1400" b="1" dirty="0">
              <a:latin typeface="+mj-lt"/>
            </a:endParaRP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pl-PL" sz="1400" b="1" dirty="0">
                <a:latin typeface="+mn-lt"/>
              </a:rPr>
              <a:t>Nabór będzie przeprowadzony dla projektów tzw. „małych”, tj. projektów o wartości dofinansowania nie większej niż 100 tys. EURO, czyli 426 290,00 PLN.</a:t>
            </a: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pl-PL" sz="1400" b="1" dirty="0">
                <a:latin typeface="+mn-lt"/>
              </a:rPr>
              <a:t>Do przeliczenia ww. kwoty na PLN należy stosować miesięczny obrachunkowy kurs wymiany stosowany przez KE aktualny na dzień ogłoszenia konkursu – 4,2629. 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endParaRPr lang="pl-PL" sz="1400" b="1" dirty="0"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b="1" dirty="0">
              <a:solidFill>
                <a:srgbClr val="FF0000"/>
              </a:solidFill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b="1" dirty="0">
              <a:solidFill>
                <a:srgbClr val="FF0000"/>
              </a:solidFill>
              <a:latin typeface="+mn-lt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30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257535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4" name="Prostokąt 5"/>
          <p:cNvSpPr>
            <a:spLocks noChangeArrowheads="1"/>
          </p:cNvSpPr>
          <p:nvPr/>
        </p:nvSpPr>
        <p:spPr bwMode="auto">
          <a:xfrm>
            <a:off x="3708356" y="1502667"/>
            <a:ext cx="1473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l-PL" altLang="pl-PL" b="1" u="sng" dirty="0">
                <a:latin typeface="+mn-lt"/>
              </a:rPr>
              <a:t>TARYFIKATOR</a:t>
            </a:r>
            <a:endParaRPr lang="pl-PL" altLang="pl-PL" sz="2000" b="1" u="sng" dirty="0">
              <a:latin typeface="+mn-lt"/>
            </a:endParaRP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14313" y="2132855"/>
            <a:ext cx="8461375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altLang="pl-PL" sz="1400" dirty="0">
                <a:latin typeface="+mn-lt"/>
              </a:rPr>
              <a:t>W ramach Poddziałania 9.1.1 obowiązuje Taryfikator maksymalnych, dopuszczalnych cen towarów i usług typowych (powszechnie występujących) dla konkursowego i pozakonkursowego trybu wyboru projektów, dla których ocena przeprowadzona zostanie w ramach Regionalnego Programu Operacyjnego Województwa Opolskiego 2014-2020 w części dotyczącej Europejskiego Funduszu Społecznego.</a:t>
            </a:r>
          </a:p>
          <a:p>
            <a:pPr algn="just">
              <a:lnSpc>
                <a:spcPct val="150000"/>
              </a:lnSpc>
            </a:pPr>
            <a:endParaRPr lang="pl-PL" altLang="pl-PL" sz="1400" b="1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altLang="pl-PL" sz="1400" b="1" dirty="0">
                <a:latin typeface="+mn-lt"/>
              </a:rPr>
              <a:t>Dokument został umieszczony na stronie internetowej rpo.wup.opole.pl pod Regulaminem konkursu dla poddziałania 9.1.1 RPO WO 2014-2020</a:t>
            </a:r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31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323528" y="1346022"/>
            <a:ext cx="8461375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u="sng" dirty="0">
                <a:latin typeface="+mn-lt"/>
              </a:rPr>
              <a:t>Kwoty ryczałtowe – INSTRUKCJA WYPEŁNIANIA WNIOSKU</a:t>
            </a:r>
          </a:p>
          <a:p>
            <a:endParaRPr lang="pl-PL" sz="1400" dirty="0"/>
          </a:p>
          <a:p>
            <a:pPr algn="ctr"/>
            <a:r>
              <a:rPr lang="pl-PL" sz="1400" b="1" dirty="0">
                <a:latin typeface="+mn-lt"/>
              </a:rPr>
              <a:t>W RAMACH JEDNEGO ZADANIA MOŻNA ZASTOSOWAĆ TYLKO I WYŁĄCZNIE JEDNĄ KWOTĘ RYCZAŁTOWĄ</a:t>
            </a:r>
            <a:endParaRPr lang="pl-PL" sz="1400" dirty="0">
              <a:latin typeface="+mn-lt"/>
            </a:endParaRPr>
          </a:p>
          <a:p>
            <a:endParaRPr lang="pl-PL" sz="14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należy wybrać właściwy </a:t>
            </a:r>
            <a:r>
              <a:rPr lang="pl-PL" sz="1400" i="1" dirty="0">
                <a:latin typeface="+mn-lt"/>
              </a:rPr>
              <a:t>Typ </a:t>
            </a:r>
            <a:r>
              <a:rPr lang="pl-PL" sz="1400" dirty="0">
                <a:latin typeface="+mn-lt"/>
              </a:rPr>
              <a:t>projektu,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należy podać nazwę ryczałtu, </a:t>
            </a:r>
            <a:r>
              <a:rPr lang="pl-PL" sz="1400" b="1" u="sng" dirty="0">
                <a:latin typeface="+mn-lt"/>
              </a:rPr>
              <a:t>która ma być taka sama jak nazwa zadania</a:t>
            </a:r>
            <a:r>
              <a:rPr lang="pl-PL" sz="1400" dirty="0">
                <a:latin typeface="+mn-lt"/>
              </a:rPr>
              <a:t>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w </a:t>
            </a:r>
            <a:r>
              <a:rPr lang="pl-PL" sz="1400" i="1" dirty="0">
                <a:latin typeface="+mn-lt"/>
              </a:rPr>
              <a:t>Opisie działań planowanych do realizacji w ramach wskazanych zadań </a:t>
            </a:r>
            <a:r>
              <a:rPr lang="pl-PL" sz="1400" dirty="0">
                <a:latin typeface="+mn-lt"/>
              </a:rPr>
              <a:t>należy szczegółowo rozpisać jakie wydatki składają się na kwotę ryczałtową ( dofinansowanie, wkład własny),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należy uzupełnić informacje dotyczące ryczałtu i wpisać odpowiadające im wielkości wydatków do kolumn: </a:t>
            </a:r>
            <a:r>
              <a:rPr lang="pl-PL" sz="1400" i="1" dirty="0">
                <a:latin typeface="+mn-lt"/>
              </a:rPr>
              <a:t>Wydatki kwalifikowane, Dofinansowanie</a:t>
            </a:r>
            <a:r>
              <a:rPr lang="pl-PL" sz="1400" dirty="0">
                <a:latin typeface="+mn-lt"/>
              </a:rPr>
              <a:t>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w przypadku występowania kategorii kosztów podlegających limitom: </a:t>
            </a:r>
            <a:r>
              <a:rPr lang="pl-PL" sz="1400" i="1" dirty="0">
                <a:latin typeface="+mn-lt"/>
              </a:rPr>
              <a:t>Cross-</a:t>
            </a:r>
            <a:r>
              <a:rPr lang="pl-PL" sz="1400" i="1" dirty="0" err="1">
                <a:latin typeface="+mn-lt"/>
              </a:rPr>
              <a:t>financing</a:t>
            </a:r>
            <a:r>
              <a:rPr lang="pl-PL" sz="1400" i="1" dirty="0">
                <a:latin typeface="+mn-lt"/>
              </a:rPr>
              <a:t>, Środki trwałe, Wydatki poza obszarem UE, Wkład rzeczowy</a:t>
            </a:r>
            <a:r>
              <a:rPr lang="pl-PL" sz="1400" dirty="0">
                <a:latin typeface="+mn-lt"/>
              </a:rPr>
              <a:t>, oprócz zaznaczenia danej kategorii należy podać kwotę wydatków objętych limitem (kwota nie może być wyższa od wydatków kwalifikowalnych), </a:t>
            </a:r>
          </a:p>
          <a:p>
            <a:pPr>
              <a:lnSpc>
                <a:spcPct val="150000"/>
              </a:lnSpc>
            </a:pPr>
            <a:endParaRPr lang="pl-PL" sz="1400" b="1" dirty="0">
              <a:latin typeface="+mn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32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967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323528" y="1346022"/>
            <a:ext cx="8461375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u="sng" dirty="0">
                <a:latin typeface="+mn-lt"/>
              </a:rPr>
              <a:t>Kwoty ryczałtowe – INSTRUKCJA WYPEŁNIANIA WNIOSKU</a:t>
            </a:r>
          </a:p>
          <a:p>
            <a:endParaRPr lang="pl-PL" sz="1400" dirty="0"/>
          </a:p>
          <a:p>
            <a:pPr>
              <a:lnSpc>
                <a:spcPct val="150000"/>
              </a:lnSpc>
            </a:pPr>
            <a:r>
              <a:rPr lang="pl-PL" sz="1400" dirty="0">
                <a:latin typeface="+mn-lt"/>
              </a:rPr>
              <a:t>- w kolumnie </a:t>
            </a:r>
            <a:r>
              <a:rPr lang="pl-PL" sz="1400" i="1" dirty="0">
                <a:latin typeface="+mn-lt"/>
              </a:rPr>
              <a:t>Nazwa wskaźnika </a:t>
            </a:r>
            <a:r>
              <a:rPr lang="pl-PL" sz="1400" dirty="0">
                <a:latin typeface="+mn-lt"/>
              </a:rPr>
              <a:t>i</a:t>
            </a:r>
            <a:r>
              <a:rPr lang="pl-PL" sz="1400" i="1" dirty="0">
                <a:latin typeface="+mn-lt"/>
              </a:rPr>
              <a:t> Wartość wskaźnika </a:t>
            </a:r>
            <a:r>
              <a:rPr lang="pl-PL" sz="1400" dirty="0">
                <a:latin typeface="+mn-lt"/>
              </a:rPr>
              <a:t>dla kwoty ryczałtowej, należy ująć maksymalnie dwa wskaźniki    produktu adekwatne w ramach danej kwoty ryczałtowej. </a:t>
            </a:r>
          </a:p>
          <a:p>
            <a:pPr>
              <a:lnSpc>
                <a:spcPct val="150000"/>
              </a:lnSpc>
            </a:pPr>
            <a:endParaRPr lang="pl-PL" sz="14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latin typeface="+mn-lt"/>
              </a:rPr>
              <a:t>W przypadku braku wskaźnika produktu, należy wybrać adekwatne dla danej kwoty ryczałtowej wskaźniki rezultatu. Wybór wskaźników produktu i rezultatu może być wykonany z wskazanych przez beneficjenta wskaźników w sekcji IV, w tabelach pkt 4.1 i pkt 4.2 wniosku o dofinansowanie. </a:t>
            </a:r>
          </a:p>
          <a:p>
            <a:pPr>
              <a:lnSpc>
                <a:spcPct val="150000"/>
              </a:lnSpc>
            </a:pPr>
            <a:r>
              <a:rPr lang="pl-PL" sz="1400" u="sng" dirty="0">
                <a:latin typeface="+mn-lt"/>
              </a:rPr>
              <a:t>Jeśli w sekcji IV nie ma adekwatnych dla danej kwoty ryczałtowej wskaźników produktu lub rezultatu, beneficjent ma możliwość wprowadzenia własnych wskaźników. </a:t>
            </a:r>
            <a:endParaRPr lang="pl-PL" altLang="pl-PL" sz="1400" b="1" u="sng" dirty="0">
              <a:latin typeface="+mn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33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698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25425" y="1346022"/>
            <a:ext cx="8461375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u="sng" dirty="0">
                <a:latin typeface="+mn-lt"/>
              </a:rPr>
              <a:t>Kwoty ryczałtowe – INSTRUKCJA WYPEŁNIANIA WNIOSKU</a:t>
            </a:r>
          </a:p>
          <a:p>
            <a:endParaRPr lang="pl-PL" sz="1400" dirty="0"/>
          </a:p>
          <a:p>
            <a:pPr>
              <a:lnSpc>
                <a:spcPct val="150000"/>
              </a:lnSpc>
            </a:pPr>
            <a:r>
              <a:rPr lang="pl-PL" sz="1400" dirty="0">
                <a:latin typeface="+mn-lt"/>
              </a:rPr>
              <a:t>Najczęściej wskazywane dokumenty do rozliczenia: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listy obecności,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listy osób, które ukończyły daną formę </a:t>
            </a:r>
            <a:r>
              <a:rPr lang="pl-PL" sz="1400" dirty="0" smtClean="0">
                <a:latin typeface="+mn-lt"/>
              </a:rPr>
              <a:t>wsparcia (zaleca się, aby udział uczestnika był na poziomie min. 80%),</a:t>
            </a:r>
            <a:endParaRPr lang="pl-PL" sz="1400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dzienniki zajęć,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zaświadczenia/certyfikaty o ukończeniu szkolenia,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certyfikaty/dyplomy/zaświadczenia potwierdzające nabyte kwalifikacje/kompetencje,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dzienniki stażu/zaświadczenie o ukończeniu stażu,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protokół przekazania/odbioru zawierający spis zakupionego wyposażenia,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protokół odbioru prac, w tym dokumentacja zdjęciowa.</a:t>
            </a:r>
          </a:p>
          <a:p>
            <a:endParaRPr lang="pl-PL" sz="1400" dirty="0"/>
          </a:p>
          <a:p>
            <a:endParaRPr lang="pl-PL" sz="1400" dirty="0"/>
          </a:p>
          <a:p>
            <a:pPr marL="285750" indent="-285750">
              <a:buFontTx/>
              <a:buChar char="-"/>
            </a:pPr>
            <a:endParaRPr lang="pl-PL" sz="140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34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063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4" name="Prostokąt 5"/>
          <p:cNvSpPr>
            <a:spLocks noChangeArrowheads="1"/>
          </p:cNvSpPr>
          <p:nvPr/>
        </p:nvSpPr>
        <p:spPr bwMode="auto">
          <a:xfrm>
            <a:off x="3541519" y="1441112"/>
            <a:ext cx="18069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l-PL" altLang="pl-PL" sz="2000" b="1" u="sng" dirty="0">
                <a:latin typeface="Calibri" pitchFamily="34" charset="0"/>
              </a:rPr>
              <a:t>Cross-</a:t>
            </a:r>
            <a:r>
              <a:rPr lang="pl-PL" altLang="pl-PL" sz="2000" b="1" u="sng" dirty="0" err="1">
                <a:latin typeface="Calibri" pitchFamily="34" charset="0"/>
              </a:rPr>
              <a:t>financing</a:t>
            </a:r>
            <a:endParaRPr lang="pl-PL" altLang="pl-PL" sz="2000" b="1" u="sng" dirty="0">
              <a:latin typeface="Calibri" pitchFamily="34" charset="0"/>
            </a:endParaRP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36755" y="1811170"/>
            <a:ext cx="8461375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l-PL" sz="1400" dirty="0">
                <a:latin typeface="Calibri" panose="020F0502020204030204" pitchFamily="34" charset="0"/>
              </a:rPr>
              <a:t>W ramach poddziałania 9.1.1 przewidziano wykorzystanie mechanizmu cross-</a:t>
            </a:r>
            <a:r>
              <a:rPr lang="pl-PL" sz="1400" dirty="0" err="1">
                <a:latin typeface="Calibri" panose="020F0502020204030204" pitchFamily="34" charset="0"/>
              </a:rPr>
              <a:t>financingu</a:t>
            </a:r>
            <a:r>
              <a:rPr lang="pl-PL" sz="1400" dirty="0">
                <a:latin typeface="Calibri" panose="020F0502020204030204" pitchFamily="34" charset="0"/>
              </a:rPr>
              <a:t>, jednak jego zastosowanie będzie wynikało z indywidualnej analizy każdego przypadku i musi być uzasadnione z punktu widzenia skuteczności lub efektywności osiągania założonych celów. </a:t>
            </a: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r>
              <a:rPr lang="pl-PL" sz="1400" dirty="0">
                <a:latin typeface="+mn-lt"/>
              </a:rPr>
              <a:t>Dopuszczalny poziom cross - </a:t>
            </a:r>
            <a:r>
              <a:rPr lang="pl-PL" sz="1400" dirty="0" err="1">
                <a:latin typeface="+mn-lt"/>
              </a:rPr>
              <a:t>financingu</a:t>
            </a:r>
            <a:r>
              <a:rPr lang="pl-PL" sz="1400" dirty="0">
                <a:latin typeface="+mn-lt"/>
              </a:rPr>
              <a:t>: </a:t>
            </a:r>
            <a:r>
              <a:rPr lang="pl-PL" sz="1400" b="1" dirty="0">
                <a:latin typeface="+mn-lt"/>
              </a:rPr>
              <a:t>10%</a:t>
            </a:r>
            <a:r>
              <a:rPr lang="pl-PL" sz="1400" dirty="0">
                <a:latin typeface="+mn-lt"/>
              </a:rPr>
              <a:t> wydatków kwalifikowalnych projektu.</a:t>
            </a:r>
          </a:p>
          <a:p>
            <a:pPr algn="just"/>
            <a:r>
              <a:rPr lang="pl-PL" sz="1400" dirty="0">
                <a:latin typeface="+mn-lt"/>
              </a:rPr>
              <a:t> </a:t>
            </a:r>
          </a:p>
          <a:p>
            <a:pPr algn="just"/>
            <a:r>
              <a:rPr lang="pl-PL" sz="1400" b="1" dirty="0">
                <a:latin typeface="+mn-lt"/>
              </a:rPr>
              <a:t>UWAGA!</a:t>
            </a:r>
            <a:r>
              <a:rPr lang="pl-PL" sz="1400" dirty="0">
                <a:latin typeface="+mn-lt"/>
              </a:rPr>
              <a:t> Zgodnie z </a:t>
            </a:r>
            <a:r>
              <a:rPr lang="pl-PL" sz="1400" i="1" dirty="0">
                <a:latin typeface="+mn-lt"/>
              </a:rPr>
              <a:t>Wytycznymi w zakresie kwalifikowalności wydatków w ramach Europejskiego Funduszu Rozwoju Regionalnego, Europejskiego Funduszu Społecznego oraz Funduszu Spójności na lata 2014-2020 </a:t>
            </a:r>
            <a:br>
              <a:rPr lang="pl-PL" sz="1400" i="1" dirty="0">
                <a:latin typeface="+mn-lt"/>
              </a:rPr>
            </a:br>
            <a:r>
              <a:rPr lang="pl-PL" sz="1400" dirty="0">
                <a:latin typeface="+mn-lt"/>
              </a:rPr>
              <a:t>w przypadku projektów współfinansowanych z EFS </a:t>
            </a:r>
            <a:r>
              <a:rPr lang="pl-PL" sz="1400" b="1" u="sng" dirty="0">
                <a:latin typeface="+mn-lt"/>
              </a:rPr>
              <a:t>cross-</a:t>
            </a:r>
            <a:r>
              <a:rPr lang="pl-PL" sz="1400" b="1" u="sng" dirty="0" err="1">
                <a:latin typeface="+mn-lt"/>
              </a:rPr>
              <a:t>financing</a:t>
            </a:r>
            <a:r>
              <a:rPr lang="pl-PL" sz="1400" b="1" u="sng" dirty="0">
                <a:latin typeface="+mn-lt"/>
              </a:rPr>
              <a:t> może dotyczyć wyłącznie:</a:t>
            </a:r>
          </a:p>
          <a:p>
            <a:pPr algn="just"/>
            <a:endParaRPr lang="pl-PL" sz="1400" dirty="0">
              <a:latin typeface="+mn-lt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pl-PL" sz="1400" dirty="0">
                <a:latin typeface="+mn-lt"/>
              </a:rPr>
              <a:t>zakupu nieruchomości,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pl-PL" sz="1400" dirty="0">
                <a:latin typeface="+mn-lt"/>
              </a:rPr>
              <a:t>zakupu infrastruktury, przy czym poprzez infrastrukturę rozumie się elementy nieprzenośne, na stałe przytwierdzone do nieruchomości, np. wykonanie podjazdu do budynku, zainstalowanie windy w budynku,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pl-PL" sz="1400" dirty="0">
                <a:latin typeface="+mn-lt"/>
              </a:rPr>
              <a:t>dostosowania lub adaptacji (prace remontowo-wykończeniowe) budynków i pomieszczeń, w tym wydatków niezbędnych do przeprowadzenia tych prac i wchodzących w ich zakres.</a:t>
            </a:r>
          </a:p>
          <a:p>
            <a:pPr algn="just"/>
            <a:endParaRPr lang="pl-PL" sz="1400" dirty="0">
              <a:latin typeface="+mn-lt"/>
            </a:endParaRPr>
          </a:p>
          <a:p>
            <a:pPr algn="just"/>
            <a:r>
              <a:rPr lang="pl-PL" sz="1400" b="1" dirty="0">
                <a:latin typeface="+mn-lt"/>
              </a:rPr>
              <a:t>Cross-</a:t>
            </a:r>
            <a:r>
              <a:rPr lang="pl-PL" sz="1400" b="1" dirty="0" err="1">
                <a:latin typeface="+mn-lt"/>
              </a:rPr>
              <a:t>financing</a:t>
            </a:r>
            <a:r>
              <a:rPr lang="pl-PL" sz="1400" b="1" dirty="0">
                <a:latin typeface="+mn-lt"/>
              </a:rPr>
              <a:t> może dotyczyć tylko takich kategorii wydatków, bez których realizacja projektu nie byłaby możliwa, w szczególności związanych z zapewnieniem realizacji zasady równości szans, a zwłaszcza potrzeb osób niepełnosprawnych. </a:t>
            </a:r>
          </a:p>
          <a:p>
            <a:endParaRPr lang="pl-PL" altLang="pl-PL" dirty="0"/>
          </a:p>
          <a:p>
            <a:endParaRPr lang="pl-PL" alt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35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7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" name="Prostokąt 2"/>
          <p:cNvSpPr>
            <a:spLocks noChangeArrowheads="1"/>
          </p:cNvSpPr>
          <p:nvPr/>
        </p:nvSpPr>
        <p:spPr bwMode="auto">
          <a:xfrm>
            <a:off x="251520" y="2852936"/>
            <a:ext cx="856773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</a:pPr>
            <a:endParaRPr lang="pl-PL" altLang="pl-PL" sz="1600" dirty="0">
              <a:solidFill>
                <a:srgbClr val="000000"/>
              </a:solidFill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20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2000" dirty="0">
              <a:ea typeface="TimesNewRoman"/>
              <a:cs typeface="Times New Roman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234068" y="1192546"/>
            <a:ext cx="8424936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altLang="pl-PL" sz="1400" dirty="0"/>
          </a:p>
          <a:p>
            <a:pPr algn="ctr"/>
            <a:r>
              <a:rPr lang="pl-PL" altLang="pl-PL" sz="2000" b="1" u="sng" dirty="0">
                <a:latin typeface="+mn-lt"/>
              </a:rPr>
              <a:t>Środki trwałe</a:t>
            </a:r>
          </a:p>
          <a:p>
            <a:endParaRPr lang="pl-PL" sz="1400" dirty="0">
              <a:latin typeface="+mn-lt"/>
            </a:endParaRPr>
          </a:p>
          <a:p>
            <a:pPr algn="ctr"/>
            <a:endParaRPr lang="pl-PL" sz="1400" b="1" dirty="0">
              <a:latin typeface="+mn-lt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W przypadku typu projektów 1, 5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wysokość środków trwałych poniesionych w ramach kosztów bezpośrednich projektu oraz wydatków w ramach cross-</a:t>
            </a:r>
            <a:r>
              <a:rPr lang="pl-PL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financingu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nie może łącznie przekroczyć </a:t>
            </a:r>
            <a:r>
              <a:rPr lang="pl-PL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10%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wydatków projektu. 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pl-PL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typu projektów 2, 3, 4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wysokość środków trwałych poniesionych w ramach kosztów bezpośrednich projektu oraz wydatków w ramach cross-</a:t>
            </a:r>
            <a:r>
              <a:rPr lang="pl-PL" sz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financingu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nie może łącznie przekroczyć </a:t>
            </a:r>
            <a:r>
              <a:rPr lang="pl-PL" sz="1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30%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wydatków projektu.</a:t>
            </a:r>
            <a:endParaRPr lang="pl-PL" sz="1400" b="1" dirty="0">
              <a:latin typeface="+mn-lt"/>
            </a:endParaRPr>
          </a:p>
          <a:p>
            <a:pPr algn="just"/>
            <a:endParaRPr lang="pl-PL" sz="1400" dirty="0">
              <a:latin typeface="+mn-lt"/>
            </a:endParaRPr>
          </a:p>
          <a:p>
            <a:pPr algn="just"/>
            <a:endParaRPr lang="pl-PL" sz="14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latin typeface="+mn-lt"/>
              </a:rPr>
              <a:t>Wymóg uzasadnienia pozyskania dotyczy wyłącznie środków trwałych i wartości niematerialnych i prawnych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o wartości początkowej wyższej niż </a:t>
            </a:r>
            <a:r>
              <a:rPr lang="pl-PL" sz="1400" b="1" dirty="0">
                <a:latin typeface="+mn-lt"/>
              </a:rPr>
              <a:t>10 000 PLN netto</a:t>
            </a:r>
            <a:r>
              <a:rPr lang="pl-PL" sz="1400" dirty="0">
                <a:latin typeface="+mn-lt"/>
              </a:rPr>
              <a:t>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36</a:t>
            </a:fld>
            <a:endParaRPr lang="pl-PL" altLang="pl-PL"/>
          </a:p>
        </p:txBody>
      </p:sp>
      <p:pic>
        <p:nvPicPr>
          <p:cNvPr id="12" name="Obraz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08792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14282" y="1169367"/>
            <a:ext cx="84613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600" b="1" u="sng" dirty="0">
              <a:latin typeface="+mn-lt"/>
            </a:endParaRPr>
          </a:p>
          <a:p>
            <a:pPr algn="ctr"/>
            <a:r>
              <a:rPr lang="pl-PL" altLang="pl-PL" sz="2000" b="1" u="sng" dirty="0">
                <a:latin typeface="+mn-lt"/>
              </a:rPr>
              <a:t>Źródła finansowania wydatków</a:t>
            </a:r>
          </a:p>
          <a:p>
            <a:pPr lvl="0" algn="just">
              <a:defRPr/>
            </a:pPr>
            <a:r>
              <a:rPr lang="pl-PL" sz="1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         </a:t>
            </a:r>
            <a:endParaRPr lang="pl-PL" sz="1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l-PL" sz="14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% poziom dofinansowania UE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wydatków kwalifikowalnych na poziomie projektu wynosi  </a:t>
            </a: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85%.</a:t>
            </a: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pl-PL" sz="14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Maksymalny % poziom dofinansowania całkowitego wydatków kwalifikowalnych 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 poziomie projektu (środki UE + ewentualne współfinansowanie z budżetu państwa lub innych źródeł przyznawane beneficjentowi przez właściwą instytucję) </a:t>
            </a: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wynosi 95%, w tym maksymalny udział budżetu państwa w finansowaniu wydatków kwalifikowalnych na poziomie projektu 10%.</a:t>
            </a: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defRPr/>
            </a:pPr>
            <a:endParaRPr lang="pl-PL" sz="1400" b="1" dirty="0"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pl-PL" sz="1400" b="1" dirty="0">
                <a:latin typeface="Calibri" panose="020F0502020204030204" pitchFamily="34" charset="0"/>
              </a:rPr>
              <a:t>Minimalny wkład własny 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beneficjenta jako % wydatków kwalifikowalnych wynosi</a:t>
            </a:r>
            <a:r>
              <a:rPr lang="pl-PL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400" b="1" dirty="0">
                <a:latin typeface="Calibri" panose="020F0502020204030204" pitchFamily="34" charset="0"/>
              </a:rPr>
              <a:t>5 %. 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Wkład własny beneficjenta jest wykazywany we wniosku o dofinansowanie, przy czym to beneficjent określa formę wniesienia wkładu własnego (pieniężny, niepieniężny).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algn="just">
              <a:defRPr/>
            </a:pPr>
            <a:endParaRPr lang="pl-PL" altLang="pl-PL" sz="1400" dirty="0">
              <a:latin typeface="Calibri" panose="020F0502020204030204" pitchFamily="34" charset="0"/>
            </a:endParaRPr>
          </a:p>
          <a:p>
            <a:pPr algn="just">
              <a:defRPr/>
            </a:pPr>
            <a:endParaRPr lang="pl-PL" altLang="pl-PL" sz="1400" dirty="0">
              <a:latin typeface="Calibri" panose="020F0502020204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37</a:t>
            </a:fld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6051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302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6328" name="Prostokąt 10"/>
          <p:cNvSpPr>
            <a:spLocks noChangeArrowheads="1"/>
          </p:cNvSpPr>
          <p:nvPr/>
        </p:nvSpPr>
        <p:spPr bwMode="auto">
          <a:xfrm>
            <a:off x="2268538" y="2997200"/>
            <a:ext cx="44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r>
              <a:rPr lang="pl-PL" altLang="pl-PL"/>
              <a:t>    </a:t>
            </a:r>
          </a:p>
        </p:txBody>
      </p:sp>
      <p:sp>
        <p:nvSpPr>
          <p:cNvPr id="56329" name="Prostokąt 13"/>
          <p:cNvSpPr>
            <a:spLocks noChangeArrowheads="1"/>
          </p:cNvSpPr>
          <p:nvPr/>
        </p:nvSpPr>
        <p:spPr bwMode="auto">
          <a:xfrm>
            <a:off x="3203575" y="3068638"/>
            <a:ext cx="3024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/>
              <a:t> </a:t>
            </a:r>
          </a:p>
        </p:txBody>
      </p:sp>
      <p:sp>
        <p:nvSpPr>
          <p:cNvPr id="56330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56331" name="Prostokąt 10"/>
          <p:cNvSpPr>
            <a:spLocks noChangeArrowheads="1"/>
          </p:cNvSpPr>
          <p:nvPr/>
        </p:nvSpPr>
        <p:spPr bwMode="auto">
          <a:xfrm>
            <a:off x="1368425" y="30241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l-PL" altLang="pl-PL"/>
              <a:t>  </a:t>
            </a:r>
          </a:p>
        </p:txBody>
      </p:sp>
      <p:sp>
        <p:nvSpPr>
          <p:cNvPr id="56336" name="Prostokąt 14"/>
          <p:cNvSpPr>
            <a:spLocks noChangeArrowheads="1"/>
          </p:cNvSpPr>
          <p:nvPr/>
        </p:nvSpPr>
        <p:spPr bwMode="auto">
          <a:xfrm>
            <a:off x="468313" y="2276475"/>
            <a:ext cx="8424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altLang="pl-PL" dirty="0"/>
              <a:t> </a:t>
            </a:r>
          </a:p>
        </p:txBody>
      </p:sp>
      <p:sp>
        <p:nvSpPr>
          <p:cNvPr id="10" name="Prostokąt 9"/>
          <p:cNvSpPr/>
          <p:nvPr/>
        </p:nvSpPr>
        <p:spPr>
          <a:xfrm>
            <a:off x="185738" y="1196752"/>
            <a:ext cx="8706742" cy="4993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2000" b="1" u="sng" dirty="0">
              <a:latin typeface="+mn-lt"/>
            </a:endParaRPr>
          </a:p>
          <a:p>
            <a:pPr algn="ctr">
              <a:defRPr/>
            </a:pPr>
            <a:r>
              <a:rPr lang="pl-PL" sz="2000" b="1" u="sng" dirty="0">
                <a:latin typeface="+mn-lt"/>
              </a:rPr>
              <a:t>Projekty partnerskie</a:t>
            </a:r>
          </a:p>
          <a:p>
            <a:pPr algn="just">
              <a:defRPr/>
            </a:pPr>
            <a:endParaRPr lang="pl-PL" sz="1200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n-lt"/>
              </a:rPr>
              <a:t>Możliwość realizacji projektów w partnerstwie została określona w art. 33</a:t>
            </a:r>
            <a:r>
              <a:rPr lang="pl-PL" sz="1400" i="1" dirty="0">
                <a:latin typeface="+mn-lt"/>
              </a:rPr>
              <a:t> Ustawy z dnia 11 lipca 2014r. o zasadach realizacji programów w zakresie polityki spójności finansowanych w perspektywie finansowej 2014-2020 (Dz. U. </a:t>
            </a:r>
            <a:br>
              <a:rPr lang="pl-PL" sz="1400" i="1" dirty="0">
                <a:latin typeface="+mn-lt"/>
              </a:rPr>
            </a:br>
            <a:r>
              <a:rPr lang="pl-PL" sz="1400" i="1" dirty="0">
                <a:latin typeface="+mn-lt"/>
              </a:rPr>
              <a:t>z 2017r. Poz. 1460, 1475 z </a:t>
            </a:r>
            <a:r>
              <a:rPr lang="pl-PL" sz="1400" i="1" dirty="0" err="1">
                <a:latin typeface="+mn-lt"/>
              </a:rPr>
              <a:t>późn</a:t>
            </a:r>
            <a:r>
              <a:rPr lang="pl-PL" sz="1400" i="1" dirty="0">
                <a:latin typeface="+mn-lt"/>
              </a:rPr>
              <a:t>. zm.). </a:t>
            </a:r>
            <a:r>
              <a:rPr lang="pl-PL" sz="1400" dirty="0">
                <a:latin typeface="+mn-lt"/>
              </a:rPr>
              <a:t>Zapis ten określa ogólne zasady realizacji projektów partnerskich oraz zasady wyboru partnerów spoza sektora finansów publicznych przez podmioty, o których mowa w art. 3 ust. 1 ustawy z dn. 29 stycznia 2004r. Prawo zamówień publicznych.</a:t>
            </a:r>
          </a:p>
          <a:p>
            <a:pPr algn="just">
              <a:lnSpc>
                <a:spcPct val="150000"/>
              </a:lnSpc>
              <a:defRPr/>
            </a:pPr>
            <a:r>
              <a:rPr lang="pl-PL" sz="1400" b="1" dirty="0">
                <a:latin typeface="+mn-lt"/>
              </a:rPr>
              <a:t>UWAGA! Projekty mogą być realizowane w partnerstwie o ile jest to uzasadnione z punktu widzenia efektywności </a:t>
            </a:r>
            <a:br>
              <a:rPr lang="pl-PL" sz="1400" b="1" dirty="0">
                <a:latin typeface="+mn-lt"/>
              </a:rPr>
            </a:br>
            <a:r>
              <a:rPr lang="pl-PL" sz="1400" b="1" dirty="0">
                <a:latin typeface="+mn-lt"/>
              </a:rPr>
              <a:t>i sprawności jego realizacji.</a:t>
            </a:r>
          </a:p>
          <a:p>
            <a:pPr algn="just"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Należy przy tym zaznaczyć, iż istotą realizacji projektu w partnerstwie jest wspólna realizacja projektu przez podmioty wnoszące do partnerstwa różnorodne zasoby (ludzkie, organizacyjne, techniczne, finansowe). Niedopuszczalne w takiej sytuacji jest zlecanie zadań pomiędzy podmiotami partnerstwa, a także angażowanie jako personelu projektu pracowników partnerów przez beneficjenta i odwrotni</a:t>
            </a:r>
            <a:r>
              <a:rPr lang="pl-PL" sz="1200" dirty="0">
                <a:latin typeface="+mn-lt"/>
              </a:rPr>
              <a:t>e. </a:t>
            </a:r>
          </a:p>
          <a:p>
            <a:pPr algn="just">
              <a:defRPr/>
            </a:pPr>
            <a:r>
              <a:rPr lang="pl-PL" sz="1200" dirty="0">
                <a:latin typeface="+mn-lt"/>
              </a:rPr>
              <a:t> </a:t>
            </a:r>
            <a:endParaRPr lang="pl-PL" sz="1200" b="1" u="sng" dirty="0">
              <a:latin typeface="+mn-lt"/>
            </a:endParaRPr>
          </a:p>
          <a:p>
            <a:pPr algn="just">
              <a:defRPr/>
            </a:pPr>
            <a:r>
              <a:rPr lang="pl-PL" sz="1150" dirty="0">
                <a:latin typeface="+mn-lt"/>
              </a:rPr>
              <a:t> 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38</a:t>
            </a:fld>
            <a:endParaRPr lang="pl-PL" altLang="pl-PL"/>
          </a:p>
        </p:txBody>
      </p:sp>
      <p:pic>
        <p:nvPicPr>
          <p:cNvPr id="15" name="Obraz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78747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302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6328" name="Prostokąt 10"/>
          <p:cNvSpPr>
            <a:spLocks noChangeArrowheads="1"/>
          </p:cNvSpPr>
          <p:nvPr/>
        </p:nvSpPr>
        <p:spPr bwMode="auto">
          <a:xfrm>
            <a:off x="2268538" y="2997200"/>
            <a:ext cx="44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r>
              <a:rPr lang="pl-PL" altLang="pl-PL"/>
              <a:t>    </a:t>
            </a:r>
          </a:p>
        </p:txBody>
      </p:sp>
      <p:sp>
        <p:nvSpPr>
          <p:cNvPr id="56329" name="Prostokąt 13"/>
          <p:cNvSpPr>
            <a:spLocks noChangeArrowheads="1"/>
          </p:cNvSpPr>
          <p:nvPr/>
        </p:nvSpPr>
        <p:spPr bwMode="auto">
          <a:xfrm>
            <a:off x="3203575" y="3068638"/>
            <a:ext cx="3024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/>
              <a:t> </a:t>
            </a:r>
          </a:p>
        </p:txBody>
      </p:sp>
      <p:sp>
        <p:nvSpPr>
          <p:cNvPr id="56330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56331" name="Prostokąt 10"/>
          <p:cNvSpPr>
            <a:spLocks noChangeArrowheads="1"/>
          </p:cNvSpPr>
          <p:nvPr/>
        </p:nvSpPr>
        <p:spPr bwMode="auto">
          <a:xfrm>
            <a:off x="1368425" y="30241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l-PL" altLang="pl-PL"/>
              <a:t>  </a:t>
            </a:r>
          </a:p>
        </p:txBody>
      </p:sp>
      <p:sp>
        <p:nvSpPr>
          <p:cNvPr id="56336" name="Prostokąt 14"/>
          <p:cNvSpPr>
            <a:spLocks noChangeArrowheads="1"/>
          </p:cNvSpPr>
          <p:nvPr/>
        </p:nvSpPr>
        <p:spPr bwMode="auto">
          <a:xfrm>
            <a:off x="468313" y="2276475"/>
            <a:ext cx="8424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altLang="pl-PL" dirty="0"/>
              <a:t> </a:t>
            </a:r>
          </a:p>
        </p:txBody>
      </p:sp>
      <p:sp>
        <p:nvSpPr>
          <p:cNvPr id="10" name="Prostokąt 9"/>
          <p:cNvSpPr/>
          <p:nvPr/>
        </p:nvSpPr>
        <p:spPr>
          <a:xfrm>
            <a:off x="185738" y="1196752"/>
            <a:ext cx="870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l-PL" sz="1400" b="1" u="sng" dirty="0">
              <a:latin typeface="+mn-lt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l-PL" sz="1400" b="1" u="sng" dirty="0">
                <a:latin typeface="+mn-lt"/>
              </a:rPr>
              <a:t>Realizacja  projektu w partnerstwie wymaga spełnienia niżej wskazanych warunków:</a:t>
            </a:r>
          </a:p>
          <a:p>
            <a:pPr algn="just">
              <a:lnSpc>
                <a:spcPct val="150000"/>
              </a:lnSpc>
              <a:defRPr/>
            </a:pPr>
            <a:endParaRPr lang="pl-PL" sz="1400" b="1" u="sng" dirty="0">
              <a:latin typeface="+mn-lt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1.   Posiadania partnera wiodącego (będącego stroną umowy o dofinansowanie).</a:t>
            </a:r>
          </a:p>
          <a:p>
            <a:pPr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2. Adekwatności udziału partnerów, tj. adekwatności wnoszonych przez nich zasobów ludzkich, organizacyjnych, technicznych i finansowych do zakresu zadań realizowanych przez nich w ramach projektu.</a:t>
            </a:r>
          </a:p>
          <a:p>
            <a:pPr algn="just"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3.   Wspólnego przygotowania wniosku o dofinansowanie przez  partnera wiodącego i  pozostałych partnerów.</a:t>
            </a:r>
          </a:p>
          <a:p>
            <a:pPr algn="just"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4.   Zawarcia porozumienia/ umowy o partnerstwie. 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39</a:t>
            </a:fld>
            <a:endParaRPr lang="pl-PL" altLang="pl-PL"/>
          </a:p>
        </p:txBody>
      </p:sp>
      <p:pic>
        <p:nvPicPr>
          <p:cNvPr id="15" name="Obraz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Kwota przeznaczona na dofinansowanie projektów w konkursie</a:t>
            </a: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Wartość dofinansowania w ramach RPO WO 2014-2020 w ramach poddziałania </a:t>
            </a:r>
            <a:b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9.1.1 </a:t>
            </a:r>
            <a:r>
              <a:rPr lang="pl-PL" sz="1600" i="1" dirty="0">
                <a:latin typeface="Calibri" panose="020F0502020204030204" pitchFamily="34" charset="0"/>
                <a:cs typeface="Arial" panose="020B0604020202020204" pitchFamily="34" charset="0"/>
              </a:rPr>
              <a:t>Wsparcie kształcenia ogólnego </a:t>
            </a:r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wynosi łącznie: </a:t>
            </a:r>
            <a:r>
              <a:rPr lang="pl-PL" sz="1600" b="1" dirty="0">
                <a:latin typeface="Calibri" panose="020F0502020204030204" pitchFamily="34" charset="0"/>
                <a:cs typeface="Arial" panose="020B0604020202020204" pitchFamily="34" charset="0"/>
              </a:rPr>
              <a:t>782 352,96 PLN</a:t>
            </a:r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, w tym:</a:t>
            </a:r>
          </a:p>
          <a:p>
            <a:pPr algn="just"/>
            <a:endParaRPr lang="pl-PL" sz="1600" dirty="0">
              <a:latin typeface="Calibri" panose="020F0502020204030204" pitchFamily="34" charset="0"/>
            </a:endParaRPr>
          </a:p>
          <a:p>
            <a:pPr lvl="0" algn="just"/>
            <a:r>
              <a:rPr lang="pl-PL" sz="1600" b="1" dirty="0">
                <a:latin typeface="Calibri" panose="020F0502020204030204" pitchFamily="34" charset="0"/>
              </a:rPr>
              <a:t> 700 000,00 PLN </a:t>
            </a:r>
            <a:r>
              <a:rPr lang="pl-PL" sz="1600" dirty="0">
                <a:latin typeface="Calibri" panose="020F0502020204030204" pitchFamily="34" charset="0"/>
              </a:rPr>
              <a:t>pochodzące z EFS</a:t>
            </a:r>
          </a:p>
          <a:p>
            <a:pPr lvl="0" algn="just"/>
            <a:endParaRPr lang="pl-PL" sz="1600" dirty="0">
              <a:latin typeface="Calibri" panose="020F0502020204030204" pitchFamily="34" charset="0"/>
            </a:endParaRPr>
          </a:p>
          <a:p>
            <a:pPr lvl="0" algn="just"/>
            <a:r>
              <a:rPr lang="pl-PL" sz="1600" b="1" dirty="0">
                <a:latin typeface="Calibri" panose="020F0502020204030204" pitchFamily="34" charset="0"/>
              </a:rPr>
              <a:t>  82 352,96 PLN</a:t>
            </a:r>
            <a:r>
              <a:rPr lang="pl-PL" sz="1600" dirty="0">
                <a:latin typeface="Calibri" panose="020F0502020204030204" pitchFamily="34" charset="0"/>
              </a:rPr>
              <a:t> pochodzące z Budżetu Państwa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4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75656" y="51320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12236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6" name="Prostokąt 5"/>
          <p:cNvSpPr/>
          <p:nvPr/>
        </p:nvSpPr>
        <p:spPr>
          <a:xfrm>
            <a:off x="395536" y="1412776"/>
            <a:ext cx="842493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x-none" sz="1400" b="1" dirty="0">
                <a:latin typeface="+mn-lt"/>
              </a:rPr>
              <a:t>Na etapie składania wniosku o dofinansowanie – w przypadku projektów realizowanych w partnerstwie – nie jest wymagana od </a:t>
            </a:r>
            <a:r>
              <a:rPr lang="pl-PL" sz="1400" b="1" dirty="0">
                <a:latin typeface="+mn-lt"/>
              </a:rPr>
              <a:t>wnioskodawcy</a:t>
            </a:r>
            <a:r>
              <a:rPr lang="x-none" sz="1400" b="1" dirty="0">
                <a:latin typeface="+mn-lt"/>
              </a:rPr>
              <a:t> umowa </a:t>
            </a:r>
            <a:r>
              <a:rPr lang="pl-PL" sz="1400" b="1" dirty="0">
                <a:latin typeface="+mn-lt"/>
              </a:rPr>
              <a:t>o </a:t>
            </a:r>
            <a:r>
              <a:rPr lang="x-none" sz="1400" b="1" dirty="0">
                <a:latin typeface="+mn-lt"/>
              </a:rPr>
              <a:t>partners</a:t>
            </a:r>
            <a:r>
              <a:rPr lang="pl-PL" sz="1400" b="1" dirty="0" err="1">
                <a:latin typeface="+mn-lt"/>
              </a:rPr>
              <a:t>twie</a:t>
            </a:r>
            <a:r>
              <a:rPr lang="x-none" sz="1400" b="1" dirty="0">
                <a:latin typeface="+mn-lt"/>
              </a:rPr>
              <a:t>. W przypadku przyjęcia projektu do realizacji, </a:t>
            </a:r>
            <a:r>
              <a:rPr lang="pl-PL" sz="1400" b="1" dirty="0">
                <a:latin typeface="+mn-lt"/>
              </a:rPr>
              <a:t>Wnioskodawca</a:t>
            </a:r>
            <a:r>
              <a:rPr lang="x-none" sz="1400" b="1" dirty="0">
                <a:latin typeface="+mn-lt"/>
              </a:rPr>
              <a:t> zostanie zobligowany do dostarczenia umowy</a:t>
            </a:r>
            <a:r>
              <a:rPr lang="pl-PL" sz="1400" b="1" dirty="0">
                <a:latin typeface="+mn-lt"/>
              </a:rPr>
              <a:t> o</a:t>
            </a:r>
            <a:r>
              <a:rPr lang="x-none" sz="1400" b="1" dirty="0">
                <a:latin typeface="+mn-lt"/>
              </a:rPr>
              <a:t> partners</a:t>
            </a:r>
            <a:r>
              <a:rPr lang="pl-PL" sz="1400" b="1" dirty="0" err="1">
                <a:latin typeface="+mn-lt"/>
              </a:rPr>
              <a:t>twie</a:t>
            </a:r>
            <a:r>
              <a:rPr lang="x-none" sz="1400" b="1" dirty="0">
                <a:latin typeface="+mn-lt"/>
              </a:rPr>
              <a:t>, jednoznacznie określającej cele </a:t>
            </a:r>
            <a:r>
              <a:rPr lang="pl-PL" sz="1400" b="1" dirty="0">
                <a:latin typeface="+mn-lt"/>
              </a:rPr>
              <a:t/>
            </a:r>
            <a:br>
              <a:rPr lang="pl-PL" sz="1400" b="1" dirty="0">
                <a:latin typeface="+mn-lt"/>
              </a:rPr>
            </a:br>
            <a:r>
              <a:rPr lang="x-none" sz="1400" b="1" dirty="0">
                <a:latin typeface="+mn-lt"/>
              </a:rPr>
              <a:t>i reguły partnerstwa oraz jego ewentualny plan finansowy. Podpisanie umowy </a:t>
            </a:r>
            <a:r>
              <a:rPr lang="pl-PL" sz="1400" b="1" dirty="0">
                <a:latin typeface="+mn-lt"/>
              </a:rPr>
              <a:t>o </a:t>
            </a:r>
            <a:r>
              <a:rPr lang="x-none" sz="1400" b="1" dirty="0">
                <a:latin typeface="+mn-lt"/>
              </a:rPr>
              <a:t>partners</a:t>
            </a:r>
            <a:r>
              <a:rPr lang="pl-PL" sz="1400" b="1" dirty="0" err="1">
                <a:latin typeface="+mn-lt"/>
              </a:rPr>
              <a:t>twie</a:t>
            </a:r>
            <a:r>
              <a:rPr lang="x-none" sz="1400" b="1" dirty="0">
                <a:latin typeface="+mn-lt"/>
              </a:rPr>
              <a:t> musi nastąpić przed dniem zawarcia umowy o dofinansowanie. </a:t>
            </a:r>
            <a:endParaRPr lang="pl-PL" sz="1400" b="1" dirty="0">
              <a:latin typeface="+mn-lt"/>
            </a:endParaRPr>
          </a:p>
          <a:p>
            <a:pPr>
              <a:defRPr/>
            </a:pPr>
            <a:r>
              <a:rPr lang="x-none" sz="1400" b="1" dirty="0">
                <a:latin typeface="+mn-lt"/>
              </a:rPr>
              <a:t> </a:t>
            </a:r>
            <a:endParaRPr lang="pl-PL" sz="1400" b="1" dirty="0">
              <a:latin typeface="+mn-lt"/>
            </a:endParaRPr>
          </a:p>
          <a:p>
            <a:pPr algn="just">
              <a:defRPr/>
            </a:pPr>
            <a:r>
              <a:rPr lang="pl-PL" sz="1400" dirty="0">
                <a:latin typeface="+mn-lt"/>
              </a:rPr>
              <a:t>Podmiot ubiegający się o dofinansowanie, o którym mowa w art. 3 ust. 1 ustawy z dnia 29 stycznia 2004 r. – </a:t>
            </a:r>
            <a:r>
              <a:rPr lang="pl-PL" sz="1400" i="1" dirty="0">
                <a:latin typeface="+mn-lt"/>
              </a:rPr>
              <a:t>Prawo zamówień publicznych</a:t>
            </a:r>
            <a:r>
              <a:rPr lang="pl-PL" sz="1400" dirty="0">
                <a:latin typeface="+mn-lt"/>
              </a:rPr>
              <a:t>, inicjujący projekt partnerski dokonuje wyboru partnerów spośród podmiotów innych niż wymienione w art. 3 ust.1 pkt. 1-3a tej ustawy z zachowaniem zasady przejrzystości i równego traktowania. Podmiot ten dokonując wyboru, jest zobowiązany w szczególności do: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+mn-lt"/>
              </a:rPr>
              <a:t>ogłoszenia otwartego naboru partnerów na swojej stronie internetowej wraz ze wskazaniem co najmniej 21-dniowego terminu na zgłaszanie się partnerów;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+mn-lt"/>
              </a:rPr>
              <a:t>uwzględnienia przy wyborze partnerów; zgodności działania potencjalnego partnera z celami partnerstwa, deklarowanego wkładu potencjalnego partnera w realizację celu partnerstwa, doświadczenia w realizacji projektów o podobnym charakterze;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+mn-lt"/>
              </a:rPr>
              <a:t>podanie do publicznej wiadomości na swojej stronie internetowej informacji o podmiotach wybranych do pełnienia funkcji partnera.</a:t>
            </a:r>
          </a:p>
          <a:p>
            <a:pPr marL="285750" indent="-285750" algn="just">
              <a:buFontTx/>
              <a:buChar char="-"/>
              <a:defRPr/>
            </a:pPr>
            <a:endParaRPr lang="pl-PL" sz="1400" dirty="0">
              <a:latin typeface="+mn-lt"/>
            </a:endParaRPr>
          </a:p>
          <a:p>
            <a:pPr>
              <a:defRPr/>
            </a:pPr>
            <a:r>
              <a:rPr lang="pl-PL" sz="1000" dirty="0">
                <a:latin typeface="+mn-lt"/>
              </a:rPr>
              <a:t> 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40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6" name="Prostokąt 5"/>
          <p:cNvSpPr/>
          <p:nvPr/>
        </p:nvSpPr>
        <p:spPr>
          <a:xfrm>
            <a:off x="395536" y="1412776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dirty="0">
                <a:latin typeface="+mn-lt"/>
              </a:rPr>
              <a:t>Podmiot, o którym mowa w art. 3 ust. 1 ustawy z dnia 29 stycznia 2004r. – Prawo zamówień publicznych, niebędący podmiotem inicjującym projekt partnerski, po przystąpieniu do realizacji projektu partnerskiego podaje do publicznej wiadomości w Biuletynie Informacji Publicznej informację o rozpoczęciu realizacji projektu partnerskiego wraz z uzasadnieniem przyczyn przystąpienia do jego realizacji oraz wskazaniem partnera wiodącego w tym projekcie.</a:t>
            </a:r>
          </a:p>
          <a:p>
            <a:pPr algn="just">
              <a:defRPr/>
            </a:pPr>
            <a:endParaRPr lang="pl-PL" sz="1400" dirty="0">
              <a:latin typeface="+mn-lt"/>
            </a:endParaRPr>
          </a:p>
          <a:p>
            <a:pPr lvl="0" algn="just">
              <a:defRPr/>
            </a:pPr>
            <a:r>
              <a:rPr lang="pl-PL" sz="1400" b="1" dirty="0">
                <a:solidFill>
                  <a:prstClr val="black"/>
                </a:solidFill>
                <a:latin typeface="Calibri"/>
              </a:rPr>
              <a:t>Wybór partnerów jest dokonywany przed złożeniem wniosku o dofinansowanie. </a:t>
            </a:r>
            <a:endParaRPr lang="pl-PL" sz="1400" dirty="0">
              <a:latin typeface="+mn-lt"/>
            </a:endParaRPr>
          </a:p>
          <a:p>
            <a:pPr algn="just">
              <a:defRPr/>
            </a:pPr>
            <a:endParaRPr lang="pl-PL" sz="1400" b="1" dirty="0">
              <a:latin typeface="+mn-lt"/>
            </a:endParaRPr>
          </a:p>
          <a:p>
            <a:pPr algn="just">
              <a:defRPr/>
            </a:pPr>
            <a:r>
              <a:rPr lang="pl-PL" sz="1400" b="1" dirty="0">
                <a:latin typeface="+mn-lt"/>
              </a:rPr>
              <a:t>Podmioty nie należące do sektora finansów publicznych indywidualnie określają zasady wyboru partnera projektu.</a:t>
            </a:r>
          </a:p>
          <a:p>
            <a:pPr algn="just">
              <a:defRPr/>
            </a:pPr>
            <a:endParaRPr lang="pl-PL" sz="1400" b="1" dirty="0">
              <a:latin typeface="+mn-lt"/>
            </a:endParaRPr>
          </a:p>
          <a:p>
            <a:pPr>
              <a:defRPr/>
            </a:pPr>
            <a:endParaRPr lang="pl-PL" sz="1400" dirty="0">
              <a:latin typeface="+mn-lt"/>
            </a:endParaRPr>
          </a:p>
          <a:p>
            <a:pPr algn="just">
              <a:defRPr/>
            </a:pPr>
            <a:r>
              <a:rPr lang="pl-PL" sz="1400" dirty="0">
                <a:latin typeface="+mn-lt"/>
              </a:rPr>
              <a:t>Podmioty, które zostały wykluczone z możliwości otrzymania dofinansowania, nie mogą być stroną porozumienia czy umowy o partnerstwie.</a:t>
            </a:r>
          </a:p>
          <a:p>
            <a:pPr>
              <a:defRPr/>
            </a:pPr>
            <a:r>
              <a:rPr lang="pl-PL" sz="1400" dirty="0">
                <a:latin typeface="+mn-lt"/>
              </a:rPr>
              <a:t> </a:t>
            </a:r>
          </a:p>
          <a:p>
            <a:pPr>
              <a:defRPr/>
            </a:pPr>
            <a:r>
              <a:rPr lang="pl-PL" sz="1400" b="1" dirty="0">
                <a:latin typeface="+mn-lt"/>
              </a:rPr>
              <a:t>Strony realizują wspólnie projekt partnerski na warunkach określonych w:</a:t>
            </a:r>
            <a:endParaRPr lang="pl-PL" sz="14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+mn-lt"/>
              </a:rPr>
              <a:t>wzorze umowy o dofinansowanie,</a:t>
            </a:r>
            <a:endParaRPr lang="pl-PL" sz="14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+mn-lt"/>
              </a:rPr>
              <a:t>porozumieniu/umowie o partnerstwie.</a:t>
            </a:r>
            <a:r>
              <a:rPr lang="pl-PL" sz="1400" dirty="0">
                <a:latin typeface="+mn-lt"/>
              </a:rPr>
              <a:t> 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41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471937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6" name="Prostokąt 5"/>
          <p:cNvSpPr/>
          <p:nvPr/>
        </p:nvSpPr>
        <p:spPr>
          <a:xfrm>
            <a:off x="395536" y="1412776"/>
            <a:ext cx="842493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dirty="0">
                <a:latin typeface="+mn-lt"/>
              </a:rPr>
              <a:t>DZIĘKUJĘ ZA UWAGĘ </a:t>
            </a: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just"/>
            <a:r>
              <a:rPr lang="pl-PL" sz="1400" dirty="0">
                <a:latin typeface="+mn-lt"/>
              </a:rPr>
              <a:t>W przypadku konieczności udzielenia wnioskodawcy wyjaśnień w kwestiach dotyczących konkursu oraz pomocy  w interpretacji postanowień niniejszego Regulaminu, IP udziela indywidualnie odpowiedzi na pytania wnioskodawcy. Zapytania do IOK można składać za pomocą:</a:t>
            </a:r>
          </a:p>
          <a:p>
            <a:pPr algn="just"/>
            <a:endParaRPr lang="pl-PL" sz="1400" dirty="0">
              <a:latin typeface="+mn-lt"/>
            </a:endParaRPr>
          </a:p>
          <a:p>
            <a:r>
              <a:rPr lang="pl-PL" sz="1400" dirty="0">
                <a:latin typeface="+mn-lt"/>
              </a:rPr>
              <a:t> </a:t>
            </a:r>
            <a:r>
              <a:rPr lang="pl-PL" sz="1400" dirty="0"/>
              <a:t> </a:t>
            </a:r>
            <a:endParaRPr lang="pl-PL" sz="1400" dirty="0">
              <a:latin typeface="+mn-lt"/>
            </a:endParaRPr>
          </a:p>
          <a:p>
            <a:pPr lvl="0" algn="ctr"/>
            <a:r>
              <a:rPr lang="pl-PL" sz="1400" dirty="0">
                <a:latin typeface="+mn-lt"/>
              </a:rPr>
              <a:t>e</a:t>
            </a:r>
            <a:r>
              <a:rPr lang="en-US" sz="1400" dirty="0">
                <a:latin typeface="+mn-lt"/>
              </a:rPr>
              <a:t> – </a:t>
            </a:r>
            <a:r>
              <a:rPr lang="en-US" sz="1400" dirty="0" err="1">
                <a:latin typeface="+mn-lt"/>
              </a:rPr>
              <a:t>maila</a:t>
            </a:r>
            <a:r>
              <a:rPr lang="en-US" sz="1400" dirty="0">
                <a:latin typeface="+mn-lt"/>
              </a:rPr>
              <a:t>: punktefs@wup.opole.pl</a:t>
            </a:r>
            <a:endParaRPr lang="pl-PL" sz="1400" dirty="0">
              <a:latin typeface="+mn-lt"/>
            </a:endParaRPr>
          </a:p>
          <a:p>
            <a:pPr lvl="0" algn="ctr"/>
            <a:r>
              <a:rPr lang="pl-PL" sz="1400" dirty="0">
                <a:latin typeface="+mn-lt"/>
              </a:rPr>
              <a:t>Faksu: 77 44 16 599</a:t>
            </a:r>
          </a:p>
          <a:p>
            <a:pPr lvl="0" algn="ctr"/>
            <a:r>
              <a:rPr lang="pl-PL" sz="1400" dirty="0">
                <a:latin typeface="+mn-lt"/>
              </a:rPr>
              <a:t>Telefonu: 77 44 16 754</a:t>
            </a:r>
          </a:p>
          <a:p>
            <a:pPr lvl="0" algn="ctr"/>
            <a:r>
              <a:rPr lang="pl-PL" sz="1400" dirty="0">
                <a:latin typeface="+mn-lt"/>
              </a:rPr>
              <a:t>Bezpośrednio w siedzibie: </a:t>
            </a:r>
          </a:p>
          <a:p>
            <a:pPr algn="ctr"/>
            <a:r>
              <a:rPr lang="pl-PL" sz="1400" dirty="0">
                <a:latin typeface="+mn-lt"/>
              </a:rPr>
              <a:t> </a:t>
            </a:r>
          </a:p>
          <a:p>
            <a:pPr algn="ctr"/>
            <a:r>
              <a:rPr lang="pl-PL" sz="1400" b="1" dirty="0">
                <a:latin typeface="+mn-lt"/>
              </a:rPr>
              <a:t>Wojewódzki Urząd Pracy w Opolu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Punkt Informacyjny o EFS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Pokój nr 14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ul. Głogowska 25c 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45-315 Opole</a:t>
            </a:r>
            <a:endParaRPr lang="pl-PL" sz="1400" dirty="0">
              <a:latin typeface="+mn-lt"/>
            </a:endParaRPr>
          </a:p>
          <a:p>
            <a:pPr algn="just"/>
            <a:endParaRPr lang="pl-PL" sz="1400" dirty="0">
              <a:latin typeface="+mn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42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6394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Typy beneficjentów</a:t>
            </a:r>
          </a:p>
          <a:p>
            <a:pPr algn="just"/>
            <a:endParaRPr lang="pl-PL" sz="1400" b="1" dirty="0">
              <a:latin typeface="+mj-lt"/>
            </a:endParaRPr>
          </a:p>
          <a:p>
            <a:endParaRPr lang="pl-PL" sz="14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</a:rPr>
              <a:t>O dofinansowanie w ramach konkursu mogą ubiegać się podmioty działające w obszarze edukacji ogólnej tj.: </a:t>
            </a:r>
          </a:p>
          <a:p>
            <a:pPr algn="just">
              <a:lnSpc>
                <a:spcPct val="150000"/>
              </a:lnSpc>
            </a:pPr>
            <a:endParaRPr lang="pl-PL" sz="1400" dirty="0">
              <a:latin typeface="Calibri" panose="020F0502020204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 działające na podstawie obowiązujących regulacji prawnych w zakresie edukacji i/lub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 prowadzące działalność gospodarczą, której przeważający numer PKD odpowiada obszarowi edukacji i/lub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 posiadające w statucie lub w innym dokumencie (np. w umowie spółki) stanowiącym podstawę jego funkcjonowania zapisy o prowadzeniu działalności w obszarze edukacji i/lub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podmioty, które w sprawozdaniu finansowym, sporządzonym na koniec roku obrachunkowego poprzedzającego rok złożenia wniosku o dofinansowanie, wykazują, iż przeważający przychód uzyskały z prowadzenia działalności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w obszarze edukacji.</a:t>
            </a:r>
          </a:p>
          <a:p>
            <a:r>
              <a:rPr lang="pl-PL" sz="1400" dirty="0">
                <a:latin typeface="Calibri" panose="020F0502020204030204" pitchFamily="34" charset="0"/>
              </a:rPr>
              <a:t> </a:t>
            </a:r>
          </a:p>
          <a:p>
            <a:pPr marL="93662" algn="just"/>
            <a:endParaRPr lang="pl-PL" sz="1400" dirty="0">
              <a:latin typeface="Calibri" panose="020F0502020204030204" pitchFamily="34" charset="0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3356991"/>
            <a:ext cx="8606190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4247456" y="11812283"/>
            <a:ext cx="2133600" cy="365125"/>
          </a:xfrm>
        </p:spPr>
        <p:txBody>
          <a:bodyPr/>
          <a:lstStyle/>
          <a:p>
            <a:endParaRPr lang="pl-PL" altLang="pl-P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5656" y="556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5349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2082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Typy beneficjentów</a:t>
            </a:r>
          </a:p>
          <a:p>
            <a:pPr marL="93662" algn="just"/>
            <a:endParaRPr lang="pl-PL" sz="1400" dirty="0">
              <a:latin typeface="+mj-lt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79512" y="2229749"/>
            <a:ext cx="875020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1400" dirty="0">
                <a:latin typeface="+mj-lt"/>
                <a:ea typeface="Times New Roman" panose="02020603050405020304" pitchFamily="18" charset="0"/>
              </a:rPr>
              <a:t>W przypadku przedsiębiorstw - wnioskodawca prowadzi działalność gospodarczą na terenie województwa opolskiego</a:t>
            </a:r>
            <a:r>
              <a:rPr lang="pl-PL" sz="1400" b="1" baseline="30000" dirty="0">
                <a:latin typeface="+mj-lt"/>
                <a:ea typeface="Times New Roman" panose="02020603050405020304" pitchFamily="18" charset="0"/>
              </a:rPr>
              <a:t>1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algn="just"/>
            <a:endParaRPr lang="pl-PL" sz="1400" dirty="0">
              <a:latin typeface="+mj-lt"/>
            </a:endParaRPr>
          </a:p>
          <a:p>
            <a:r>
              <a:rPr lang="pl-PL" sz="1400" dirty="0">
                <a:latin typeface="Calibri" panose="020F0502020204030204" pitchFamily="34" charset="0"/>
              </a:rPr>
              <a:t>Forma prawna beneficjenta zgodnie z klasyfikacją form prawnych podmiotów gospodarki narodowej określonych w § 7 rozporządzenia Rady Ministrów z dnia 30 listopada 2015 r. w sprawie sposobu i metodologii prowadzenia i aktualizacji krajowego rejestru urzędowego podmiotów gospodarki narodowej, wzorów wniosków, ankiet i zaświadczeń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(Dz. U. z 2015, poz. 2009 z </a:t>
            </a:r>
            <a:r>
              <a:rPr lang="pl-PL" sz="1400" dirty="0" err="1">
                <a:latin typeface="Calibri" panose="020F0502020204030204" pitchFamily="34" charset="0"/>
              </a:rPr>
              <a:t>późn</a:t>
            </a:r>
            <a:r>
              <a:rPr lang="pl-PL" sz="1400" dirty="0">
                <a:latin typeface="Calibri" panose="020F0502020204030204" pitchFamily="34" charset="0"/>
              </a:rPr>
              <a:t>. zm.).</a:t>
            </a:r>
          </a:p>
          <a:p>
            <a:pPr algn="just"/>
            <a:endParaRPr lang="pl-PL" sz="1400" b="1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b="1" dirty="0">
                <a:latin typeface="Calibri" panose="020F0502020204030204" pitchFamily="34" charset="0"/>
              </a:rPr>
              <a:t>UWAGA: </a:t>
            </a:r>
            <a:endParaRPr lang="pl-PL" sz="14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b="1" dirty="0">
                <a:latin typeface="Calibri" panose="020F0502020204030204" pitchFamily="34" charset="0"/>
              </a:rPr>
              <a:t>Każdy Partner podobnie jak Wnioskodawca musi być podmiotem uprawnionym do ubiegania się o dofinansowanie w ramach poddziałania 9.1.1 </a:t>
            </a:r>
            <a:r>
              <a:rPr lang="pl-PL" sz="1400" b="1" i="1" dirty="0">
                <a:latin typeface="Calibri" panose="020F0502020204030204" pitchFamily="34" charset="0"/>
              </a:rPr>
              <a:t>Wsparcie kształcenia ogólnego</a:t>
            </a:r>
            <a:r>
              <a:rPr lang="pl-PL" sz="1400" b="1" dirty="0">
                <a:latin typeface="Calibri" panose="020F0502020204030204" pitchFamily="34" charset="0"/>
              </a:rPr>
              <a:t>. </a:t>
            </a: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r>
              <a:rPr lang="pl-PL" sz="1000" b="1" baseline="30000" dirty="0">
                <a:ea typeface="Times New Roman" panose="02020603050405020304" pitchFamily="18" charset="0"/>
              </a:rPr>
              <a:t>1</a:t>
            </a:r>
            <a:r>
              <a:rPr lang="pl-PL" sz="1000" baseline="30000" dirty="0">
                <a:ea typeface="Times New Roman" panose="02020603050405020304" pitchFamily="18" charset="0"/>
              </a:rPr>
              <a:t> </a:t>
            </a:r>
            <a:r>
              <a:rPr lang="pl-PL" sz="1000" dirty="0">
                <a:latin typeface="+mj-lt"/>
              </a:rPr>
              <a:t>Oznacza to, że na terenie województwa opolskiego Wnioskodawca posiada główną siedzibę lub oddział lub miejsce prowadzenia działalności. Weryfikacja nastąpi na podstawie przedstawionego przez Wnioskodawcę odpisu ze stosownego rejestru (ewidencji) – z zastrzeżeniem, że przedmiotowy wpis do rejestru (ewidencji) został dokonany najpóźniej na dzień podpisania umowy o dofinansowanie. </a:t>
            </a: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6</a:t>
            </a:fld>
            <a:endParaRPr lang="pl-PL" altLang="pl-PL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5656" y="54497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4447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3483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Typy beneficjentów</a:t>
            </a:r>
          </a:p>
          <a:p>
            <a:pPr marL="93662" algn="just"/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</a:rPr>
              <a:t>Działalność w obszarze edukacji </a:t>
            </a:r>
            <a:r>
              <a:rPr lang="pl-PL" sz="1400" dirty="0" smtClean="0">
                <a:latin typeface="Calibri" panose="020F0502020204030204" pitchFamily="34" charset="0"/>
              </a:rPr>
              <a:t>ogólnej </a:t>
            </a:r>
            <a:r>
              <a:rPr lang="pl-PL" sz="1400" dirty="0">
                <a:latin typeface="Calibri" panose="020F0502020204030204" pitchFamily="34" charset="0"/>
              </a:rPr>
              <a:t>musi być prowadzona przez Wnioskodawcę – oraz w przypadku projektu partnerskiego również przez partnerów projektów - przez okres </a:t>
            </a:r>
            <a:r>
              <a:rPr lang="pl-PL" sz="1400" b="1" dirty="0">
                <a:latin typeface="Calibri" panose="020F0502020204030204" pitchFamily="34" charset="0"/>
              </a:rPr>
              <a:t>nie krótszy niż 6 miesięcy</a:t>
            </a:r>
            <a:r>
              <a:rPr lang="pl-PL" sz="1400" dirty="0">
                <a:latin typeface="Calibri" panose="020F0502020204030204" pitchFamily="34" charset="0"/>
              </a:rPr>
              <a:t> przed dniem złożenia wniosku o dofinansowanie projektu.</a:t>
            </a:r>
          </a:p>
          <a:p>
            <a:endParaRPr lang="pl-PL" sz="1400" dirty="0">
              <a:solidFill>
                <a:prstClr val="black"/>
              </a:solidFill>
            </a:endParaRPr>
          </a:p>
          <a:p>
            <a:pPr algn="just"/>
            <a:endParaRPr lang="pl-PL" sz="1400" dirty="0">
              <a:solidFill>
                <a:prstClr val="black"/>
              </a:solidFill>
            </a:endParaRPr>
          </a:p>
          <a:p>
            <a:pPr algn="just"/>
            <a:endParaRPr lang="pl-PL" sz="1400" baseline="30000" dirty="0">
              <a:solidFill>
                <a:prstClr val="black"/>
              </a:solidFill>
            </a:endParaRPr>
          </a:p>
          <a:p>
            <a:endParaRPr lang="pl-PL" altLang="pl-PL" sz="1400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just"/>
            <a:endParaRPr lang="pl-PL" altLang="pl-PL" sz="1600" dirty="0">
              <a:solidFill>
                <a:prstClr val="black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79512" y="2229749"/>
            <a:ext cx="8750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endParaRPr lang="pl-PL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7</a:t>
            </a:fld>
            <a:endParaRPr lang="pl-PL" altLang="pl-PL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5656" y="54497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4325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4221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Grupa docelowa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marL="463550" lvl="3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Publiczne i niepubliczne szkoły podstawowe</a:t>
            </a:r>
            <a:r>
              <a:rPr lang="pl-PL" sz="1400">
                <a:latin typeface="Calibri" panose="020F0502020204030204" pitchFamily="34" charset="0"/>
              </a:rPr>
              <a:t>, </a:t>
            </a:r>
            <a:r>
              <a:rPr lang="pl-PL" sz="1400" smtClean="0">
                <a:latin typeface="Calibri" panose="020F0502020204030204" pitchFamily="34" charset="0"/>
              </a:rPr>
              <a:t>ponadgimnazjalne</a:t>
            </a:r>
            <a:r>
              <a:rPr lang="pl-PL" sz="1400" dirty="0">
                <a:latin typeface="Calibri" panose="020F0502020204030204" pitchFamily="34" charset="0"/>
              </a:rPr>
              <a:t>, ponadpodstawowe w tym specjalne, szkoły dla dorosłych lub placówki systemu oświaty prowadzące kształcenie ogólne (z wyłączeniem szkół zawodowych);</a:t>
            </a:r>
          </a:p>
          <a:p>
            <a:pPr marL="463550" lvl="3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Szkoły specjalne przysposabiające do pracy, jeżeli cel interwencji odpowiada zakresowi określonemu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w poddziałania 9.1.1;</a:t>
            </a:r>
          </a:p>
          <a:p>
            <a:pPr marL="463550" lvl="3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Uczniowie, wychowankowie i słuchacze szkół i placówek wskazanych w pkt. 1-2 oraz ich rodzice i opiekunowie,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w tym z grup </a:t>
            </a:r>
            <a:r>
              <a:rPr lang="pl-PL" sz="1400" dirty="0" err="1">
                <a:latin typeface="Calibri" panose="020F0502020204030204" pitchFamily="34" charset="0"/>
              </a:rPr>
              <a:t>defaworyzowanych</a:t>
            </a:r>
            <a:r>
              <a:rPr lang="pl-PL" sz="1400" dirty="0">
                <a:latin typeface="Calibri" panose="020F0502020204030204" pitchFamily="34" charset="0"/>
              </a:rPr>
              <a:t>;</a:t>
            </a:r>
          </a:p>
          <a:p>
            <a:pPr marL="463550" lvl="3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Nauczyciele kształcenia ogólnego.</a:t>
            </a:r>
          </a:p>
          <a:p>
            <a:pPr marL="463550" lvl="3" indent="-285750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+mn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8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91680" y="558006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2343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20939" y="1340768"/>
            <a:ext cx="8750206" cy="3824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Przedmiot konkursu, w tym typy projektów</a:t>
            </a:r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  <a:p>
            <a:r>
              <a:rPr lang="pl-PL" sz="1400" dirty="0">
                <a:latin typeface="Calibri" panose="020F0502020204030204" pitchFamily="34" charset="0"/>
              </a:rPr>
              <a:t>Przedmiotem konkursu są typy projektów określone dla poddziałania 9.1.1 </a:t>
            </a:r>
            <a:r>
              <a:rPr lang="pl-PL" sz="1400" i="1" dirty="0">
                <a:latin typeface="Calibri" panose="020F0502020204030204" pitchFamily="34" charset="0"/>
              </a:rPr>
              <a:t>Wsparcie kształcenia ogólnego</a:t>
            </a:r>
            <a:r>
              <a:rPr lang="pl-PL" sz="1400" dirty="0">
                <a:latin typeface="Calibri" panose="020F0502020204030204" pitchFamily="34" charset="0"/>
              </a:rPr>
              <a:t> w ramach Osi priorytetowej IX </a:t>
            </a:r>
            <a:r>
              <a:rPr lang="pl-PL" sz="1400" i="1" dirty="0">
                <a:latin typeface="Calibri" panose="020F0502020204030204" pitchFamily="34" charset="0"/>
              </a:rPr>
              <a:t>Wysoka jakość edukacji</a:t>
            </a:r>
            <a:r>
              <a:rPr lang="pl-PL" sz="1400" dirty="0">
                <a:latin typeface="Calibri" panose="020F0502020204030204" pitchFamily="34" charset="0"/>
              </a:rPr>
              <a:t> RPO WO 2014-2020:</a:t>
            </a:r>
          </a:p>
          <a:p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1400" b="1" dirty="0">
                <a:latin typeface="Calibri" panose="020F0502020204030204" pitchFamily="34" charset="0"/>
              </a:rPr>
              <a:t>Kształcenie umiejętności uniwersalnych oraz kompetencji kluczowych poprzez:</a:t>
            </a:r>
          </a:p>
          <a:p>
            <a:pPr marL="342900" lvl="0" indent="-342900" algn="just">
              <a:spcBef>
                <a:spcPts val="200"/>
              </a:spcBef>
              <a:spcAft>
                <a:spcPts val="200"/>
              </a:spcAft>
              <a:buAutoNum type="alphaLcParenR"/>
            </a:pPr>
            <a:r>
              <a:rPr lang="pl-PL" sz="1400" dirty="0">
                <a:latin typeface="Calibri" panose="020F0502020204030204" pitchFamily="34" charset="0"/>
                <a:cs typeface="Arial" panose="020B0604020202020204" pitchFamily="34" charset="0"/>
              </a:rPr>
              <a:t>doskonalenie umiejętności, kompetencji lub kwalifikacji nauczycieli w zakresie stosowania metod oraz form organizacyjnych sprzyjających kształtowaniu i rozwijaniu u uczniów, wychowanków lub słuchaczy kompetencji kluczowych oraz umiejętności uniwersalnych niezbędnych na rynku pracy,</a:t>
            </a:r>
          </a:p>
          <a:p>
            <a:pPr marL="342900" lvl="0" indent="-342900" algn="just">
              <a:spcBef>
                <a:spcPts val="200"/>
              </a:spcBef>
              <a:spcAft>
                <a:spcPts val="200"/>
              </a:spcAft>
              <a:buAutoNum type="alphaLcParenR"/>
            </a:pPr>
            <a:r>
              <a:rPr lang="pl-PL" sz="1400" dirty="0">
                <a:latin typeface="+mn-lt"/>
              </a:rPr>
              <a:t>kształtowanie i rozwijanie u uczniów, wychowanków lub słuchaczy kompetencji kluczowych oraz umiejętności uniwersalnych niezbędnych na rynku pracy</a:t>
            </a:r>
          </a:p>
          <a:p>
            <a:pPr marL="269875" indent="-269875"/>
            <a:endParaRPr lang="pl-PL" sz="1100" dirty="0">
              <a:latin typeface="Calibri" panose="020F0502020204030204" pitchFamily="34" charset="0"/>
            </a:endParaRPr>
          </a:p>
          <a:p>
            <a:pPr marL="269875" indent="-269875"/>
            <a:endParaRPr lang="pl-PL" sz="11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altLang="pl-PL" sz="1100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r>
              <a:rPr lang="pl-PL" sz="1400" b="1" baseline="30000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</a:rPr>
              <a:t>Jako kompetencje kluczowe i umiejętności uniwersalne niezbędne na rynku pracy należy rozumieć umiejętności matematyczno-przyrodnicze, umiejętności posługiwania się językami obcymi (w tym język polski dla cudzoziemców i osób powracających do Polski i ich rodzin), TIK, umiejętności rozumienia (ang. </a:t>
            </a:r>
            <a:r>
              <a:rPr lang="pl-PL" sz="1400" b="1" baseline="30000" dirty="0" err="1">
                <a:solidFill>
                  <a:prstClr val="black"/>
                </a:solidFill>
                <a:latin typeface="Calibri"/>
                <a:ea typeface="Times New Roman" panose="02020603050405020304" pitchFamily="18" charset="0"/>
              </a:rPr>
              <a:t>literacy</a:t>
            </a:r>
            <a:r>
              <a:rPr lang="pl-PL" sz="1400" b="1" baseline="30000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</a:rPr>
              <a:t>), kreatywność, innowacyjność,</a:t>
            </a:r>
            <a:r>
              <a:rPr lang="pl-PL" sz="1400" b="1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</a:rPr>
              <a:t> </a:t>
            </a:r>
            <a:r>
              <a:rPr lang="pl-PL" sz="1400" b="1" baseline="30000" dirty="0">
                <a:solidFill>
                  <a:prstClr val="black"/>
                </a:solidFill>
                <a:latin typeface="Calibri"/>
                <a:ea typeface="Times New Roman" panose="02020603050405020304" pitchFamily="18" charset="0"/>
              </a:rPr>
              <a:t>przedsiębiorczość, krytyczne myślenie, rozwiązywanie problemów, umiejętność uczenia się, umiejętność pracy zespołowej w kontekście środowiska pracy.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2555776" y="6204903"/>
            <a:ext cx="2133600" cy="365125"/>
          </a:xfrm>
        </p:spPr>
        <p:txBody>
          <a:bodyPr/>
          <a:lstStyle/>
          <a:p>
            <a:fld id="{E7DF194F-FC7D-43B2-A93E-2F6BC4B6766C}" type="slidenum">
              <a:rPr lang="pl-PL" altLang="pl-PL" smtClean="0"/>
              <a:pPr/>
              <a:t>9</a:t>
            </a:fld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7656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12061</TotalTime>
  <Words>3026</Words>
  <Application>Microsoft Office PowerPoint</Application>
  <PresentationFormat>Pokaz na ekranie (4:3)</PresentationFormat>
  <Paragraphs>612</Paragraphs>
  <Slides>42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42</vt:i4>
      </vt:variant>
    </vt:vector>
  </HeadingPairs>
  <TitlesOfParts>
    <vt:vector size="49" baseType="lpstr">
      <vt:lpstr>Arial</vt:lpstr>
      <vt:lpstr>Calibri</vt:lpstr>
      <vt:lpstr>Times New Roman</vt:lpstr>
      <vt:lpstr>TimesNewRoman</vt:lpstr>
      <vt:lpstr>Wingdings</vt:lpstr>
      <vt:lpstr>Motyw pakietu Office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WUP OPOLE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m.swiecicka</dc:creator>
  <cp:lastModifiedBy>katarzyna.bajer</cp:lastModifiedBy>
  <cp:revision>1180</cp:revision>
  <cp:lastPrinted>2019-11-28T11:16:32Z</cp:lastPrinted>
  <dcterms:created xsi:type="dcterms:W3CDTF">2013-10-01T06:15:47Z</dcterms:created>
  <dcterms:modified xsi:type="dcterms:W3CDTF">2019-12-10T07:22:40Z</dcterms:modified>
</cp:coreProperties>
</file>