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2"/>
  </p:notesMasterIdLst>
  <p:handoutMasterIdLst>
    <p:handoutMasterId r:id="rId53"/>
  </p:handoutMasterIdLst>
  <p:sldIdLst>
    <p:sldId id="424" r:id="rId3"/>
    <p:sldId id="439" r:id="rId4"/>
    <p:sldId id="574" r:id="rId5"/>
    <p:sldId id="606" r:id="rId6"/>
    <p:sldId id="645" r:id="rId7"/>
    <p:sldId id="646" r:id="rId8"/>
    <p:sldId id="657" r:id="rId9"/>
    <p:sldId id="647" r:id="rId10"/>
    <p:sldId id="653" r:id="rId11"/>
    <p:sldId id="607" r:id="rId12"/>
    <p:sldId id="643" r:id="rId13"/>
    <p:sldId id="608" r:id="rId14"/>
    <p:sldId id="612" r:id="rId15"/>
    <p:sldId id="648" r:id="rId16"/>
    <p:sldId id="613" r:id="rId17"/>
    <p:sldId id="614" r:id="rId18"/>
    <p:sldId id="615" r:id="rId19"/>
    <p:sldId id="616" r:id="rId20"/>
    <p:sldId id="649" r:id="rId21"/>
    <p:sldId id="636" r:id="rId22"/>
    <p:sldId id="637" r:id="rId23"/>
    <p:sldId id="650" r:id="rId24"/>
    <p:sldId id="617" r:id="rId25"/>
    <p:sldId id="638" r:id="rId26"/>
    <p:sldId id="651" r:id="rId27"/>
    <p:sldId id="639" r:id="rId28"/>
    <p:sldId id="658" r:id="rId29"/>
    <p:sldId id="652" r:id="rId30"/>
    <p:sldId id="654" r:id="rId31"/>
    <p:sldId id="655" r:id="rId32"/>
    <p:sldId id="620" r:id="rId33"/>
    <p:sldId id="621" r:id="rId34"/>
    <p:sldId id="622" r:id="rId35"/>
    <p:sldId id="623" r:id="rId36"/>
    <p:sldId id="624" r:id="rId37"/>
    <p:sldId id="625" r:id="rId38"/>
    <p:sldId id="626" r:id="rId39"/>
    <p:sldId id="627" r:id="rId40"/>
    <p:sldId id="631" r:id="rId41"/>
    <p:sldId id="659" r:id="rId42"/>
    <p:sldId id="664" r:id="rId43"/>
    <p:sldId id="475" r:id="rId44"/>
    <p:sldId id="476" r:id="rId45"/>
    <p:sldId id="479" r:id="rId46"/>
    <p:sldId id="660" r:id="rId47"/>
    <p:sldId id="661" r:id="rId48"/>
    <p:sldId id="662" r:id="rId49"/>
    <p:sldId id="663" r:id="rId50"/>
    <p:sldId id="542" r:id="rId51"/>
  </p:sldIdLst>
  <p:sldSz cx="9144000" cy="6858000" type="screen4x3"/>
  <p:notesSz cx="6797675" cy="9926638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rawska" initials="a" lastIdx="28" clrIdx="0"/>
  <p:cmAuthor id="1" name="G. Syska" initials="GS" lastIdx="17" clrIdx="1"/>
  <p:cmAuthor id="2" name="a.bednarek" initials="a" lastIdx="9" clrIdx="2"/>
  <p:cmAuthor id="3" name="K. Hemon" initials="KH" lastIdx="3" clrIdx="3"/>
  <p:cmAuthor id="4" name="E. Wesoła" initials="EW" lastIdx="13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89C1"/>
    <a:srgbClr val="CEEC70"/>
    <a:srgbClr val="B1C7E1"/>
    <a:srgbClr val="618DC3"/>
    <a:srgbClr val="779DCB"/>
    <a:srgbClr val="FFFF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6187" autoAdjust="0"/>
  </p:normalViewPr>
  <p:slideViewPr>
    <p:cSldViewPr>
      <p:cViewPr varScale="1">
        <p:scale>
          <a:sx n="72" d="100"/>
          <a:sy n="72" d="100"/>
        </p:scale>
        <p:origin x="147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50"/>
    </p:cViewPr>
  </p:sorterViewPr>
  <p:notesViewPr>
    <p:cSldViewPr>
      <p:cViewPr varScale="1">
        <p:scale>
          <a:sx n="76" d="100"/>
          <a:sy n="76" d="100"/>
        </p:scale>
        <p:origin x="-2166" y="-84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handoutMaster" Target="handoutMasters/handoutMaster1.xml"/><Relationship Id="rId58" Type="http://schemas.openxmlformats.org/officeDocument/2006/relationships/tableStyles" Target="tableStyle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theme" Target="theme/theme1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4B4ECEE1-C649-49FB-939C-700FA6C5EDA8}" type="datetimeFigureOut">
              <a:rPr lang="pl-PL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13F88AD-AFC0-4AC6-A29D-E34610CBCB0C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705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B6A718A-DA2F-4202-A9DA-C46AAF4B8A32}" type="datetimeFigureOut">
              <a:rPr lang="pl-PL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8586CD-F6B1-4BDC-AEDA-A27618093E73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539778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614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DDEA96D-DA58-420F-BD00-37C6E962AFE1}" type="slidenum">
              <a:rPr lang="pl-PL" altLang="pl-PL"/>
              <a:pPr/>
              <a:t>1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2637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41988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4A9C37-8D5B-4EC4-A895-2C1FDB671AB8}" type="slidenum">
              <a:rPr lang="pl-PL" altLang="pl-PL"/>
              <a:pPr/>
              <a:t>43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78411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43F5A-32D6-4CE6-B6F0-F3DAD4C2750C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12C452-EB1B-45F8-8182-C8F6BC9E24F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ACCD8-059D-46D7-9C11-5DFDC459518B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BB2DC-9174-4C79-99CC-25666584960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0A79-105D-4D32-92A3-25568627CF8D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3A7F1-9C4E-4A6B-9904-C379B952B4C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8F169-1569-41A7-97B7-EABEACA84D84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B37F1-EA02-494D-BCF2-5A20CF9E5850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10A6-1101-4794-879B-DD45BB6B2DB1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8C535-DE0A-4D77-A9DA-C10F5FE73F8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6DC69-0F76-4AA8-8DAC-132B07ED048D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3DFB6-3394-4990-A77B-E31D14E632B3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07870-81B0-4832-9663-B3C8790A94D0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90ED4F-7326-4425-828F-2AB932D15CF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86E4D-BBF4-4D34-A4E6-C6710819A56D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A5F58-3BF8-466C-9057-F3FDD04EA82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CA53A-FC9D-4DF2-A6BC-46C7D6F8FFBE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C7CC59-2EE6-4FE4-9F14-88677511BAF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BA4C3-2421-44E8-92DE-FC9D151CEEEC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F194F-FC7D-43B2-A93E-2F6BC4B6766C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022DF-CC29-48A5-A867-365ABEEF852D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C58ED-18D9-4965-9662-7310D566526B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D94BF-27CE-4253-8B21-76E165D09DC1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0F272-4410-428B-B83A-C552716E877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6EF0A-8261-40D5-870F-952460C93EB7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0259C-C3DD-4330-ABC6-04856951779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9B4EF-55F9-4EB5-B392-7C8977CBD89D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2C0964-F3E0-440D-BF5F-E3EE5C287362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DB56E-CF94-475D-99D2-D9AB526261E3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2A89CF-D389-4F3F-A90D-5E0056501CA8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D41BC-4D85-41F0-85F3-C70267C82718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214F47-4AE7-499E-91AC-5461BF0782C1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CD4AA-0DFE-4DDA-B2C1-9710DFA6FB08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591CB-023F-427F-B3D3-13E70CCF892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386CF-46B5-49C5-A48A-A85072CB0607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16504A-D863-49B4-BA2A-773CE771A32A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308B-6B19-40A4-9BEF-D912C315F527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20B2A-768A-41A4-8790-9B18B2A55044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17BB-6A78-4BC3-BEDA-F7FB179E37A6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B09A5-D7DC-4975-883A-36C095040325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E96F-ED1C-4991-A00F-77FCA2E78C77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8651F-C2E2-4A0E-86B8-608E5CB8281E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FB548-91FF-4FCF-A9B8-E731518B1300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3986-8538-423A-B475-B56DCC3F83E7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0C8483-5CDA-45B6-B1EB-C92244608DDD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7A76CA4-82E5-4D33-9BC7-6C1534D894D6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919EC8C-99A8-4975-92F7-A3FBC337F059}" type="datetime1">
              <a:rPr lang="pl-PL" smtClean="0"/>
              <a:pPr>
                <a:defRPr/>
              </a:pPr>
              <a:t>28.11.2019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15D1960-F112-4533-BE43-E75D880873FF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.opolskie.pl/" TargetMode="External"/><Relationship Id="rId2" Type="http://schemas.openxmlformats.org/officeDocument/2006/relationships/hyperlink" Target="http://test.pw.opolskie.pl/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upa 3"/>
          <p:cNvGrpSpPr>
            <a:grpSpLocks/>
          </p:cNvGrpSpPr>
          <p:nvPr/>
        </p:nvGrpSpPr>
        <p:grpSpPr bwMode="auto">
          <a:xfrm>
            <a:off x="1000125" y="857250"/>
            <a:ext cx="6888163" cy="4537075"/>
            <a:chOff x="-1" y="1"/>
            <a:chExt cx="6888089" cy="4536504"/>
          </a:xfrm>
        </p:grpSpPr>
        <p:sp>
          <p:nvSpPr>
            <p:cNvPr id="5" name="Schemat blokowy: operacja ręczna 4"/>
            <p:cNvSpPr/>
            <p:nvPr/>
          </p:nvSpPr>
          <p:spPr>
            <a:xfrm rot="16200000">
              <a:off x="1175792" y="-1175792"/>
              <a:ext cx="4536504" cy="6888089"/>
            </a:xfrm>
            <a:prstGeom prst="flowChartManualOperation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1">
                <a:hueOff val="0"/>
                <a:satOff val="0"/>
                <a:lumOff val="0"/>
                <a:alphaOff val="0"/>
              </a:schemeClr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Schemat blokowy: operacja ręczna 4"/>
            <p:cNvSpPr/>
            <p:nvPr/>
          </p:nvSpPr>
          <p:spPr>
            <a:xfrm>
              <a:off x="-1" y="699455"/>
              <a:ext cx="6380118" cy="29291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36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Regionalny Program Operacyjny Województwa Opolskiego na lata 2014-2020</a:t>
              </a:r>
            </a:p>
            <a:p>
              <a:pPr algn="ctr" defTabSz="19113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sz="2800" b="1" spc="150" dirty="0">
                  <a:ln w="11430"/>
                  <a:solidFill>
                    <a:srgbClr val="F8F8F8"/>
                  </a:solidFill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</a:rPr>
                <a:t>Nabór w ramach Poddziałania 9.2.1</a:t>
              </a:r>
              <a:endParaRPr lang="pl-PL" sz="28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endParaRPr>
            </a:p>
          </p:txBody>
        </p:sp>
      </p:grpSp>
      <p:grpSp>
        <p:nvGrpSpPr>
          <p:cNvPr id="5123" name="Grupa 7"/>
          <p:cNvGrpSpPr>
            <a:grpSpLocks/>
          </p:cNvGrpSpPr>
          <p:nvPr/>
        </p:nvGrpSpPr>
        <p:grpSpPr bwMode="auto">
          <a:xfrm rot="10800000">
            <a:off x="3707904" y="4221088"/>
            <a:ext cx="4909815" cy="1439862"/>
            <a:chOff x="-235682" y="-203246"/>
            <a:chExt cx="6578841" cy="4064001"/>
          </a:xfrm>
        </p:grpSpPr>
        <p:sp>
          <p:nvSpPr>
            <p:cNvPr id="8" name="Schemat blokowy: operacja ręczna 7"/>
            <p:cNvSpPr/>
            <p:nvPr/>
          </p:nvSpPr>
          <p:spPr>
            <a:xfrm rot="16200000">
              <a:off x="780523" y="-1219451"/>
              <a:ext cx="4064001" cy="6096411"/>
            </a:xfrm>
            <a:prstGeom prst="flowChartManualOperation">
              <a:avLst/>
            </a:prstGeom>
            <a:solidFill>
              <a:srgbClr val="FF99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Schemat blokowy: operacja ręczna 4"/>
            <p:cNvSpPr/>
            <p:nvPr/>
          </p:nvSpPr>
          <p:spPr>
            <a:xfrm rot="10800000">
              <a:off x="1" y="812798"/>
              <a:ext cx="6343158" cy="243840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3050" tIns="0" rIns="275828" bIns="0" spcCol="1270" anchor="ctr"/>
            <a:lstStyle/>
            <a:p>
              <a:pPr algn="ctr" defTabSz="1911350" eaLnBrk="1" hangingPunct="1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Opole, </a:t>
              </a: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0000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22</a:t>
              </a:r>
              <a:r>
                <a:rPr lang="pl-PL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 listopada 2019 r.</a:t>
              </a:r>
            </a:p>
          </p:txBody>
        </p:sp>
      </p:grpSp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785786" y="6429396"/>
            <a:ext cx="735808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Szkolenie współfinansowane przez Unię Europejską w ramach Europejskiego Funduszu Społecznego</a:t>
            </a:r>
            <a:endParaRPr kumimoji="0" 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2C452-EB1B-45F8-8182-C8F6BC9E24FC}" type="slidenum">
              <a:rPr lang="pl-PL" altLang="pl-PL" smtClean="0"/>
              <a:pPr/>
              <a:t>1</a:t>
            </a:fld>
            <a:endParaRPr lang="pl-PL" altLang="pl-PL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763688" y="52935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2" name="Obraz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172" y="5813107"/>
            <a:ext cx="5760720" cy="5524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03041" y="1501850"/>
            <a:ext cx="875020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Przedmiot konkursu, w tym typy projektów</a:t>
            </a:r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Przedmiotem konkursu są typy projektów określone dla poddziałania 9.2.1 </a:t>
            </a:r>
            <a:r>
              <a:rPr lang="pl-PL" sz="1400" i="1" dirty="0">
                <a:latin typeface="Calibri" panose="020F0502020204030204" pitchFamily="34" charset="0"/>
              </a:rPr>
              <a:t>Wsparcie kształcenia zawodowego</a:t>
            </a:r>
            <a:r>
              <a:rPr lang="pl-PL" sz="1400" dirty="0">
                <a:latin typeface="Calibri" panose="020F0502020204030204" pitchFamily="34" charset="0"/>
              </a:rPr>
              <a:t>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w ramach Osi priorytetowej IX </a:t>
            </a:r>
            <a:r>
              <a:rPr lang="pl-PL" sz="1400" i="1" dirty="0">
                <a:latin typeface="Calibri" panose="020F0502020204030204" pitchFamily="34" charset="0"/>
              </a:rPr>
              <a:t>Wysoka jakość edukacji</a:t>
            </a:r>
            <a:r>
              <a:rPr lang="pl-PL" sz="1400" dirty="0">
                <a:latin typeface="Calibri" panose="020F0502020204030204" pitchFamily="34" charset="0"/>
              </a:rPr>
              <a:t> RPO WO 2014-2020: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AutoNum type="arabicPeriod"/>
            </a:pPr>
            <a:r>
              <a:rPr lang="pl-PL" sz="1400" dirty="0">
                <a:latin typeface="Calibri" panose="020F0502020204030204" pitchFamily="34" charset="0"/>
              </a:rPr>
              <a:t>Podniesienie jakości kształcenia i szkolenia w tym rozwój współpracy szkół i placówek systemu oświaty prowadzących kształcenie zawodowe z ich otoczeniem społeczno-gospodarczym dzięki realizacji kompleksowych programów kształcenia praktycznego organizowanych w miejscu pracy poprzez:</a:t>
            </a:r>
          </a:p>
          <a:p>
            <a:pPr lvl="0"/>
            <a:endParaRPr lang="pl-PL" sz="1400" dirty="0">
              <a:latin typeface="Calibri" panose="020F0502020204030204" pitchFamily="34" charset="0"/>
            </a:endParaRPr>
          </a:p>
          <a:p>
            <a:pPr marL="269875" lvl="0" indent="-269875"/>
            <a:r>
              <a:rPr lang="pl-PL" sz="1400" dirty="0">
                <a:latin typeface="Calibri" panose="020F0502020204030204" pitchFamily="34" charset="0"/>
              </a:rPr>
              <a:t>a)   doskonalenie umiejętności, kompetencji lub kwalifikacji zawodowych nauczycieli, w tym nauczycieli kształcenia zawodowego i instruktorów praktycznej nauki zawodu w zakresie przedmiotów zawodowych lub praktycznej nauki zawodu, a także stosowania metod oraz form organizacyjnych sprzyjających kształtowaniu u uczniów kompetencji kluczowych oraz umiejętności uniwersalnych niezbędnych na rynku pracy,</a:t>
            </a:r>
          </a:p>
          <a:p>
            <a:pPr marL="269875" indent="-269875"/>
            <a:endParaRPr lang="pl-PL" sz="1100" dirty="0">
              <a:latin typeface="Calibri" panose="020F0502020204030204" pitchFamily="34" charset="0"/>
            </a:endParaRPr>
          </a:p>
          <a:p>
            <a:pPr marL="269875" indent="-269875"/>
            <a:endParaRPr lang="pl-PL" sz="1100" dirty="0">
              <a:latin typeface="Calibri" panose="020F0502020204030204" pitchFamily="34" charset="0"/>
            </a:endParaRPr>
          </a:p>
          <a:p>
            <a:r>
              <a:rPr lang="pl-PL" sz="1100" dirty="0">
                <a:latin typeface="Calibri" panose="020F0502020204030204" pitchFamily="34" charset="0"/>
              </a:rPr>
              <a:t>Poprzez otoczenie społeczno-gospodarcze należy rozumieć pracodawców, organizacje pracodawców, przedsiębiorców, organizacje przedsiębiorców, instytucje rynku pracy, szkoły wyższe, organizacje pozarządowe, partnerów społecznych czy innych interesariuszy zidentyfikowanych w obowiązkowej diagnozie przedstawiającej zapotrzebowanie szkół lub placówek systemu oświaty.</a:t>
            </a:r>
          </a:p>
          <a:p>
            <a:pPr algn="just"/>
            <a:endParaRPr lang="pl-PL" altLang="pl-PL" sz="1100" dirty="0">
              <a:latin typeface="Calibri" panose="020F0502020204030204" pitchFamily="34" charset="0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2555776" y="6204903"/>
            <a:ext cx="2133600" cy="365125"/>
          </a:xfrm>
        </p:spPr>
        <p:txBody>
          <a:bodyPr/>
          <a:lstStyle/>
          <a:p>
            <a:fld id="{E7DF194F-FC7D-43B2-A93E-2F6BC4B6766C}" type="slidenum">
              <a:rPr lang="pl-PL" altLang="pl-PL" smtClean="0"/>
              <a:pPr/>
              <a:t>10</a:t>
            </a:fld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5669158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76565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Przedmiot konkursu, w tym typy projektów</a:t>
            </a:r>
          </a:p>
          <a:p>
            <a:pPr algn="just"/>
            <a:r>
              <a:rPr lang="pl-PL" sz="1400" dirty="0">
                <a:latin typeface="Calibri" panose="020F0502020204030204" pitchFamily="34" charset="0"/>
              </a:rPr>
              <a:t> </a:t>
            </a:r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  <a:p>
            <a:pPr marL="269875" indent="-269875" algn="just"/>
            <a:r>
              <a:rPr lang="pl-PL" sz="1400" dirty="0">
                <a:latin typeface="Calibri" panose="020F0502020204030204" pitchFamily="34" charset="0"/>
              </a:rPr>
              <a:t>b)  Uzyskiwanie lub uzupełnianie wiedzy, umiejętności, kompetencji oraz kwalifikacji zawodowych przez uczniów, wychowanków i słuchaczy szkół lub placówek systemu oświaty prowadzących kształcenie zawodowe, w tym uczniów o specjalnych potrzebach edukacyjnych i rozwojowych, uczniów szkół ponadgimnazjalnych, ponadpodstawowych lub placówek systemu oświaty prowadzących kształcenie ogólne, </a:t>
            </a:r>
          </a:p>
          <a:p>
            <a:pPr marL="177800" indent="-177800" algn="just"/>
            <a:endParaRPr lang="pl-PL" sz="1400" dirty="0">
              <a:latin typeface="Calibri" panose="020F0502020204030204" pitchFamily="34" charset="0"/>
            </a:endParaRPr>
          </a:p>
          <a:p>
            <a:pPr marL="269875" lvl="0" indent="-269875"/>
            <a:r>
              <a:rPr lang="pl-PL" sz="1400" dirty="0">
                <a:latin typeface="Calibri" panose="020F0502020204030204" pitchFamily="34" charset="0"/>
              </a:rPr>
              <a:t>c)   kształtowanie i rozwijanie u uczniów, wychowanków i słuchaczy szkół lub placówek systemu oświaty prowadzących  kształcenie zawodowe, w tym uczniów o specjalnych potrzebach edukacyjnych i rozwojowych kompetencji kluczowych oraz umiejętności uniwersalnych niezbędnych na rynku pracy,</a:t>
            </a:r>
          </a:p>
          <a:p>
            <a:pPr lvl="0"/>
            <a:endParaRPr lang="pl-PL" sz="1400" dirty="0">
              <a:latin typeface="Calibri" panose="020F0502020204030204" pitchFamily="34" charset="0"/>
            </a:endParaRPr>
          </a:p>
          <a:p>
            <a:pPr marL="177800" lvl="0" indent="-177800"/>
            <a:r>
              <a:rPr lang="pl-PL" sz="1400" dirty="0">
                <a:latin typeface="Calibri" panose="020F0502020204030204" pitchFamily="34" charset="0"/>
              </a:rPr>
              <a:t>d)  tworzenie w szkołach lub placówkach systemu oświaty prowadzących kształcenie zawodowe warunków   odzwierciedlających rzeczywiste warunki pracy właściwe dla nauczanych zawodów, </a:t>
            </a:r>
          </a:p>
          <a:p>
            <a:pPr lvl="0"/>
            <a:endParaRPr lang="pl-PL" sz="1400" dirty="0">
              <a:latin typeface="Calibri" panose="020F0502020204030204" pitchFamily="34" charset="0"/>
            </a:endParaRPr>
          </a:p>
          <a:p>
            <a:pPr marL="177800" lvl="0" indent="-177800"/>
            <a:r>
              <a:rPr lang="pl-PL" sz="1400" dirty="0">
                <a:latin typeface="Calibri" panose="020F0502020204030204" pitchFamily="34" charset="0"/>
              </a:rPr>
              <a:t>e)  rozwój współpracy szkół lub placówek systemu oświaty prowadzących kształcenie zawodowe z ich otoczeniem   społeczno-gospodarczym. </a:t>
            </a:r>
          </a:p>
          <a:p>
            <a:pPr algn="just"/>
            <a:endParaRPr lang="pl-PL" altLang="pl-PL" sz="1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11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1789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963743"/>
      </p:ext>
    </p:extLst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Przedmiot konkursu, w tym typy projektów</a:t>
            </a:r>
          </a:p>
          <a:p>
            <a:pPr algn="just"/>
            <a:endParaRPr lang="pl-PL" altLang="pl-PL" sz="1400" dirty="0">
              <a:latin typeface="+mj-lt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12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539552" y="1281329"/>
            <a:ext cx="799288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3.   Rozwój doradztwa zawodowego poprzez: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rabicPeriod" startAt="3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uzyskiwanie kwalifikacji doradców edukacyjno-zawodowych przez osoby realizujące zadania z zakresu doradztwa zawodowego w szkołach i placówkach, które nie posiadają kwalifikacji z tego zakresu oraz podnoszenie kwalifikacji doradców edukacyjno-zawodowych, realizujących zadania z zakresu doradztwa zawodowego w szkołach,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tworzenie Punktów Informacji i Kariery,</a:t>
            </a:r>
          </a:p>
          <a:p>
            <a:pPr marL="342900" lvl="0" indent="-342900">
              <a:spcAft>
                <a:spcPts val="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    zewnętrzne wsparcie szkół w obszarze doradztwa zawodowego.</a:t>
            </a:r>
            <a:endParaRPr lang="pl-PL" sz="1400" dirty="0">
              <a:latin typeface="Calibri" panose="020F0502020204030204" pitchFamily="34" charset="0"/>
            </a:endParaRPr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36" y="5733256"/>
            <a:ext cx="5760720" cy="623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25319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45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342900" indent="-342900" algn="just">
              <a:buAutoNum type="arabicPeriod"/>
            </a:pPr>
            <a:r>
              <a:rPr lang="pl-PL" sz="1400" dirty="0">
                <a:latin typeface="Calibri" panose="020F0502020204030204" pitchFamily="34" charset="0"/>
              </a:rPr>
              <a:t>Limit wydatków związanych z doposażeniem szkół i placówek kształcenia  zawodowego w środki trwałe niezbędne do realizacji edukacji zawodowej, poniesionych w ramach kosztów bezpośrednich projektu (włączając cross-</a:t>
            </a:r>
            <a:r>
              <a:rPr lang="pl-PL" sz="1400" dirty="0" err="1">
                <a:latin typeface="Calibri" panose="020F0502020204030204" pitchFamily="34" charset="0"/>
              </a:rPr>
              <a:t>financing</a:t>
            </a:r>
            <a:r>
              <a:rPr lang="pl-PL" sz="1400" dirty="0">
                <a:latin typeface="Calibri" panose="020F0502020204030204" pitchFamily="34" charset="0"/>
              </a:rPr>
              <a:t>), nie może przekroczyć 20% wydatków projektu.</a:t>
            </a:r>
          </a:p>
          <a:p>
            <a:pPr marL="342900" indent="-342900" algn="just">
              <a:buAutoNum type="arabicPeriod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400" dirty="0">
                <a:latin typeface="Calibri" panose="020F0502020204030204" pitchFamily="34" charset="0"/>
              </a:rPr>
              <a:t>Działania świadomościowe (kampanie informacyjne i działania upowszechniające) będą możliwe do finansowania jedynie jeśli będą stanowić część projektu i będą uzupełniać działania o charakterze wdrożeniowym w ramach tego projektu, z zastrzeżeniem, że nie mogą przekroczyć 10% kosztów kwalifikowalnych.</a:t>
            </a:r>
          </a:p>
          <a:p>
            <a:pPr marL="342900" lvl="0" indent="-342900">
              <a:buFont typeface="+mj-lt"/>
              <a:buAutoNum type="arabicPeriod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pl-PL" sz="1400" dirty="0">
                <a:latin typeface="Calibri" panose="020F0502020204030204" pitchFamily="34" charset="0"/>
              </a:rPr>
              <a:t>Realizacja działań podejmowanych w ramach typu projektu 1 wynika z bieżąco diagnozowanych potrzeb rynku pracy, w tym przede wszystkim w obszarze specjalizacji regionalnych z wykorzystaniem ogólnopolskich lub regionalnych badań (załącznik nr 10 do niniejszego Regulaminu), analiz oraz uzupełniająco informacji jakościowych i ilościowych dostępnych za pośrednictwem powołanego z inicjatywy KE portalu EU </a:t>
            </a:r>
            <a:r>
              <a:rPr lang="pl-PL" sz="1400" dirty="0" err="1">
                <a:latin typeface="Calibri" panose="020F0502020204030204" pitchFamily="34" charset="0"/>
              </a:rPr>
              <a:t>Skills</a:t>
            </a:r>
            <a:r>
              <a:rPr lang="pl-PL" sz="1400" dirty="0">
                <a:latin typeface="Calibri" panose="020F0502020204030204" pitchFamily="34" charset="0"/>
              </a:rPr>
              <a:t> Panorama, a także z przygotowanej przez MEN </a:t>
            </a:r>
            <a:r>
              <a:rPr lang="pl-PL" sz="1400" i="1" dirty="0">
                <a:latin typeface="Calibri" panose="020F0502020204030204" pitchFamily="34" charset="0"/>
              </a:rPr>
              <a:t>Prognozy zapotrzebowania na pracowników w zawodach szkolnictwa branżowego na krajowym i wojewódzkim rynku pracy</a:t>
            </a:r>
            <a:r>
              <a:rPr lang="pl-PL" sz="1400" dirty="0">
                <a:latin typeface="Calibri" panose="020F0502020204030204" pitchFamily="34" charset="0"/>
              </a:rPr>
              <a:t>. </a:t>
            </a:r>
          </a:p>
          <a:p>
            <a:pPr marL="342900" indent="-342900" algn="just">
              <a:buAutoNum type="arabicPeriod"/>
            </a:pPr>
            <a:endParaRPr lang="pl-PL" sz="1400" dirty="0">
              <a:latin typeface="Calibri" panose="020F0502020204030204" pitchFamily="34" charset="0"/>
            </a:endParaRPr>
          </a:p>
          <a:p>
            <a:pPr marL="269875" indent="-269875" algn="just"/>
            <a:endParaRPr lang="pl-PL" sz="1400" baseline="30000" dirty="0">
              <a:latin typeface="Calibri" panose="020F0502020204030204" pitchFamily="34" charset="0"/>
            </a:endParaRPr>
          </a:p>
          <a:p>
            <a:pPr marL="269875" indent="-269875"/>
            <a:endParaRPr lang="pl-PL" altLang="pl-PL" sz="140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269875" indent="-269875"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13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7727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82713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439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342900" indent="-342900" algn="just">
              <a:buAutoNum type="arabicPeriod" startAt="4"/>
            </a:pPr>
            <a:r>
              <a:rPr lang="pl-PL" sz="1400" dirty="0">
                <a:latin typeface="Calibri" panose="020F0502020204030204" pitchFamily="34" charset="0"/>
              </a:rPr>
              <a:t>Wszyscy nauczyciele i instruktorzy praktycznej nauki zawodu objęci wsparciem w ramach projektu w zakresie doskonalenia i podnoszenia umiejętności, kompetencji lub kwalifikacji zawodowych na zakończenie wsparcia muszą uzyskać potwierdzenie nabycia umiejętności, kompetencji lub kwalifikacji. Sposób weryfikacji nabycia kwalifikacji i kompetencji przez uczniów i nauczycieli został określony w dokumencie pn. </a:t>
            </a:r>
            <a:r>
              <a:rPr lang="pl-PL" sz="1400" i="1" dirty="0">
                <a:latin typeface="Calibri" panose="020F0502020204030204" pitchFamily="34" charset="0"/>
              </a:rPr>
              <a:t>Sposób weryfikacji nabycia kwalifikacji i kompetencji przez uczniów i nauczycieli w ramach działania 9.2 RPO WO 2014-2020 Rozwój kształcenia zawodowego w województwie opolskim</a:t>
            </a:r>
            <a:r>
              <a:rPr lang="pl-PL" sz="1400" dirty="0">
                <a:latin typeface="Calibri" panose="020F0502020204030204" pitchFamily="34" charset="0"/>
              </a:rPr>
              <a:t>, stanowiącego załącznik do  wzorów umów o dofinansowanie stanowiących załączniki nr 6, 6a do niniejszego Regulaminu.</a:t>
            </a:r>
          </a:p>
          <a:p>
            <a:pPr marL="342900" indent="-342900" algn="just">
              <a:buAutoNum type="arabicPeriod" startAt="4"/>
            </a:pPr>
            <a:endParaRPr lang="pl-PL" sz="1400" dirty="0">
              <a:latin typeface="Calibri" panose="020F0502020204030204" pitchFamily="34" charset="0"/>
            </a:endParaRPr>
          </a:p>
          <a:p>
            <a:pPr marL="354013" lvl="0" indent="-354013"/>
            <a:r>
              <a:rPr lang="pl-PL" sz="1400" dirty="0"/>
              <a:t> </a:t>
            </a:r>
            <a:r>
              <a:rPr lang="pl-PL" sz="1400" dirty="0">
                <a:latin typeface="Calibri" panose="020F0502020204030204" pitchFamily="34" charset="0"/>
              </a:rPr>
              <a:t>5</a:t>
            </a:r>
            <a:r>
              <a:rPr lang="pl-PL" sz="1400" dirty="0"/>
              <a:t>.   </a:t>
            </a:r>
            <a:r>
              <a:rPr lang="pl-PL" sz="1400" dirty="0">
                <a:latin typeface="Calibri" panose="020F0502020204030204" pitchFamily="34" charset="0"/>
              </a:rPr>
              <a:t>W ramach typu projektu nr 1 b) zakres wsparcia udzielany w projekcie obejmujący pomoc stypendialną dla uczniów, wychowanków lub słuchaczy musi być zgodny z warunkami </a:t>
            </a:r>
            <a:r>
              <a:rPr lang="pl-PL" sz="1050" dirty="0">
                <a:latin typeface="Calibri" panose="020F0502020204030204" pitchFamily="34" charset="0"/>
              </a:rPr>
              <a:t>( ze względu na przyjętą w RPO WO 2014-2020 linię demarkacyjna uczniowie, wychowankowie i słuchacze szkół kształcenia zawodowego mają możliwość otrzymania stypendium w zakresie podstawy programowej kształcenia ogólnego w projektach realizowanych w poddziałaniu 9.1.5)</a:t>
            </a:r>
            <a:r>
              <a:rPr lang="pl-PL" sz="1400" dirty="0">
                <a:latin typeface="Calibri" panose="020F0502020204030204" pitchFamily="34" charset="0"/>
              </a:rPr>
              <a:t>: </a:t>
            </a:r>
          </a:p>
          <a:p>
            <a:pPr marL="354013" lvl="0" indent="-354013"/>
            <a:endParaRPr lang="pl-PL" sz="1400" dirty="0">
              <a:latin typeface="Calibri" panose="020F0502020204030204" pitchFamily="34" charset="0"/>
            </a:endParaRPr>
          </a:p>
          <a:p>
            <a:pPr marL="447675" lvl="0" indent="-269875"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pomoc stypendialna udzielana jest przez szkołę lub placówkę systemu oświaty, w której kształcą się uczniowie, wychowankowie lub słuchacze albo przez organ prowadzący szkoły lub placówki systemu oświaty,</a:t>
            </a:r>
          </a:p>
          <a:p>
            <a:pPr marL="520700" lvl="0" indent="-342900"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447675" lvl="0" indent="-269875"/>
            <a:r>
              <a:rPr lang="pl-PL" sz="1400" dirty="0">
                <a:latin typeface="Calibri" panose="020F0502020204030204" pitchFamily="34" charset="0"/>
              </a:rPr>
              <a:t>b)   szczegółowe zasady realizacji programów stypendialnych zostaną określone w regulaminie przyznawania   pomocy stypendialnej opracowanym przez beneficjenta,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14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9025" y="596313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460181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506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marL="354013" lvl="0" indent="-260350" algn="just"/>
            <a:endParaRPr lang="pl-PL" sz="1400" b="1" dirty="0">
              <a:latin typeface="+mj-lt"/>
            </a:endParaRPr>
          </a:p>
          <a:p>
            <a:pPr marL="269875" indent="-269875"/>
            <a:r>
              <a:rPr lang="pl-PL" sz="1400" dirty="0">
                <a:latin typeface="Calibri" panose="020F0502020204030204" pitchFamily="34" charset="0"/>
              </a:rPr>
              <a:t> c)   stypendium udzielane jest dla uczniów szczególnie uzdolnionych </a:t>
            </a:r>
            <a:r>
              <a:rPr lang="pl-PL" sz="1200" i="1" dirty="0">
                <a:latin typeface="Calibri" panose="020F0502020204030204" pitchFamily="34" charset="0"/>
              </a:rPr>
              <a:t>(w oparciu co najmniej o jeden warunek, tj. wysokość ocen klasyfikacyjnych uzyskanych przez ucznia/ słuchacza/ wychowanka z przynajmniej jednego spośród przedmiotów zawodowych)</a:t>
            </a:r>
            <a:r>
              <a:rPr lang="pl-PL" sz="1400" i="1" dirty="0">
                <a:latin typeface="Calibri" panose="020F0502020204030204" pitchFamily="34" charset="0"/>
              </a:rPr>
              <a:t> </a:t>
            </a:r>
            <a:r>
              <a:rPr lang="pl-PL" sz="1400" dirty="0">
                <a:latin typeface="Calibri" panose="020F0502020204030204" pitchFamily="34" charset="0"/>
              </a:rPr>
              <a:t>potrzebujących wsparcia finansowego </a:t>
            </a:r>
            <a:r>
              <a:rPr lang="pl-PL" sz="1400" i="1" dirty="0">
                <a:latin typeface="Calibri" panose="020F0502020204030204" pitchFamily="34" charset="0"/>
              </a:rPr>
              <a:t>(</a:t>
            </a:r>
            <a:r>
              <a:rPr lang="pl-PL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oparciu o kryterium dochodowe (na jednego członka rodziny) określone na podstawie kwoty uprawniającej do uzyskania świadczeń rodzinnych, określonej na podstawie art. 5 ustawy z dnia 28 listopada 2003 r. </a:t>
            </a:r>
            <a:br>
              <a:rPr lang="pl-PL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świadczeniach rodzinnych (Dz. U. z 2018 r. poz. 2220 z </a:t>
            </a:r>
            <a:r>
              <a:rPr lang="pl-PL" sz="1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późn</a:t>
            </a:r>
            <a:r>
              <a:rPr lang="pl-PL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l-PL" sz="1200" i="1" dirty="0" err="1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</a:t>
            </a:r>
            <a:r>
              <a:rPr lang="pl-PL" sz="1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lub jej wielokrotności)</a:t>
            </a:r>
            <a:r>
              <a:rPr lang="pl-PL" sz="1200" dirty="0">
                <a:latin typeface="Calibri" panose="020F0502020204030204" pitchFamily="34" charset="0"/>
              </a:rPr>
              <a:t> </a:t>
            </a:r>
            <a:r>
              <a:rPr lang="pl-PL" sz="1400" dirty="0">
                <a:latin typeface="Calibri" panose="020F0502020204030204" pitchFamily="34" charset="0"/>
              </a:rPr>
              <a:t>w zakresie  przedmiotów zawodowych,</a:t>
            </a:r>
          </a:p>
          <a:p>
            <a:pPr marL="269875" lvl="0" indent="-269875"/>
            <a:endParaRPr lang="pl-PL" sz="1400" dirty="0">
              <a:latin typeface="Calibri" panose="020F0502020204030204" pitchFamily="34" charset="0"/>
            </a:endParaRPr>
          </a:p>
          <a:p>
            <a:pPr marL="269875" lvl="0" indent="-269875"/>
            <a:r>
              <a:rPr lang="pl-PL" sz="1400" dirty="0">
                <a:latin typeface="Calibri" panose="020F0502020204030204" pitchFamily="34" charset="0"/>
              </a:rPr>
              <a:t> d)  kwota stypendium może być różnicowana, jej wysokość musi się mieścić w przedziale od 200 do 600 zł na jednego ucznia/słuchacza/wychowanka,</a:t>
            </a:r>
          </a:p>
          <a:p>
            <a:pPr marL="269875" lvl="0" indent="-269875"/>
            <a:endParaRPr lang="pl-PL" sz="1400" dirty="0">
              <a:latin typeface="Calibri" panose="020F0502020204030204" pitchFamily="34" charset="0"/>
            </a:endParaRPr>
          </a:p>
          <a:p>
            <a:pPr marL="269875" lvl="0" indent="-269875"/>
            <a:r>
              <a:rPr lang="pl-PL" sz="1400" dirty="0">
                <a:latin typeface="Calibri" panose="020F0502020204030204" pitchFamily="34" charset="0"/>
              </a:rPr>
              <a:t> e)  stypendium wypłacane jest uczniowi/słuchaczowi/wychowankowi w trybie miesięcznym (</a:t>
            </a:r>
            <a:r>
              <a:rPr lang="pl-PL" sz="1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Okres na jaki jest przyznawane stypendium nie może być krótszy, niż minimalny okres który został wskazany w Wytycznych (…) </a:t>
            </a:r>
            <a:br>
              <a:rPr lang="pl-PL" sz="1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14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obszarze edukacji na lata 2014-2020, tj. 10 miesięcy)</a:t>
            </a:r>
            <a:r>
              <a:rPr lang="pl-PL" sz="1400" dirty="0">
                <a:latin typeface="Calibri" panose="020F0502020204030204" pitchFamily="34" charset="0"/>
              </a:rPr>
              <a:t>,</a:t>
            </a:r>
          </a:p>
          <a:p>
            <a:pPr marL="269875" lvl="0" indent="-269875"/>
            <a:endParaRPr lang="pl-PL" sz="1400" dirty="0">
              <a:latin typeface="Calibri" panose="020F0502020204030204" pitchFamily="34" charset="0"/>
            </a:endParaRPr>
          </a:p>
          <a:p>
            <a:pPr marL="269875" lvl="0" indent="-269875"/>
            <a:r>
              <a:rPr lang="pl-PL" sz="1400" dirty="0">
                <a:latin typeface="Calibri" panose="020F0502020204030204" pitchFamily="34" charset="0"/>
              </a:rPr>
              <a:t> f)   beneficjent projektu musi zapewnić, że wymogiem otrzymania stypendium będzie przygotowanie i złożenie wraz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z  wnioskiem o przyznanie stypendium indywidualnego planu rozwoju edukacyjnego ucznia zawierającego co najmniej: cele do osiągnięcia w związku z otrzymanym stypendium oraz wydatki jakie stypendysta zamierza ponieść w ramach otrzymanego stypendium.</a:t>
            </a:r>
          </a:p>
          <a:p>
            <a:pPr marL="269875" lvl="0" indent="-269875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15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827227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367992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531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just"/>
            <a:endParaRPr lang="pl-PL" sz="1400" dirty="0">
              <a:latin typeface="+mj-lt"/>
            </a:endParaRPr>
          </a:p>
          <a:p>
            <a:pPr marL="342900" indent="-342900">
              <a:buFontTx/>
              <a:buAutoNum type="arabicPeriod" startAt="6"/>
            </a:pPr>
            <a:r>
              <a:rPr lang="pl-PL" sz="1400" dirty="0">
                <a:latin typeface="Calibri" panose="020F0502020204030204" pitchFamily="34" charset="0"/>
              </a:rPr>
              <a:t>Wsparcie w zakresie podnoszenia kompetencji kluczowych i umiejętności uniwersalnych uczniów i nauczycieli może być realizowane wyłącznie jako uzupełnienie działań realizowanych na rzecz kształcenia zawodowego, o których mowa w typach projektu nr: 1a, 1b, 1d, 1e.</a:t>
            </a:r>
          </a:p>
          <a:p>
            <a:pPr marL="342900" indent="-342900">
              <a:buFontTx/>
              <a:buAutoNum type="arabicPeriod" startAt="6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AutoNum type="arabicPeriod" startAt="6"/>
            </a:pPr>
            <a:r>
              <a:rPr lang="pl-PL" sz="1400" dirty="0">
                <a:latin typeface="Calibri" panose="020F0502020204030204" pitchFamily="34" charset="0"/>
              </a:rPr>
              <a:t>Zakres wsparcia udzielonego w typie projektu 1a może objąć w szczególności:</a:t>
            </a:r>
          </a:p>
          <a:p>
            <a:pPr marL="541338" lvl="0" indent="-1873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kursy i szkolenia doskonalące (teoretyczne i praktyczne), w tym organizowane i prowadzon4e przez kadrę  ośrodków doskonalenia nauczycieli lub trenerów przeszkolonych w ramach PO WER; </a:t>
            </a:r>
          </a:p>
          <a:p>
            <a:pPr marL="541338" lvl="0" indent="-187325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lvl="0" indent="-1873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praktyki lub staże w instytucjach z otoczenia społeczno-gospodarczego szkół lub placówek systemu oświaty prowadzących kształcenie zawodowe, w tym szkolenia branżowe, o których mowa w art. 3 pkt. 7 oraz art. 70c Karty nauczyciela (Dz.U. z 2018r. Poz. 967 z późn.zm.), realizowane odpowiednio u pracodawców lub w indywidualnych gospodarstwach rolnych, których działalność jest związana z nauczanym zawodem lub branżą;</a:t>
            </a:r>
          </a:p>
          <a:p>
            <a:pPr marL="541338" lvl="0" indent="-187325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lvl="0" indent="-1873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studia podyplomowe przygotowujące do wykonywania zawodu nauczyciela przedmiotów zawodowych albo obejmujące zakresem tematykę związaną z nauczanym zawodem ( branżowe, specjalistyczne); </a:t>
            </a:r>
          </a:p>
          <a:p>
            <a:pPr marL="541338" lvl="0" indent="-187325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lvl="0" indent="-1873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wspieranie istniejących, budowanie nowych lub moderowanie sieci współpracy i samokształcenia;</a:t>
            </a:r>
          </a:p>
          <a:p>
            <a:pPr marL="342900" lvl="0" indent="-342900">
              <a:buAutoNum type="arabicPeriod" startAt="6"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16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593728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359842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626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marL="177800" lvl="0"/>
            <a:endParaRPr lang="pl-PL" sz="1400" dirty="0">
              <a:latin typeface="Calibri" panose="020F0502020204030204" pitchFamily="34" charset="0"/>
            </a:endParaRPr>
          </a:p>
          <a:p>
            <a:pPr marL="520700" lvl="0" indent="-342900">
              <a:buAutoNum type="alphaLcParenR" startAt="5"/>
            </a:pPr>
            <a:r>
              <a:rPr lang="pl-PL" sz="1400" dirty="0">
                <a:latin typeface="Calibri" panose="020F0502020204030204" pitchFamily="34" charset="0"/>
              </a:rPr>
              <a:t>realizację programów wspomagania;</a:t>
            </a:r>
          </a:p>
          <a:p>
            <a:pPr marL="520700" lvl="0" indent="-342900">
              <a:buAutoNum type="alphaLcParenR" startAt="5"/>
            </a:pPr>
            <a:endParaRPr lang="pl-PL" sz="1400" dirty="0">
              <a:latin typeface="Calibri" panose="020F0502020204030204" pitchFamily="34" charset="0"/>
            </a:endParaRPr>
          </a:p>
          <a:p>
            <a:pPr marL="520700" lvl="0" indent="-342900">
              <a:buAutoNum type="alphaLcParenR" startAt="5"/>
            </a:pP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programy walidacji i certyfikacji wiedzy, umiejętności i kompetencji niezbędnych w pracy dydaktycznej, ze szczególnych uwzględnieniem nadawania uprawnień egzaminatora w zawodzie instruktorom praktycznej nauki zawodu na terenie przedsiębiorstw;</a:t>
            </a:r>
          </a:p>
          <a:p>
            <a:pPr marL="520700" lvl="0" indent="-342900">
              <a:buAutoNum type="alphaLcParenR" startAt="5"/>
            </a:pPr>
            <a:endParaRPr lang="pl-PL" sz="1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20700" lvl="0" indent="-342900">
              <a:buAutoNum type="alphaLcParenR" startAt="5"/>
            </a:pP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wykorzystanie narzędzi, metod lub form pracy wypracowanych w ramach projektów, w tym pozytywnie    </a:t>
            </a:r>
            <a:r>
              <a:rPr lang="pl-PL" sz="1400" dirty="0" err="1">
                <a:solidFill>
                  <a:prstClr val="black"/>
                </a:solidFill>
                <a:latin typeface="Calibri" panose="020F0502020204030204" pitchFamily="34" charset="0"/>
              </a:rPr>
              <a:t>zwalidowanych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</a:rPr>
              <a:t> produktów projektów innowacyjnych, zrealizowanych w latach 2007-2013 w ramach PO KL. </a:t>
            </a:r>
          </a:p>
          <a:p>
            <a:pPr marL="520700" lvl="0" indent="-342900">
              <a:buAutoNum type="alphaLcParenR" startAt="5"/>
            </a:pPr>
            <a:endParaRPr lang="pl-PL" sz="14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520700" lvl="0" indent="-342900">
              <a:buAutoNum type="alphaLcParenR" startAt="5"/>
            </a:pPr>
            <a:endParaRPr lang="pl-PL" sz="1400" dirty="0">
              <a:latin typeface="Calibri" panose="020F0502020204030204" pitchFamily="34" charset="0"/>
            </a:endParaRPr>
          </a:p>
          <a:p>
            <a:pPr marL="447675" lvl="0" indent="-177800"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17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318116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6483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marL="520700" lvl="0" indent="-342900">
              <a:buAutoNum type="alphaLcParenR" startAt="6"/>
            </a:pPr>
            <a:endParaRPr lang="pl-PL" sz="1400" dirty="0">
              <a:latin typeface="Calibri" panose="020F0502020204030204" pitchFamily="34" charset="0"/>
            </a:endParaRPr>
          </a:p>
          <a:p>
            <a:pPr marL="447675" lvl="0" indent="-269875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lvl="0"/>
            <a:r>
              <a:rPr lang="pl-PL" sz="1400" dirty="0">
                <a:latin typeface="Calibri" panose="020F0502020204030204" pitchFamily="34" charset="0"/>
              </a:rPr>
              <a:t>8.    Realizacja wsparcia o którym mowa w pkt. 7 musi być zgodna z następującymi warunkami:</a:t>
            </a:r>
          </a:p>
          <a:p>
            <a:pPr marL="342900" lvl="0" indent="-342900">
              <a:buAutoNum type="arabicPeriod" startAt="10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zakres doskonalenia nauczycieli, w tym nauczycieli kształcenia zawodowego jest zgodny z potrzebami szkoły lub placówki systemu oświaty prowadzącej kształcenie zawodowe w zakresie doskonalenia nauczycieli,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z zapotrzebowaniem ww. podmiotów na nabycie przez nauczycieli określonych kwalifikacji lub kompetencji oraz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z zapotrzebowaniem rynku pracy;</a:t>
            </a:r>
          </a:p>
          <a:p>
            <a:pPr marL="342900" lvl="0" indent="-342900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realizacja różnych form doskonalenia nauczycieli, w tym nauczycieli kształcenia zawodowego lub instruktorów praktycznej nauki zawodu w zakresie tematyki związanej z nauczanym zawodem powinna być prowadzona we współpracy z instytucjami otoczenia społeczno-gospodarczego szkół lub placówek systemu oświaty prowadzących kształcenie zawodowe, w tym w szczególności z przedsiębiorcami lub pracodawcami, których działalność jest związana z nauczanym zawodem lub branżą</a:t>
            </a:r>
            <a:r>
              <a:rPr lang="pl-PL" sz="1400" dirty="0"/>
              <a:t>;</a:t>
            </a:r>
          </a:p>
          <a:p>
            <a:pPr lvl="0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18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72113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143280"/>
      </p:ext>
    </p:extLst>
  </p:cSld>
  <p:clrMapOvr>
    <a:masterClrMapping/>
  </p:clrMapOvr>
  <p:transition spd="slow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940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marL="447675" lvl="0" indent="-269875"/>
            <a:r>
              <a:rPr lang="pl-PL" sz="1400" dirty="0">
                <a:latin typeface="Calibri" panose="020F0502020204030204" pitchFamily="34" charset="0"/>
              </a:rPr>
              <a:t>c)    realizacja wsparcia, o którym mowa pkt 7, powinna być prowadzona z wykorzystaniem doświadczenia działających  na poziomie wojewódzkim lub lokalnym placówek doskonalenia nauczycieli;</a:t>
            </a:r>
          </a:p>
          <a:p>
            <a:pPr lvl="0"/>
            <a:endParaRPr lang="pl-PL" sz="1400" dirty="0">
              <a:latin typeface="Calibri" panose="020F0502020204030204" pitchFamily="34" charset="0"/>
            </a:endParaRPr>
          </a:p>
          <a:p>
            <a:pPr marL="447675" lvl="0" indent="-269875"/>
            <a:r>
              <a:rPr lang="pl-PL" sz="1400" dirty="0">
                <a:latin typeface="Calibri" panose="020F0502020204030204" pitchFamily="34" charset="0"/>
              </a:rPr>
              <a:t>d)   praktyki lub staże nauczycieli kształcenia zawodowego organizowane w instytucjach z otoczenia społeczno-gospodarczego szkół lub placówek systemu oświaty prowadzących kształcenie zawodowe powinny trwać minimum 40 godzin;</a:t>
            </a:r>
          </a:p>
          <a:p>
            <a:pPr lvl="0"/>
            <a:endParaRPr lang="pl-PL" sz="1400" dirty="0">
              <a:latin typeface="Calibri" panose="020F0502020204030204" pitchFamily="34" charset="0"/>
            </a:endParaRPr>
          </a:p>
          <a:p>
            <a:pPr marL="447675" lvl="0" indent="-447675"/>
            <a:r>
              <a:rPr lang="pl-PL" sz="1400" dirty="0">
                <a:latin typeface="Calibri" panose="020F0502020204030204" pitchFamily="34" charset="0"/>
              </a:rPr>
              <a:t>    e)   studia podyplomowe przygotowujące do wykonywania zawodu nauczyciela, realizowane w ramach RPO powinny spełniać wymogi określone w rozporządzeniu Ministra Nauki i Szkolnictwa Wyższego z dnia 17 stycznia 2012 r.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w sprawie standardów kształcenia przygotowującego do wykonywania zawodu nauczyciela (Dz. U. z 2019 r., poz. 1450 ze zm.).</a:t>
            </a:r>
          </a:p>
          <a:p>
            <a:pPr marL="447675" lvl="0" indent="-447675"/>
            <a:endParaRPr lang="pl-PL" sz="1400" dirty="0">
              <a:latin typeface="Calibri" panose="020F0502020204030204" pitchFamily="34" charset="0"/>
            </a:endParaRPr>
          </a:p>
          <a:p>
            <a:pPr lvl="0" indent="93663"/>
            <a:r>
              <a:rPr lang="pl-PL" sz="1400" dirty="0">
                <a:latin typeface="Calibri" panose="020F0502020204030204" pitchFamily="34" charset="0"/>
              </a:rPr>
              <a:t>9.   Zakres wsparcia udzielanego w typie projektu nr 1b obejmuje m.in.:</a:t>
            </a:r>
          </a:p>
          <a:p>
            <a:pPr marL="342900" lvl="0" indent="-342900">
              <a:buAutoNum type="arabicPeriod" startAt="11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249238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Staże uczniowskie, o których mowa w Prawie oświatowym, dla uczniów techników i branżowych szkół I stopnia niebędących młodocianymi pracownikami, uczniów branżowych szkół II stopnia oraz uczniów szkół policealnych realizowane w rzeczywistych warunkach pracy tj. u pracodawców lub w indywidualnych gospodarstwach rolnych, których działalność jest związana z zawodem, w którym kształcą się uczniowie;</a:t>
            </a:r>
          </a:p>
          <a:p>
            <a:pPr marL="342900" lvl="0" indent="-342900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lvl="0"/>
            <a:endParaRPr lang="pl-PL" sz="1400" dirty="0">
              <a:latin typeface="Calibri" panose="020F0502020204030204" pitchFamily="34" charset="0"/>
            </a:endParaRPr>
          </a:p>
          <a:p>
            <a:pPr marL="342900" lvl="0" indent="-342900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19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5548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80244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395536" y="1268760"/>
            <a:ext cx="8136904" cy="4185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Calibri" pitchFamily="34" charset="0"/>
                <a:cs typeface="Times New Roman" pitchFamily="18" charset="0"/>
              </a:rPr>
              <a:t>Termin i miejsce naboru wniosków konkursowych w ramach 	Poddziałania 9.2.1 Wsparcie kształcenia zawodowego</a:t>
            </a:r>
          </a:p>
          <a:p>
            <a:pPr algn="ctr"/>
            <a:endParaRPr lang="pl-PL" altLang="pl-PL" sz="1400" b="1" u="sng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Wojewódzki Urząd Pracy w Opolu (zwany dalej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 IOK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– Instytucja Organizująca Konkurs) prowadzi nabór wniosków o dofinansowanie projektów konkursowych od dnia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09.12.2019 r. (poniedziałek)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do dnia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16.12.2019 r. (poniedziałek).</a:t>
            </a:r>
          </a:p>
          <a:p>
            <a:pPr algn="just"/>
            <a:endParaRPr lang="pl-PL" altLang="pl-PL" sz="14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Wypełniony w </a:t>
            </a:r>
            <a:r>
              <a:rPr lang="pl-PL" altLang="pl-PL" sz="1400" b="1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2"/>
              </a:rPr>
              <a:t>Panelu Wnioskodawcy SYZYF RPO WO 2014-2020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, tj. generatorze wniosków formularz wniosku o dofinansowanie projektu, Wnioskodawca musi wysłać on-line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(taką funkcjonalność zapewnia generator wniosków dostępny na stronie internetowej </a:t>
            </a:r>
            <a:r>
              <a:rPr lang="pl-PL" altLang="pl-PL" sz="1400" u="sng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  <a:hlinkClick r:id="rId3"/>
              </a:rPr>
              <a:t>www.pw.opolskie.pl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)</a:t>
            </a:r>
            <a:r>
              <a:rPr lang="pl-PL" altLang="pl-PL" sz="1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w wyżej określonym terminie.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600" dirty="0">
              <a:latin typeface="Calibri" pitchFamily="34" charset="0"/>
              <a:cs typeface="Times New Roman" pitchFamily="18" charset="0"/>
            </a:endParaRPr>
          </a:p>
          <a:p>
            <a:pPr algn="just"/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Natomiast wersję papierową wniosku </a:t>
            </a:r>
            <a:r>
              <a:rPr lang="pl-PL" altLang="pl-PL" sz="1400" dirty="0">
                <a:latin typeface="Calibri" pitchFamily="34" charset="0"/>
                <a:cs typeface="Times New Roman" pitchFamily="18" charset="0"/>
              </a:rPr>
              <a:t>(w jednym egzemplarzu) wraz z wymaganą dokumentacją, </a:t>
            </a:r>
            <a:r>
              <a:rPr lang="pl-PL" altLang="pl-PL" sz="1400" b="1" dirty="0">
                <a:latin typeface="Calibri" pitchFamily="34" charset="0"/>
                <a:cs typeface="Times New Roman" pitchFamily="18" charset="0"/>
              </a:rPr>
              <a:t>należy składać od poniedziałku do piątku w godzinach pracy urzędu, tj. od 7:30 do 15:30 w: </a:t>
            </a:r>
            <a:endParaRPr lang="pl-PL" altLang="pl-PL" sz="1600" b="1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Wojewódzkim Urzędzie Pracy w Opolu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Punkt Informacyjny o EFS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Pokój nr 14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1200" b="1" dirty="0">
                <a:latin typeface="Calibri" pitchFamily="34" charset="0"/>
                <a:cs typeface="Times New Roman" pitchFamily="18" charset="0"/>
              </a:rPr>
              <a:t>ul. Głogowska 25c 45-315 Opole</a:t>
            </a:r>
            <a:endParaRPr lang="pl-PL" altLang="pl-PL" sz="1200" dirty="0"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800" b="1" dirty="0">
                <a:latin typeface="Calibri" pitchFamily="34" charset="0"/>
                <a:cs typeface="Times New Roman" pitchFamily="18" charset="0"/>
              </a:rPr>
              <a:t> </a:t>
            </a:r>
            <a:endParaRPr lang="pl-PL" altLang="pl-PL" sz="8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534998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8212" y="5986462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345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r>
              <a:rPr lang="pl-PL" sz="1400" dirty="0">
                <a:latin typeface="+mj-lt"/>
              </a:rPr>
              <a:t>     b)  </a:t>
            </a:r>
            <a:r>
              <a:rPr lang="pl-PL" sz="1400" dirty="0">
                <a:latin typeface="Calibri" panose="020F0502020204030204" pitchFamily="34" charset="0"/>
              </a:rPr>
              <a:t>realizację kompleksowych programów kształcenia praktycznego organizowanych w miejscu pracy;</a:t>
            </a:r>
            <a:r>
              <a:rPr lang="pl-PL" sz="1400" dirty="0">
                <a:latin typeface="+mj-lt"/>
              </a:rPr>
              <a:t> </a:t>
            </a:r>
          </a:p>
          <a:p>
            <a:pPr algn="just"/>
            <a:endParaRPr lang="pl-PL" sz="1400" dirty="0">
              <a:latin typeface="+mj-lt"/>
            </a:endParaRPr>
          </a:p>
          <a:p>
            <a:pPr indent="177800"/>
            <a:r>
              <a:rPr lang="pl-PL" sz="1400" dirty="0">
                <a:latin typeface="Calibri" panose="020F0502020204030204" pitchFamily="34" charset="0"/>
              </a:rPr>
              <a:t>c)   wdrożenie nowych, innowacyjnych form kształcenia zawodowego;</a:t>
            </a:r>
          </a:p>
          <a:p>
            <a:pPr lvl="0" indent="177800"/>
            <a:endParaRPr lang="pl-PL" sz="1400" dirty="0">
              <a:latin typeface="Calibri" panose="020F0502020204030204" pitchFamily="34" charset="0"/>
            </a:endParaRPr>
          </a:p>
          <a:p>
            <a:pPr marL="447675" indent="-269875"/>
            <a:r>
              <a:rPr lang="pl-PL" sz="1400" dirty="0">
                <a:latin typeface="Calibri" panose="020F0502020204030204" pitchFamily="34" charset="0"/>
              </a:rPr>
              <a:t>d)  dodatkowe zajęcia specjalistyczne realizowane we współpracy z podmiotami z otoczenia społeczno-gospodarczego       szkół lub placówek systemu oświaty prowadzących kształcenie zawodowe, umożliwiające uczniom i słuchaczom uzyskiwanie i uzupełnianie wiedzy i umiejętności oraz kwalifikacji zawodowych;</a:t>
            </a:r>
          </a:p>
          <a:p>
            <a:pPr lvl="0" indent="177800"/>
            <a:r>
              <a:rPr lang="pl-PL" sz="1400" dirty="0">
                <a:latin typeface="Calibri" panose="020F0502020204030204" pitchFamily="34" charset="0"/>
              </a:rPr>
              <a:t>  </a:t>
            </a:r>
          </a:p>
          <a:p>
            <a:pPr marL="447675" lvl="0" indent="-447675"/>
            <a:r>
              <a:rPr lang="pl-PL" sz="1400" dirty="0">
                <a:latin typeface="Calibri" panose="020F0502020204030204" pitchFamily="34" charset="0"/>
              </a:rPr>
              <a:t>     e)   organizowanie kursów przygotowawczych do egzaminu maturalnego, kursów przygotowawczych na studia we współpracy ze szkołami wyższymi oraz organizowanie kursów i szkoleń przygotowujących do kwalifikacyjnych egzaminów czeladniczych i mistrzowskich;</a:t>
            </a:r>
          </a:p>
          <a:p>
            <a:pPr marL="447675" lvl="0" indent="-447675"/>
            <a:endParaRPr lang="pl-PL" sz="1400" dirty="0">
              <a:latin typeface="Calibri" panose="020F0502020204030204" pitchFamily="34" charset="0"/>
            </a:endParaRPr>
          </a:p>
          <a:p>
            <a:pPr marL="447675" lvl="0" indent="-447675"/>
            <a:r>
              <a:rPr lang="pl-PL" sz="1400" dirty="0">
                <a:latin typeface="Calibri" panose="020F0502020204030204" pitchFamily="34" charset="0"/>
              </a:rPr>
              <a:t>    f)   udział w zajęciach prowadzonych w szkole wyższej, w tym w zajęciach laboratoryjnych, kołach lub obozach  naukowych;</a:t>
            </a:r>
          </a:p>
          <a:p>
            <a:pPr marL="447675" lvl="0" indent="-447675"/>
            <a:endParaRPr lang="pl-PL" sz="1400" dirty="0">
              <a:latin typeface="Calibri" panose="020F0502020204030204" pitchFamily="34" charset="0"/>
            </a:endParaRPr>
          </a:p>
          <a:p>
            <a:pPr marL="354013" lvl="0" indent="-354013"/>
            <a:r>
              <a:rPr lang="pl-PL" sz="1400" dirty="0">
                <a:latin typeface="Calibri" panose="020F0502020204030204" pitchFamily="34" charset="0"/>
              </a:rPr>
              <a:t>   g)   wsparcie uczniów lub słuchaczy w zakresie potwierdzania umiejętności zawodowych nabywanych przez uczniów kształcących się w danym zawodzie w ramach przygotowania do uzyskiwania uprawnień zawodowych;</a:t>
            </a:r>
          </a:p>
          <a:p>
            <a:endParaRPr lang="pl-PL" sz="1400" dirty="0"/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20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116609"/>
      </p:ext>
    </p:extLst>
  </p:cSld>
  <p:clrMapOvr>
    <a:masterClrMapping/>
  </p:clrMapOvr>
  <p:transition spd="slow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594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marL="541338" lvl="0" indent="-541338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h)     programy walidacji i certyfikacji odpowiednich efektów uczenia się zdobytych w ramach edukacji formalnej, </a:t>
            </a:r>
            <a:r>
              <a:rPr lang="pl-PL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pozaformalnej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oraz kształcenia nieformalnego, prowadzące do zdobycia kwalifikacji zawodowych, w tym również kwalifikacji mistrza i czeladnika w zawodzie;</a:t>
            </a:r>
            <a:endParaRPr lang="pl-PL" sz="1400" dirty="0"/>
          </a:p>
          <a:p>
            <a:pPr marL="541338" lvl="0" indent="-541338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i)       realizację pozaszkolnych form kształcenia ustawicznego, w tym wymienionych w art. 117 ust. 1a pkt. 1, 2, 3 i 5 Prawa Oświatowego (Dz. U. z 2019 r., poz. 1148 z </a:t>
            </a:r>
            <a:r>
              <a:rPr lang="pl-PL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późn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zm.)</a:t>
            </a:r>
            <a:endParaRPr lang="pl-PL" sz="1400" dirty="0"/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j)      doradztwo zawodowe;</a:t>
            </a:r>
            <a:endParaRPr lang="pl-PL" sz="1400" dirty="0"/>
          </a:p>
          <a:p>
            <a:pPr marL="447675" lvl="0" indent="-4476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k)      wykorzystanie rezultatów projektów, w tym pozytywnie </a:t>
            </a:r>
            <a:r>
              <a:rPr lang="pl-PL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zwalidowanych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produktów projektów innowacyjnych        zrealizowanych w latach 2007-2013 w ramach PO KL oraz w latach 2014-2020 w ramach PO WER;</a:t>
            </a:r>
            <a:endParaRPr lang="pl-PL" sz="1400" dirty="0"/>
          </a:p>
          <a:p>
            <a:pPr marL="447675" lvl="0" indent="-4476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l)      przygotowanie zawodowe uczniów szkół i placówek systemu oświaty prowadzących kształcenie zawodowe </a:t>
            </a:r>
            <a:b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charakterze młodocianego pracownika organizowane u pracodawców oraz młodocianych pracowników wypełniających obowiązek szkolny w formie przygotowania zawodowego, zorganizowane u pracodawcy na podstawie umowy o pracę, obejmujące naukę zawodu lub przyuczenie do wykonywania określonej pracy, o ile nie jest ono finansowane ze środków Funduszu Pracy.</a:t>
            </a:r>
            <a:endParaRPr lang="pl-PL" sz="1400" dirty="0"/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21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006" y="614032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278743"/>
      </p:ext>
    </p:extLst>
  </p:cSld>
  <p:clrMapOvr>
    <a:masterClrMapping/>
  </p:clrMapOvr>
  <p:transition spd="slow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389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  <a:buAutoNum type="arabicPeriod" startAt="10"/>
            </a:pPr>
            <a:r>
              <a:rPr lang="pl-PL" sz="1400" dirty="0">
                <a:latin typeface="Calibri" panose="020F0502020204030204" pitchFamily="34" charset="0"/>
              </a:rPr>
              <a:t>W przypadku staży uczniowskich, w ramach których realizowane są treści nieobjęte programem nauczania zawodu wysokość miesięcznego świadczenia pieniężnego, o którym mowa w Prawie oświatowym nie może być niższa niż to wynika z przepisów w sprawie przygotowania zawodowego młodocianych i ich wynagradzania, regulujących zasady wynagradzania młodocianych w kolejnych latach nauki.</a:t>
            </a:r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  <a:buAutoNum type="arabicPeriod" startAt="10"/>
            </a:pPr>
            <a:r>
              <a:rPr lang="pl-PL" sz="1400" dirty="0">
                <a:latin typeface="Calibri" panose="020F0502020204030204" pitchFamily="34" charset="0"/>
              </a:rPr>
              <a:t>Szczegółowe warunki w zakresie realizacji staży uczniowskich w ramach typu projektu nr 1b zostały określone w dokumencie pn. </a:t>
            </a:r>
            <a:r>
              <a:rPr lang="pl-PL" sz="1400" i="1" dirty="0">
                <a:latin typeface="Calibri" panose="020F0502020204030204" pitchFamily="34" charset="0"/>
              </a:rPr>
              <a:t>Zasady realizacji staży uczniowskich w ramach działania 9.2 RPO WO 2014-2020 Rozwój kształcenia zawodowego w województwie opolskim,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stanowiącego załącznik do  wzorów umów o dofinansowanie stanowiących załączniki nr 6, 6a do niniejszego Regulaminu.</a:t>
            </a:r>
            <a:endParaRPr lang="pl-PL" sz="1400" dirty="0"/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12.   Zakres wsparcia udzielanego w typie projektu nr  1d  obejmuje m.in.:</a:t>
            </a:r>
            <a:endParaRPr lang="pl-PL" sz="1400" dirty="0"/>
          </a:p>
          <a:p>
            <a:pPr marL="541338" lvl="0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włączenie pracodawców lub przedsiębiorców w system egzaminów zawodowych oraz egzaminów potwierdzających kwalifikacje mistrza i czeladnika w zawodzie,  przez tworzenie w szkołach i placówkach prowadzących kształcenie zawodowe, </a:t>
            </a:r>
            <a:r>
              <a:rPr lang="pl-PL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CKZiU</a:t>
            </a:r>
            <a:r>
              <a:rPr lang="pl-PL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CKZ u pracodawców lub przedsiębiorców branżowych ośrodków egzaminacyjnych dla poszczególnych zawodów lub kwalifikacji, upoważnionych przez właściwą okręgową komisję egzaminacyjną lub właściwą izbę rzemieślniczą do przeprowadzania egzaminów zawodowych, udział pracodawców lub przedsiębiorców w egzaminach zawodowych w charakterze egzaminatorów;</a:t>
            </a:r>
            <a:endParaRPr lang="pl-PL" sz="1400" dirty="0"/>
          </a:p>
          <a:p>
            <a:pPr marL="269875" indent="-269875" algn="just"/>
            <a:endParaRPr lang="pl-PL" sz="1400" b="1" dirty="0">
              <a:latin typeface="Calibri" panose="020F0502020204030204" pitchFamily="34" charset="0"/>
            </a:endParaRPr>
          </a:p>
          <a:p>
            <a:pPr marL="342900" lvl="0" indent="-342900">
              <a:buAutoNum type="alphaLcParenR" startAt="6"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22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94554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32919"/>
      </p:ext>
    </p:extLst>
  </p:cSld>
  <p:clrMapOvr>
    <a:masterClrMapping/>
  </p:clrMapOvr>
  <p:transition spd="slow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5055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marL="177800" lvl="0" indent="920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b)   tworzenie klas patronackich w szkołach;</a:t>
            </a:r>
            <a:endParaRPr lang="pl-PL" sz="1400" dirty="0">
              <a:solidFill>
                <a:prstClr val="black"/>
              </a:solidFill>
            </a:endParaRPr>
          </a:p>
          <a:p>
            <a:pPr marL="541338" lvl="0" indent="-271463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   współpracę w dostosowywaniu oferty edukacyjnej w szkołach i w formach pozaszkolnych do potrzeb regionalnego i lokalnego rynku pracy;</a:t>
            </a:r>
            <a:endParaRPr lang="pl-PL" sz="1400" dirty="0">
              <a:solidFill>
                <a:prstClr val="black"/>
              </a:solidFill>
            </a:endParaRPr>
          </a:p>
          <a:p>
            <a:pPr lvl="0" indent="2698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d)   opracowanie lub modyfikację programów nauczania;</a:t>
            </a:r>
            <a:endParaRPr lang="pl-PL" sz="1400" dirty="0">
              <a:solidFill>
                <a:prstClr val="black"/>
              </a:solidFill>
            </a:endParaRPr>
          </a:p>
          <a:p>
            <a:pPr marL="541338" lvl="0" indent="-271463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   wykorzystanie rezultatów projektów, w tym pozytywnie </a:t>
            </a:r>
            <a:r>
              <a:rPr lang="pl-PL" sz="1400" dirty="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zwalidowanych</a:t>
            </a: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produktów projektów innowacyjnych zrealizowanych w latach 2007-2013 w ramach PO KL oraz w latach 2014-2020 w ramach PO WER;</a:t>
            </a:r>
            <a:endParaRPr lang="pl-PL" sz="1400" dirty="0">
              <a:solidFill>
                <a:prstClr val="black"/>
              </a:solidFill>
            </a:endParaRPr>
          </a:p>
          <a:p>
            <a:pPr lvl="0" indent="2698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f)    współpracę szkół i placówek systemu oświaty prowadzących kształcenie zawodowe z uczelniami wyższymi.</a:t>
            </a:r>
            <a:endParaRPr lang="pl-PL" sz="1400" dirty="0">
              <a:solidFill>
                <a:prstClr val="black"/>
              </a:solidFill>
            </a:endParaRPr>
          </a:p>
          <a:p>
            <a:pPr marL="447675" lvl="0" indent="-354013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13.    Wyposażenie pracowni lub warsztatów szkolnych dla zawodów szkolnictwa zawodowego w typie projektu nr 1d odpowiada potrzebom konkretnej jednostki oświatowej i jest zgodne z podstawą programową kształcenia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w zawodach dla szkolnictwa branżowego i szkolnictwa artystycznego danego zawodu. Przykładowy katalog wyposażenia pracowni lub warsztatów szkolnych został opracowany przez MEN i jest udostępniany za pośrednictwem strony internetowej administrowanej przez MEN.</a:t>
            </a:r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23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85598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00602"/>
      </p:ext>
    </p:extLst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445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14.   W ramach typu projektu  nr 1d możliwe jest sfinansowanie kosztów związanych z dostosowaniem lub adaptacją   pomieszczeń na potrzeby pracowni lub warsztatów szkolnych.</a:t>
            </a:r>
            <a:endParaRPr lang="pl-PL" sz="1400" dirty="0"/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15.   Inwestycje infrastrukturalne w ramach typu projektu nr 1d są kwalifikowalne jeżeli zostaną spełnione łącznie poniższe warunki:</a:t>
            </a:r>
            <a:endParaRPr lang="pl-PL" sz="1400" dirty="0"/>
          </a:p>
          <a:p>
            <a:pPr marL="541338" lvl="0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nie jest możliwe wykorzystanie istniejącej infrastruktury;</a:t>
            </a:r>
          </a:p>
          <a:p>
            <a:pPr marL="541338" lvl="0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potrzeba wydatkowania środków została potwierdzona analizą potrzeb;</a:t>
            </a:r>
          </a:p>
          <a:p>
            <a:pPr marL="541338" lvl="0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infrastruktura zostanie zaprojektowana zgodnie z koncepcją uniwersalnego projektowania lub w przypadku braku możliwości jej zastosowania  zostanie wykorzystany mechanizm racjonalnych usprawnień.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marL="285750" lvl="0" indent="-285750">
              <a:buFontTx/>
              <a:buChar char="-"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24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5949131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147192"/>
      </p:ext>
    </p:extLst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531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marL="447675" lvl="0" indent="-269875"/>
            <a:r>
              <a:rPr lang="pl-PL" sz="1400" dirty="0">
                <a:latin typeface="Calibri" panose="020F0502020204030204" pitchFamily="34" charset="0"/>
              </a:rPr>
              <a:t>16. Realizacja programów zewnętrznego wsparcia szkół w zakresie doradztwa zawodowego w typie projektu nr 3c na poziomie regionalnym obejmuje następujące etapy:</a:t>
            </a:r>
          </a:p>
          <a:p>
            <a:pPr marL="541338" lvl="0" indent="-363538">
              <a:buAutoNum type="arabicPeriod" startAt="17"/>
            </a:pPr>
            <a:endParaRPr lang="pl-PL" sz="1400" dirty="0">
              <a:latin typeface="Calibri" panose="020F0502020204030204" pitchFamily="34" charset="0"/>
            </a:endParaRPr>
          </a:p>
          <a:p>
            <a:pPr marL="719138" lvl="0" indent="-3651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współpracę z Ośrodkiem Rozwoju Edukacji w zakresie doskonalenia kadry systemu doskonalenia zawodowego nauczycieli w zakresie doradztwa zawodowego, w tym m.in. Wykorzystania zasobów doradztwa na potrzeby regionu, gromadzenia i udostępniania informacji edukacyjno-zawodowej ;</a:t>
            </a:r>
          </a:p>
          <a:p>
            <a:pPr marL="719138" lvl="0" indent="-365125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719138" lvl="0" indent="-3651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współpracę z instytucjami wojewódzkimi na rzecz rozwoju doradztwa zawodowego w regionie, w tym tworzenie i rozwój wojewódzkiej sieci współpracy doradców i instytucji;</a:t>
            </a:r>
          </a:p>
          <a:p>
            <a:pPr marL="719138" lvl="0" indent="-365125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719138" lvl="0" indent="-3651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zapewnienie dostępu do informacji edukacyjno-zawodowej na poziomie regionu, w tym dostępnej online;</a:t>
            </a:r>
          </a:p>
          <a:p>
            <a:pPr marL="719138" lvl="0" indent="-365125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719138" lvl="0" indent="-3651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doskonalenia kadry doradców-konsultantów;</a:t>
            </a:r>
          </a:p>
          <a:p>
            <a:pPr marL="719138" lvl="0" indent="-365125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719138" lvl="0" indent="-3651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Koordynowanie i monitorowanie działań doradztwa zawodowego podejmowanych na poziomie lokalnym;</a:t>
            </a:r>
          </a:p>
          <a:p>
            <a:pPr marL="719138" lvl="0" indent="-365125"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719138" lvl="0" indent="-365125">
              <a:buFont typeface="+mj-lt"/>
              <a:buAutoNum type="alphaLcParenR"/>
            </a:pPr>
            <a:r>
              <a:rPr lang="pl-PL" sz="1400" dirty="0">
                <a:latin typeface="Calibri" panose="020F0502020204030204" pitchFamily="34" charset="0"/>
              </a:rPr>
              <a:t>Współorganizowanie we współpracy z doradcami-konsultantami, instytucjami tworzącymi sieć wsparcia doradztwa zawodowego, regionalnymi/lokalnymi pracodawcami lub przedsiębiorcami przedsięwzięć na rzecz rozwoju doradztwa zawodowego, np. targi edukacyjne, targi pracy, festiwale zawodów.</a:t>
            </a:r>
          </a:p>
          <a:p>
            <a:pPr marL="442913" indent="-88900" algn="just">
              <a:buFont typeface="Calibri" pitchFamily="34" charset="0"/>
              <a:buChar char="-"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25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87727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273677"/>
      </p:ext>
    </p:extLst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49182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marL="447675" lvl="0" indent="-177800"/>
            <a:endParaRPr lang="pl-PL" sz="1400" dirty="0">
              <a:latin typeface="Calibri" panose="020F0502020204030204" pitchFamily="34" charset="0"/>
            </a:endParaRPr>
          </a:p>
          <a:p>
            <a:pPr marL="541338" lvl="0" indent="-4476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17.     Osobą realizującą program zewnętrznego wsparcia szkół w zakresie doradztwa zawodowego na poziomie regionalnym jest konsultant wojewódzki.</a:t>
            </a:r>
            <a:endParaRPr lang="pl-PL" sz="1400" dirty="0">
              <a:latin typeface="Calibri" panose="020F0502020204030204" pitchFamily="34" charset="0"/>
            </a:endParaRPr>
          </a:p>
          <a:p>
            <a:pPr marL="541338" lvl="0" indent="-541338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   18.     Realizacja programów zewnętrznego wsparcia szkół w zakresie doradztwa zawodowego w typie projektu  nr 3c  na poziomie lokalnym obejmuje następujące etapy:</a:t>
            </a:r>
          </a:p>
          <a:p>
            <a:pPr marL="801688" lvl="2" indent="-260350">
              <a:lnSpc>
                <a:spcPct val="115000"/>
              </a:lnSpc>
              <a:spcAft>
                <a:spcPts val="1000"/>
              </a:spcAft>
              <a:buSzPts val="1100"/>
            </a:pP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  przeprowadzenie diagnozy stanu doradztwa zawodowego w szkole, w celu identyfikacji potrzeb szkoły </a:t>
            </a:r>
            <a:b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 zakresie doradztwa zawodowego;</a:t>
            </a:r>
          </a:p>
          <a:p>
            <a:pPr marL="719138" indent="-177800" algn="just"/>
            <a:r>
              <a:rPr lang="pl-PL" sz="1400" dirty="0">
                <a:latin typeface="Calibri" panose="020F0502020204030204" pitchFamily="34" charset="0"/>
              </a:rPr>
              <a:t>b) opracowanie planu zewnętrznego wsparcia szkoły w zakresie doradztwa zawodowego przez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 doradców-konsultantów;</a:t>
            </a:r>
          </a:p>
          <a:p>
            <a:pPr marL="719138" indent="-177800" algn="just"/>
            <a:endParaRPr lang="pl-PL" sz="1400" dirty="0">
              <a:latin typeface="Calibri" panose="020F0502020204030204" pitchFamily="34" charset="0"/>
            </a:endParaRPr>
          </a:p>
          <a:p>
            <a:pPr marL="884238" indent="-342900" algn="just">
              <a:buAutoNum type="alphaLcParenR" startAt="3"/>
            </a:pPr>
            <a:r>
              <a:rPr lang="pl-PL" sz="1400" dirty="0">
                <a:latin typeface="Calibri" panose="020F0502020204030204" pitchFamily="34" charset="0"/>
              </a:rPr>
              <a:t>wdrożenie i realizacja planu wsparcia szkoły w zakresie doradztwa zawodowego;</a:t>
            </a:r>
          </a:p>
          <a:p>
            <a:pPr marL="884238" indent="-342900" algn="just">
              <a:buAutoNum type="alphaLcParenR" startAt="3"/>
            </a:pPr>
            <a:endParaRPr lang="pl-PL" sz="1400" dirty="0">
              <a:latin typeface="Calibri" panose="020F0502020204030204" pitchFamily="34" charset="0"/>
            </a:endParaRPr>
          </a:p>
          <a:p>
            <a:pPr marL="884238" indent="-342900" algn="just">
              <a:buAutoNum type="alphaLcParenR" startAt="3"/>
            </a:pPr>
            <a:r>
              <a:rPr lang="pl-PL" sz="1400" dirty="0">
                <a:latin typeface="Calibri" panose="020F0502020204030204" pitchFamily="34" charset="0"/>
              </a:rPr>
              <a:t>tworzenie i rozwój sieci doradców edukacyjno-zawodowych oraz sieci instytucji;</a:t>
            </a:r>
          </a:p>
          <a:p>
            <a:pPr marL="884238" indent="-342900" algn="just">
              <a:buAutoNum type="alphaLcParenR" startAt="3"/>
            </a:pPr>
            <a:endParaRPr lang="pl-PL" sz="1400" dirty="0">
              <a:latin typeface="Calibri" panose="020F0502020204030204" pitchFamily="34" charset="0"/>
            </a:endParaRPr>
          </a:p>
          <a:p>
            <a:pPr marL="884238" indent="-342900" algn="just">
              <a:buAutoNum type="alphaLcParenR" startAt="3"/>
            </a:pPr>
            <a:r>
              <a:rPr lang="pl-PL" sz="1400" dirty="0">
                <a:latin typeface="Calibri" panose="020F0502020204030204" pitchFamily="34" charset="0"/>
              </a:rPr>
              <a:t>Monitorowanie i ewaluacja zadań realizowanych w zakresie doradztwa zawodowego w szkołach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i placówkach systemu oświaty.</a:t>
            </a: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26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055273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1036"/>
      </p:ext>
    </p:extLst>
  </p:cSld>
  <p:clrMapOvr>
    <a:masterClrMapping/>
  </p:clrMapOvr>
  <p:transition spd="slow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610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marL="447675" lvl="0" indent="-177800"/>
            <a:endParaRPr lang="pl-PL" sz="1400" dirty="0">
              <a:latin typeface="Calibri" panose="020F0502020204030204" pitchFamily="34" charset="0"/>
            </a:endParaRPr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19.    Osobą realizującą program zewnętrznego wsparcia szkół w zakresie doradztwa zawodowego na  poziomie lokalnym jest doradca-konsultant.</a:t>
            </a:r>
            <a:endParaRPr lang="pl-PL" sz="1400" dirty="0"/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  <a:buAutoNum type="arabicPeriod" startAt="20"/>
            </a:pPr>
            <a:r>
              <a:rPr lang="pl-PL" sz="1400" dirty="0">
                <a:latin typeface="Calibri" panose="020F0502020204030204" pitchFamily="34" charset="0"/>
              </a:rPr>
              <a:t>Plan wsparcia szkół opracowany przez doradcę konsultanta we współpracy ze szkołą lub placówką systemu oświaty powinien zawierać propozycję działań i rozwiązań ukierunkowanych na podniesienie jakości usług świadczonych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w szkole lub placówce systemu oświaty z zakresu doradztwa zawodowego, czyli tzw. formy doskonalenia doradztwa zawodowego oraz uwzględniać konieczność wykorzystania potencjału i zasobów szkoły.</a:t>
            </a:r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  <a:buAutoNum type="arabicPeriod" startAt="20"/>
            </a:pPr>
            <a:r>
              <a:rPr lang="pl-PL" sz="1400" dirty="0">
                <a:latin typeface="Calibri" panose="020F0502020204030204" pitchFamily="34" charset="0"/>
              </a:rPr>
              <a:t>Katalog działań możliwych do zrealizowania w ramach planu wsparcia szkoły w ramach typu projektu 3c obejmuje: </a:t>
            </a:r>
          </a:p>
          <a:p>
            <a:pPr marL="361950" lvl="0" indent="-361950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    a) 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udzielanie pomocy doradcom </a:t>
            </a:r>
            <a:r>
              <a:rPr lang="pl-PL" sz="1400" dirty="0" err="1">
                <a:latin typeface="Calibri" panose="020F0502020204030204" pitchFamily="34" charset="0"/>
                <a:cs typeface="Calibri" panose="020F0502020204030204" pitchFamily="34" charset="0"/>
              </a:rPr>
              <a:t>edukacyjno</a:t>
            </a: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 - zawodowym w organizowaniu szkolnych spotkań, konkursów itp.   poświęconych doradztwu zawodowemu;</a:t>
            </a:r>
          </a:p>
          <a:p>
            <a:pPr marL="361950" lvl="0" indent="-1809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b) współpracę przy organizacji spotkań poświęconych doradztwu zawodowemu z uczniami, rodzicami, radami pedagogicznymi, zespołami wychowawców oraz przedstawicielami pracodawców lub przedsiębiorców;</a:t>
            </a:r>
          </a:p>
          <a:p>
            <a:pPr marL="361950" indent="-1809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c) inicjowanie współpracy z zewnętrznymi instytucjami wspierającymi szkolne doradztwo zawodowe;</a:t>
            </a:r>
          </a:p>
          <a:p>
            <a:pPr marL="361950" lvl="0" indent="-180975">
              <a:lnSpc>
                <a:spcPct val="115000"/>
              </a:lnSpc>
              <a:spcAft>
                <a:spcPts val="1000"/>
              </a:spcAft>
            </a:pPr>
            <a:endParaRPr lang="pl-PL" sz="1400" dirty="0">
              <a:latin typeface="Calibri" panose="020F0502020204030204" pitchFamily="34" charset="0"/>
            </a:endParaRPr>
          </a:p>
          <a:p>
            <a:pPr marL="361950" lvl="0" indent="-361950">
              <a:lnSpc>
                <a:spcPct val="115000"/>
              </a:lnSpc>
              <a:spcAft>
                <a:spcPts val="1000"/>
              </a:spcAft>
            </a:pPr>
            <a:endParaRPr lang="pl-PL" sz="1400" dirty="0">
              <a:latin typeface="Calibri" panose="020F0502020204030204" pitchFamily="34" charset="0"/>
            </a:endParaRPr>
          </a:p>
          <a:p>
            <a:pPr marL="361950" lvl="0" indent="-361950">
              <a:lnSpc>
                <a:spcPct val="115000"/>
              </a:lnSpc>
              <a:spcAft>
                <a:spcPts val="1000"/>
              </a:spcAft>
            </a:pPr>
            <a:endParaRPr lang="pl-PL" sz="1400" dirty="0">
              <a:latin typeface="Calibri" panose="020F0502020204030204" pitchFamily="34" charset="0"/>
            </a:endParaRPr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  <a:buAutoNum type="arabicPeriod" startAt="20"/>
            </a:pPr>
            <a:endParaRPr lang="pl-PL" sz="1400" dirty="0"/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27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6055273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099234"/>
      </p:ext>
    </p:extLst>
  </p:cSld>
  <p:clrMapOvr>
    <a:masterClrMapping/>
  </p:clrMapOvr>
  <p:transition spd="slow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28</a:t>
            </a:fld>
            <a:endParaRPr lang="pl-PL" altLang="pl-PL"/>
          </a:p>
        </p:txBody>
      </p:sp>
      <p:sp>
        <p:nvSpPr>
          <p:cNvPr id="6" name="Prostokąt 5"/>
          <p:cNvSpPr/>
          <p:nvPr/>
        </p:nvSpPr>
        <p:spPr>
          <a:xfrm>
            <a:off x="688974" y="1756590"/>
            <a:ext cx="7843465" cy="3777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80975" lvl="0" indent="-1809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d) udostępnianie informacji, np. o instytucjach zewnętrznych wspierających doradztwo zawodowe, opisanych w mapie lokalnej sieci doradztwa zawodowego lub możliwościach pozyskania materiałów </a:t>
            </a:r>
            <a:b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z zakresu doradztwa zawodowego;</a:t>
            </a:r>
          </a:p>
          <a:p>
            <a:pPr marL="180975" lvl="0" indent="-1809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e) inicjowanie i koordynowanie konkursów, konferencji i innych przedsięwzięć z dziedziny doradztwa zawodowego o zasięgu lokalnym;</a:t>
            </a:r>
          </a:p>
          <a:p>
            <a:pPr marL="180975" lvl="0" indent="-1809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f) wspieranie aktywności szkoły w środowisku lokalnym poprzez udział w targach szkolnych, organizacji lub udziale w tzw. drzwiach otwartych;</a:t>
            </a:r>
          </a:p>
          <a:p>
            <a:pPr marL="180975" lvl="0" indent="-1809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</a:rPr>
              <a:t>g) organizację wspólnych warsztatów, spotkań oraz konferencji z udziałem przedstawicieli instytucji zajmujących się doradztwem w powiecie, władz lokalnych, przedstawicieli pracodawców lub przedsiębiorców czy szkół wyższych.</a:t>
            </a:r>
            <a:endParaRPr lang="pl-PL" sz="1400" dirty="0"/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3337" y="598890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130726"/>
      </p:ext>
    </p:extLst>
  </p:cSld>
  <p:clrMapOvr>
    <a:masterClrMapping/>
  </p:clrMapOvr>
  <p:transition spd="slow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29</a:t>
            </a:fld>
            <a:endParaRPr lang="pl-PL" altLang="pl-PL"/>
          </a:p>
        </p:txBody>
      </p:sp>
      <p:pic>
        <p:nvPicPr>
          <p:cNvPr id="7" name="Obraz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5450" y="5832986"/>
            <a:ext cx="5753100" cy="687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rostokąt 2"/>
          <p:cNvSpPr/>
          <p:nvPr/>
        </p:nvSpPr>
        <p:spPr>
          <a:xfrm>
            <a:off x="395536" y="695943"/>
            <a:ext cx="8352927" cy="168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lvl="0" indent="-2698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7504" y="30661"/>
            <a:ext cx="8928992" cy="7249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  <a:buAutoNum type="arabicPeriod" startAt="23"/>
            </a:pP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4013" lvl="0" indent="-354013">
              <a:lnSpc>
                <a:spcPct val="115000"/>
              </a:lnSpc>
              <a:spcAft>
                <a:spcPts val="1000"/>
              </a:spcAft>
              <a:buAutoNum type="arabicPeriod" startAt="23"/>
            </a:pPr>
            <a:endParaRPr lang="pl-PL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1950" lvl="0" indent="-361950">
              <a:lnSpc>
                <a:spcPct val="115000"/>
              </a:lnSpc>
              <a:spcAft>
                <a:spcPts val="1000"/>
              </a:spcAft>
            </a:pPr>
            <a:r>
              <a:rPr lang="pl-PL" sz="1300" dirty="0">
                <a:latin typeface="Calibri" panose="020F0502020204030204" pitchFamily="34" charset="0"/>
                <a:cs typeface="Calibri" panose="020F0502020204030204" pitchFamily="34" charset="0"/>
              </a:rPr>
              <a:t>22.   Ponadto w przypadku realizacji typu projektu nr 3a działania związane z tworzeniem i rozwojem sieci  doradców zawodowych i instytucji mają na celu:</a:t>
            </a:r>
            <a:endParaRPr lang="pl-PL" sz="1300" dirty="0">
              <a:latin typeface="Calibri" panose="020F0502020204030204" pitchFamily="34" charset="0"/>
            </a:endParaRPr>
          </a:p>
          <a:p>
            <a:pPr marL="541338" lvl="0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300" dirty="0">
                <a:latin typeface="Calibri" panose="020F0502020204030204" pitchFamily="34" charset="0"/>
                <a:cs typeface="Calibri" panose="020F0502020204030204" pitchFamily="34" charset="0"/>
              </a:rPr>
              <a:t>identyfikację osób zajmujących się problematyką doradztwa zawodowego w szkołach, placówkach systemu oświaty </a:t>
            </a:r>
            <a:br>
              <a:rPr lang="pl-PL" sz="13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300" dirty="0">
                <a:latin typeface="Calibri" panose="020F0502020204030204" pitchFamily="34" charset="0"/>
                <a:cs typeface="Calibri" panose="020F0502020204030204" pitchFamily="34" charset="0"/>
              </a:rPr>
              <a:t>i instytucjach danego powiatu;</a:t>
            </a:r>
            <a:endParaRPr lang="pl-PL" sz="1300" dirty="0">
              <a:latin typeface="Calibri" panose="020F0502020204030204" pitchFamily="34" charset="0"/>
            </a:endParaRPr>
          </a:p>
          <a:p>
            <a:pPr marL="541338" lvl="0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300" dirty="0">
                <a:latin typeface="Calibri" panose="020F0502020204030204" pitchFamily="34" charset="0"/>
                <a:cs typeface="Calibri" panose="020F0502020204030204" pitchFamily="34" charset="0"/>
              </a:rPr>
              <a:t>inicjowanie i organizowanie przedsięwzięć umożliwiających wymianę doświadczeń osobom zainteresowanym doradztwem zawodowym (dyrektorom, doradcom zawodowym, pedagogom, psychologom, nauczycielom);</a:t>
            </a:r>
            <a:endParaRPr lang="pl-PL" sz="1300" dirty="0">
              <a:latin typeface="Calibri" panose="020F0502020204030204" pitchFamily="34" charset="0"/>
            </a:endParaRPr>
          </a:p>
          <a:p>
            <a:pPr marL="541338" lvl="0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300" dirty="0">
                <a:latin typeface="Calibri" panose="020F0502020204030204" pitchFamily="34" charset="0"/>
                <a:cs typeface="Calibri" panose="020F0502020204030204" pitchFamily="34" charset="0"/>
              </a:rPr>
              <a:t>podejmowanie działań integrujących środowisko osób zajmujących się w szkołach i innych instytucjach problematyką doradczą;</a:t>
            </a: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300" dirty="0">
                <a:latin typeface="Calibri" panose="020F0502020204030204" pitchFamily="34" charset="0"/>
              </a:rPr>
              <a:t>budowanie współpracy osób odpowiedzialnych za doradztwo zawodowe w powiecie;</a:t>
            </a: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r>
              <a:rPr lang="pl-PL" sz="1300" dirty="0">
                <a:latin typeface="Calibri" panose="020F0502020204030204" pitchFamily="34" charset="0"/>
              </a:rPr>
              <a:t>organizacja warsztatów dla członków sieci doradców </a:t>
            </a:r>
            <a:r>
              <a:rPr lang="pl-PL" sz="1300" dirty="0" err="1">
                <a:latin typeface="Calibri" panose="020F0502020204030204" pitchFamily="34" charset="0"/>
              </a:rPr>
              <a:t>edukacyjno</a:t>
            </a:r>
            <a:r>
              <a:rPr lang="pl-PL" sz="1300" dirty="0">
                <a:latin typeface="Calibri" panose="020F0502020204030204" pitchFamily="34" charset="0"/>
              </a:rPr>
              <a:t> – zawodowych z terenu powiatu, z uwzględnieniem problematyki doradztwa zawodowego dla uczniów ze specjalnymi potrzebami edukacyjnymi, wymianę informacji, np. </a:t>
            </a:r>
            <a:br>
              <a:rPr lang="pl-PL" sz="1300" dirty="0">
                <a:latin typeface="Calibri" panose="020F0502020204030204" pitchFamily="34" charset="0"/>
              </a:rPr>
            </a:br>
            <a:r>
              <a:rPr lang="pl-PL" sz="1300" dirty="0">
                <a:latin typeface="Calibri" panose="020F0502020204030204" pitchFamily="34" charset="0"/>
              </a:rPr>
              <a:t>o wydarzeniach powiatowych dotyczących doradztwa, informacji z regionalnego rynku pracy, oferty edukacyjnej szkół, badań i analiz dotyczących lokalnego rynku pracy i dobrych praktyk, propagowanie działań doradczych.</a:t>
            </a: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lvl="0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46449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j-lt"/>
                <a:cs typeface="Arial" panose="020B0604020202020204" pitchFamily="34" charset="0"/>
              </a:rPr>
              <a:t>Procedura konkursowa przebiega w następującej kolejności:</a:t>
            </a:r>
          </a:p>
          <a:p>
            <a:pPr algn="ctr"/>
            <a:endParaRPr lang="pl-PL" altLang="pl-PL" sz="1600" b="1" u="sng" dirty="0">
              <a:latin typeface="+mj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j-lt"/>
              <a:cs typeface="Arial" panose="020B0604020202020204" pitchFamily="34" charset="0"/>
            </a:endParaRPr>
          </a:p>
          <a:p>
            <a:r>
              <a:rPr lang="pl-PL" sz="1400" dirty="0">
                <a:latin typeface="+mj-lt"/>
              </a:rPr>
              <a:t>1. Nabór wniosków o dofinansowanie (składanie wniosków o dofinasowanie);</a:t>
            </a:r>
          </a:p>
          <a:p>
            <a:endParaRPr lang="pl-PL" sz="1400" dirty="0">
              <a:latin typeface="+mj-lt"/>
            </a:endParaRPr>
          </a:p>
          <a:p>
            <a:r>
              <a:rPr lang="pl-PL" sz="1400" dirty="0">
                <a:latin typeface="+mj-lt"/>
              </a:rPr>
              <a:t>2. Ocena wniosków o dofinansowanie projektów: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Etap I – ocena formalna (obligatoryjna) </a:t>
            </a:r>
            <a:r>
              <a:rPr lang="pl-PL" sz="1400" b="1" dirty="0">
                <a:latin typeface="+mj-lt"/>
              </a:rPr>
              <a:t>do 45 dni kalendarzowych </a:t>
            </a:r>
            <a:r>
              <a:rPr lang="pl-PL" sz="1400" dirty="0">
                <a:latin typeface="+mj-lt"/>
              </a:rPr>
              <a:t>od dnia zakończenia naboru wniosków, tj.: </a:t>
            </a:r>
            <a:br>
              <a:rPr lang="pl-PL" sz="1400" dirty="0">
                <a:latin typeface="+mj-lt"/>
              </a:rPr>
            </a:br>
            <a:r>
              <a:rPr lang="pl-PL" sz="1400" b="1" dirty="0">
                <a:latin typeface="+mj-lt"/>
              </a:rPr>
              <a:t>do 30.01.2020 r.</a:t>
            </a:r>
            <a:r>
              <a:rPr lang="pl-PL" sz="1400" dirty="0">
                <a:latin typeface="+mj-lt"/>
              </a:rPr>
              <a:t>;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Etap II –  ocena merytoryczna (obligatoryjna) do </a:t>
            </a:r>
            <a:r>
              <a:rPr lang="pl-PL" sz="1400" b="1" dirty="0">
                <a:latin typeface="+mj-lt"/>
              </a:rPr>
              <a:t>55 dni kalendarzowych od dnia następnego po zakończeniu    oceny  formalnej wszystkich projektów, </a:t>
            </a:r>
            <a:r>
              <a:rPr lang="pl-PL" sz="1400" dirty="0">
                <a:latin typeface="+mj-lt"/>
              </a:rPr>
              <a:t>tj.: </a:t>
            </a:r>
            <a:r>
              <a:rPr lang="pl-PL" sz="1400" b="1" dirty="0">
                <a:latin typeface="+mj-lt"/>
              </a:rPr>
              <a:t>do 25.03.2020 r.; </a:t>
            </a:r>
          </a:p>
          <a:p>
            <a:endParaRPr lang="pl-PL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+mj-lt"/>
              </a:rPr>
              <a:t>Etap III – negocjacje (nieobligatoryjne) trwają </a:t>
            </a:r>
            <a:r>
              <a:rPr lang="pl-PL" sz="1400" b="1" dirty="0">
                <a:latin typeface="+mj-lt"/>
              </a:rPr>
              <a:t>45 dni kalendarzowych, </a:t>
            </a:r>
            <a:r>
              <a:rPr lang="pl-PL" sz="1400" dirty="0">
                <a:latin typeface="+mj-lt"/>
              </a:rPr>
              <a:t>tj.</a:t>
            </a:r>
            <a:r>
              <a:rPr lang="pl-PL" sz="1400" b="1" dirty="0">
                <a:latin typeface="+mj-lt"/>
              </a:rPr>
              <a:t>: do 08.05.2020 r.;</a:t>
            </a:r>
          </a:p>
          <a:p>
            <a:endParaRPr lang="pl-PL" sz="1400" dirty="0">
              <a:latin typeface="+mj-lt"/>
            </a:endParaRPr>
          </a:p>
          <a:p>
            <a:r>
              <a:rPr lang="pl-PL" sz="1400" dirty="0">
                <a:latin typeface="+mj-lt"/>
              </a:rPr>
              <a:t>3. Rozstrzygnięcie konkursu.</a:t>
            </a:r>
            <a:endParaRPr lang="pl-PL" altLang="pl-PL" sz="1400" b="1" u="sng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331640" y="527187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6019119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83563"/>
      </p:ext>
    </p:extLst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268760"/>
            <a:ext cx="885698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Warunki szczegółowe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30</a:t>
            </a:fld>
            <a:endParaRPr lang="pl-PL" altLang="pl-PL"/>
          </a:p>
        </p:txBody>
      </p:sp>
      <p:sp>
        <p:nvSpPr>
          <p:cNvPr id="3" name="Prostokąt 2"/>
          <p:cNvSpPr/>
          <p:nvPr/>
        </p:nvSpPr>
        <p:spPr>
          <a:xfrm>
            <a:off x="395536" y="695943"/>
            <a:ext cx="8352927" cy="16804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9875" lvl="0" indent="-269875">
              <a:lnSpc>
                <a:spcPct val="115000"/>
              </a:lnSpc>
              <a:spcAft>
                <a:spcPts val="1000"/>
              </a:spcAft>
            </a:pPr>
            <a:r>
              <a:rPr lang="pl-PL" sz="1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4" name="Prostokąt 3"/>
          <p:cNvSpPr/>
          <p:nvPr/>
        </p:nvSpPr>
        <p:spPr>
          <a:xfrm>
            <a:off x="107504" y="30661"/>
            <a:ext cx="8928992" cy="47084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arenR"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66700" lvl="0" indent="-266700"/>
            <a:r>
              <a:rPr lang="pl-PL" sz="1400" dirty="0">
                <a:latin typeface="Calibri" panose="020F0502020204030204" pitchFamily="34" charset="0"/>
              </a:rPr>
              <a:t>23.  Zasady angażowania personelu w projektach edukacyjnych zgodnie z dokumentem pn. </a:t>
            </a:r>
            <a:r>
              <a:rPr lang="pl-PL" sz="1400" i="1" dirty="0">
                <a:latin typeface="Calibri" panose="020F0502020204030204" pitchFamily="34" charset="0"/>
              </a:rPr>
              <a:t>Angażowanie personelu </a:t>
            </a:r>
            <a:br>
              <a:rPr lang="pl-PL" sz="1400" i="1" dirty="0">
                <a:latin typeface="Calibri" panose="020F0502020204030204" pitchFamily="34" charset="0"/>
              </a:rPr>
            </a:br>
            <a:r>
              <a:rPr lang="pl-PL" sz="1400" i="1" dirty="0">
                <a:latin typeface="Calibri" panose="020F0502020204030204" pitchFamily="34" charset="0"/>
              </a:rPr>
              <a:t>w projektach edukacyjnych finansowanych z Europejskiego Funduszu Społecznego w ramach RPO WO 2014-2020,</a:t>
            </a:r>
            <a:r>
              <a:rPr lang="pl-PL" sz="1400" dirty="0">
                <a:latin typeface="Calibri" panose="020F0502020204030204" pitchFamily="34" charset="0"/>
              </a:rPr>
              <a:t> stanowiącym załącznik do  wzorów umów o dofinansowanie stanowiących załączniki nr 6, 6a do niniejszego Regulaminu.</a:t>
            </a:r>
          </a:p>
          <a:p>
            <a:pPr marL="354013" lvl="0" indent="-354013">
              <a:buAutoNum type="arabicPeriod" startAt="24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latin typeface="Calibri" panose="020F0502020204030204" pitchFamily="34" charset="0"/>
            </a:endParaRPr>
          </a:p>
          <a:p>
            <a:pPr marL="541338" lvl="0" indent="-363538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</a:pPr>
            <a:endParaRPr lang="pl-PL" sz="1400" dirty="0">
              <a:effectLst/>
              <a:latin typeface="Calibri" panose="020F0502020204030204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5898534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66731"/>
      </p:ext>
    </p:extLst>
  </p:cSld>
  <p:clrMapOvr>
    <a:masterClrMapping/>
  </p:clrMapOvr>
  <p:transition spd="slow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1169367"/>
            <a:ext cx="8856984" cy="556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r>
              <a:rPr lang="pl-PL" sz="1600" b="1" dirty="0">
                <a:latin typeface="+mj-lt"/>
              </a:rPr>
              <a:t>KRYTERIA FORMALNE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uprawnieni do składania wniosku.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Roczny obrót Wnioskodawcy i/lub Partnera jest równy lub wyższy od wydatków w projekcie.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Zasadność zawarcia partnerstwa w ramach projektu. (jeśli dotyczy)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wybrał wszystkie wskaźniki horyzontalne.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określił wartość docelową większą od zera przynajmniej dla jednego wskaźnika w projekcie.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oraz partnerzy (jeśli dotyczy) nie podlegają wykluczeniu z ubiegania się o dofinansowanie na podstawie: </a:t>
            </a:r>
          </a:p>
          <a:p>
            <a:pPr algn="just"/>
            <a:r>
              <a:rPr lang="pl-PL" sz="1400" dirty="0">
                <a:latin typeface="+mj-lt"/>
              </a:rPr>
              <a:t>-      art. 207 ust. 4 ustawy z dnia 27 sierpnia 2009 r. o finansach publicznych, </a:t>
            </a:r>
          </a:p>
          <a:p>
            <a:pPr marL="285750" indent="-285750" algn="just">
              <a:buFontTx/>
              <a:buChar char="-"/>
            </a:pPr>
            <a:r>
              <a:rPr lang="pl-PL" sz="1400" dirty="0">
                <a:latin typeface="+mj-lt"/>
              </a:rPr>
              <a:t>art. 12 ustawy z dnia 15 czerwca 2012 r. o skutkach powierzania wykonywania pracy cudzoziemcom przebywającym wbrew przepisom na terytorium Rzeczypospolitej Polskiej, </a:t>
            </a:r>
          </a:p>
          <a:p>
            <a:pPr marL="285750" indent="-285750" algn="just">
              <a:buFontTx/>
              <a:buChar char="-"/>
            </a:pPr>
            <a:r>
              <a:rPr lang="pl-PL" sz="1400" dirty="0">
                <a:latin typeface="+mj-lt"/>
              </a:rPr>
              <a:t>art. 9 ustawy z dnia 28 października 2002 r. o odpowiedzialności podmiotów zbiorowych za czyny zabronione pod groźbą kary.</a:t>
            </a:r>
          </a:p>
          <a:p>
            <a:endParaRPr lang="pl-PL" sz="1600" dirty="0"/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31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6038742"/>
            <a:ext cx="5760720" cy="63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934776"/>
      </p:ext>
    </p:extLst>
  </p:cSld>
  <p:clrMapOvr>
    <a:masterClrMapping/>
  </p:clrMapOvr>
  <p:transition spd="slow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6422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FORMALNE C.D.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61950" indent="-361950" algn="just"/>
            <a:r>
              <a:rPr lang="pl-PL" sz="1400" dirty="0">
                <a:latin typeface="+mj-lt"/>
              </a:rPr>
              <a:t>7.   W przypadku projektu partnerskiego spełnione zostały wymogi dotyczące wyboru partnerów, o których mowa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w art. 33 ustawy z dnia 11 lipca 2014 r. o zasadach realizacji programów w zakresie polityki spójności finansowanych w perspektywie finansowej 2014–2020. </a:t>
            </a:r>
          </a:p>
          <a:p>
            <a:pPr algn="just"/>
            <a:r>
              <a:rPr lang="pl-PL" sz="1400" dirty="0">
                <a:latin typeface="+mj-lt"/>
              </a:rPr>
              <a:t>8.     Projekt nie został fizycznie ukończony lub w pełni zrealizowany przed złożeniem wniosku o dofinansowanie.</a:t>
            </a:r>
          </a:p>
          <a:p>
            <a:pPr marL="342900" indent="-342900" algn="just">
              <a:buAutoNum type="arabicPeriod" startAt="9"/>
            </a:pPr>
            <a:r>
              <a:rPr lang="pl-PL" sz="1400" dirty="0">
                <a:latin typeface="+mj-lt"/>
              </a:rPr>
              <a:t>Wartość dofinansowania nie jest wyższa niż kwota alokacji określona w konkursie. </a:t>
            </a:r>
          </a:p>
          <a:p>
            <a:pPr marL="342900" indent="-342900" algn="just">
              <a:buAutoNum type="arabicPeriod" startAt="9"/>
            </a:pPr>
            <a:r>
              <a:rPr lang="pl-PL" sz="1400" b="1" dirty="0">
                <a:latin typeface="+mj-lt"/>
              </a:rPr>
              <a:t>Podmiot aplikujący o dofinansowanie składa dopuszczalną w Regulaminie konkursu liczbę wniosków </a:t>
            </a:r>
            <a:br>
              <a:rPr lang="pl-PL" sz="1400" b="1" dirty="0">
                <a:latin typeface="+mj-lt"/>
              </a:rPr>
            </a:br>
            <a:r>
              <a:rPr lang="pl-PL" sz="1400" b="1" dirty="0">
                <a:latin typeface="+mj-lt"/>
              </a:rPr>
              <a:t>o dofinansowanie projektu i/lub zawiera dopuszczalną w Regulaminie konkursu liczbę partnerstw o ile dotyczy) –NIE DOTYCZY PRZEDMIOTOWEGO KONKURSU.</a:t>
            </a:r>
          </a:p>
          <a:p>
            <a:pPr marL="342900" indent="-342900" algn="just">
              <a:buAutoNum type="arabicPeriod" startAt="9"/>
            </a:pPr>
            <a:r>
              <a:rPr lang="pl-PL" sz="1400" b="1" dirty="0">
                <a:latin typeface="+mj-lt"/>
              </a:rPr>
              <a:t>Podmiot aplikujący o dofinansowanie składa wyłącznie projekt „mały”, zgodnie z formułą w jakiej przeprowadzany jest dany nabór, wskazaną w Regulaminie konkursu (jeśli dotyczy) – NIE DOTYCZY PRZEDMIOTOWEGO KONKURSU.</a:t>
            </a:r>
          </a:p>
          <a:p>
            <a:pPr marL="342900" indent="-342900" algn="just">
              <a:buAutoNum type="arabicPeriod" startAt="9"/>
            </a:pPr>
            <a:r>
              <a:rPr lang="pl-PL" sz="1400" b="1" dirty="0">
                <a:latin typeface="+mj-lt"/>
              </a:rPr>
              <a:t>Podmiot aplikujący o dofinansowanie składa wyłącznie projekt „duży”, zgodnie z formułą w jakiej przeprowadzany jest dany nabór, wskazaną w Regulaminie konkursu (jeśli dotyczy).</a:t>
            </a:r>
          </a:p>
          <a:p>
            <a:pPr marL="361950" indent="-361950" algn="just"/>
            <a:r>
              <a:rPr lang="pl-PL" sz="1400" dirty="0">
                <a:latin typeface="+mj-lt"/>
              </a:rPr>
              <a:t>13.  Kryterium dot. projektów pozakonkursowych. Do  dofinansowania nie może zostać wybrany projekt, który został usunięty z wykazu projektów zidentyfikowanych, stanowiącego załącznik do SZOOP - </a:t>
            </a:r>
            <a:r>
              <a:rPr lang="pl-PL" sz="1400" b="1" dirty="0">
                <a:latin typeface="+mn-lt"/>
              </a:rPr>
              <a:t>NIE DOTYCZY </a:t>
            </a:r>
            <a:r>
              <a:rPr lang="pl-PL" sz="1400" b="1">
                <a:latin typeface="+mn-lt"/>
              </a:rPr>
              <a:t>PRZEDMIOTOWEGO KONKURSU...</a:t>
            </a:r>
            <a:endParaRPr lang="pl-PL" sz="1400" dirty="0">
              <a:latin typeface="+mn-lt"/>
            </a:endParaRPr>
          </a:p>
          <a:p>
            <a:pPr algn="just"/>
            <a:endParaRPr lang="pl-PL" sz="1600" dirty="0"/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32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009" y="58039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63585"/>
      </p:ext>
    </p:extLst>
  </p:cSld>
  <p:clrMapOvr>
    <a:masterClrMapping/>
  </p:clrMapOvr>
  <p:transition spd="slow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3375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– UNIWERSALNE </a:t>
            </a:r>
          </a:p>
          <a:p>
            <a:pPr algn="just"/>
            <a:endParaRPr lang="pl-PL" sz="14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Wybrane wskaźniki są adekwatne do określonego na poziomie projektu celu/ typu projektu/ grupy docelowej.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Założone wartości docelowe wskaźników większe od zera są realne do osiągnięcia.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33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829863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40463"/>
      </p:ext>
    </p:extLst>
  </p:cSld>
  <p:clrMapOvr>
    <a:masterClrMapping/>
  </p:clrMapOvr>
  <p:transition spd="slow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25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n-lt"/>
              </a:rPr>
              <a:t>KRYTERIA HORYZONTALNE UNIWERSALNE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Zgodność z prawodawstwem unijnym.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Zgodność z zasadą równości kobiet i mężczyzn w oparciu o standard minimum.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Zgodność z zasadą zrównoważonego rozwoju.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Beneficjent wykazał, że projekt będzie miał pozytywny wpływ na zasadę niedyskryminacji, w tym dostępności dla osób z niepełnosprawnościami. Przez pozytywny wpływ należy rozumieć zapewnienie dostępności do oferowanego w projekcie wsparcia dla wszystkich jego uczestników oraz zapewnienie dostępności wszystkich produktów projektu (które nie zostały uznane za neutralne) dla wszystkich ich użytkowników, zgodnie ze standardami dostępności, stanowiącymi załącznik do Wytycznych w zakresie realizacji zasady równości szans i niedyskryminacji, w tym dostępności dla osób z niepełnosprawnościami oraz zasady równości szans kobiet i mężczyzn w ramach funduszy unijnych na lata 2014-2020.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Zgodność z prawodawstwem  krajowym, w tym z przepisami ustawy Prawo zamówień publicznych.</a:t>
            </a:r>
          </a:p>
          <a:p>
            <a:pPr algn="just"/>
            <a:r>
              <a:rPr lang="pl-PL" sz="1400" dirty="0">
                <a:latin typeface="+mj-lt"/>
              </a:rPr>
              <a:t>6.     Zgodność z zasadami dotyczącymi pomocy publicznej.</a:t>
            </a:r>
          </a:p>
          <a:p>
            <a:pPr marL="361950" indent="-361950" algn="just">
              <a:tabLst>
                <a:tab pos="361950" algn="l"/>
              </a:tabLst>
            </a:pPr>
            <a:r>
              <a:rPr lang="pl-PL" sz="1400" dirty="0">
                <a:latin typeface="+mj-lt"/>
              </a:rPr>
              <a:t>7.    Czy projekt jest zgodny ze Szczegółowym Opisem Osi Priorytetowych RPO WO 2014-2020 – EFS (dokument aktualny na dzień ogłoszenia konkursu - wersja przyjęta przez Zarząd Województwa Opolskiego Uchwałą nr 733/2015 z dnia 16 czerwca 2015 r. z </a:t>
            </a:r>
            <a:r>
              <a:rPr lang="pl-PL" sz="1400" dirty="0" err="1">
                <a:latin typeface="+mj-lt"/>
              </a:rPr>
              <a:t>późn</a:t>
            </a:r>
            <a:r>
              <a:rPr lang="pl-PL" sz="1400" dirty="0">
                <a:latin typeface="+mj-lt"/>
              </a:rPr>
              <a:t>. zmianami), w zakresie zgodności z kartą działania, którego nabór dotyczy.</a:t>
            </a:r>
            <a:endParaRPr lang="pl-PL" sz="16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34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061762"/>
            <a:ext cx="5760720" cy="635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576417"/>
      </p:ext>
    </p:extLst>
  </p:cSld>
  <p:clrMapOvr>
    <a:masterClrMapping/>
  </p:clrMapOvr>
  <p:transition spd="slow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06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SZCZEGÓŁOWE UNIWERSALNE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skierowany do osób fizycznych mieszkających w rozumieniu Kodeksu Cywilnego i/lub  pracujących  i/lub uczących się na terenie województwa opolskiego (jeśli dotyczy. Kryterium może zostać uszczegółowione w ramach poszczególnych konkursów).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skierowany do podmiotów, których siedziba/oddział znajduje się  na terenie województwa opolskiego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(jeśli dotyczy. Kryterium może zostać uszczegółowione w ramach poszczególnych konkursów).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Wnioskodawca w okresie realizacji prowadzi biuro projektu (lub posiada siedzibę, filię, delegaturę, oddział czy inną prawnie dozwoloną formę organizacyjną działalności podmiotu) na terenie województwa opolskiego z możliwością udostępnienia pełnej dokumentacji wdrażanego projektu oraz zapewniające uczestnikom projektu możliwość osobistego kontaktu z kadrą projektu.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Projekt jest realizowany na terenie województwa opolskiego.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Kwalifikowalność wydatków projektu.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Termin rozpoczęcia realizacji projektu.</a:t>
            </a:r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35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80988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225148"/>
      </p:ext>
    </p:extLst>
  </p:cSld>
  <p:clrMapOvr>
    <a:masterClrMapping/>
  </p:clrMapOvr>
  <p:transition spd="slow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375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(PUNKTOWANE)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Potencjał Wnioskodawcy i/lub Partnerów w tym opis: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zasobów finansowych, jakie wniesie do projektu Wnioskodawca i/lub Partnerzy,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potencjału kadrowego Wnioskodawcy i/lub Partnerów i sposobu jego wykorzystania w ramach projektu,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potencjału technicznego w tym sprzętowego i warunków lokalowych Wnioskodawcy i/lub Partnerów 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i sposobu jego wykorzystania w ramach projektu.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j-lt"/>
              </a:rPr>
              <a:t>Doświadczenie Wnioskodawcy i/lub Partnerów z uwzględnieniem dotychczasowej działalności: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w obszarze merytorycznym wsparcia projektu (zakres tematyczny),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na rzecz grupy docelowej,</a:t>
            </a:r>
          </a:p>
          <a:p>
            <a:pPr marL="742950" lvl="1" indent="-285750" algn="just">
              <a:buFontTx/>
              <a:buChar char="-"/>
            </a:pPr>
            <a:r>
              <a:rPr lang="pl-PL" sz="1400" dirty="0">
                <a:latin typeface="+mj-lt"/>
              </a:rPr>
              <a:t>na określonym obszarze terytorialnym, na  którym będzie realizowany projekt.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pl-PL" sz="1400" dirty="0">
                <a:latin typeface="+mj-lt"/>
              </a:rPr>
              <a:t>Trafność doboru i opisu zadań przewidzianych do realizacji w ramach projektu.</a:t>
            </a:r>
          </a:p>
          <a:p>
            <a:pPr marL="342900" indent="-342900" algn="just">
              <a:buFont typeface="+mj-lt"/>
              <a:buAutoNum type="arabicPeriod" startAt="3"/>
            </a:pPr>
            <a:r>
              <a:rPr lang="pl-PL" sz="1400" dirty="0">
                <a:latin typeface="+mj-lt"/>
              </a:rPr>
              <a:t>Poprawność sporządzenia budżetu projektu.</a:t>
            </a:r>
          </a:p>
          <a:p>
            <a:pPr algn="just"/>
            <a:endParaRPr lang="pl-PL" sz="1400" dirty="0">
              <a:latin typeface="+mj-lt"/>
            </a:endParaRPr>
          </a:p>
          <a:p>
            <a:pPr lvl="1" algn="just"/>
            <a:endParaRPr lang="pl-PL" sz="1400" dirty="0">
              <a:latin typeface="+mj-lt"/>
            </a:endParaRPr>
          </a:p>
          <a:p>
            <a:pPr algn="just"/>
            <a:endParaRPr lang="pl-PL" sz="2000" dirty="0"/>
          </a:p>
          <a:p>
            <a:pPr algn="just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36</a:t>
            </a:fld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0686" y="6026344"/>
            <a:ext cx="5791200" cy="635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7156578"/>
      </p:ext>
    </p:extLst>
  </p:cSld>
  <p:clrMapOvr>
    <a:masterClrMapping/>
  </p:clrMapOvr>
  <p:transition spd="slow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821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KRYTERIUM NEGOCJACYJNE – UNIWERSALNE 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Calibri" pitchFamily="34" charset="0"/>
              </a:rPr>
              <a:t>Projekt spełnia warunki postawione przez oceniających lub przewodniczącego Komisji Oceny Projektów.</a:t>
            </a:r>
          </a:p>
          <a:p>
            <a:pPr lvl="1"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r>
              <a:rPr lang="pl-PL" sz="1300" dirty="0">
                <a:latin typeface="+mj-lt"/>
              </a:rPr>
              <a:t>Kryterium weryfikowane na etapie negocjacji przez przewodniczącego Komisji Oceny Projektów (KOP). W ramach weryfikacji kryterium sprawdzeniu podlega czy: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300" dirty="0">
                <a:latin typeface="+mj-lt"/>
              </a:rPr>
              <a:t>do wniosku zostały wprowadzone zmiany wymagane przez oceniających w kartach oceny lub przez przewodniczącego KOP wynikające z ustaleń negocjacyjnych,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300" dirty="0">
                <a:latin typeface="+mj-lt"/>
              </a:rPr>
              <a:t>podczas negocjacji KOP uzyskała wymagane wyjaśnienia i informacje od wnioskodawcy,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l-PL" sz="1300" dirty="0">
                <a:latin typeface="+mj-lt"/>
              </a:rPr>
              <a:t>do wniosku wprowadzono zmiany nieuzgodnione w ramach negocjacji. </a:t>
            </a:r>
          </a:p>
          <a:p>
            <a:pPr algn="just"/>
            <a:endParaRPr lang="pl-PL" sz="1300" dirty="0">
              <a:latin typeface="+mj-lt"/>
            </a:endParaRPr>
          </a:p>
          <a:p>
            <a:pPr algn="just"/>
            <a:r>
              <a:rPr lang="pl-PL" sz="1300" dirty="0">
                <a:latin typeface="+mj-lt"/>
              </a:rPr>
              <a:t>Jeśli odpowiedź na pytania 1-2 jest pozytywna, a na pytanie 3 negatywna,  kryterium zostanie uznane za spełnione i projekt otrzyma ocenę pozytywną. Inna niż wskazana powyżej odpowiedź na którekolwiek z pytań skutkuje  oceną  negatywną i  brakiem możliwości dofinansowania projektu.</a:t>
            </a:r>
            <a:endParaRPr lang="pl-PL" altLang="pl-PL" sz="1300" b="1" u="sng" dirty="0">
              <a:latin typeface="+mj-lt"/>
              <a:cs typeface="Arial" panose="020B060402020202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37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9120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240583"/>
      </p:ext>
    </p:extLst>
  </p:cSld>
  <p:clrMapOvr>
    <a:masterClrMapping/>
  </p:clrMapOvr>
  <p:transition spd="slow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0" y="822658"/>
            <a:ext cx="8856984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SZCZEGÓŁOWE 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Indywidualna analiza potrzeb szkoły lub placówki systemu oświaty.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j-lt"/>
              </a:rPr>
              <a:t>Diagnoza potrzeb uczniów i słuchaczy.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j-lt"/>
              </a:rPr>
              <a:t>Projekt zakłada, że co najmniej </a:t>
            </a:r>
            <a:r>
              <a:rPr lang="pl-PL" sz="1400" b="1" dirty="0">
                <a:latin typeface="+mj-lt"/>
              </a:rPr>
              <a:t>75%</a:t>
            </a:r>
            <a:r>
              <a:rPr lang="pl-PL" sz="1400" dirty="0">
                <a:latin typeface="+mj-lt"/>
              </a:rPr>
              <a:t> wszystkich osób kwalifikujących się do objęcia wsparciem w ramach projektu stanowią uczniowie, wychowankowie i słuchacze szkół ponadgimnazjalnych, ponadpodstawowych lub placówek systemu oświaty objętych wsparciem w zakresie staży uczniowskich u pracodawców lub przedsiębiorców.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b="1" dirty="0">
                <a:latin typeface="+mj-lt"/>
              </a:rPr>
              <a:t>Projekt zakłada, że co najmniej 20% uczniów, wychowanków i słuchaczy szkół ponadgimnazjalnych, ponadpodstawowych lub placówek systemu oświaty objętych wsparciem w projekcie weźmie udział w zajęciach rozwijających kompetencje kluczowe i umiejętności uniwersalne niezbędne na rynku pracy.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j-lt"/>
              </a:rPr>
              <a:t>Wnioskodawca w ramach wsparcia osób dorosłych z własnej inicjatywy uczestniczących w pozaszkolnych formach kształcenia gwarantuje realizację wsparcia w postaci kursów kończących się uzyskaniem kompetencji lub kwalifikacji w zakresie zawodowych ( dotyczy typu projekty 2) - NIE DOTYCZY PRZEDMIOTOWEGO KONKURSU.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j-lt"/>
              </a:rPr>
              <a:t>Efekty realizacji projektu mają zapewnioną trwałość zakupionego sprzętu.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j-lt"/>
              </a:rPr>
              <a:t>Przedsięwzięcia finansowane ze środków EFS prowadzone w ramach projektu stanowią uzupełnienie działań prowadzonych przez złożeniem wniosku o dofinansowanie projektu.</a:t>
            </a:r>
          </a:p>
          <a:p>
            <a:pPr marL="342900" indent="-342900" algn="just">
              <a:buFont typeface="+mj-lt"/>
              <a:buAutoNum type="arabicPeriod" startAt="2"/>
            </a:pPr>
            <a:r>
              <a:rPr lang="pl-PL" sz="1400" dirty="0">
                <a:latin typeface="+mj-lt"/>
              </a:rPr>
              <a:t>Zapewnienie i monitorowanie wysokiej jakości staży uczniowskich przez szkoły lub placówki systemu oświaty prowadzące kształcenie zawodowe.</a:t>
            </a:r>
          </a:p>
          <a:p>
            <a:pPr marL="285750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pPr marL="285750" indent="-285750" algn="just">
              <a:buFontTx/>
              <a:buChar char="-"/>
            </a:pPr>
            <a:endParaRPr lang="pl-PL" sz="1400" dirty="0">
              <a:latin typeface="+mj-lt"/>
            </a:endParaRPr>
          </a:p>
          <a:p>
            <a:endParaRPr lang="pl-PL" altLang="pl-PL" sz="1000" dirty="0">
              <a:latin typeface="+mj-lt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38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7394" y="5975103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886478"/>
      </p:ext>
    </p:extLst>
  </p:cSld>
  <p:clrMapOvr>
    <a:masterClrMapping/>
  </p:clrMapOvr>
  <p:transition spd="slow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SZCZEGÓŁOWE (PUNKTOWANE)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Obszar realizacji projektu.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Calibri" panose="020F0502020204030204" pitchFamily="34" charset="0"/>
              </a:rPr>
              <a:t>Projekt w co najmniej 60% skierowany jest do osób zamieszkałych na terenach wiejskich.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b="1" dirty="0">
                <a:latin typeface="+mj-lt"/>
              </a:rPr>
              <a:t>Zapewnienie preferencji w kierowaniu wsparcia do szkół lub placówek systemu oświaty, które w okresie </a:t>
            </a:r>
            <a:br>
              <a:rPr lang="pl-PL" sz="1400" b="1" dirty="0">
                <a:latin typeface="+mj-lt"/>
              </a:rPr>
            </a:br>
            <a:r>
              <a:rPr lang="pl-PL" sz="1400" b="1" dirty="0">
                <a:latin typeface="+mj-lt"/>
              </a:rPr>
              <a:t>12 miesięcy poprzedzających złożenie wniosku o dofinansowanie nie korzystały ze wsparcia EFS.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Zapewnienie preferencji dla wsparcia nauczycieli kształcenia zawodowego.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b="1" dirty="0">
                <a:latin typeface="+mj-lt"/>
              </a:rPr>
              <a:t>Wsparcie co najmniej 25% uczniów branżowych szkół I stopnia objętych wsparciem w projekcie w rozwoju kompetencji kluczowych i umiejętności uniwersalnych niezbędnych na rynku pracy.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Udział finansowy pracodawców w realizacji projektów w wymiarze co najmniej 5% kosztów organizacji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i prowadzenia pojedynczego stażu uczniowskiego.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b="1" dirty="0">
                <a:latin typeface="+mj-lt"/>
              </a:rPr>
              <a:t>Zapewnienie preferencji dla kierowania na staże uczniów, którzy nie realizują kształcenia praktycznego </a:t>
            </a:r>
            <a:br>
              <a:rPr lang="pl-PL" sz="1400" b="1" dirty="0">
                <a:latin typeface="+mj-lt"/>
              </a:rPr>
            </a:br>
            <a:r>
              <a:rPr lang="pl-PL" sz="1400" b="1" dirty="0">
                <a:latin typeface="+mj-lt"/>
              </a:rPr>
              <a:t>u pracodawców.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400" dirty="0">
                <a:latin typeface="+mj-lt"/>
              </a:rPr>
              <a:t>Wykorzystanie współpracy nawiązanej z pracodawcami w trakcie realizacji projektów w latach 2007-2015 przy organizacji staży uczniowskich.</a:t>
            </a:r>
          </a:p>
          <a:p>
            <a:pPr algn="just"/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600" b="1" i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000" b="1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828800" y="6061762"/>
            <a:ext cx="5752526" cy="659714"/>
          </a:xfrm>
        </p:spPr>
        <p:txBody>
          <a:bodyPr/>
          <a:lstStyle/>
          <a:p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069723"/>
            <a:ext cx="5752526" cy="6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1759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Kwota przeznaczona na dofinansowanie projektów w konkursie</a:t>
            </a: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pPr algn="ctr"/>
            <a:endParaRPr lang="pl-PL" altLang="pl-PL" sz="1600" b="1" u="sng" dirty="0">
              <a:latin typeface="+mn-lt"/>
              <a:cs typeface="Arial" panose="020B0604020202020204" pitchFamily="34" charset="0"/>
            </a:endParaRPr>
          </a:p>
          <a:p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Wartość dofinansowania w ramach RPO WO 2014-2020 w ramach poddziałania 9.2.1 </a:t>
            </a:r>
            <a:r>
              <a:rPr lang="pl-PL" sz="1600" i="1" dirty="0">
                <a:latin typeface="Calibri" panose="020F0502020204030204" pitchFamily="34" charset="0"/>
                <a:cs typeface="Arial" panose="020B0604020202020204" pitchFamily="34" charset="0"/>
              </a:rPr>
              <a:t>Wsparcie kształcenia zawodowego </a:t>
            </a:r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wynosi łącznie:  </a:t>
            </a:r>
            <a:r>
              <a:rPr lang="pl-PL" sz="1600" b="1" dirty="0">
                <a:latin typeface="Calibri" panose="020F0502020204030204" pitchFamily="34" charset="0"/>
                <a:cs typeface="Arial" panose="020B0604020202020204" pitchFamily="34" charset="0"/>
              </a:rPr>
              <a:t>21 176 471,00 PLN</a:t>
            </a:r>
            <a:r>
              <a:rPr lang="pl-PL" sz="1600" dirty="0">
                <a:latin typeface="Calibri" panose="020F0502020204030204" pitchFamily="34" charset="0"/>
                <a:cs typeface="Arial" panose="020B0604020202020204" pitchFamily="34" charset="0"/>
              </a:rPr>
              <a:t>, w tym:</a:t>
            </a:r>
          </a:p>
          <a:p>
            <a:endParaRPr lang="pl-PL" sz="1600" dirty="0">
              <a:latin typeface="Calibri" panose="020F0502020204030204" pitchFamily="34" charset="0"/>
            </a:endParaRPr>
          </a:p>
          <a:p>
            <a:pPr lvl="0"/>
            <a:r>
              <a:rPr lang="pl-PL" sz="1600" b="1" dirty="0">
                <a:latin typeface="Calibri" panose="020F0502020204030204" pitchFamily="34" charset="0"/>
              </a:rPr>
              <a:t>20 000 000,00 PLN </a:t>
            </a:r>
            <a:r>
              <a:rPr lang="pl-PL" sz="1600" dirty="0">
                <a:latin typeface="Calibri" panose="020F0502020204030204" pitchFamily="34" charset="0"/>
              </a:rPr>
              <a:t>pochodzące z EFS</a:t>
            </a:r>
          </a:p>
          <a:p>
            <a:pPr lvl="0"/>
            <a:endParaRPr lang="pl-PL" sz="1600" dirty="0">
              <a:latin typeface="Calibri" panose="020F0502020204030204" pitchFamily="34" charset="0"/>
            </a:endParaRPr>
          </a:p>
          <a:p>
            <a:pPr lvl="0"/>
            <a:r>
              <a:rPr lang="pl-PL" sz="1600" b="1" dirty="0">
                <a:latin typeface="Calibri" panose="020F0502020204030204" pitchFamily="34" charset="0"/>
              </a:rPr>
              <a:t> 1 176 471,00 PLN</a:t>
            </a:r>
            <a:r>
              <a:rPr lang="pl-PL" sz="1600" dirty="0">
                <a:latin typeface="Calibri" panose="020F0502020204030204" pitchFamily="34" charset="0"/>
              </a:rPr>
              <a:t> pochodzące z Budżetu Państwa</a:t>
            </a: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4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475656" y="513204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5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212236"/>
      </p:ext>
    </p:extLst>
  </p:cSld>
  <p:clrMapOvr>
    <a:masterClrMapping/>
  </p:clrMapOvr>
  <p:transition spd="slow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28800" y="6061761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45877" y="1169367"/>
            <a:ext cx="8856984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Kryteria wyboru projektów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r>
              <a:rPr lang="pl-PL" sz="1600" b="1" dirty="0">
                <a:latin typeface="+mj-lt"/>
              </a:rPr>
              <a:t>KRYTERIA MERYTORYCZNE SZCZEGÓŁOWE (PUNKTOWANE)</a:t>
            </a:r>
          </a:p>
          <a:p>
            <a:pPr algn="just"/>
            <a:endParaRPr lang="pl-PL" sz="1600" b="1" dirty="0">
              <a:latin typeface="+mj-lt"/>
            </a:endParaRPr>
          </a:p>
          <a:p>
            <a:pPr marL="361950" indent="-361950" algn="just"/>
            <a:r>
              <a:rPr lang="pl-PL" sz="1400" dirty="0">
                <a:latin typeface="+mj-lt"/>
              </a:rPr>
              <a:t>9.  Wsparcie osób w ramach projektu dotyczy zdobycia/doskonalenia w zakresie zawodu w przypadku, którego odnotowuje się zapotrzebowanie na regionalnym rynku pracy i/lub który wpisuje się w obszar specjalizacji regionalnych.</a:t>
            </a:r>
          </a:p>
          <a:p>
            <a:pPr algn="just"/>
            <a:r>
              <a:rPr lang="pl-PL" sz="1400" dirty="0">
                <a:latin typeface="+mj-lt"/>
              </a:rPr>
              <a:t>10.   Projekt jest skierowany do uczniów/słuchaczy/wychowanków z grup </a:t>
            </a:r>
            <a:r>
              <a:rPr lang="pl-PL" sz="1400" dirty="0" err="1">
                <a:latin typeface="+mj-lt"/>
              </a:rPr>
              <a:t>defaworyzowanych</a:t>
            </a:r>
            <a:r>
              <a:rPr lang="pl-PL" sz="1400" dirty="0">
                <a:latin typeface="+mj-lt"/>
              </a:rPr>
              <a:t> oraz ich opiekunów.</a:t>
            </a:r>
          </a:p>
          <a:p>
            <a:pPr algn="just"/>
            <a:r>
              <a:rPr lang="pl-PL" sz="1400" dirty="0">
                <a:latin typeface="+mj-lt"/>
              </a:rPr>
              <a:t>11.  Projekt zakłada wykorzystanie pozytywnie </a:t>
            </a:r>
            <a:r>
              <a:rPr lang="pl-PL" sz="1400" dirty="0" err="1">
                <a:latin typeface="+mj-lt"/>
              </a:rPr>
              <a:t>zwalidowanych</a:t>
            </a:r>
            <a:r>
              <a:rPr lang="pl-PL" sz="1400" dirty="0">
                <a:latin typeface="+mj-lt"/>
              </a:rPr>
              <a:t> produktów projektów innowacyjnych zrealizowanych 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         w latach 2007-2015 w ramach PO KL.</a:t>
            </a:r>
          </a:p>
          <a:p>
            <a:pPr algn="just"/>
            <a:r>
              <a:rPr lang="pl-PL" sz="1400" dirty="0">
                <a:latin typeface="+mj-lt"/>
              </a:rPr>
              <a:t>12.   Komplementarność projektu.</a:t>
            </a:r>
          </a:p>
          <a:p>
            <a:pPr algn="just"/>
            <a:r>
              <a:rPr lang="pl-PL" sz="1400" dirty="0">
                <a:latin typeface="+mj-lt"/>
              </a:rPr>
              <a:t>13.   Projekt zakłada wykorzystanie e-podręczników/e-materiałów.</a:t>
            </a:r>
          </a:p>
          <a:p>
            <a:pPr algn="just"/>
            <a:r>
              <a:rPr lang="pl-PL" sz="1400" dirty="0">
                <a:latin typeface="+mj-lt"/>
              </a:rPr>
              <a:t>14.   Projekt zakłada szkolenia dla nauczycieli z wykorzystania w nauczaniu e-podręczników/e-materiałów.</a:t>
            </a:r>
          </a:p>
          <a:p>
            <a:pPr marL="361950" indent="-361950" algn="just"/>
            <a:r>
              <a:rPr lang="pl-PL" sz="1400" dirty="0">
                <a:latin typeface="+mj-lt"/>
              </a:rPr>
              <a:t>15. Projekt zakłada objęcie wsparciem miast średnich, w tym w szczególności miast średnich tracących funkcje społeczno-gospodarcze.</a:t>
            </a:r>
          </a:p>
          <a:p>
            <a:pPr marL="342900" indent="-342900" algn="just">
              <a:buFont typeface="+mj-lt"/>
              <a:buAutoNum type="arabicPeriod"/>
            </a:pPr>
            <a:endParaRPr lang="pl-PL" sz="1400" dirty="0">
              <a:latin typeface="+mj-lt"/>
            </a:endParaRPr>
          </a:p>
          <a:p>
            <a:pPr marL="342900" indent="-342900" algn="just">
              <a:buFont typeface="+mj-lt"/>
              <a:buAutoNum type="arabicPeriod"/>
            </a:pPr>
            <a:endParaRPr lang="pl-PL" sz="1600" b="1" i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600" b="1" dirty="0">
              <a:latin typeface="+mj-lt"/>
            </a:endParaRPr>
          </a:p>
          <a:p>
            <a:pPr algn="just"/>
            <a:endParaRPr lang="pl-PL" sz="1000" b="1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1828800" y="6061762"/>
            <a:ext cx="5752526" cy="659714"/>
          </a:xfrm>
        </p:spPr>
        <p:txBody>
          <a:bodyPr/>
          <a:lstStyle/>
          <a:p>
            <a:endParaRPr lang="pl-PL" altLang="pl-PL" dirty="0"/>
          </a:p>
        </p:txBody>
      </p:sp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6069723"/>
            <a:ext cx="5752526" cy="6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52123"/>
      </p:ext>
    </p:extLst>
  </p:cSld>
  <p:clrMapOvr>
    <a:masterClrMapping/>
  </p:clrMapOvr>
  <p:transition spd="slow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39945" name="Prostokąt 2"/>
          <p:cNvSpPr>
            <a:spLocks noChangeArrowheads="1"/>
          </p:cNvSpPr>
          <p:nvPr/>
        </p:nvSpPr>
        <p:spPr bwMode="auto">
          <a:xfrm>
            <a:off x="223807" y="1285836"/>
            <a:ext cx="8715436" cy="2913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pl-PL" sz="2000" b="1" u="sng" dirty="0">
                <a:latin typeface="Calibri" pitchFamily="34" charset="0"/>
                <a:cs typeface="Times New Roman" pitchFamily="18" charset="0"/>
              </a:rPr>
              <a:t>STAŻE UCZNIOWSKIE</a:t>
            </a:r>
          </a:p>
          <a:p>
            <a:pPr algn="ctr">
              <a:spcAft>
                <a:spcPts val="200"/>
              </a:spcAft>
            </a:pPr>
            <a:endParaRPr lang="pl-PL" sz="2400" b="1" dirty="0">
              <a:latin typeface="Calibri" pitchFamily="34" charset="0"/>
              <a:cs typeface="Times New Roman" pitchFamily="18" charset="0"/>
            </a:endParaRPr>
          </a:p>
          <a:p>
            <a:pPr>
              <a:spcAft>
                <a:spcPts val="200"/>
              </a:spcAft>
            </a:pPr>
            <a:r>
              <a:rPr lang="pl-PL" sz="2000" b="1" dirty="0">
                <a:solidFill>
                  <a:prstClr val="black"/>
                </a:solidFill>
                <a:latin typeface="Calibri"/>
              </a:rPr>
              <a:t>UWAGA:</a:t>
            </a:r>
            <a:r>
              <a:rPr lang="pl-PL" sz="2000" dirty="0">
                <a:solidFill>
                  <a:prstClr val="black"/>
                </a:solidFill>
                <a:latin typeface="Calibri"/>
              </a:rPr>
              <a:t> </a:t>
            </a:r>
          </a:p>
          <a:p>
            <a:pPr>
              <a:spcAft>
                <a:spcPts val="200"/>
              </a:spcAft>
            </a:pPr>
            <a:endParaRPr lang="pl-PL" sz="1600" dirty="0">
              <a:solidFill>
                <a:prstClr val="black"/>
              </a:solidFill>
              <a:latin typeface="Calibri"/>
            </a:endParaRPr>
          </a:p>
          <a:p>
            <a:pPr algn="just">
              <a:spcAft>
                <a:spcPts val="200"/>
              </a:spcAft>
            </a:pPr>
            <a:r>
              <a:rPr lang="pl-PL" sz="2000" dirty="0">
                <a:solidFill>
                  <a:prstClr val="black"/>
                </a:solidFill>
                <a:latin typeface="Calibri"/>
              </a:rPr>
              <a:t>Do Regulaminu konkursu dołączono nowy załącznik pn. </a:t>
            </a:r>
            <a:r>
              <a:rPr lang="pl-PL" sz="2000" b="1" i="1" dirty="0">
                <a:solidFill>
                  <a:prstClr val="black"/>
                </a:solidFill>
                <a:latin typeface="Calibri"/>
              </a:rPr>
              <a:t>Zasady realizacji staży uczniowskich w ramach działania 9.2 Rozwój kształcenia zawodowego </a:t>
            </a:r>
            <a:br>
              <a:rPr lang="pl-PL" sz="2000" b="1" i="1" dirty="0">
                <a:solidFill>
                  <a:prstClr val="black"/>
                </a:solidFill>
                <a:latin typeface="Calibri"/>
              </a:rPr>
            </a:br>
            <a:r>
              <a:rPr lang="pl-PL" sz="2000" b="1" i="1" dirty="0">
                <a:solidFill>
                  <a:prstClr val="black"/>
                </a:solidFill>
                <a:latin typeface="Calibri"/>
              </a:rPr>
              <a:t>w województwie opolskim RPO WO 2014-2020.</a:t>
            </a:r>
          </a:p>
          <a:p>
            <a:pPr algn="just"/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algn="just">
              <a:buFont typeface="Calibri" pitchFamily="34" charset="0"/>
              <a:buAutoNum type="alphaLcParenR" startAt="4"/>
            </a:pPr>
            <a:endParaRPr lang="pl-PL" altLang="pl-PL" sz="17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41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773130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654518"/>
      </p:ext>
    </p:extLst>
  </p:cSld>
  <p:clrMapOvr>
    <a:masterClrMapping/>
  </p:clrMapOvr>
  <p:transition spd="slow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39945" name="Prostokąt 2"/>
          <p:cNvSpPr>
            <a:spLocks noChangeArrowheads="1"/>
          </p:cNvSpPr>
          <p:nvPr/>
        </p:nvSpPr>
        <p:spPr bwMode="auto">
          <a:xfrm>
            <a:off x="223807" y="1285836"/>
            <a:ext cx="8715436" cy="4734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pl-PL" sz="2000" b="1" u="sng" dirty="0">
                <a:latin typeface="Calibri" pitchFamily="34" charset="0"/>
                <a:cs typeface="Times New Roman" pitchFamily="18" charset="0"/>
              </a:rPr>
              <a:t>STAŻE UCZNIOWSKIE</a:t>
            </a:r>
          </a:p>
          <a:p>
            <a:pPr algn="ctr">
              <a:spcAft>
                <a:spcPts val="200"/>
              </a:spcAft>
            </a:pPr>
            <a:endParaRPr lang="pl-PL" sz="2400" b="1" dirty="0">
              <a:latin typeface="Calibri" pitchFamily="34" charset="0"/>
              <a:cs typeface="Times New Roman" pitchFamily="18" charset="0"/>
            </a:endParaRPr>
          </a:p>
          <a:p>
            <a:pPr algn="ctr">
              <a:spcAft>
                <a:spcPts val="200"/>
              </a:spcAft>
            </a:pPr>
            <a:r>
              <a:rPr lang="pl-PL" sz="2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Staże uczniowskie skierowane są do </a:t>
            </a:r>
            <a:r>
              <a:rPr lang="pl-PL" sz="2400" u="sng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uczniów techników i branżowych szkół I stopnia niebędących młodocianymi pracownikami, uczniów branżowych szkół II stopnia oraz uczniów szkół policealnych </a:t>
            </a:r>
            <a:r>
              <a:rPr lang="pl-PL" sz="24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realizowane w rzeczywistych warunkach pracy, tj. u pracodawców lub w indywidualnych gospodarstwach rolnych, których działalność jest związana z zawodem, w którym kształcą się uczniowie w celu ułatwienia uzyskiwania doświadczenia i nabywania umiejętności praktycznych niezbędnych do wykonywania pracy.</a:t>
            </a:r>
            <a:endParaRPr lang="pl-PL" sz="2400" b="1" dirty="0">
              <a:latin typeface="Calibri" pitchFamily="34" charset="0"/>
              <a:cs typeface="Times New Roman" pitchFamily="18" charset="0"/>
            </a:endParaRPr>
          </a:p>
          <a:p>
            <a:pPr algn="ctr">
              <a:spcAft>
                <a:spcPts val="200"/>
              </a:spcAft>
            </a:pPr>
            <a:endParaRPr lang="pl-PL" sz="2400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algn="just">
              <a:buFont typeface="Calibri" pitchFamily="34" charset="0"/>
              <a:buAutoNum type="alphaLcParenR" startAt="4"/>
            </a:pPr>
            <a:endParaRPr lang="pl-PL" altLang="pl-PL" sz="17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42</a:t>
            </a:fld>
            <a:endParaRPr lang="pl-PL" alt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773130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4107" name="Prostokąt 9"/>
          <p:cNvSpPr>
            <a:spLocks noChangeArrowheads="1"/>
          </p:cNvSpPr>
          <p:nvPr/>
        </p:nvSpPr>
        <p:spPr bwMode="auto">
          <a:xfrm>
            <a:off x="400050" y="1989138"/>
            <a:ext cx="7924800" cy="10080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pl-PL" sz="1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		</a:t>
            </a:r>
          </a:p>
          <a:p>
            <a:pPr eaLnBrk="1" hangingPunct="1">
              <a:defRPr/>
            </a:pPr>
            <a:endParaRPr lang="pl-PL" altLang="pl-PL" sz="1400" dirty="0">
              <a:latin typeface="+mn-lt"/>
            </a:endParaRPr>
          </a:p>
          <a:p>
            <a:pPr eaLnBrk="1" hangingPunct="1">
              <a:defRPr/>
            </a:pPr>
            <a:endParaRPr lang="pl-PL" altLang="pl-PL" dirty="0"/>
          </a:p>
        </p:txBody>
      </p:sp>
      <p:sp>
        <p:nvSpPr>
          <p:cNvPr id="40969" name="Prostokąt 10"/>
          <p:cNvSpPr>
            <a:spLocks noChangeArrowheads="1"/>
          </p:cNvSpPr>
          <p:nvPr/>
        </p:nvSpPr>
        <p:spPr bwMode="auto">
          <a:xfrm>
            <a:off x="1368425" y="3024188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40970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2" name="Prostokąt 1"/>
          <p:cNvSpPr/>
          <p:nvPr/>
        </p:nvSpPr>
        <p:spPr>
          <a:xfrm>
            <a:off x="251520" y="2348880"/>
            <a:ext cx="8678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endParaRPr lang="pl-PL" sz="1000" dirty="0">
              <a:latin typeface="+mn-lt"/>
            </a:endParaRPr>
          </a:p>
          <a:p>
            <a:pPr marL="342900" indent="-342900" algn="ctr">
              <a:defRPr/>
            </a:pPr>
            <a:endParaRPr lang="pl-PL" sz="800" dirty="0">
              <a:latin typeface="+mn-lt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43</a:t>
            </a:fld>
            <a:endParaRPr lang="pl-PL" altLang="pl-PL"/>
          </a:p>
        </p:txBody>
      </p:sp>
      <p:pic>
        <p:nvPicPr>
          <p:cNvPr id="11" name="Obraz 1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35" y="5793596"/>
            <a:ext cx="5760720" cy="552450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214282" y="1379585"/>
            <a:ext cx="8715436" cy="48351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pl-PL" sz="2000" b="1" u="sng" dirty="0">
                <a:latin typeface="Calibri" pitchFamily="34" charset="0"/>
                <a:cs typeface="Times New Roman" pitchFamily="18" charset="0"/>
              </a:rPr>
              <a:t>STAŻE UCZNIOWSKIE</a:t>
            </a:r>
          </a:p>
          <a:p>
            <a:pPr algn="ctr">
              <a:spcAft>
                <a:spcPts val="200"/>
              </a:spcAft>
            </a:pPr>
            <a:endParaRPr lang="pl-PL" b="1" u="sng" dirty="0">
              <a:latin typeface="Calibri" pitchFamily="34" charset="0"/>
              <a:cs typeface="Times New Roman" pitchFamily="18" charset="0"/>
            </a:endParaRPr>
          </a:p>
          <a:p>
            <a:pPr marL="219075" indent="-219075" algn="just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CZAS TRWANIA STAŻU UCZNIOWSKIEGO:</a:t>
            </a:r>
          </a:p>
          <a:p>
            <a:pPr marL="6350" marR="31750" indent="-6350"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Dobowy wymiar godzin stażu uczniowskiego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uczniów</a:t>
            </a: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 wieku do lat 16 nie może przekraczać 6 godzin, 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uczniów</a:t>
            </a: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 wieku powyżej 16 lat - 8 godzin. W uzasadnionych przypadkach wynikających ze specyfiki funkcjonowania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ucznia</a:t>
            </a: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niepełnosprawnego w wieku powyżej 16 lat, dopuszcza się możliwość obniżenia dobowego wymiaru godzin stażu uczniowskiego do 7 godzin.</a:t>
            </a:r>
          </a:p>
          <a:p>
            <a:pPr marL="6350" marR="31750" indent="-6350" algn="just">
              <a:lnSpc>
                <a:spcPct val="115000"/>
              </a:lnSpc>
              <a:spcAft>
                <a:spcPts val="0"/>
              </a:spcAft>
            </a:pPr>
            <a:r>
              <a:rPr lang="pl-PL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6350" marR="31750" indent="-6350"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Dobowy łączny wymiar zajęć edukacyjnych realizowanych przez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ucznia</a:t>
            </a: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szkole</a:t>
            </a: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stażu uczniowskiego nie może przekraczać 8 godzin, a tygodniowy łączny wymiar zajęć edukacyjnych realizowanych przez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ucznia</a:t>
            </a: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szkole</a:t>
            </a: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 stażu uczniowskiego - 40 godzin.</a:t>
            </a:r>
          </a:p>
          <a:p>
            <a:pPr algn="ctr">
              <a:spcAft>
                <a:spcPts val="200"/>
              </a:spcAft>
            </a:pPr>
            <a:endParaRPr lang="pl-PL" b="1" u="sng" dirty="0">
              <a:latin typeface="Calibri" pitchFamily="34" charset="0"/>
              <a:cs typeface="Times New Roman" pitchFamily="18" charset="0"/>
            </a:endParaRPr>
          </a:p>
          <a:p>
            <a:pPr algn="ctr">
              <a:spcAft>
                <a:spcPts val="200"/>
              </a:spcAft>
            </a:pPr>
            <a:endParaRPr lang="pl-PL" b="1" u="sng" dirty="0">
              <a:latin typeface="Calibri" pitchFamily="34" charset="0"/>
              <a:cs typeface="Times New Roman" pitchFamily="18" charset="0"/>
            </a:endParaRPr>
          </a:p>
          <a:p>
            <a:pPr algn="ctr">
              <a:spcAft>
                <a:spcPts val="200"/>
              </a:spcAft>
            </a:pPr>
            <a:endParaRPr lang="pl-PL" b="1" u="sng" dirty="0">
              <a:latin typeface="Calibri" pitchFamily="34" charset="0"/>
              <a:cs typeface="Times New Roman" pitchFamily="18" charset="0"/>
            </a:endParaRPr>
          </a:p>
          <a:p>
            <a:pPr algn="ctr">
              <a:spcAft>
                <a:spcPts val="200"/>
              </a:spcAft>
            </a:pPr>
            <a:endParaRPr lang="pl-PL" b="1" u="sng" dirty="0">
              <a:latin typeface="Calibri" pitchFamily="34" charset="0"/>
              <a:cs typeface="Times New Roman" pitchFamily="18" charset="0"/>
            </a:endParaRPr>
          </a:p>
          <a:p>
            <a:pPr algn="ctr">
              <a:spcAft>
                <a:spcPts val="200"/>
              </a:spcAft>
            </a:pPr>
            <a:endParaRPr lang="pl-PL" b="1" u="sng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302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45064" name="Prostokąt 10"/>
          <p:cNvSpPr>
            <a:spLocks noChangeArrowheads="1"/>
          </p:cNvSpPr>
          <p:nvPr/>
        </p:nvSpPr>
        <p:spPr bwMode="auto">
          <a:xfrm>
            <a:off x="2268538" y="3024188"/>
            <a:ext cx="4413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endParaRPr lang="pl-PL" altLang="pl-PL"/>
          </a:p>
          <a:p>
            <a:pPr eaLnBrk="1" hangingPunct="1"/>
            <a:r>
              <a:rPr lang="pl-PL" altLang="pl-PL"/>
              <a:t>    </a:t>
            </a:r>
          </a:p>
        </p:txBody>
      </p:sp>
      <p:sp>
        <p:nvSpPr>
          <p:cNvPr id="45065" name="Prostokąt 13"/>
          <p:cNvSpPr>
            <a:spLocks noChangeArrowheads="1"/>
          </p:cNvSpPr>
          <p:nvPr/>
        </p:nvSpPr>
        <p:spPr bwMode="auto">
          <a:xfrm>
            <a:off x="3203575" y="3068638"/>
            <a:ext cx="30241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 altLang="pl-PL"/>
              <a:t> </a:t>
            </a:r>
          </a:p>
        </p:txBody>
      </p:sp>
      <p:sp>
        <p:nvSpPr>
          <p:cNvPr id="45066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45067" name="Prostokąt 10"/>
          <p:cNvSpPr>
            <a:spLocks noChangeArrowheads="1"/>
          </p:cNvSpPr>
          <p:nvPr/>
        </p:nvSpPr>
        <p:spPr bwMode="auto">
          <a:xfrm>
            <a:off x="1368425" y="3024188"/>
            <a:ext cx="312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pl-PL" altLang="pl-PL"/>
              <a:t>  </a:t>
            </a:r>
          </a:p>
        </p:txBody>
      </p:sp>
      <p:sp>
        <p:nvSpPr>
          <p:cNvPr id="45069" name="Prostokąt 1"/>
          <p:cNvSpPr>
            <a:spLocks noChangeArrowheads="1"/>
          </p:cNvSpPr>
          <p:nvPr/>
        </p:nvSpPr>
        <p:spPr bwMode="auto">
          <a:xfrm>
            <a:off x="683568" y="1340768"/>
            <a:ext cx="7848872" cy="441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pl-PL" sz="2000" b="1" u="sng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STAŻE UCZNIOWSKIE</a:t>
            </a:r>
          </a:p>
          <a:p>
            <a:pPr marL="270510" marR="25400" indent="-270510" algn="just">
              <a:lnSpc>
                <a:spcPct val="115000"/>
              </a:lnSpc>
              <a:spcAft>
                <a:spcPts val="0"/>
              </a:spcAft>
            </a:pPr>
            <a:endParaRPr lang="pl-PL" b="1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270510" marR="25400" indent="-270510" algn="just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PROGRAM STAŻU UCZNIOWSKIEGO:</a:t>
            </a:r>
            <a:endParaRPr lang="pl-PL" dirty="0">
              <a:solidFill>
                <a:srgbClr val="333333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" marR="25400" indent="-6350"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 trakcie stażu uczniowskiego uczeń realizuje wszystkie albo wybrane treści programu nauczania zawodu w zakresie praktycznej nauki zawodu realizowanego w szkole, do której uczęszcza, lub treści nauczania związane z nauczanym zawodem nieobjęte tym programem.</a:t>
            </a:r>
          </a:p>
          <a:p>
            <a:pPr marL="6350" marR="25400" indent="-6350"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6350" marR="25400" indent="-6350"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Podmiot przyjmujący na staż uczniowski i dyrektor szkoły, w uzgodnieniu z uczniem albo rodzicem niepełnoletniego ucznia, ustalają zakres treści nauczania, o których mowa powyżej, oraz dobowy i tygodniowy wymiar czasu odbywania stażu uczniowskiego. Ustalając zakres treści nauczania wskazuje się, w jakim zakresie uczeń po zrealizowaniu tych treści zostanie zwolniony z obowiązku odbycia praktycznej nauki zawodu. Ustalenia te stanowią załącznik do umowy o staż uczniowski.</a:t>
            </a:r>
          </a:p>
          <a:p>
            <a:pPr algn="ctr"/>
            <a:endParaRPr lang="pl-PL" altLang="pl-PL" sz="1600" b="1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  <a:p>
            <a:endParaRPr lang="pl-PL" altLang="pl-PL" dirty="0">
              <a:latin typeface="Calibri" pitchFamily="34" charset="0"/>
              <a:ea typeface="Times New Roman" pitchFamily="18" charset="0"/>
              <a:cs typeface="Calibri" pitchFamily="34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44</a:t>
            </a:fld>
            <a:endParaRPr lang="pl-PL" altLang="pl-PL"/>
          </a:p>
        </p:txBody>
      </p:sp>
      <p:pic>
        <p:nvPicPr>
          <p:cNvPr id="14" name="Obraz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694" y="5924974"/>
            <a:ext cx="5760720" cy="5524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4" name="Prostokąt 5"/>
          <p:cNvSpPr>
            <a:spLocks noChangeArrowheads="1"/>
          </p:cNvSpPr>
          <p:nvPr/>
        </p:nvSpPr>
        <p:spPr bwMode="auto">
          <a:xfrm>
            <a:off x="3249704" y="1192685"/>
            <a:ext cx="23905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pl-PL" sz="2000" b="1" u="sng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STAŻE UCZNIOWSKIE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313" y="2132855"/>
            <a:ext cx="8461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45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803900"/>
            <a:ext cx="5760720" cy="55245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14282" y="2108639"/>
            <a:ext cx="8715436" cy="2109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9075" indent="-219075" algn="just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UMOWA O STAŻ UCZNIOWSKI:</a:t>
            </a:r>
          </a:p>
          <a:p>
            <a:pPr marL="6350" marR="25400" indent="-6350"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Osoba fizyczna, osoba prawna albo jednostka organizacyjna nieposiadająca osobowości prawnej, zwane dalej „podmiotem przyjmującym na staż uczniowski”, zawiera z uczniem albo rodzicami niepełnoletniego </a:t>
            </a: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ucznia</a:t>
            </a: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w formie pisemnej, umowę o staż uczniowski.</a:t>
            </a:r>
          </a:p>
          <a:p>
            <a:pPr marL="6350" marR="25400" indent="-6350" algn="just">
              <a:lnSpc>
                <a:spcPct val="115000"/>
              </a:lnSpc>
              <a:spcAft>
                <a:spcPts val="0"/>
              </a:spcAft>
            </a:pPr>
            <a:endParaRPr lang="pl-PL" sz="16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6350" marR="25400" indent="-6350" algn="just">
              <a:lnSpc>
                <a:spcPct val="115000"/>
              </a:lnSpc>
              <a:spcAft>
                <a:spcPts val="0"/>
              </a:spcAft>
            </a:pPr>
            <a:r>
              <a:rPr lang="pl-PL" sz="16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Umowa o staż uczniowski nie może być zawarta na okres dłuższy niż okres nauki w technikum, branżowej szkole I stopnia, szkole branżowej II stopnia lub szkole policealnej.</a:t>
            </a:r>
            <a:endParaRPr lang="pl-PL" sz="1600" dirty="0">
              <a:solidFill>
                <a:srgbClr val="333333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4690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4" name="Prostokąt 5"/>
          <p:cNvSpPr>
            <a:spLocks noChangeArrowheads="1"/>
          </p:cNvSpPr>
          <p:nvPr/>
        </p:nvSpPr>
        <p:spPr bwMode="auto">
          <a:xfrm>
            <a:off x="3249704" y="1192685"/>
            <a:ext cx="23905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pl-PL" sz="2000" b="1" u="sng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STAŻE UCZNIOWSKIE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282" y="1938959"/>
            <a:ext cx="8461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46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803900"/>
            <a:ext cx="5760720" cy="55245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14282" y="2108639"/>
            <a:ext cx="8715436" cy="352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9075" indent="-219075" algn="just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UMOWA O STAŻ UCZNIOWSKI </a:t>
            </a:r>
            <a:r>
              <a:rPr lang="pl-PL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powinna zawiera co najmniej</a:t>
            </a:r>
            <a:r>
              <a:rPr lang="pl-PL" b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  <a:buFont typeface="Symbol" panose="05050102010706020507" pitchFamily="18" charset="2"/>
              <a:buChar char="-"/>
            </a:pPr>
            <a:r>
              <a:rPr lang="pl-PL" sz="16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określenie stron umowy (podmiotu przyjmującego na staż dane uczestnika projektu odbywającego staż uczniowski;</a:t>
            </a:r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  <a:buFont typeface="Symbol" panose="05050102010706020507" pitchFamily="18" charset="2"/>
              <a:buChar char="-"/>
            </a:pPr>
            <a:r>
              <a:rPr lang="pl-PL" sz="16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nazwę i adres szkoły, do której uczęszcza uczeń odbywający staż uczniowski;</a:t>
            </a:r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  <a:buFont typeface="Symbol" panose="05050102010706020507" pitchFamily="18" charset="2"/>
              <a:buChar char="-"/>
            </a:pPr>
            <a:r>
              <a:rPr lang="pl-PL" sz="16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zawód, w zakresie którego będzie odbywany staż uczniowski;</a:t>
            </a:r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  <a:buFont typeface="Symbol" panose="05050102010706020507" pitchFamily="18" charset="2"/>
              <a:buChar char="-"/>
            </a:pPr>
            <a:r>
              <a:rPr lang="pl-PL" sz="16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dane opiekuna stażysty lub zobowiązanie do wyznaczenia takiej osoby;</a:t>
            </a:r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  <a:buFont typeface="Symbol" panose="05050102010706020507" pitchFamily="18" charset="2"/>
              <a:buChar char="-"/>
            </a:pPr>
            <a:r>
              <a:rPr lang="pl-PL" sz="16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prawa i obowiązki stron; </a:t>
            </a:r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  <a:buFont typeface="Symbol" panose="05050102010706020507" pitchFamily="18" charset="2"/>
              <a:buChar char="-"/>
            </a:pPr>
            <a:r>
              <a:rPr lang="pl-PL" sz="16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liczbę godzin stażu zawodowego z uwzględnieniem dobowego i tygodniowego wymiaru czasu odbywania stażu; </a:t>
            </a:r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  <a:buFont typeface="Symbol" panose="05050102010706020507" pitchFamily="18" charset="2"/>
              <a:buChar char="-"/>
            </a:pPr>
            <a:r>
              <a:rPr lang="pl-PL" sz="16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okres realizacji stażu uczniowskiego; </a:t>
            </a:r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  <a:buFont typeface="Symbol" panose="05050102010706020507" pitchFamily="18" charset="2"/>
              <a:buChar char="-"/>
            </a:pPr>
            <a:r>
              <a:rPr lang="pl-PL" sz="16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miejsce odbywania stażu uczniowskiego;</a:t>
            </a:r>
          </a:p>
          <a:p>
            <a:pPr marL="342900" marR="25400" lvl="0" indent="-34290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  <a:buFont typeface="Symbol" panose="05050102010706020507" pitchFamily="18" charset="2"/>
              <a:buChar char="-"/>
            </a:pPr>
            <a:r>
              <a:rPr lang="pl-PL" sz="1600" dirty="0">
                <a:solidFill>
                  <a:srgbClr val="333333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wysokość wynagrodzenia stażysty;</a:t>
            </a:r>
            <a:endParaRPr lang="pl-PL" sz="1600" u="none" strike="noStrike" dirty="0">
              <a:solidFill>
                <a:srgbClr val="333333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8584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5" name="Prostokąt zaokrąglony 4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60424" name="Prostokąt 5"/>
          <p:cNvSpPr>
            <a:spLocks noChangeArrowheads="1"/>
          </p:cNvSpPr>
          <p:nvPr/>
        </p:nvSpPr>
        <p:spPr bwMode="auto">
          <a:xfrm>
            <a:off x="3249704" y="1192685"/>
            <a:ext cx="239059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0" algn="ctr">
              <a:spcAft>
                <a:spcPts val="200"/>
              </a:spcAft>
            </a:pPr>
            <a:r>
              <a:rPr lang="pl-PL" sz="2000" b="1" u="sng" dirty="0">
                <a:solidFill>
                  <a:prstClr val="black"/>
                </a:solidFill>
                <a:latin typeface="Calibri" pitchFamily="34" charset="0"/>
                <a:cs typeface="Times New Roman" pitchFamily="18" charset="0"/>
              </a:rPr>
              <a:t>STAŻE UCZNIOWSKIE</a:t>
            </a:r>
          </a:p>
        </p:txBody>
      </p:sp>
      <p:sp>
        <p:nvSpPr>
          <p:cNvPr id="60426" name="Prostokąt 1"/>
          <p:cNvSpPr>
            <a:spLocks noChangeArrowheads="1"/>
          </p:cNvSpPr>
          <p:nvPr/>
        </p:nvSpPr>
        <p:spPr bwMode="auto">
          <a:xfrm>
            <a:off x="214282" y="1938959"/>
            <a:ext cx="846137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  <a:p>
            <a:pPr algn="just"/>
            <a:endParaRPr lang="pl-PL" altLang="pl-PL" dirty="0"/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47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803900"/>
            <a:ext cx="5760720" cy="552450"/>
          </a:xfrm>
          <a:prstGeom prst="rect">
            <a:avLst/>
          </a:prstGeom>
        </p:spPr>
      </p:pic>
      <p:sp>
        <p:nvSpPr>
          <p:cNvPr id="6" name="Prostokąt 5"/>
          <p:cNvSpPr/>
          <p:nvPr/>
        </p:nvSpPr>
        <p:spPr>
          <a:xfrm>
            <a:off x="214282" y="2108639"/>
            <a:ext cx="8715436" cy="2676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9075" indent="-219075" algn="just">
              <a:lnSpc>
                <a:spcPct val="115000"/>
              </a:lnSpc>
              <a:spcAft>
                <a:spcPts val="0"/>
              </a:spcAft>
            </a:pPr>
            <a:r>
              <a:rPr lang="pl-PL" b="1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STYPENDIUM ZA UDZIAŁ W STAŻU UCZNIOWSKIM: </a:t>
            </a:r>
          </a:p>
          <a:p>
            <a:pPr marR="25400" lvl="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</a:pPr>
            <a:r>
              <a:rPr lang="pl-PL" sz="1600" dirty="0">
                <a:latin typeface="Calibri" panose="020F0502020204030204" pitchFamily="34" charset="0"/>
              </a:rPr>
              <a:t>Uczeń odbywający staż uczniowski otrzymuje miesięczne świadczenie pieniężne, chyba że strony umowy o staż uczniowski, postanowią, że staż jest odbywany nieodpłatnie.</a:t>
            </a:r>
          </a:p>
          <a:p>
            <a:pPr marR="25400" lvl="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</a:pPr>
            <a:endParaRPr lang="pl-PL" sz="1600" u="none" strike="noStrike" dirty="0">
              <a:solidFill>
                <a:srgbClr val="333333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R="25400" lvl="0" algn="just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</a:pPr>
            <a:r>
              <a:rPr lang="pl-PL" sz="1600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Wysokość miesięcznego świadczenia pieniężnego, nie może przekraczać wysokości minimalnego wynagrodzenia za pracę, ustalonego na podstawie ustawy z dnia 10 października 2002r. o minimalnym wynagrodzeniu za pracę.</a:t>
            </a:r>
          </a:p>
          <a:p>
            <a:pPr marR="25400" lvl="0" algn="ctr">
              <a:lnSpc>
                <a:spcPct val="115000"/>
              </a:lnSpc>
              <a:spcAft>
                <a:spcPts val="0"/>
              </a:spcAft>
              <a:buClr>
                <a:srgbClr val="333333"/>
              </a:buClr>
              <a:buSzPts val="1100"/>
            </a:pPr>
            <a:r>
              <a:rPr lang="pl-PL" sz="1400" u="sng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Wysokość minimalnego wynagrodzenia za pracę obowiązującego na dzień ogłoszenia konkursu w ramach naboru </a:t>
            </a:r>
            <a:br>
              <a:rPr lang="pl-PL" sz="1400" u="sng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pl-PL" sz="1400" u="sng" dirty="0">
                <a:solidFill>
                  <a:srgbClr val="333333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IV jest to kwota 2250,00zł.</a:t>
            </a:r>
            <a:endParaRPr lang="pl-PL" sz="1400" u="sng" strike="noStrike" dirty="0">
              <a:solidFill>
                <a:srgbClr val="333333"/>
              </a:solidFill>
              <a:effectLst/>
              <a:uFill>
                <a:solidFill>
                  <a:srgbClr val="000000"/>
                </a:solidFill>
              </a:u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7364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Obraz 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58343" y="5949280"/>
            <a:ext cx="5291138" cy="635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2" name="Prostokąt 1"/>
          <p:cNvSpPr/>
          <p:nvPr/>
        </p:nvSpPr>
        <p:spPr>
          <a:xfrm>
            <a:off x="185738" y="1409700"/>
            <a:ext cx="8418512" cy="2524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l-PL" sz="1200" dirty="0"/>
              <a:t> </a:t>
            </a: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 algn="just">
              <a:defRPr/>
            </a:pPr>
            <a:endParaRPr lang="pl-PL" sz="1200" dirty="0">
              <a:latin typeface="+mn-lt"/>
            </a:endParaRPr>
          </a:p>
          <a:p>
            <a:pPr>
              <a:defRPr/>
            </a:pPr>
            <a:endParaRPr lang="pl-PL" sz="1200" dirty="0">
              <a:latin typeface="+mn-lt"/>
            </a:endParaRPr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  <a:p>
            <a:pPr>
              <a:defRPr/>
            </a:pPr>
            <a:endParaRPr lang="pl-PL" sz="1100" dirty="0"/>
          </a:p>
        </p:txBody>
      </p:sp>
      <p:sp>
        <p:nvSpPr>
          <p:cNvPr id="7" name="Prostokąt 6"/>
          <p:cNvSpPr/>
          <p:nvPr/>
        </p:nvSpPr>
        <p:spPr>
          <a:xfrm>
            <a:off x="683568" y="1700808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br>
              <a:rPr lang="pl-PL" sz="1400" dirty="0"/>
            </a:br>
            <a:endParaRPr lang="pl-PL" sz="1400" dirty="0"/>
          </a:p>
        </p:txBody>
      </p:sp>
      <p:sp>
        <p:nvSpPr>
          <p:cNvPr id="8" name="Prostokąt 7"/>
          <p:cNvSpPr/>
          <p:nvPr/>
        </p:nvSpPr>
        <p:spPr>
          <a:xfrm>
            <a:off x="185738" y="1280909"/>
            <a:ext cx="8743980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u="sng" dirty="0">
                <a:latin typeface="+mj-lt"/>
              </a:rPr>
              <a:t>Przygotowanie wniosku o</a:t>
            </a:r>
            <a:r>
              <a:rPr lang="pl-PL" sz="2000" b="1" i="1" u="sng" dirty="0">
                <a:latin typeface="+mj-lt"/>
              </a:rPr>
              <a:t> </a:t>
            </a:r>
            <a:r>
              <a:rPr lang="pl-PL" sz="2000" b="1" u="sng" dirty="0">
                <a:latin typeface="+mj-lt"/>
              </a:rPr>
              <a:t>dofinansowanie</a:t>
            </a:r>
          </a:p>
          <a:p>
            <a:pPr algn="ctr"/>
            <a:endParaRPr lang="pl-PL" sz="2000" b="1" u="sng" dirty="0">
              <a:latin typeface="+mj-lt"/>
            </a:endParaRPr>
          </a:p>
          <a:p>
            <a:pPr algn="ctr"/>
            <a:endParaRPr lang="pl-PL" altLang="pl-PL" sz="1400" b="1" dirty="0">
              <a:latin typeface="+mj-lt"/>
              <a:cs typeface="Times New Roman" pitchFamily="18" charset="0"/>
            </a:endParaRPr>
          </a:p>
          <a:p>
            <a:pPr algn="ctr"/>
            <a:r>
              <a:rPr lang="pl-PL" altLang="pl-PL" sz="1400" b="1" u="sng" dirty="0">
                <a:latin typeface="+mj-lt"/>
                <a:cs typeface="Times New Roman" pitchFamily="18" charset="0"/>
              </a:rPr>
              <a:t>Wzór wniosku o dofinansowanie projektu, którym Wnioskodawca musi się posługiwać ubiegając się </a:t>
            </a:r>
            <a:br>
              <a:rPr lang="pl-PL" altLang="pl-PL" sz="1400" b="1" u="sng" dirty="0">
                <a:latin typeface="+mj-lt"/>
                <a:cs typeface="Times New Roman" pitchFamily="18" charset="0"/>
              </a:rPr>
            </a:br>
            <a:r>
              <a:rPr lang="pl-PL" altLang="pl-PL" sz="1400" b="1" u="sng" dirty="0">
                <a:latin typeface="+mj-lt"/>
                <a:cs typeface="Times New Roman" pitchFamily="18" charset="0"/>
              </a:rPr>
              <a:t>o dofinansowanie projektu w ramach danego konkursu stanowi załącznik nr 3 do Regulaminu Konkursu.</a:t>
            </a:r>
          </a:p>
          <a:p>
            <a:pPr algn="ctr"/>
            <a:endParaRPr lang="pl-PL" sz="1400" b="1" u="sng" dirty="0">
              <a:latin typeface="+mj-lt"/>
            </a:endParaRPr>
          </a:p>
          <a:p>
            <a:pPr algn="ctr"/>
            <a:r>
              <a:rPr lang="pl-PL" altLang="pl-PL" sz="1400" b="1" u="sng" dirty="0">
                <a:latin typeface="+mj-lt"/>
                <a:cs typeface="Times New Roman" pitchFamily="18" charset="0"/>
              </a:rPr>
              <a:t>Instrukcja wypełnienia wniosku o dofinasowanie  projektu znajduje się w załączniku nr 4 do Regulaminu Konkursu natomiast </a:t>
            </a:r>
            <a:r>
              <a:rPr lang="pl-PL" sz="1400" b="1" u="sng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Instrukcja przygotowania wersji elektronicznej i papierowej wniosku o dofinansowanie projektu znajduje się w załączniku nr 2 do Regulaminu Konkursu.</a:t>
            </a:r>
            <a:endParaRPr lang="pl-PL" sz="1400" b="1" u="sng" dirty="0">
              <a:latin typeface="+mj-lt"/>
            </a:endParaRPr>
          </a:p>
          <a:p>
            <a:pPr algn="ctr"/>
            <a:endParaRPr lang="pl-PL" sz="1400" dirty="0">
              <a:latin typeface="+mj-lt"/>
            </a:endParaRPr>
          </a:p>
          <a:p>
            <a:pPr algn="just"/>
            <a:r>
              <a:rPr lang="pl-PL" sz="1400" dirty="0">
                <a:latin typeface="+mj-lt"/>
              </a:rPr>
              <a:t>Wniosek o dofinansowanie projektu musi być wypełniony w taki sposób, aby zawierał informacje,</a:t>
            </a:r>
            <a:br>
              <a:rPr lang="pl-PL" sz="1400" dirty="0">
                <a:latin typeface="+mj-lt"/>
              </a:rPr>
            </a:br>
            <a:r>
              <a:rPr lang="pl-PL" sz="1400" dirty="0">
                <a:latin typeface="+mj-lt"/>
              </a:rPr>
              <a:t>które pozwolą na ocenę </a:t>
            </a:r>
            <a:r>
              <a:rPr lang="pl-PL" sz="1400" u="sng" dirty="0">
                <a:latin typeface="+mj-lt"/>
              </a:rPr>
              <a:t>wszystkich kryteriów wyboru projektów</a:t>
            </a:r>
            <a:r>
              <a:rPr lang="pl-PL" sz="1400" dirty="0">
                <a:latin typeface="+mj-lt"/>
              </a:rPr>
              <a:t> określonych w Regulaminie konkursu.</a:t>
            </a:r>
          </a:p>
          <a:p>
            <a:pPr algn="ctr"/>
            <a:endParaRPr lang="pl-PL" sz="1400" dirty="0">
              <a:latin typeface="+mj-lt"/>
            </a:endParaRPr>
          </a:p>
          <a:p>
            <a:pPr algn="just"/>
            <a:br>
              <a:rPr lang="pl-PL" sz="1400" b="1" dirty="0">
                <a:latin typeface="+mj-lt"/>
              </a:rPr>
            </a:br>
            <a:r>
              <a:rPr lang="pl-PL" sz="1400" b="1" dirty="0">
                <a:latin typeface="+mj-lt"/>
              </a:rPr>
              <a:t>UWAGA! W formularzu wniosku nie należy pozostawiać pustych pól (należy wypełnić je właściwą treścią, lub wpisać: „nie dotyczy”, „-” lub „0” w przypadku tabel, w których należy określić wartość, np. tabel finansowych, tabel dotyczących wartości bazowych i docelowych wskaźników, itp.).</a:t>
            </a:r>
          </a:p>
          <a:p>
            <a:pPr algn="ctr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48</a:t>
            </a:fld>
            <a:endParaRPr lang="pl-PL" altLang="pl-PL"/>
          </a:p>
        </p:txBody>
      </p:sp>
      <p:pic>
        <p:nvPicPr>
          <p:cNvPr id="12" name="Obraz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40" y="5975243"/>
            <a:ext cx="5760720" cy="609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808498"/>
      </p:ext>
    </p:extLst>
  </p:cSld>
  <p:clrMapOvr>
    <a:masterClrMapping/>
  </p:clrMapOvr>
  <p:transition spd="slow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/>
          <p:cNvSpPr/>
          <p:nvPr/>
        </p:nvSpPr>
        <p:spPr>
          <a:xfrm>
            <a:off x="0" y="0"/>
            <a:ext cx="9144000" cy="10715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214282" y="214290"/>
            <a:ext cx="8715436" cy="642942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57354" name="pole tekstowe 23"/>
          <p:cNvSpPr txBox="1">
            <a:spLocks noChangeArrowheads="1"/>
          </p:cNvSpPr>
          <p:nvPr/>
        </p:nvSpPr>
        <p:spPr bwMode="auto">
          <a:xfrm>
            <a:off x="7931150" y="4978400"/>
            <a:ext cx="8683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l-PL" altLang="pl-PL" sz="1200" b="1"/>
          </a:p>
        </p:txBody>
      </p:sp>
      <p:sp>
        <p:nvSpPr>
          <p:cNvPr id="6" name="Prostokąt 5"/>
          <p:cNvSpPr/>
          <p:nvPr/>
        </p:nvSpPr>
        <p:spPr>
          <a:xfrm>
            <a:off x="395536" y="1412776"/>
            <a:ext cx="8424936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000" b="1" dirty="0">
                <a:latin typeface="+mn-lt"/>
              </a:rPr>
              <a:t>DZIĘKUJĘ ZA UWAGĘ </a:t>
            </a: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ctr">
              <a:defRPr/>
            </a:pPr>
            <a:endParaRPr lang="pl-PL" sz="2000" b="1" dirty="0">
              <a:latin typeface="+mn-lt"/>
            </a:endParaRPr>
          </a:p>
          <a:p>
            <a:pPr algn="just"/>
            <a:r>
              <a:rPr lang="pl-PL" sz="1400" dirty="0">
                <a:latin typeface="+mn-lt"/>
              </a:rPr>
              <a:t>W przypadku konieczności udzielenia wnioskodawcy wyjaśnień w kwestiach dotyczących konkursu oraz pomocy  w interpretacji postanowień niniejszego Regulaminu, IP udziela indywidualnie odpowiedzi na pytania wnioskodawcy. Zapytania do IOK można składać za pomocą:</a:t>
            </a:r>
          </a:p>
          <a:p>
            <a:pPr algn="just"/>
            <a:endParaRPr lang="pl-PL" sz="1400" dirty="0">
              <a:latin typeface="+mn-lt"/>
            </a:endParaRPr>
          </a:p>
          <a:p>
            <a:r>
              <a:rPr lang="pl-PL" sz="1400" dirty="0">
                <a:latin typeface="+mn-lt"/>
              </a:rPr>
              <a:t> </a:t>
            </a:r>
            <a:r>
              <a:rPr lang="pl-PL" sz="1400" dirty="0"/>
              <a:t> </a:t>
            </a:r>
            <a:endParaRPr lang="pl-PL" sz="1400" dirty="0">
              <a:latin typeface="+mn-lt"/>
            </a:endParaRPr>
          </a:p>
          <a:p>
            <a:pPr lvl="0" algn="ctr"/>
            <a:r>
              <a:rPr lang="en-US" sz="1400" dirty="0">
                <a:latin typeface="+mn-lt"/>
              </a:rPr>
              <a:t>E – </a:t>
            </a:r>
            <a:r>
              <a:rPr lang="en-US" sz="1400" dirty="0" err="1">
                <a:latin typeface="+mn-lt"/>
              </a:rPr>
              <a:t>maila</a:t>
            </a:r>
            <a:r>
              <a:rPr lang="en-US" sz="1400" dirty="0">
                <a:latin typeface="+mn-lt"/>
              </a:rPr>
              <a:t>: punktefs@wup.opole.pl</a:t>
            </a:r>
            <a:endParaRPr lang="pl-PL" sz="1400" dirty="0">
              <a:latin typeface="+mn-lt"/>
            </a:endParaRPr>
          </a:p>
          <a:p>
            <a:pPr lvl="0" algn="ctr"/>
            <a:r>
              <a:rPr lang="pl-PL" sz="1400" dirty="0">
                <a:latin typeface="+mn-lt"/>
              </a:rPr>
              <a:t>Faksu: 77 44 16 599</a:t>
            </a:r>
          </a:p>
          <a:p>
            <a:pPr lvl="0" algn="ctr"/>
            <a:r>
              <a:rPr lang="pl-PL" sz="1400" dirty="0">
                <a:latin typeface="+mn-lt"/>
              </a:rPr>
              <a:t>Telefonu: 77 44 16 754</a:t>
            </a:r>
          </a:p>
          <a:p>
            <a:pPr lvl="0" algn="ctr"/>
            <a:r>
              <a:rPr lang="pl-PL" sz="1400" dirty="0">
                <a:latin typeface="+mn-lt"/>
              </a:rPr>
              <a:t>Bezpośrednio w siedzibie: </a:t>
            </a:r>
          </a:p>
          <a:p>
            <a:pPr algn="ctr"/>
            <a:r>
              <a:rPr lang="pl-PL" sz="1400" dirty="0">
                <a:latin typeface="+mn-lt"/>
              </a:rPr>
              <a:t> </a:t>
            </a:r>
          </a:p>
          <a:p>
            <a:pPr algn="ctr"/>
            <a:r>
              <a:rPr lang="pl-PL" sz="1400" b="1" dirty="0">
                <a:latin typeface="+mn-lt"/>
              </a:rPr>
              <a:t>Wojewódzki Urząd Pracy w Opolu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Punkt Informacyjny o EFS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Pokój nr 14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ul. Głogowska 25c </a:t>
            </a:r>
            <a:endParaRPr lang="pl-PL" sz="1400" dirty="0">
              <a:latin typeface="+mn-lt"/>
            </a:endParaRPr>
          </a:p>
          <a:p>
            <a:pPr algn="ctr"/>
            <a:r>
              <a:rPr lang="pl-PL" sz="1400" b="1" dirty="0">
                <a:latin typeface="+mn-lt"/>
              </a:rPr>
              <a:t>45-315 Opole</a:t>
            </a:r>
            <a:endParaRPr lang="pl-PL" sz="1400" dirty="0">
              <a:latin typeface="+mn-lt"/>
            </a:endParaRPr>
          </a:p>
          <a:p>
            <a:pPr algn="just"/>
            <a:endParaRPr lang="pl-PL" sz="1400" dirty="0">
              <a:latin typeface="+mn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8C535-DE0A-4D77-A9DA-C10F5FE73F83}" type="slidenum">
              <a:rPr lang="pl-PL" altLang="pl-PL" smtClean="0"/>
              <a:pPr/>
              <a:t>49</a:t>
            </a:fld>
            <a:endParaRPr lang="pl-PL" altLang="pl-PL"/>
          </a:p>
        </p:txBody>
      </p:sp>
      <p:pic>
        <p:nvPicPr>
          <p:cNvPr id="9" name="Obraz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459" y="608012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563947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Typy beneficjentów</a:t>
            </a:r>
          </a:p>
          <a:p>
            <a:pPr algn="just"/>
            <a:endParaRPr lang="pl-PL" sz="1400" b="1" dirty="0">
              <a:latin typeface="+mj-lt"/>
            </a:endParaRPr>
          </a:p>
          <a:p>
            <a:endParaRPr lang="pl-PL" sz="1400" dirty="0">
              <a:latin typeface="Calibri" panose="020F0502020204030204" pitchFamily="34" charset="0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O dofinansowanie w ramach konkursu mogą ubiegać się podmioty działające w obszarze edukacji zawodowej tj.: </a:t>
            </a:r>
          </a:p>
          <a:p>
            <a:endParaRPr lang="pl-PL" sz="14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działające na podstawie obowiązujących regulacji prawnych w obszarze edukacji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i/lub podmioty prowadzące działalność gospodarczą, której przeważający numer PKD odpowiada obszarowi edukacji i/lub </a:t>
            </a:r>
          </a:p>
          <a:p>
            <a:pPr marL="269875" lvl="0" indent="-269875"/>
            <a:endParaRPr lang="pl-PL" sz="14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 posiadające w statucie lub w innym dokumencie (np. w umowie spółki) stanowiącym podstawę jego funkcjonowania zapisy o prowadzeniu działalności w obszarze edukacji i/lub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podmioty, które w sprawozdaniu finansowym, sporządzonym na koniec roku obrachunkowego poprzedzającego rok złożenia wniosku o dofinansowanie, wykazują, iż przeważający przychód uzyskały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z prowadzenia działalności w obszarze edukacji.</a:t>
            </a:r>
          </a:p>
          <a:p>
            <a:r>
              <a:rPr lang="pl-PL" sz="1400" dirty="0">
                <a:latin typeface="Calibri" panose="020F0502020204030204" pitchFamily="34" charset="0"/>
              </a:rPr>
              <a:t> </a:t>
            </a:r>
          </a:p>
          <a:p>
            <a:pPr marL="93662" algn="just"/>
            <a:endParaRPr lang="pl-PL" sz="1400" dirty="0">
              <a:latin typeface="Calibri" panose="020F0502020204030204" pitchFamily="34" charset="0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323528" y="3356991"/>
            <a:ext cx="8606190" cy="2790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000" b="1" baseline="30000" dirty="0">
              <a:ea typeface="Times New Roman" panose="02020603050405020304" pitchFamily="18" charset="0"/>
            </a:endParaRP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4247456" y="11812283"/>
            <a:ext cx="2133600" cy="365125"/>
          </a:xfrm>
        </p:spPr>
        <p:txBody>
          <a:bodyPr/>
          <a:lstStyle/>
          <a:p>
            <a:endParaRPr lang="pl-PL" altLang="pl-PL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5564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648" y="6049076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75349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20826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Typy beneficjentów</a:t>
            </a:r>
          </a:p>
          <a:p>
            <a:pPr marL="93662" algn="just"/>
            <a:endParaRPr lang="pl-PL" sz="1400" dirty="0">
              <a:latin typeface="+mj-lt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latin typeface="+mj-lt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2229749"/>
            <a:ext cx="8750206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pl-PL" sz="1400" dirty="0">
                <a:latin typeface="+mj-lt"/>
                <a:ea typeface="Times New Roman" panose="02020603050405020304" pitchFamily="18" charset="0"/>
              </a:rPr>
              <a:t>W przypadku przedsiębiorstw - wnioskodawca prowadzi działalność gospodarczą na terenie województwa opolskiego</a:t>
            </a:r>
            <a:r>
              <a:rPr lang="pl-PL" sz="1400" b="1" baseline="30000" dirty="0">
                <a:latin typeface="+mj-lt"/>
                <a:ea typeface="Times New Roman" panose="02020603050405020304" pitchFamily="18" charset="0"/>
              </a:rPr>
              <a:t>6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.</a:t>
            </a:r>
          </a:p>
          <a:p>
            <a:pPr algn="just"/>
            <a:endParaRPr lang="pl-PL" sz="1400" dirty="0">
              <a:latin typeface="+mj-lt"/>
            </a:endParaRPr>
          </a:p>
          <a:p>
            <a:r>
              <a:rPr lang="pl-PL" sz="1400" dirty="0">
                <a:latin typeface="Calibri" panose="020F0502020204030204" pitchFamily="34" charset="0"/>
              </a:rPr>
              <a:t>Forma prawna beneficjenta zgodnie z klasyfikacją form prawnych podmiotów gospodarki narodowej określonych w § 7 rozporządzenia Rady Ministrów z dnia 30 listopada 2015 r. w sprawie sposobu i metodologii prowadzenia i aktualizacji krajowego rejestru urzędowego podmiotów gospodarki narodowej, wzorów wniosków, ankiet i zaświadczeń (Dz. U.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z 2015, poz. 2009 z </a:t>
            </a:r>
            <a:r>
              <a:rPr lang="pl-PL" sz="1400" dirty="0" err="1">
                <a:latin typeface="Calibri" panose="020F0502020204030204" pitchFamily="34" charset="0"/>
              </a:rPr>
              <a:t>późn</a:t>
            </a:r>
            <a:r>
              <a:rPr lang="pl-PL" sz="1400" dirty="0">
                <a:latin typeface="Calibri" panose="020F0502020204030204" pitchFamily="34" charset="0"/>
              </a:rPr>
              <a:t>. zm.).</a:t>
            </a:r>
          </a:p>
          <a:p>
            <a:pPr algn="just"/>
            <a:endParaRPr lang="pl-PL" sz="1400" b="1" dirty="0">
              <a:latin typeface="Calibri" panose="020F0502020204030204" pitchFamily="34" charset="0"/>
            </a:endParaRPr>
          </a:p>
          <a:p>
            <a:pPr algn="just"/>
            <a:r>
              <a:rPr lang="pl-PL" sz="1400" b="1" dirty="0">
                <a:latin typeface="Calibri" panose="020F0502020204030204" pitchFamily="34" charset="0"/>
              </a:rPr>
              <a:t>UWAGA: </a:t>
            </a:r>
            <a:endParaRPr lang="pl-PL" sz="1400" dirty="0">
              <a:latin typeface="Calibri" panose="020F0502020204030204" pitchFamily="34" charset="0"/>
            </a:endParaRPr>
          </a:p>
          <a:p>
            <a:pPr algn="just"/>
            <a:r>
              <a:rPr lang="pl-PL" sz="1400" b="1" dirty="0">
                <a:latin typeface="Calibri" panose="020F0502020204030204" pitchFamily="34" charset="0"/>
              </a:rPr>
              <a:t>Każdy Partner podobnie jak Wnioskodawca musi być podmiotem uprawnionym do ubiegania się o dofinansowanie w ramach poddziałania 9.2.1 </a:t>
            </a:r>
            <a:r>
              <a:rPr lang="pl-PL" sz="1400" b="1" i="1" dirty="0">
                <a:latin typeface="Calibri" panose="020F0502020204030204" pitchFamily="34" charset="0"/>
              </a:rPr>
              <a:t>Wsparcie kształcenia zawodowego</a:t>
            </a:r>
            <a:r>
              <a:rPr lang="pl-PL" sz="1400" b="1" dirty="0">
                <a:latin typeface="Calibri" panose="020F0502020204030204" pitchFamily="34" charset="0"/>
              </a:rPr>
              <a:t>. 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r>
              <a:rPr lang="pl-PL" sz="1000" b="1" baseline="30000" dirty="0">
                <a:ea typeface="Times New Roman" panose="02020603050405020304" pitchFamily="18" charset="0"/>
              </a:rPr>
              <a:t>6</a:t>
            </a:r>
            <a:r>
              <a:rPr lang="pl-PL" sz="1000" baseline="30000" dirty="0">
                <a:ea typeface="Times New Roman" panose="02020603050405020304" pitchFamily="18" charset="0"/>
              </a:rPr>
              <a:t> </a:t>
            </a:r>
            <a:r>
              <a:rPr lang="pl-PL" sz="1000" dirty="0">
                <a:latin typeface="+mj-lt"/>
              </a:rPr>
              <a:t>Oznacza to, że na terenie województwa opolskiego Wnioskodawca posiada główną siedzibę lub oddział lub miejsce prowadzenia działalności. Weryfikacja nastąpi na podstawie przedstawionego przez Wnioskodawcę odpisu ze stosownego rejestru (ewidencji) – z zastrzeżeniem, że przedmiotowy wpis do rejestru (ewidencji) został dokonany najpóźniej na dzień podpisania umowy o dofinansowanie. </a:t>
            </a:r>
          </a:p>
          <a:p>
            <a:pPr algn="just"/>
            <a:endParaRPr lang="pl-PL" sz="1400" dirty="0">
              <a:latin typeface="+mj-lt"/>
            </a:endParaRPr>
          </a:p>
          <a:p>
            <a:pPr algn="just"/>
            <a:endParaRPr lang="pl-PL" sz="1400" dirty="0">
              <a:latin typeface="+mj-lt"/>
            </a:endParaRPr>
          </a:p>
          <a:p>
            <a:endParaRPr lang="pl-PL" sz="1400" dirty="0">
              <a:latin typeface="+mj-lt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6</a:t>
            </a:fld>
            <a:endParaRPr lang="pl-PL" altLang="pl-PL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54497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5" y="584035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44479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-109664"/>
            <a:ext cx="9144000" cy="130641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>
              <a:solidFill>
                <a:prstClr val="white"/>
              </a:solidFill>
            </a:endParaRPr>
          </a:p>
        </p:txBody>
      </p:sp>
      <p:sp>
        <p:nvSpPr>
          <p:cNvPr id="11" name="Prostokąt zaokrąglony 10"/>
          <p:cNvSpPr/>
          <p:nvPr/>
        </p:nvSpPr>
        <p:spPr>
          <a:xfrm>
            <a:off x="323528" y="173354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prstClr val="black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179512" y="1268760"/>
            <a:ext cx="8750206" cy="3052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pl-PL" altLang="pl-PL" sz="1400" b="1" u="sng" dirty="0">
              <a:solidFill>
                <a:srgbClr val="F79646">
                  <a:lumMod val="75000"/>
                </a:srgbClr>
              </a:solidFill>
              <a:latin typeface="Calibri" pitchFamily="34" charset="0"/>
              <a:cs typeface="Times New Roman" pitchFamily="18" charset="0"/>
            </a:endParaRPr>
          </a:p>
          <a:p>
            <a:pPr algn="ctr"/>
            <a:r>
              <a:rPr lang="pl-PL" altLang="pl-PL" sz="2000" b="1" u="sng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Typy beneficjentów</a:t>
            </a:r>
          </a:p>
          <a:p>
            <a:pPr marL="93662" algn="just"/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marL="285750" indent="-192088" algn="just">
              <a:buFont typeface="Arial" panose="020B0604020202020204" pitchFamily="34" charset="0"/>
              <a:buChar char="•"/>
            </a:pPr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>
              <a:lnSpc>
                <a:spcPct val="150000"/>
              </a:lnSpc>
            </a:pPr>
            <a:r>
              <a:rPr lang="pl-PL" sz="1400" dirty="0">
                <a:latin typeface="Calibri" panose="020F0502020204030204" pitchFamily="34" charset="0"/>
              </a:rPr>
              <a:t>Działalność w obszarze edukacji zawodowej musi być prowadzona przez Wnioskodawcę – oraz w przypadku projektu partnerskiego również przez partnerów projektów - przez okres </a:t>
            </a:r>
            <a:r>
              <a:rPr lang="pl-PL" sz="1400" b="1" dirty="0">
                <a:latin typeface="Calibri" panose="020F0502020204030204" pitchFamily="34" charset="0"/>
              </a:rPr>
              <a:t>nie krótszy niż 6 miesięcy</a:t>
            </a:r>
            <a:r>
              <a:rPr lang="pl-PL" sz="1400" dirty="0">
                <a:latin typeface="Calibri" panose="020F0502020204030204" pitchFamily="34" charset="0"/>
              </a:rPr>
              <a:t> przed dniem złożenia wniosku o dofinansowanie projektu.</a:t>
            </a:r>
          </a:p>
          <a:p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dirty="0">
              <a:solidFill>
                <a:prstClr val="black"/>
              </a:solidFill>
            </a:endParaRPr>
          </a:p>
          <a:p>
            <a:pPr algn="just"/>
            <a:endParaRPr lang="pl-PL" sz="1400" baseline="30000" dirty="0">
              <a:solidFill>
                <a:prstClr val="black"/>
              </a:solidFill>
            </a:endParaRPr>
          </a:p>
          <a:p>
            <a:endParaRPr lang="pl-PL" altLang="pl-PL" sz="1400" dirty="0">
              <a:solidFill>
                <a:prstClr val="black"/>
              </a:solidFill>
              <a:latin typeface="Calibri"/>
              <a:cs typeface="Times New Roman" pitchFamily="18" charset="0"/>
            </a:endParaRPr>
          </a:p>
          <a:p>
            <a:pPr algn="just"/>
            <a:endParaRPr lang="pl-PL" altLang="pl-PL" sz="1600" dirty="0">
              <a:solidFill>
                <a:prstClr val="black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79512" y="2229749"/>
            <a:ext cx="87502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endParaRPr lang="pl-PL" sz="14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7</a:t>
            </a:fld>
            <a:endParaRPr lang="pl-PL" altLang="pl-PL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75656" y="544972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>
              <a:solidFill>
                <a:prstClr val="black"/>
              </a:solidFill>
            </a:endParaRPr>
          </a:p>
        </p:txBody>
      </p:sp>
      <p:pic>
        <p:nvPicPr>
          <p:cNvPr id="10" name="Obraz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53805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3943258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6052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Grupa docelowa</a:t>
            </a:r>
          </a:p>
          <a:p>
            <a:pPr algn="ctr"/>
            <a:endParaRPr lang="pl-PL" altLang="pl-PL" sz="2000" b="1" u="sng" dirty="0">
              <a:latin typeface="+mn-lt"/>
              <a:cs typeface="Arial" panose="020B0604020202020204" pitchFamily="34" charset="0"/>
            </a:endParaRPr>
          </a:p>
          <a:p>
            <a:pPr marL="463550" lvl="3" indent="-285750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Uczniowie, wychowankowie i słuchacze szkół lub placówek systemu oświaty prowadzących kształcenie zawodowe, 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tym </a:t>
            </a:r>
            <a:r>
              <a:rPr lang="pl-PL" sz="14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uczniowie o specjalnych potrzebach edukacyjnych i rozwojowych oraz </a:t>
            </a:r>
            <a:r>
              <a:rPr lang="pl-PL" sz="1400" dirty="0">
                <a:latin typeface="Calibri" panose="020F0502020204030204" pitchFamily="34" charset="0"/>
              </a:rPr>
              <a:t>z grup </a:t>
            </a:r>
            <a:r>
              <a:rPr lang="pl-PL" sz="1400" dirty="0" err="1">
                <a:latin typeface="Calibri" panose="020F0502020204030204" pitchFamily="34" charset="0"/>
              </a:rPr>
              <a:t>defaworyzowanych</a:t>
            </a:r>
            <a:r>
              <a:rPr lang="pl-PL" sz="1400" dirty="0">
                <a:latin typeface="Calibri" panose="020F0502020204030204" pitchFamily="34" charset="0"/>
              </a:rPr>
              <a:t>;</a:t>
            </a:r>
          </a:p>
          <a:p>
            <a:pPr marL="463550" lvl="3" indent="-285750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447675" indent="-269875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Publiczne i niepubliczne szkoły ponadgimnazjalne, ponadpodstawowe, szkoły i placówki systemu  oświaty prowadzące kształcenie zawodowe </a:t>
            </a:r>
          </a:p>
          <a:p>
            <a:pPr marL="447675" indent="-269875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355600" indent="-173038"/>
            <a:r>
              <a:rPr lang="pl-PL" sz="1400">
                <a:latin typeface="Calibri" panose="020F0502020204030204" pitchFamily="34" charset="0"/>
              </a:rPr>
              <a:t>    Jeżeli </a:t>
            </a:r>
            <a:r>
              <a:rPr lang="pl-PL" sz="1400" dirty="0">
                <a:latin typeface="Calibri" panose="020F0502020204030204" pitchFamily="34" charset="0"/>
              </a:rPr>
              <a:t>wsparcie EFS kierowane jest do ponadgimnazjalnych szkół prowadzących kształcenie zawodowe, to ze wsparcia mogą korzystać: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a) w okresie 1.09.2017 – 31.01.2020 również klasy dotychczasowych zasadniczych szkół zawodowych          prowadzone w branżowych szkołach I  stopnia  oraz ich uczniowie i nauczyciele; NIE DOTYCZY PRZEDMIOTOWEGO       KONKURSU gdyż początkowym okresem kwalifikowalności wydatków jest 1 maja 2020r.</a:t>
            </a:r>
          </a:p>
          <a:p>
            <a:pPr marL="87313" indent="-87313"/>
            <a:r>
              <a:rPr lang="pl-PL" sz="1400" b="1" dirty="0">
                <a:latin typeface="Calibri" panose="020F0502020204030204" pitchFamily="34" charset="0"/>
              </a:rPr>
              <a:t>         </a:t>
            </a:r>
            <a:r>
              <a:rPr lang="pl-PL" sz="1400" dirty="0">
                <a:latin typeface="Calibri" panose="020F0502020204030204" pitchFamily="34" charset="0"/>
              </a:rPr>
              <a:t>b) w okresie 1.09.2017-31.08.2023 również 4-letnie technika oraz klasy 4-letniego technikum prowadzone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       w 5-letnim technikum oraz ich uczniowie  i  nauczyciele. </a:t>
            </a:r>
          </a:p>
          <a:p>
            <a:pPr marL="447675" indent="-269875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447675" lvl="3" indent="-269875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Szkoły specjalne przysposabiające do pracy, jeżeli cel interwencji odpowiada zakresowi określonemu </a:t>
            </a:r>
            <a:br>
              <a:rPr lang="pl-PL" sz="1400" dirty="0">
                <a:latin typeface="Calibri" panose="020F0502020204030204" pitchFamily="34" charset="0"/>
              </a:rPr>
            </a:br>
            <a:r>
              <a:rPr lang="pl-PL" sz="1400" dirty="0">
                <a:latin typeface="Calibri" panose="020F0502020204030204" pitchFamily="34" charset="0"/>
              </a:rPr>
              <a:t>w poddziałaniu 9.2.1;</a:t>
            </a:r>
          </a:p>
          <a:p>
            <a:pPr marL="447675" lvl="3" indent="-269875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8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1680" y="55800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872667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9523433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l-PL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214282" y="116631"/>
            <a:ext cx="8715436" cy="706027"/>
          </a:xfrm>
          <a:prstGeom prst="roundRect">
            <a:avLst/>
          </a:prstGeom>
          <a:ln w="44450">
            <a:solidFill>
              <a:schemeClr val="tx1"/>
            </a:solidFill>
          </a:ln>
          <a:effectLst>
            <a:glow rad="101600">
              <a:schemeClr val="accent6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 prst="ribl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3200" b="1" dirty="0">
                <a:solidFill>
                  <a:schemeClr val="tx1"/>
                </a:solidFill>
              </a:rPr>
              <a:t>Wojewódzki Urząd Pracy w Opolu</a:t>
            </a:r>
          </a:p>
        </p:txBody>
      </p:sp>
      <p:sp>
        <p:nvSpPr>
          <p:cNvPr id="7177" name="Prostokąt 1"/>
          <p:cNvSpPr>
            <a:spLocks noChangeArrowheads="1"/>
          </p:cNvSpPr>
          <p:nvPr/>
        </p:nvSpPr>
        <p:spPr bwMode="auto">
          <a:xfrm>
            <a:off x="214282" y="1268760"/>
            <a:ext cx="8750206" cy="4021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altLang="pl-PL" sz="2000" b="1" u="sng" dirty="0">
                <a:latin typeface="+mn-lt"/>
                <a:cs typeface="Arial" panose="020B0604020202020204" pitchFamily="34" charset="0"/>
              </a:rPr>
              <a:t>Grupa docelowa</a:t>
            </a:r>
          </a:p>
          <a:p>
            <a:pPr marL="447675" lvl="3" indent="-269875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447675" lvl="3" indent="-269875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Młodociani pracownicy;</a:t>
            </a:r>
          </a:p>
          <a:p>
            <a:pPr marL="447675" lvl="3" indent="-269875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447675" lvl="3" indent="-269875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Nauczyciele, w tym nauczyciele kształcenia zawodowego, opiekunowie praktyk zawodowych i instruktorzy praktycznej nauki zawodu;</a:t>
            </a:r>
          </a:p>
          <a:p>
            <a:pPr marL="447675" lvl="3" indent="-269875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447675" lvl="3" indent="-269875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Instytucje z otoczenia społeczno-gospodarczego szkół lub placówek systemu oświaty prowadzących kształcenie zawodowe; </a:t>
            </a:r>
          </a:p>
          <a:p>
            <a:pPr marL="447675" lvl="3" indent="-269875">
              <a:buFont typeface="Arial" panose="020B0604020202020204" pitchFamily="34" charset="0"/>
              <a:buChar char="•"/>
            </a:pPr>
            <a:endParaRPr lang="pl-PL" sz="1400" dirty="0">
              <a:latin typeface="Calibri" panose="020F0502020204030204" pitchFamily="34" charset="0"/>
            </a:endParaRPr>
          </a:p>
          <a:p>
            <a:pPr marL="447675" lvl="3" indent="-269875">
              <a:buFont typeface="Arial" panose="020B0604020202020204" pitchFamily="34" charset="0"/>
              <a:buChar char="•"/>
            </a:pPr>
            <a:r>
              <a:rPr lang="pl-PL" sz="1400" dirty="0">
                <a:latin typeface="Calibri" panose="020F0502020204030204" pitchFamily="34" charset="0"/>
              </a:rPr>
              <a:t>Uczniowie, wychowankowie i słuchacze szkół ponadgimnazjalnych, ponadpodstawowych lub placówek systemu oświaty prowadzących kształcenie ogólne.</a:t>
            </a:r>
          </a:p>
          <a:p>
            <a:pPr algn="just"/>
            <a:endParaRPr lang="pl-PL" sz="1400" dirty="0">
              <a:latin typeface="Calibri" panose="020F0502020204030204" pitchFamily="34" charset="0"/>
            </a:endParaRPr>
          </a:p>
          <a:p>
            <a:pPr algn="just"/>
            <a:endParaRPr lang="pl-PL" sz="1400" dirty="0"/>
          </a:p>
          <a:p>
            <a:pPr algn="just"/>
            <a:endParaRPr lang="pl-PL" sz="1400" dirty="0"/>
          </a:p>
          <a:p>
            <a:pPr algn="just"/>
            <a:endParaRPr lang="pl-PL" sz="1400" baseline="30000" dirty="0"/>
          </a:p>
          <a:p>
            <a:endParaRPr lang="pl-PL" altLang="pl-PL" sz="1400" dirty="0">
              <a:latin typeface="+mj-lt"/>
              <a:cs typeface="Times New Roman" pitchFamily="18" charset="0"/>
            </a:endParaRPr>
          </a:p>
          <a:p>
            <a:pPr algn="just"/>
            <a:endParaRPr lang="pl-PL" altLang="pl-PL" sz="16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DF194F-FC7D-43B2-A93E-2F6BC4B6766C}" type="slidenum">
              <a:rPr lang="pl-PL" altLang="pl-PL" smtClean="0"/>
              <a:pPr/>
              <a:t>9</a:t>
            </a:fld>
            <a:endParaRPr lang="pl-PL" altLang="pl-PL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691680" y="55800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8" name="Obraz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986462"/>
            <a:ext cx="576072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30397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11394</TotalTime>
  <Words>6413</Words>
  <Application>Microsoft Office PowerPoint</Application>
  <PresentationFormat>Pokaz na ekranie (4:3)</PresentationFormat>
  <Paragraphs>792</Paragraphs>
  <Slides>49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49</vt:i4>
      </vt:variant>
    </vt:vector>
  </HeadingPairs>
  <TitlesOfParts>
    <vt:vector size="54" baseType="lpstr">
      <vt:lpstr>Arial</vt:lpstr>
      <vt:lpstr>Calibri</vt:lpstr>
      <vt:lpstr>Symbol</vt:lpstr>
      <vt:lpstr>Motyw pakietu Office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WUP OPOLE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m.swiecicka</dc:creator>
  <cp:lastModifiedBy>a.kislak@wup</cp:lastModifiedBy>
  <cp:revision>1144</cp:revision>
  <cp:lastPrinted>2018-03-12T10:11:24Z</cp:lastPrinted>
  <dcterms:created xsi:type="dcterms:W3CDTF">2013-10-01T06:15:47Z</dcterms:created>
  <dcterms:modified xsi:type="dcterms:W3CDTF">2019-11-28T08:26:04Z</dcterms:modified>
</cp:coreProperties>
</file>