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2"/>
  </p:notesMasterIdLst>
  <p:handoutMasterIdLst>
    <p:handoutMasterId r:id="rId43"/>
  </p:handoutMasterIdLst>
  <p:sldIdLst>
    <p:sldId id="424" r:id="rId3"/>
    <p:sldId id="439" r:id="rId4"/>
    <p:sldId id="574" r:id="rId5"/>
    <p:sldId id="606" r:id="rId6"/>
    <p:sldId id="645" r:id="rId7"/>
    <p:sldId id="646" r:id="rId8"/>
    <p:sldId id="657" r:id="rId9"/>
    <p:sldId id="647" r:id="rId10"/>
    <p:sldId id="607" r:id="rId11"/>
    <p:sldId id="675" r:id="rId12"/>
    <p:sldId id="676" r:id="rId13"/>
    <p:sldId id="677" r:id="rId14"/>
    <p:sldId id="678" r:id="rId15"/>
    <p:sldId id="680" r:id="rId16"/>
    <p:sldId id="679" r:id="rId17"/>
    <p:sldId id="620" r:id="rId18"/>
    <p:sldId id="621" r:id="rId19"/>
    <p:sldId id="622" r:id="rId20"/>
    <p:sldId id="623" r:id="rId21"/>
    <p:sldId id="624" r:id="rId22"/>
    <p:sldId id="625" r:id="rId23"/>
    <p:sldId id="626" r:id="rId24"/>
    <p:sldId id="681" r:id="rId25"/>
    <p:sldId id="683" r:id="rId26"/>
    <p:sldId id="682" r:id="rId27"/>
    <p:sldId id="547" r:id="rId28"/>
    <p:sldId id="666" r:id="rId29"/>
    <p:sldId id="498" r:id="rId30"/>
    <p:sldId id="568" r:id="rId31"/>
    <p:sldId id="671" r:id="rId32"/>
    <p:sldId id="672" r:id="rId33"/>
    <p:sldId id="573" r:id="rId34"/>
    <p:sldId id="537" r:id="rId35"/>
    <p:sldId id="669" r:id="rId36"/>
    <p:sldId id="670" r:id="rId37"/>
    <p:sldId id="490" r:id="rId38"/>
    <p:sldId id="491" r:id="rId39"/>
    <p:sldId id="578" r:id="rId40"/>
    <p:sldId id="542" r:id="rId41"/>
  </p:sldIdLst>
  <p:sldSz cx="9144000" cy="6858000" type="screen4x3"/>
  <p:notesSz cx="6888163" cy="1001871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rawska" initials="a" lastIdx="28" clrIdx="0"/>
  <p:cmAuthor id="1" name="G. Syska" initials="GS" lastIdx="17" clrIdx="1"/>
  <p:cmAuthor id="2" name="a.bednarek" initials="a" lastIdx="9" clrIdx="2"/>
  <p:cmAuthor id="3" name="K. Hemon" initials="KH" lastIdx="3" clrIdx="3"/>
  <p:cmAuthor id="4" name="E. Wesoła" initials="EW" lastIdx="1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89C1"/>
    <a:srgbClr val="CEEC70"/>
    <a:srgbClr val="B1C7E1"/>
    <a:srgbClr val="618DC3"/>
    <a:srgbClr val="779DCB"/>
    <a:srgbClr val="FF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11" autoAdjust="0"/>
    <p:restoredTop sz="94660"/>
  </p:normalViewPr>
  <p:slideViewPr>
    <p:cSldViewPr>
      <p:cViewPr varScale="1">
        <p:scale>
          <a:sx n="106" d="100"/>
          <a:sy n="106" d="100"/>
        </p:scale>
        <p:origin x="11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650"/>
    </p:cViewPr>
  </p:sorterViewPr>
  <p:notesViewPr>
    <p:cSldViewPr>
      <p:cViewPr varScale="1">
        <p:scale>
          <a:sx n="76" d="100"/>
          <a:sy n="76" d="100"/>
        </p:scale>
        <p:origin x="-2166" y="-84"/>
      </p:cViewPr>
      <p:guideLst>
        <p:guide orient="horz" pos="3155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900934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4ECEE1-C649-49FB-939C-700FA6C5EDA8}" type="datetimeFigureOut">
              <a:rPr lang="pl-PL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515615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900934" y="9515615"/>
            <a:ext cx="2985621" cy="501496"/>
          </a:xfrm>
          <a:prstGeom prst="rect">
            <a:avLst/>
          </a:prstGeom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13F88AD-AFC0-4AC6-A29D-E34610CBCB0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570532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501497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B6A718A-DA2F-4202-A9DA-C46AAF4B8A32}" type="datetimeFigureOut">
              <a:rPr lang="pl-PL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495" y="4758609"/>
            <a:ext cx="5511174" cy="4508661"/>
          </a:xfrm>
          <a:prstGeom prst="rect">
            <a:avLst/>
          </a:prstGeom>
        </p:spPr>
        <p:txBody>
          <a:bodyPr vert="horz" lIns="92437" tIns="46218" rIns="92437" bIns="46218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515615"/>
            <a:ext cx="2985621" cy="50149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900934" y="9515615"/>
            <a:ext cx="2985621" cy="501496"/>
          </a:xfrm>
          <a:prstGeom prst="rect">
            <a:avLst/>
          </a:prstGeom>
        </p:spPr>
        <p:txBody>
          <a:bodyPr vert="horz" wrap="square" lIns="92437" tIns="46218" rIns="92437" bIns="462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8586CD-F6B1-4BDC-AEDA-A27618093E7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53977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/>
          </a:p>
        </p:txBody>
      </p:sp>
      <p:sp>
        <p:nvSpPr>
          <p:cNvPr id="614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DEA96D-DA58-420F-BD00-37C6E962AFE1}" type="slidenum">
              <a:rPr lang="pl-PL" altLang="pl-PL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0263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43F5A-32D6-4CE6-B6F0-F3DAD4C2750C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2C452-EB1B-45F8-8182-C8F6BC9E24F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ACCD8-059D-46D7-9C11-5DFDC459518B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BB2DC-9174-4C79-99CC-25666584960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D0A79-105D-4D32-92A3-25568627CF8D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3A7F1-9C4E-4A6B-9904-C379B952B4C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8F169-1569-41A7-97B7-EABEACA84D84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8B37F1-EA02-494D-BCF2-5A20CF9E5850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B10A6-1101-4794-879B-DD45BB6B2DB1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8C535-DE0A-4D77-A9DA-C10F5FE73F8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6DC69-0F76-4AA8-8DAC-132B07ED048D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3DFB6-3394-4990-A77B-E31D14E632B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07870-81B0-4832-9663-B3C8790A94D0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90ED4F-7326-4425-828F-2AB932D15CF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86E4D-BBF4-4D34-A4E6-C6710819A56D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A5F58-3BF8-466C-9057-F3FDD04EA82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CA53A-FC9D-4DF2-A6BC-46C7D6F8FFBE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7CC59-2EE6-4FE4-9F14-88677511BAF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BA4C3-2421-44E8-92DE-FC9D151CEEEC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F194F-FC7D-43B2-A93E-2F6BC4B6766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022DF-CC29-48A5-A867-365ABEEF852D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C58ED-18D9-4965-9662-7310D566526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D94BF-27CE-4253-8B21-76E165D09DC1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0F272-4410-428B-B83A-C552716E877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6EF0A-8261-40D5-870F-952460C93EB7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0259C-C3DD-4330-ABC6-04856951779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9B4EF-55F9-4EB5-B392-7C8977CBD89D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C0964-F3E0-440D-BF5F-E3EE5C28736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B56E-CF94-475D-99D2-D9AB526261E3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A89CF-D389-4F3F-A90D-5E0056501CA8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D41BC-4D85-41F0-85F3-C70267C82718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14F47-4AE7-499E-91AC-5461BF0782C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D4AA-0DFE-4DDA-B2C1-9710DFA6FB08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591CB-023F-427F-B3D3-13E70CCF892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386CF-46B5-49C5-A48A-A85072CB0607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504A-D863-49B4-BA2A-773CE771A32A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7308B-6B19-40A4-9BEF-D912C315F527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20B2A-768A-41A4-8790-9B18B2A5504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C17BB-6A78-4BC3-BEDA-F7FB179E37A6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B09A5-D7DC-4975-883A-36C095040325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EE96F-ED1C-4991-A00F-77FCA2E78C77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8651F-C2E2-4A0E-86B8-608E5CB8281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FB548-91FF-4FCF-A9B8-E731518B1300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43986-8538-423A-B475-B56DCC3F83E7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90C8483-5CDA-45B6-B1EB-C92244608DDD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7A76CA4-82E5-4D33-9BC7-6C1534D894D6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919EC8C-99A8-4975-92F7-A3FBC337F059}" type="datetime1">
              <a:rPr lang="pl-PL" smtClean="0"/>
              <a:pPr>
                <a:defRPr/>
              </a:pPr>
              <a:t>10.02.2020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15D1960-F112-4533-BE43-E75D880873FF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.opolskie.pl/" TargetMode="External"/><Relationship Id="rId2" Type="http://schemas.openxmlformats.org/officeDocument/2006/relationships/hyperlink" Target="http://test.pw.opolskie.pl/" TargetMode="Externa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upa 3"/>
          <p:cNvGrpSpPr>
            <a:grpSpLocks/>
          </p:cNvGrpSpPr>
          <p:nvPr/>
        </p:nvGrpSpPr>
        <p:grpSpPr bwMode="auto">
          <a:xfrm>
            <a:off x="1000125" y="857250"/>
            <a:ext cx="6888163" cy="4537075"/>
            <a:chOff x="-1" y="1"/>
            <a:chExt cx="6888089" cy="4536504"/>
          </a:xfrm>
        </p:grpSpPr>
        <p:sp>
          <p:nvSpPr>
            <p:cNvPr id="5" name="Schemat blokowy: operacja ręczna 4"/>
            <p:cNvSpPr/>
            <p:nvPr/>
          </p:nvSpPr>
          <p:spPr>
            <a:xfrm rot="16200000">
              <a:off x="1175792" y="-1175792"/>
              <a:ext cx="4536504" cy="6888089"/>
            </a:xfrm>
            <a:prstGeom prst="flowChartManualOperation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Schemat blokowy: operacja ręczna 4"/>
            <p:cNvSpPr/>
            <p:nvPr/>
          </p:nvSpPr>
          <p:spPr>
            <a:xfrm>
              <a:off x="-1" y="699455"/>
              <a:ext cx="6380118" cy="29291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sz="36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Regionalny Program Operacyjny Województwa Opolskiego na lata 2014-2020</a:t>
              </a:r>
            </a:p>
            <a:p>
              <a:pPr algn="ctr" defTabSz="19113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sz="2800" b="1" spc="150" dirty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Nabór w ramach Poddziałania </a:t>
              </a:r>
              <a:r>
                <a:rPr lang="pl-PL" sz="2800" b="1" spc="150" dirty="0" smtClean="0">
                  <a:ln w="11430"/>
                  <a:solidFill>
                    <a:srgbClr val="F8F8F8"/>
                  </a:solidFill>
                  <a:effectLst>
                    <a:outerShdw blurRad="25400" algn="tl" rotWithShape="0">
                      <a:srgbClr val="000000">
                        <a:alpha val="43000"/>
                      </a:srgbClr>
                    </a:outerShdw>
                  </a:effectLst>
                </a:rPr>
                <a:t>9.1.3</a:t>
              </a:r>
              <a:endParaRPr lang="pl-PL" sz="2800" b="1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5123" name="Grupa 7"/>
          <p:cNvGrpSpPr>
            <a:grpSpLocks/>
          </p:cNvGrpSpPr>
          <p:nvPr/>
        </p:nvGrpSpPr>
        <p:grpSpPr bwMode="auto">
          <a:xfrm rot="10800000">
            <a:off x="3707904" y="4221088"/>
            <a:ext cx="4909815" cy="1439862"/>
            <a:chOff x="-235682" y="-203246"/>
            <a:chExt cx="6578841" cy="4064001"/>
          </a:xfrm>
        </p:grpSpPr>
        <p:sp>
          <p:nvSpPr>
            <p:cNvPr id="8" name="Schemat blokowy: operacja ręczna 7"/>
            <p:cNvSpPr/>
            <p:nvPr/>
          </p:nvSpPr>
          <p:spPr>
            <a:xfrm rot="16200000">
              <a:off x="780523" y="-1219451"/>
              <a:ext cx="4064001" cy="6096411"/>
            </a:xfrm>
            <a:prstGeom prst="flowChartManualOperation">
              <a:avLst/>
            </a:prstGeom>
            <a:solidFill>
              <a:srgbClr val="FF99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Schemat blokowy: operacja ręczna 4"/>
            <p:cNvSpPr/>
            <p:nvPr/>
          </p:nvSpPr>
          <p:spPr>
            <a:xfrm rot="10800000">
              <a:off x="1" y="812798"/>
              <a:ext cx="6343158" cy="24384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73050" tIns="0" rIns="275828" bIns="0" spcCol="1270" anchor="ctr"/>
            <a:lstStyle/>
            <a:p>
              <a:pPr algn="ctr" defTabSz="1911350" eaLnBrk="1" hangingPunct="1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Opole, </a:t>
              </a:r>
              <a:r>
                <a:rPr lang="pl-PL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chemeClr val="accent5">
                      <a:lumMod val="60000"/>
                      <a:lumOff val="40000"/>
                    </a:schemeClr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11 lutego </a:t>
              </a:r>
              <a:r>
                <a:rPr lang="pl-PL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2020 </a:t>
              </a:r>
              <a:r>
                <a:rPr lang="pl-PL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r.</a:t>
              </a:r>
            </a:p>
          </p:txBody>
        </p:sp>
      </p:grp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785786" y="6429396"/>
            <a:ext cx="735808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Szkolenie współfinansowane przez Unię Europejską w ramach Europejskiego Funduszu Społecznego</a:t>
            </a:r>
            <a:endParaRPr kumimoji="0" 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C452-EB1B-45F8-8182-C8F6BC9E24FC}" type="slidenum">
              <a:rPr lang="pl-PL" altLang="pl-PL" smtClean="0"/>
              <a:pPr/>
              <a:t>1</a:t>
            </a:fld>
            <a:endParaRPr lang="pl-PL" altLang="pl-PL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63688" y="5293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4" name="Obraz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 smtClean="0">
                <a:latin typeface="+mn-lt"/>
                <a:cs typeface="Arial" panose="020B0604020202020204" pitchFamily="34" charset="0"/>
              </a:rPr>
              <a:t>Przedmiot konkursu, w tym typy projektów</a:t>
            </a:r>
          </a:p>
          <a:p>
            <a:pPr algn="just"/>
            <a:r>
              <a:rPr lang="pl-PL" sz="1400" dirty="0" smtClean="0">
                <a:latin typeface="Calibri" panose="020F0502020204030204" pitchFamily="34" charset="0"/>
              </a:rPr>
              <a:t> </a:t>
            </a: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marL="447675" lvl="0" indent="-177800" algn="just"/>
            <a:r>
              <a:rPr lang="pl-PL" sz="1400" b="1" dirty="0" smtClean="0">
                <a:latin typeface="Calibri" panose="020F0502020204030204" pitchFamily="34" charset="0"/>
              </a:rPr>
              <a:t>b)</a:t>
            </a:r>
            <a:r>
              <a:rPr lang="pl-PL" sz="1400" dirty="0"/>
              <a:t> </a:t>
            </a:r>
            <a:r>
              <a:rPr lang="pl-PL" sz="1400" b="1" dirty="0">
                <a:latin typeface="Calibri" panose="020F0502020204030204" pitchFamily="34" charset="0"/>
              </a:rPr>
              <a:t>doskonalenie umiejętności, kompetencji lub kwalifikacji nauczycieli ośrodków wychowania przedszkolnego do pracy z dziećmi w wieku przedszkolnym </a:t>
            </a:r>
            <a:r>
              <a:rPr lang="pl-PL" sz="1400" dirty="0">
                <a:latin typeface="Calibri" panose="020F0502020204030204" pitchFamily="34" charset="0"/>
              </a:rPr>
              <a:t>bez konieczności jednoczesnej realizacji zakresu wsparcia, o którym mowa w pkt 1 c) i d</a:t>
            </a:r>
            <a:r>
              <a:rPr lang="pl-PL" sz="1400" dirty="0" smtClean="0">
                <a:latin typeface="Calibri" panose="020F0502020204030204" pitchFamily="34" charset="0"/>
              </a:rPr>
              <a:t>), w zakresie:</a:t>
            </a:r>
          </a:p>
          <a:p>
            <a:pPr marL="447675" lvl="0" indent="-177800" algn="just"/>
            <a:endParaRPr lang="pl-PL" sz="1400" dirty="0" smtClean="0">
              <a:latin typeface="Calibri" panose="020F0502020204030204" pitchFamily="34" charset="0"/>
            </a:endParaRPr>
          </a:p>
          <a:p>
            <a:pPr marL="628650" lvl="0" indent="-180975" algn="just">
              <a:buAutoNum type="romanLcPeriod"/>
            </a:pPr>
            <a:r>
              <a:rPr lang="pl-PL" sz="1400" dirty="0" smtClean="0">
                <a:latin typeface="Calibri" panose="020F0502020204030204" pitchFamily="34" charset="0"/>
              </a:rPr>
              <a:t>stosowania </a:t>
            </a:r>
            <a:r>
              <a:rPr lang="pl-PL" sz="1400" dirty="0">
                <a:latin typeface="Calibri" panose="020F0502020204030204" pitchFamily="34" charset="0"/>
              </a:rPr>
              <a:t>metod i form organizacyjnych sprzyjających kształtowaniu i rozwijaniu u dzieci w wieku przedszkolnym kompetencji kluczowych </a:t>
            </a:r>
            <a:r>
              <a:rPr lang="pl-PL" sz="1400" dirty="0" smtClean="0">
                <a:latin typeface="Calibri" panose="020F0502020204030204" pitchFamily="34" charset="0"/>
              </a:rPr>
              <a:t>oraz umiejętności uniwersalnych niezbędnych na rynku pracy,</a:t>
            </a:r>
          </a:p>
          <a:p>
            <a:pPr marL="447675" lvl="0" algn="just"/>
            <a:endParaRPr lang="pl-PL" sz="1400" dirty="0">
              <a:latin typeface="Calibri" panose="020F0502020204030204" pitchFamily="34" charset="0"/>
            </a:endParaRPr>
          </a:p>
          <a:p>
            <a:pPr marL="625475" lvl="0" indent="-177800" algn="just"/>
            <a:r>
              <a:rPr lang="pl-PL" sz="1400" dirty="0" smtClean="0">
                <a:latin typeface="Calibri" panose="020F0502020204030204" pitchFamily="34" charset="0"/>
              </a:rPr>
              <a:t>ii. wyrównywania </a:t>
            </a:r>
            <a:r>
              <a:rPr lang="pl-PL" sz="1400" dirty="0">
                <a:latin typeface="Calibri" panose="020F0502020204030204" pitchFamily="34" charset="0"/>
              </a:rPr>
              <a:t>stwierdzonych deficytów, w tym w szczególności z dziećmi ze specjalnymi potrzebami </a:t>
            </a:r>
            <a:r>
              <a:rPr lang="pl-PL" sz="1400" dirty="0" smtClean="0">
                <a:latin typeface="Calibri" panose="020F0502020204030204" pitchFamily="34" charset="0"/>
              </a:rPr>
              <a:t> edukacyjnymi </a:t>
            </a:r>
            <a:r>
              <a:rPr lang="pl-PL" sz="1400" dirty="0">
                <a:latin typeface="Calibri" panose="020F0502020204030204" pitchFamily="34" charset="0"/>
              </a:rPr>
              <a:t>oraz w zakresie współpracy nauczycieli z rodzicami, w tym radzenia sobie w sytuacjach trudnych;</a:t>
            </a:r>
          </a:p>
          <a:p>
            <a:pPr marL="447675" lvl="0" indent="-177800"/>
            <a:endParaRPr lang="pl-PL" sz="1400" dirty="0">
              <a:latin typeface="Calibri" panose="020F0502020204030204" pitchFamily="34" charset="0"/>
            </a:endParaRPr>
          </a:p>
          <a:p>
            <a:pPr lvl="0"/>
            <a:endParaRPr lang="pl-PL" sz="1400" dirty="0" smtClean="0"/>
          </a:p>
          <a:p>
            <a:pPr lvl="0"/>
            <a:endParaRPr lang="pl-PL" sz="1400" dirty="0"/>
          </a:p>
          <a:p>
            <a:pPr lvl="0"/>
            <a:endParaRPr lang="pl-PL" sz="1400" dirty="0" smtClean="0"/>
          </a:p>
          <a:p>
            <a:pPr algn="just"/>
            <a:endParaRPr lang="pl-PL" altLang="pl-PL" sz="1400" dirty="0" smtClean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255" y="5952376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7056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451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 smtClean="0">
                <a:latin typeface="+mn-lt"/>
                <a:cs typeface="Arial" panose="020B0604020202020204" pitchFamily="34" charset="0"/>
              </a:rPr>
              <a:t>Przedmiot konkursu, w tym typy projektów</a:t>
            </a:r>
          </a:p>
          <a:p>
            <a:pPr algn="just"/>
            <a:endParaRPr lang="pl-PL" altLang="pl-PL" sz="1400" dirty="0" smtClean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400" dirty="0" smtClean="0">
              <a:latin typeface="+mj-lt"/>
              <a:cs typeface="Times New Roman" pitchFamily="18" charset="0"/>
            </a:endParaRPr>
          </a:p>
          <a:p>
            <a:pPr marL="541338" indent="-541338" algn="just"/>
            <a:r>
              <a:rPr lang="pl-PL" sz="1400" dirty="0" smtClean="0">
                <a:latin typeface="+mj-lt"/>
              </a:rPr>
              <a:t>        </a:t>
            </a:r>
            <a:r>
              <a:rPr lang="pl-PL" sz="1400" b="1" dirty="0" smtClean="0">
                <a:latin typeface="+mj-lt"/>
              </a:rPr>
              <a:t>c)</a:t>
            </a:r>
            <a:r>
              <a:rPr lang="pl-PL" sz="1400" dirty="0" smtClean="0">
                <a:latin typeface="+mj-lt"/>
              </a:rPr>
              <a:t>  </a:t>
            </a:r>
            <a:r>
              <a:rPr lang="pl-PL" sz="1400" b="1" dirty="0" smtClean="0">
                <a:latin typeface="Calibri" panose="020F0502020204030204" pitchFamily="34" charset="0"/>
              </a:rPr>
              <a:t>dostosowanie </a:t>
            </a:r>
            <a:r>
              <a:rPr lang="pl-PL" sz="1400" b="1" dirty="0">
                <a:latin typeface="Calibri" panose="020F0502020204030204" pitchFamily="34" charset="0"/>
              </a:rPr>
              <a:t>istniejących miejsc wychowania przedszkolnego do potrzeb dzieci z niepełnosprawnościami lub </a:t>
            </a:r>
            <a:r>
              <a:rPr lang="pl-PL" sz="1400" b="1" dirty="0" smtClean="0">
                <a:latin typeface="Calibri" panose="020F0502020204030204" pitchFamily="34" charset="0"/>
              </a:rPr>
              <a:t> realizacja </a:t>
            </a:r>
            <a:r>
              <a:rPr lang="pl-PL" sz="1400" b="1" dirty="0">
                <a:latin typeface="Calibri" panose="020F0502020204030204" pitchFamily="34" charset="0"/>
              </a:rPr>
              <a:t>dodatkowej oferty edukacyjnej i specjalistycznej</a:t>
            </a:r>
            <a:r>
              <a:rPr lang="pl-PL" sz="1400" dirty="0">
                <a:latin typeface="Calibri" panose="020F0502020204030204" pitchFamily="34" charset="0"/>
              </a:rPr>
              <a:t> umożliwiającej dziecku z niepełnosprawnością udział w wychowaniu przedszkolnym poprzez wyrównywanie deficytu wynikającego z niepełnosprawności;</a:t>
            </a:r>
          </a:p>
          <a:p>
            <a:pPr marL="447675" lvl="0" indent="-447675"/>
            <a:endParaRPr lang="pl-PL" sz="1400" dirty="0" smtClean="0">
              <a:latin typeface="+mj-lt"/>
            </a:endParaRPr>
          </a:p>
          <a:p>
            <a:pPr marL="541338" indent="-541338" algn="just"/>
            <a:r>
              <a:rPr lang="pl-PL" sz="1400" dirty="0" smtClean="0">
                <a:latin typeface="Calibri" panose="020F0502020204030204" pitchFamily="34" charset="0"/>
              </a:rPr>
              <a:t>       </a:t>
            </a:r>
            <a:r>
              <a:rPr lang="pl-PL" sz="1400" b="1" dirty="0" smtClean="0">
                <a:latin typeface="Calibri" panose="020F0502020204030204" pitchFamily="34" charset="0"/>
              </a:rPr>
              <a:t>d)</a:t>
            </a:r>
            <a:r>
              <a:rPr lang="pl-PL" sz="1400" dirty="0" smtClean="0">
                <a:latin typeface="Calibri" panose="020F0502020204030204" pitchFamily="34" charset="0"/>
              </a:rPr>
              <a:t> </a:t>
            </a:r>
            <a:r>
              <a:rPr lang="pl-PL" sz="1400" b="1" dirty="0" smtClean="0">
                <a:latin typeface="Calibri" panose="020F0502020204030204" pitchFamily="34" charset="0"/>
              </a:rPr>
              <a:t>tworzenie </a:t>
            </a:r>
            <a:r>
              <a:rPr lang="pl-PL" sz="1400" b="1" dirty="0">
                <a:latin typeface="Calibri" panose="020F0502020204030204" pitchFamily="34" charset="0"/>
              </a:rPr>
              <a:t>nowych miejsc wychowania przedszkolnego</a:t>
            </a:r>
            <a:r>
              <a:rPr lang="pl-PL" sz="1400" dirty="0">
                <a:latin typeface="Calibri" panose="020F0502020204030204" pitchFamily="34" charset="0"/>
              </a:rPr>
              <a:t>, w tym miejsc wychowania przedszkolnego dostosowanych do potrzeb dzieci z niepełnosprawnościami, w istniejących lub nowoutworzonych ośrodkach wychowania przedszkolnego (również specjalnych i integracyjnych</a:t>
            </a:r>
            <a:r>
              <a:rPr lang="pl-PL" sz="1400" dirty="0" smtClean="0">
                <a:latin typeface="Calibri" panose="020F0502020204030204" pitchFamily="34" charset="0"/>
              </a:rPr>
              <a:t>);</a:t>
            </a:r>
            <a:endParaRPr lang="pl-PL" sz="1400" dirty="0">
              <a:latin typeface="Calibri" panose="020F0502020204030204" pitchFamily="34" charset="0"/>
            </a:endParaRPr>
          </a:p>
          <a:p>
            <a:pPr marL="541338" lvl="0" indent="-541338" algn="just"/>
            <a:endParaRPr lang="pl-PL" sz="1400" dirty="0" smtClean="0">
              <a:latin typeface="Calibri" panose="020F0502020204030204" pitchFamily="34" charset="0"/>
            </a:endParaRPr>
          </a:p>
          <a:p>
            <a:pPr marL="541338" lvl="0" indent="-541338"/>
            <a:r>
              <a:rPr lang="pl-PL" sz="1400" dirty="0" smtClean="0">
                <a:latin typeface="Calibri" panose="020F0502020204030204" pitchFamily="34" charset="0"/>
              </a:rPr>
              <a:t>       </a:t>
            </a:r>
            <a:r>
              <a:rPr lang="pl-PL" sz="1400" b="1" dirty="0" smtClean="0">
                <a:latin typeface="Calibri" panose="020F0502020204030204" pitchFamily="34" charset="0"/>
              </a:rPr>
              <a:t>e)</a:t>
            </a:r>
            <a:r>
              <a:rPr lang="pl-PL" sz="1400" dirty="0" smtClean="0">
                <a:latin typeface="Calibri" panose="020F0502020204030204" pitchFamily="34" charset="0"/>
              </a:rPr>
              <a:t>  </a:t>
            </a:r>
            <a:r>
              <a:rPr lang="pl-PL" sz="1400" b="1" dirty="0" smtClean="0">
                <a:latin typeface="Calibri" panose="020F0502020204030204" pitchFamily="34" charset="0"/>
              </a:rPr>
              <a:t>wydłużenie </a:t>
            </a:r>
            <a:r>
              <a:rPr lang="pl-PL" sz="1400" b="1" dirty="0">
                <a:latin typeface="Calibri" panose="020F0502020204030204" pitchFamily="34" charset="0"/>
              </a:rPr>
              <a:t>godzin pracy ośrodków wychowania przedszkolnego </a:t>
            </a:r>
            <a:r>
              <a:rPr lang="pl-PL" sz="1400" dirty="0">
                <a:latin typeface="Calibri" panose="020F0502020204030204" pitchFamily="34" charset="0"/>
              </a:rPr>
              <a:t>bez konieczności jednoczesnej realizacji zakresu wsparcia, o którym mowa w pkt 1 c) i d</a:t>
            </a:r>
            <a:r>
              <a:rPr lang="pl-PL" sz="1400" dirty="0" smtClean="0">
                <a:latin typeface="Calibri" panose="020F0502020204030204" pitchFamily="34" charset="0"/>
              </a:rPr>
              <a:t>);</a:t>
            </a:r>
            <a:r>
              <a:rPr lang="pl-PL" sz="1400" baseline="30000" dirty="0" smtClean="0"/>
              <a:t> </a:t>
            </a:r>
          </a:p>
          <a:p>
            <a:pPr marL="541338" lvl="0" indent="-541338"/>
            <a:endParaRPr lang="pl-PL" sz="1400" baseline="30000" dirty="0">
              <a:latin typeface="+mj-lt"/>
            </a:endParaRPr>
          </a:p>
          <a:p>
            <a:pPr marL="269875" lvl="0" indent="-269875"/>
            <a:r>
              <a:rPr lang="pl-PL" sz="1400" dirty="0">
                <a:latin typeface="+mn-lt"/>
              </a:rPr>
              <a:t> </a:t>
            </a:r>
            <a:r>
              <a:rPr lang="pl-PL" sz="1400" dirty="0" smtClean="0">
                <a:latin typeface="+mn-lt"/>
              </a:rPr>
              <a:t>      </a:t>
            </a:r>
            <a:r>
              <a:rPr lang="pl-PL" sz="1400" b="1" dirty="0" smtClean="0">
                <a:latin typeface="+mn-lt"/>
              </a:rPr>
              <a:t>f</a:t>
            </a:r>
            <a:r>
              <a:rPr lang="pl-PL" sz="1400" b="1" dirty="0">
                <a:latin typeface="+mn-lt"/>
              </a:rPr>
              <a:t>)</a:t>
            </a:r>
            <a:r>
              <a:rPr lang="pl-PL" sz="1400" dirty="0">
                <a:latin typeface="+mn-lt"/>
              </a:rPr>
              <a:t>  </a:t>
            </a:r>
            <a:r>
              <a:rPr lang="pl-PL" sz="1400" b="1" dirty="0">
                <a:latin typeface="+mn-lt"/>
              </a:rPr>
              <a:t>dostosowanie i doposażenie istniejącej infrastruktury wychowania przedszkolnego </a:t>
            </a:r>
            <a:r>
              <a:rPr lang="pl-PL" sz="1400" dirty="0">
                <a:latin typeface="+mn-lt"/>
              </a:rPr>
              <a:t>bez konieczności jednoczesnej  realizacji zakresu wsparcia, o którym mowa w pkt 1 c) i d), w </a:t>
            </a:r>
            <a:r>
              <a:rPr lang="pl-PL" sz="1400" dirty="0" smtClean="0">
                <a:latin typeface="+mn-lt"/>
              </a:rPr>
              <a:t>zakresie: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+mn-lt"/>
              </a:rPr>
              <a:t>potrzeb </a:t>
            </a:r>
            <a:r>
              <a:rPr lang="pl-PL" sz="1400" dirty="0">
                <a:latin typeface="+mn-lt"/>
              </a:rPr>
              <a:t>dzieci w wieku </a:t>
            </a:r>
            <a:r>
              <a:rPr lang="pl-PL" sz="1400" dirty="0" smtClean="0">
                <a:latin typeface="+mn-lt"/>
              </a:rPr>
              <a:t>przedszkolnym,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 smtClean="0">
                <a:latin typeface="+mn-lt"/>
              </a:rPr>
              <a:t>specyficznych </a:t>
            </a:r>
            <a:r>
              <a:rPr lang="pl-PL" sz="1400" dirty="0">
                <a:latin typeface="+mn-lt"/>
              </a:rPr>
              <a:t>potrzeb dzieci w wieku </a:t>
            </a:r>
            <a:r>
              <a:rPr lang="pl-PL" sz="1400" dirty="0" smtClean="0">
                <a:latin typeface="+mn-lt"/>
              </a:rPr>
              <a:t>przedszkolnym.</a:t>
            </a:r>
            <a:endParaRPr lang="pl-PL" sz="1400" dirty="0">
              <a:latin typeface="+mn-lt"/>
            </a:endParaRPr>
          </a:p>
          <a:p>
            <a:pPr marL="541338" lvl="0" indent="-541338"/>
            <a:endParaRPr lang="pl-PL" sz="1000" dirty="0" smtClean="0">
              <a:latin typeface="+mj-lt"/>
            </a:endParaRPr>
          </a:p>
          <a:p>
            <a:pPr algn="just"/>
            <a:endParaRPr lang="pl-PL" altLang="pl-PL" sz="10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96748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8287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 smtClean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/>
            <a:endParaRPr lang="pl-PL" sz="1400" b="1" dirty="0" smtClean="0">
              <a:latin typeface="+mj-lt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pl-PL" sz="1400" b="1" dirty="0" smtClean="0">
                <a:latin typeface="Calibri" panose="020F0502020204030204" pitchFamily="34" charset="0"/>
              </a:rPr>
              <a:t>Finansowanie </a:t>
            </a:r>
            <a:r>
              <a:rPr lang="pl-PL" sz="1400" b="1" dirty="0">
                <a:latin typeface="Calibri" panose="020F0502020204030204" pitchFamily="34" charset="0"/>
              </a:rPr>
              <a:t>realizacji dodatkowych zajęć oraz wsparcie nauczycieli odbywa się przez okres nie dłuższy niż 24 </a:t>
            </a:r>
            <a:r>
              <a:rPr lang="pl-PL" sz="1400" b="1" dirty="0" smtClean="0">
                <a:latin typeface="Calibri" panose="020F0502020204030204" pitchFamily="34" charset="0"/>
              </a:rPr>
              <a:t>  miesiące</a:t>
            </a:r>
            <a:r>
              <a:rPr lang="pl-PL" sz="1400" dirty="0" smtClean="0">
                <a:latin typeface="Calibri" panose="020F050202020403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arenR"/>
            </a:pPr>
            <a:endParaRPr lang="pl-PL" sz="1400" dirty="0" smtClean="0">
              <a:latin typeface="Calibri" panose="020F0502020204030204" pitchFamily="34" charset="0"/>
            </a:endParaRPr>
          </a:p>
          <a:p>
            <a:pPr marL="354013" indent="-354013" algn="just">
              <a:buFont typeface="+mj-lt"/>
              <a:buAutoNum type="arabicParenR"/>
            </a:pPr>
            <a:r>
              <a:rPr lang="pl-PL" sz="1400" b="1" dirty="0" smtClean="0">
                <a:latin typeface="Calibri" panose="020F0502020204030204" pitchFamily="34" charset="0"/>
              </a:rPr>
              <a:t>W </a:t>
            </a:r>
            <a:r>
              <a:rPr lang="pl-PL" sz="1400" b="1" dirty="0">
                <a:latin typeface="Calibri" panose="020F0502020204030204" pitchFamily="34" charset="0"/>
              </a:rPr>
              <a:t>zakresie indywidualizacji pracy z dzieckiem </a:t>
            </a:r>
            <a:r>
              <a:rPr lang="pl-PL" sz="1400" b="1" dirty="0" smtClean="0">
                <a:latin typeface="Calibri" panose="020F0502020204030204" pitchFamily="34" charset="0"/>
              </a:rPr>
              <a:t>w wieku przedszkolnym</a:t>
            </a:r>
            <a:r>
              <a:rPr lang="pl-PL" sz="1400" dirty="0" smtClean="0">
                <a:latin typeface="Calibri" panose="020F0502020204030204" pitchFamily="34" charset="0"/>
              </a:rPr>
              <a:t>, </a:t>
            </a:r>
            <a:r>
              <a:rPr lang="pl-PL" sz="1400" dirty="0">
                <a:latin typeface="Calibri" panose="020F0502020204030204" pitchFamily="34" charset="0"/>
              </a:rPr>
              <a:t>w </a:t>
            </a:r>
            <a:r>
              <a:rPr lang="pl-PL" sz="1400" dirty="0" smtClean="0">
                <a:latin typeface="Calibri" panose="020F0502020204030204" pitchFamily="34" charset="0"/>
              </a:rPr>
              <a:t>tym o </a:t>
            </a:r>
            <a:r>
              <a:rPr lang="pl-PL" sz="1400" dirty="0">
                <a:latin typeface="Calibri" panose="020F0502020204030204" pitchFamily="34" charset="0"/>
              </a:rPr>
              <a:t>specjalnych potrzebach edukacyjnych </a:t>
            </a:r>
            <a:r>
              <a:rPr lang="pl-PL" sz="1400" b="1" dirty="0">
                <a:latin typeface="Calibri" panose="020F0502020204030204" pitchFamily="34" charset="0"/>
              </a:rPr>
              <a:t>możliwy jest zakup specjalistycznego sprzętu i pomocy dydaktycznych </a:t>
            </a:r>
            <a:r>
              <a:rPr lang="pl-PL" sz="1400" dirty="0">
                <a:latin typeface="Calibri" panose="020F0502020204030204" pitchFamily="34" charset="0"/>
              </a:rPr>
              <a:t>do placówek wychowania przedszkolnego </a:t>
            </a:r>
            <a:r>
              <a:rPr lang="pl-PL" sz="1400" b="1" dirty="0">
                <a:latin typeface="Calibri" panose="020F0502020204030204" pitchFamily="34" charset="0"/>
              </a:rPr>
              <a:t>koniecznych do rozpoznawania potrzeb, wspomagania rozwoju i prowadzenia terapii dzieci</a:t>
            </a:r>
            <a:r>
              <a:rPr lang="pl-PL" sz="1400" dirty="0">
                <a:latin typeface="Calibri" panose="020F0502020204030204" pitchFamily="34" charset="0"/>
              </a:rPr>
              <a:t> ze specjalnymi potrzebami edukacyjnymi, w tym dzieci z </a:t>
            </a:r>
            <a:r>
              <a:rPr lang="pl-PL" sz="1400" dirty="0" smtClean="0">
                <a:latin typeface="Calibri" panose="020F0502020204030204" pitchFamily="34" charset="0"/>
              </a:rPr>
              <a:t>niepełnosprawnościami.</a:t>
            </a:r>
          </a:p>
          <a:p>
            <a:pPr marL="354013" indent="-354013" algn="just">
              <a:buFont typeface="+mj-lt"/>
              <a:buAutoNum type="arabicParenR"/>
            </a:pPr>
            <a:endParaRPr lang="pl-PL" sz="1400" dirty="0" smtClean="0">
              <a:latin typeface="Calibri" panose="020F0502020204030204" pitchFamily="34" charset="0"/>
            </a:endParaRPr>
          </a:p>
          <a:p>
            <a:pPr marL="354013" indent="-354013" algn="just">
              <a:buFont typeface="+mj-lt"/>
              <a:buAutoNum type="arabicParenR"/>
            </a:pPr>
            <a:r>
              <a:rPr lang="pl-PL" sz="1400" dirty="0" smtClean="0">
                <a:latin typeface="Calibri" panose="020F0502020204030204" pitchFamily="34" charset="0"/>
              </a:rPr>
              <a:t>Kwota wydatków na realizację dodatkowych zajęć wyrównujących szanse edukacyjne dzieci może przekroczyć 30% kosztów bezpośrednich projektu.</a:t>
            </a:r>
          </a:p>
          <a:p>
            <a:pPr marL="354013" indent="-354013" algn="just">
              <a:buFont typeface="+mj-lt"/>
              <a:buAutoNum type="arabicParenR"/>
            </a:pPr>
            <a:endParaRPr lang="pl-PL" sz="1400" dirty="0" smtClean="0">
              <a:latin typeface="Calibri" panose="020F0502020204030204" pitchFamily="34" charset="0"/>
            </a:endParaRPr>
          </a:p>
          <a:p>
            <a:pPr marL="354013" indent="-354013" algn="just">
              <a:buFont typeface="+mj-lt"/>
              <a:buAutoNum type="arabicParenR"/>
            </a:pPr>
            <a:r>
              <a:rPr lang="pl-PL" sz="1400" b="1" dirty="0" smtClean="0">
                <a:latin typeface="Calibri" panose="020F0502020204030204" pitchFamily="34" charset="0"/>
              </a:rPr>
              <a:t>Dostosowanie i doposażenie istniejących ośrodków wychowania przedszkolnego do potrzeb i możliwości dzieci </a:t>
            </a:r>
            <a:br>
              <a:rPr lang="pl-PL" sz="1400" b="1" dirty="0" smtClean="0">
                <a:latin typeface="Calibri" panose="020F0502020204030204" pitchFamily="34" charset="0"/>
              </a:rPr>
            </a:br>
            <a:r>
              <a:rPr lang="pl-PL" sz="1400" b="1" dirty="0" smtClean="0">
                <a:latin typeface="Calibri" panose="020F0502020204030204" pitchFamily="34" charset="0"/>
              </a:rPr>
              <a:t>w wieku przedszkolnym/specyficznych potrzeb dzieci w wieku przedszkolnym możliwe jest wyłącznie w ramach ośrodków, w których odnotowuje się potrzeby w tym zakresie. Wnioski z diagnozy muszą stanowić element wniosku o dofinansowanie.</a:t>
            </a:r>
          </a:p>
          <a:p>
            <a:pPr marL="354013" indent="-354013" algn="just">
              <a:buAutoNum type="arabicParenR" startAt="4"/>
            </a:pPr>
            <a:endParaRPr lang="pl-PL" sz="1400" dirty="0">
              <a:latin typeface="Calibri" panose="020F0502020204030204" pitchFamily="34" charset="0"/>
            </a:endParaRPr>
          </a:p>
          <a:p>
            <a:endParaRPr lang="pl-PL" altLang="pl-PL" sz="1400" dirty="0" smtClean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171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 smtClean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/>
            <a:endParaRPr lang="pl-PL" sz="1400" b="1" dirty="0" smtClean="0">
              <a:latin typeface="+mj-lt"/>
            </a:endParaRPr>
          </a:p>
          <a:p>
            <a:pPr marL="269875" indent="-269875" algn="just"/>
            <a:r>
              <a:rPr lang="pl-PL" sz="1400" dirty="0" smtClean="0">
                <a:latin typeface="Calibri" panose="020F0502020204030204" pitchFamily="34" charset="0"/>
              </a:rPr>
              <a:t>5) Interwencja podejmowana w zakresie tworzenia nowych miejsc w ośrodkach wychowania przedszkolnego     uzależniona jest od trendów demograficznych oraz rzeczywistych potrzeb wewnątrzregionalnych województwa</a:t>
            </a:r>
            <a:r>
              <a:rPr lang="pl-PL" sz="1400" dirty="0" smtClean="0"/>
              <a:t>, </a:t>
            </a:r>
            <a:r>
              <a:rPr lang="pl-PL" sz="1400" dirty="0">
                <a:latin typeface="+mn-lt"/>
              </a:rPr>
              <a:t>co musi wynikać z Analizy dostępności miejsc wychowania przedszkolnego w 50 gminach województwa opolskiego </a:t>
            </a:r>
            <a:r>
              <a:rPr lang="pl-PL" sz="1400" dirty="0" smtClean="0">
                <a:latin typeface="+mn-lt"/>
              </a:rPr>
              <a:t/>
            </a:r>
            <a:br>
              <a:rPr lang="pl-PL" sz="1400" dirty="0" smtClean="0">
                <a:latin typeface="+mn-lt"/>
              </a:rPr>
            </a:br>
            <a:r>
              <a:rPr lang="pl-PL" sz="1400" dirty="0" smtClean="0">
                <a:latin typeface="+mn-lt"/>
              </a:rPr>
              <a:t>(</a:t>
            </a:r>
            <a:r>
              <a:rPr lang="pl-PL" sz="1400" dirty="0">
                <a:latin typeface="+mn-lt"/>
              </a:rPr>
              <a:t>z wyłączeniem Aglomeracji Opolskiej) </a:t>
            </a:r>
            <a:r>
              <a:rPr lang="pl-PL" sz="1400" dirty="0" smtClean="0">
                <a:latin typeface="+mn-lt"/>
              </a:rPr>
              <a:t>- Załącznik </a:t>
            </a:r>
            <a:r>
              <a:rPr lang="pl-PL" sz="1400" dirty="0">
                <a:latin typeface="+mn-lt"/>
              </a:rPr>
              <a:t>nr 11 do niniejszego Regulaminu konkursu oraz potwierdzonego na poziomie wniosku o dofinansowanie projektu</a:t>
            </a:r>
            <a:r>
              <a:rPr lang="pl-PL" sz="1400" dirty="0" smtClean="0">
                <a:latin typeface="+mn-lt"/>
              </a:rPr>
              <a:t>, zapotrzebowania </a:t>
            </a:r>
            <a:r>
              <a:rPr lang="pl-PL" sz="1400" dirty="0">
                <a:latin typeface="+mn-lt"/>
              </a:rPr>
              <a:t>w perspektywie 3-letniej na nowe miejsca przedszkolne w gminach, w których są one tworzone. </a:t>
            </a:r>
            <a:endParaRPr lang="pl-PL" sz="1400" dirty="0" smtClean="0">
              <a:latin typeface="+mn-lt"/>
            </a:endParaRPr>
          </a:p>
          <a:p>
            <a:pPr marL="269875" indent="-269875" algn="just"/>
            <a:r>
              <a:rPr lang="pl-PL" sz="1400" dirty="0" smtClean="0">
                <a:latin typeface="+mn-lt"/>
              </a:rPr>
              <a:t>      Gminy </a:t>
            </a:r>
            <a:r>
              <a:rPr lang="pl-PL" sz="1400" dirty="0">
                <a:latin typeface="+mn-lt"/>
              </a:rPr>
              <a:t>na terenie których mogą być tworzone nowe miejsca przedszkolne, to: </a:t>
            </a:r>
            <a:r>
              <a:rPr lang="pl-PL" sz="1400" b="1" dirty="0">
                <a:latin typeface="+mn-lt"/>
              </a:rPr>
              <a:t>Skarbimierz, Wołczyn, Praszka, Zębowice, Domaszowice, Polska Cerekiew, Pokój, Głuchołazy, Lubrza, Zawadzkie, </a:t>
            </a:r>
            <a:r>
              <a:rPr lang="pl-PL" sz="1400" b="1" dirty="0" smtClean="0">
                <a:latin typeface="+mn-lt"/>
              </a:rPr>
              <a:t>Pakosławice.</a:t>
            </a:r>
          </a:p>
          <a:p>
            <a:pPr marL="269875" indent="-269875" algn="just"/>
            <a:r>
              <a:rPr lang="pl-PL" sz="1400" dirty="0" smtClean="0">
                <a:latin typeface="+mn-lt"/>
              </a:rPr>
              <a:t>      </a:t>
            </a:r>
          </a:p>
          <a:p>
            <a:pPr marL="269875" indent="-269875" algn="ctr"/>
            <a:r>
              <a:rPr lang="pl-PL" sz="1400" b="1" dirty="0">
                <a:latin typeface="+mn-lt"/>
              </a:rPr>
              <a:t> </a:t>
            </a:r>
            <a:r>
              <a:rPr lang="pl-PL" sz="1400" b="1" dirty="0" smtClean="0">
                <a:latin typeface="+mn-lt"/>
              </a:rPr>
              <a:t>      </a:t>
            </a:r>
            <a:r>
              <a:rPr lang="x-none" sz="1400" b="1" dirty="0" smtClean="0">
                <a:latin typeface="+mn-lt"/>
              </a:rPr>
              <a:t>Każdy </a:t>
            </a:r>
            <a:r>
              <a:rPr lang="x-none" sz="1400" b="1" dirty="0">
                <a:latin typeface="+mn-lt"/>
              </a:rPr>
              <a:t>beneficjent powinien zachować trwałość utworzonych w ramach projektu miejsc wychowania przedszkolnego przez okres co najmniej 2 lat od daty zakończenia jego realizacji.</a:t>
            </a:r>
            <a:endParaRPr lang="pl-PL" sz="1400" b="1" dirty="0">
              <a:latin typeface="+mn-lt"/>
            </a:endParaRPr>
          </a:p>
          <a:p>
            <a:pPr marL="269875" indent="-269875" algn="ctr"/>
            <a:r>
              <a:rPr lang="pl-PL" sz="1400" b="1" dirty="0" smtClean="0">
                <a:latin typeface="+mn-lt"/>
              </a:rPr>
              <a:t> </a:t>
            </a:r>
          </a:p>
          <a:p>
            <a:pPr marL="269875" indent="-269875" algn="just"/>
            <a:endParaRPr lang="pl-PL" sz="1400" dirty="0">
              <a:latin typeface="Calibri" panose="020F0502020204030204" pitchFamily="34" charset="0"/>
            </a:endParaRPr>
          </a:p>
          <a:p>
            <a:pPr marL="269875" indent="-269875" algn="just"/>
            <a:r>
              <a:rPr lang="pl-PL" sz="1400" dirty="0" smtClean="0">
                <a:latin typeface="Calibri" panose="020F0502020204030204" pitchFamily="34" charset="0"/>
              </a:rPr>
              <a:t>6)  </a:t>
            </a:r>
            <a:r>
              <a:rPr lang="pl-PL" sz="1400" b="1" dirty="0" smtClean="0">
                <a:latin typeface="Calibri" panose="020F0502020204030204" pitchFamily="34" charset="0"/>
              </a:rPr>
              <a:t>Wkład </a:t>
            </a:r>
            <a:r>
              <a:rPr lang="pl-PL" sz="1400" b="1" dirty="0">
                <a:latin typeface="Calibri" panose="020F0502020204030204" pitchFamily="34" charset="0"/>
              </a:rPr>
              <a:t>funduszy strukturalnych w realizację działań ukierunkowanych na upowszechnienie edukacji przedszkolnej </a:t>
            </a:r>
            <a:br>
              <a:rPr lang="pl-PL" sz="1400" b="1" dirty="0">
                <a:latin typeface="Calibri" panose="020F0502020204030204" pitchFamily="34" charset="0"/>
              </a:rPr>
            </a:br>
            <a:r>
              <a:rPr lang="pl-PL" sz="1400" b="1" dirty="0">
                <a:latin typeface="Calibri" panose="020F0502020204030204" pitchFamily="34" charset="0"/>
              </a:rPr>
              <a:t>w regionie nie może zastępować publicznych lub równoważnych wydatków przeznaczonych na ten cel. </a:t>
            </a:r>
          </a:p>
          <a:p>
            <a:pPr marL="269875" indent="-269875" algn="just"/>
            <a:endParaRPr lang="pl-PL" sz="1400" dirty="0">
              <a:latin typeface="Calibri" panose="020F0502020204030204" pitchFamily="34" charset="0"/>
            </a:endParaRPr>
          </a:p>
          <a:p>
            <a:pPr marL="269875" lvl="0" indent="-269875" algn="just">
              <a:buAutoNum type="arabicParenR" startAt="7"/>
            </a:pPr>
            <a:r>
              <a:rPr lang="pl-PL" sz="1400" b="1" dirty="0" smtClean="0">
                <a:latin typeface="Calibri" panose="020F0502020204030204" pitchFamily="34" charset="0"/>
              </a:rPr>
              <a:t>Działania </a:t>
            </a:r>
            <a:r>
              <a:rPr lang="pl-PL" sz="1400" b="1" dirty="0">
                <a:latin typeface="Calibri" panose="020F0502020204030204" pitchFamily="34" charset="0"/>
              </a:rPr>
              <a:t>świadomościowe</a:t>
            </a:r>
            <a:r>
              <a:rPr lang="pl-PL" sz="1400" dirty="0">
                <a:latin typeface="Calibri" panose="020F0502020204030204" pitchFamily="34" charset="0"/>
              </a:rPr>
              <a:t> (kampanie informacyjne i działania upowszechniające) będą możliwe do finansowania jedynie jeśli będą stanowić część projektu i będą uzupełniać działania o charakterze wdrożeniowym w ramach tego projektu, z zastrzeżeniem </a:t>
            </a:r>
            <a:r>
              <a:rPr lang="pl-PL" sz="1400" dirty="0" smtClean="0">
                <a:latin typeface="Calibri" panose="020F0502020204030204" pitchFamily="34" charset="0"/>
              </a:rPr>
              <a:t>iż </a:t>
            </a:r>
            <a:r>
              <a:rPr lang="pl-PL" sz="1400" dirty="0">
                <a:latin typeface="Calibri" panose="020F0502020204030204" pitchFamily="34" charset="0"/>
              </a:rPr>
              <a:t>nie mogą przekroczyć </a:t>
            </a:r>
            <a:r>
              <a:rPr lang="pl-PL" sz="1400" b="1" dirty="0">
                <a:latin typeface="Calibri" panose="020F0502020204030204" pitchFamily="34" charset="0"/>
              </a:rPr>
              <a:t>10% kosztów kwalifikowalnych</a:t>
            </a:r>
            <a:r>
              <a:rPr lang="pl-PL" sz="1400" dirty="0" smtClean="0">
                <a:latin typeface="Calibri" panose="020F0502020204030204" pitchFamily="34" charset="0"/>
              </a:rPr>
              <a:t>.</a:t>
            </a:r>
          </a:p>
          <a:p>
            <a:pPr marL="342900" lvl="0" indent="-342900" algn="just">
              <a:buAutoNum type="arabicParenR" startAt="7"/>
            </a:pPr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altLang="pl-PL" sz="14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9914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2913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 smtClean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algn="just"/>
            <a:endParaRPr lang="pl-PL" sz="1400" b="1" dirty="0" smtClean="0">
              <a:latin typeface="+mj-lt"/>
            </a:endParaRPr>
          </a:p>
          <a:p>
            <a:pPr marL="269875" indent="-269875" algn="just"/>
            <a:endParaRPr lang="pl-PL" sz="1400" dirty="0">
              <a:latin typeface="Calibri" panose="020F0502020204030204" pitchFamily="34" charset="0"/>
            </a:endParaRPr>
          </a:p>
          <a:p>
            <a:pPr marL="269875" lvl="0" indent="-269875" algn="just">
              <a:tabLst>
                <a:tab pos="177800" algn="l"/>
                <a:tab pos="269875" algn="l"/>
              </a:tabLst>
            </a:pPr>
            <a:r>
              <a:rPr lang="pl-PL" sz="1400" dirty="0" smtClean="0">
                <a:latin typeface="Calibri" panose="020F0502020204030204" pitchFamily="34" charset="0"/>
              </a:rPr>
              <a:t>8)  </a:t>
            </a:r>
            <a:r>
              <a:rPr lang="pl-PL" sz="1400" b="1" dirty="0" smtClean="0">
                <a:latin typeface="Calibri" panose="020F0502020204030204" pitchFamily="34" charset="0"/>
              </a:rPr>
              <a:t>Łączny </a:t>
            </a:r>
            <a:r>
              <a:rPr lang="pl-PL" sz="1400" b="1" dirty="0">
                <a:latin typeface="Calibri" panose="020F0502020204030204" pitchFamily="34" charset="0"/>
              </a:rPr>
              <a:t>limit wydatków związanych z zakupem środków trwałych</a:t>
            </a:r>
            <a:r>
              <a:rPr lang="pl-PL" sz="1400" dirty="0">
                <a:latin typeface="Calibri" panose="020F0502020204030204" pitchFamily="34" charset="0"/>
              </a:rPr>
              <a:t>, poniesionych w ramach kosztów bezpośrednich (</a:t>
            </a:r>
            <a:r>
              <a:rPr lang="pl-PL" sz="1400" b="1" dirty="0">
                <a:latin typeface="Calibri" panose="020F0502020204030204" pitchFamily="34" charset="0"/>
              </a:rPr>
              <a:t>włączając cross-</a:t>
            </a:r>
            <a:r>
              <a:rPr lang="pl-PL" sz="1400" b="1" dirty="0" err="1">
                <a:latin typeface="Calibri" panose="020F0502020204030204" pitchFamily="34" charset="0"/>
              </a:rPr>
              <a:t>financing</a:t>
            </a:r>
            <a:r>
              <a:rPr lang="pl-PL" sz="1400" dirty="0">
                <a:latin typeface="Calibri" panose="020F0502020204030204" pitchFamily="34" charset="0"/>
              </a:rPr>
              <a:t>), </a:t>
            </a:r>
            <a:r>
              <a:rPr lang="pl-PL" sz="1400" b="1" dirty="0">
                <a:latin typeface="Calibri" panose="020F0502020204030204" pitchFamily="34" charset="0"/>
              </a:rPr>
              <a:t>nie może przekroczyć 20% wydatków projektu. </a:t>
            </a:r>
          </a:p>
          <a:p>
            <a:pPr algn="just">
              <a:tabLst>
                <a:tab pos="269875" algn="l"/>
              </a:tabLst>
            </a:pPr>
            <a:endParaRPr lang="pl-PL" sz="1400" baseline="30000" dirty="0" smtClean="0"/>
          </a:p>
          <a:p>
            <a:pPr marL="269875" lvl="0" indent="-269875" algn="just"/>
            <a:r>
              <a:rPr lang="pl-PL" sz="1400" dirty="0" smtClean="0">
                <a:latin typeface="Calibri" panose="020F0502020204030204" pitchFamily="34" charset="0"/>
              </a:rPr>
              <a:t>9) </a:t>
            </a:r>
            <a:r>
              <a:rPr lang="pl-PL" sz="1400" b="1" dirty="0" smtClean="0">
                <a:latin typeface="Calibri" panose="020F0502020204030204" pitchFamily="34" charset="0"/>
              </a:rPr>
              <a:t>Decyzją </a:t>
            </a:r>
            <a:r>
              <a:rPr lang="pl-PL" sz="1400" b="1" dirty="0">
                <a:latin typeface="Calibri" panose="020F0502020204030204" pitchFamily="34" charset="0"/>
              </a:rPr>
              <a:t>IZ RPO WO</a:t>
            </a:r>
            <a:r>
              <a:rPr lang="pl-PL" sz="1400" dirty="0">
                <a:latin typeface="Calibri" panose="020F0502020204030204" pitchFamily="34" charset="0"/>
              </a:rPr>
              <a:t> ze względu na przyjętą demarkację pomiędzy poddziałaniami 9.1.3 i 9.1.4 </a:t>
            </a:r>
            <a:r>
              <a:rPr lang="pl-PL" sz="1400" b="1" dirty="0">
                <a:latin typeface="Calibri" panose="020F0502020204030204" pitchFamily="34" charset="0"/>
              </a:rPr>
              <a:t>ze wsparcia </a:t>
            </a:r>
            <a:r>
              <a:rPr lang="pl-PL" sz="1400" b="1" dirty="0" smtClean="0">
                <a:latin typeface="Calibri" panose="020F0502020204030204" pitchFamily="34" charset="0"/>
              </a:rPr>
              <a:t>   zaprojektowanego </a:t>
            </a:r>
            <a:r>
              <a:rPr lang="pl-PL" sz="1400" b="1" dirty="0">
                <a:latin typeface="Calibri" panose="020F0502020204030204" pitchFamily="34" charset="0"/>
              </a:rPr>
              <a:t>w ramach poddziałania 9.1.3 wyłączone są:</a:t>
            </a:r>
          </a:p>
          <a:p>
            <a:pPr marL="354013" lvl="0" indent="6350" algn="just">
              <a:buFont typeface="+mj-lt"/>
              <a:buAutoNum type="alphaLcParenR"/>
            </a:pPr>
            <a:r>
              <a:rPr lang="pl-PL" sz="1400" b="1" dirty="0">
                <a:latin typeface="Calibri" panose="020F0502020204030204" pitchFamily="34" charset="0"/>
              </a:rPr>
              <a:t> ośrodki wychowania przedszkolnego zlokalizowane na terenie Aglomeracji Opolskiej,</a:t>
            </a:r>
          </a:p>
          <a:p>
            <a:pPr marL="534988" lvl="0" indent="-174625" algn="just">
              <a:buFont typeface="+mj-lt"/>
              <a:buAutoNum type="alphaLcParenR"/>
              <a:tabLst>
                <a:tab pos="534988" algn="l"/>
              </a:tabLst>
            </a:pPr>
            <a:r>
              <a:rPr lang="pl-PL" sz="1400" b="1" dirty="0">
                <a:latin typeface="Calibri" panose="020F0502020204030204" pitchFamily="34" charset="0"/>
              </a:rPr>
              <a:t>dzieci w wieku przedszkolnym wyżej wymienionych ośrodków wychowania przedszkolnego i ich   rodzice/opiekunowie,</a:t>
            </a:r>
          </a:p>
          <a:p>
            <a:pPr marL="354013" lvl="0" indent="6350" algn="just">
              <a:buFont typeface="+mj-lt"/>
              <a:buAutoNum type="alphaLcParenR"/>
            </a:pPr>
            <a:r>
              <a:rPr lang="pl-PL" sz="1400" b="1" dirty="0">
                <a:latin typeface="Calibri" panose="020F0502020204030204" pitchFamily="34" charset="0"/>
              </a:rPr>
              <a:t> nauczyciele wyżej wymienionych ośrodków wychowania przedszkolnego.</a:t>
            </a:r>
          </a:p>
          <a:p>
            <a:pPr algn="just"/>
            <a:endParaRPr lang="pl-PL" altLang="pl-PL" sz="14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6782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268760"/>
            <a:ext cx="8856984" cy="380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 smtClean="0">
                <a:latin typeface="+mn-lt"/>
                <a:cs typeface="Arial" panose="020B0604020202020204" pitchFamily="34" charset="0"/>
              </a:rPr>
              <a:t>Warunki szczegółowe</a:t>
            </a:r>
          </a:p>
          <a:p>
            <a:pPr marL="354013" lvl="0" indent="-260350" algn="just"/>
            <a:endParaRPr lang="pl-PL" sz="1400" b="1" dirty="0" smtClean="0">
              <a:latin typeface="+mj-lt"/>
            </a:endParaRPr>
          </a:p>
          <a:p>
            <a:pPr marL="434975" lvl="0" indent="-342900" algn="just">
              <a:buFont typeface="+mj-lt"/>
              <a:buAutoNum type="arabicParenR" startAt="10"/>
            </a:pPr>
            <a:r>
              <a:rPr lang="pl-PL" sz="1400" b="1" dirty="0">
                <a:latin typeface="Calibri" panose="020F0502020204030204" pitchFamily="34" charset="0"/>
              </a:rPr>
              <a:t>Wszyscy nauczyciele objęci wsparciem w ramach projektu w zakresie doskonalenia i podnoszenia umiejętności, kompetencji lub kwalifikacji na zakończenie wsparcia muszą uzyskać potwierdzenie nabycia umiejętności, kompetencji i/lub kwalifikacji. </a:t>
            </a:r>
            <a:r>
              <a:rPr lang="pl-PL" sz="1400" dirty="0">
                <a:latin typeface="Calibri" panose="020F0502020204030204" pitchFamily="34" charset="0"/>
              </a:rPr>
              <a:t>Wymagania jakościowe oraz zasady realizacji i finansowania poszczególnych form wsparcia dla poddziałania 9.1.3 zostały określone w odrębnym dokumencie pn. </a:t>
            </a:r>
            <a:r>
              <a:rPr lang="pl-PL" sz="1400" i="1" dirty="0">
                <a:latin typeface="Calibri" panose="020F0502020204030204" pitchFamily="34" charset="0"/>
              </a:rPr>
              <a:t>Standardy jakościowe i zasady realizacji wsparcia dla uczestników projektów w ramach poddziałania 9.1.3 Wsparcie edukacji przedszkolnej oraz poddziałania 9.1.4 Wsparcie edukacji przedszkolnej w Aglomeracji Opolskiej RPO WO 2014-2020</a:t>
            </a:r>
            <a:r>
              <a:rPr lang="pl-PL" sz="1400" dirty="0" smtClean="0">
                <a:latin typeface="Calibri" panose="020F0502020204030204" pitchFamily="34" charset="0"/>
              </a:rPr>
              <a:t>.</a:t>
            </a:r>
          </a:p>
          <a:p>
            <a:pPr marL="434975" lvl="0" indent="-342900" algn="just">
              <a:buFont typeface="+mj-lt"/>
              <a:buAutoNum type="arabicParenR" startAt="10"/>
            </a:pPr>
            <a:endParaRPr lang="pl-PL" sz="1400" dirty="0">
              <a:latin typeface="+mj-lt"/>
            </a:endParaRPr>
          </a:p>
          <a:p>
            <a:pPr marL="447675" indent="-354013" algn="just"/>
            <a:r>
              <a:rPr lang="pl-PL" sz="1400" dirty="0" smtClean="0">
                <a:latin typeface="Calibri" panose="020F0502020204030204" pitchFamily="34" charset="0"/>
              </a:rPr>
              <a:t>11) </a:t>
            </a:r>
            <a:r>
              <a:rPr lang="pl-PL" sz="1400" dirty="0">
                <a:latin typeface="Calibri" panose="020F0502020204030204" pitchFamily="34" charset="0"/>
              </a:rPr>
              <a:t>Pozostałe limity i ograniczenia w realizacji projektów niewskazane w SZOOP 2014-2020 dla poddziałania </a:t>
            </a:r>
            <a:r>
              <a:rPr lang="pl-PL" sz="1400" dirty="0" smtClean="0">
                <a:latin typeface="Calibri" panose="020F0502020204030204" pitchFamily="34" charset="0"/>
              </a:rPr>
              <a:t>9.1.3 określone </a:t>
            </a:r>
            <a:r>
              <a:rPr lang="pl-PL" sz="1400" dirty="0">
                <a:latin typeface="Calibri" panose="020F0502020204030204" pitchFamily="34" charset="0"/>
              </a:rPr>
              <a:t>są w pozostałych dokumentach IZ RPO WO niezbędnych dla przeprowadzenia procedury konkursowej oraz umowie o dofinansowanie.</a:t>
            </a:r>
            <a:endParaRPr lang="pl-PL" sz="1400" dirty="0">
              <a:latin typeface="+mj-lt"/>
            </a:endParaRPr>
          </a:p>
          <a:p>
            <a:pPr algn="just"/>
            <a:endParaRPr lang="pl-PL" sz="1400" dirty="0" smtClean="0"/>
          </a:p>
          <a:p>
            <a:pPr algn="just"/>
            <a:endParaRPr lang="pl-PL" sz="1400" dirty="0" smtClean="0"/>
          </a:p>
          <a:p>
            <a:pPr algn="just"/>
            <a:endParaRPr lang="pl-PL" sz="1400" baseline="30000" dirty="0" smtClean="0"/>
          </a:p>
          <a:p>
            <a:endParaRPr lang="pl-PL" altLang="pl-PL" sz="1400" dirty="0" smtClean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68321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0063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0" y="1169367"/>
            <a:ext cx="8856984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FORMALNE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oraz Partnerzy (jeśli dotyczy) uprawnieni do składania wniosku.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Roczny obrót Wnioskodawcy i/lub Partnera (o ile budżet projektu uwzględnia wydatki Partnera) jest równy lub wyższy od wydatków w projekcie.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Zasadność zawarcia partnerstwa w ramach projektu (jeśli dotyczy).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wybrał wszystkie wskaźniki horyzontalne.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określił wartość docelową większą od zera przynajmniej dla jednego wskaźnika w projekcie.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Wnioskodawca oraz partnerzy (jeśli dotyczy) nie podlegają wykluczeniu z ubiegania się o dofinansowanie na podstawie: </a:t>
            </a:r>
          </a:p>
          <a:p>
            <a:pPr algn="just"/>
            <a:r>
              <a:rPr lang="pl-PL" sz="1400" dirty="0">
                <a:latin typeface="+mj-lt"/>
              </a:rPr>
              <a:t>-      art. 207 ust. 4 ustawy z dnia 27 sierpnia 2009 r. o finansach publicznych, </a:t>
            </a:r>
          </a:p>
          <a:p>
            <a:pPr marL="285750" indent="-285750" algn="just">
              <a:buFontTx/>
              <a:buChar char="-"/>
            </a:pPr>
            <a:r>
              <a:rPr lang="pl-PL" sz="1400" dirty="0">
                <a:latin typeface="+mj-lt"/>
              </a:rPr>
              <a:t>art. 12 ustawy z dnia 15 czerwca 2012 r. o skutkach powierzania wykonywania pracy cudzoziemcom przebywającym wbrew przepisom na terytorium Rzeczypospolitej Polskiej, </a:t>
            </a:r>
          </a:p>
          <a:p>
            <a:pPr marL="285750" indent="-285750" algn="just">
              <a:buFontTx/>
              <a:buChar char="-"/>
            </a:pPr>
            <a:r>
              <a:rPr lang="pl-PL" sz="1400" dirty="0">
                <a:latin typeface="+mj-lt"/>
              </a:rPr>
              <a:t>art. 9 ustawy z dnia 28 października 2002 r. o odpowiedzialności podmiotów zbiorowych za czyny zabronione pod groźbą kary.</a:t>
            </a:r>
          </a:p>
          <a:p>
            <a:endParaRPr lang="pl-PL" sz="1600" dirty="0"/>
          </a:p>
          <a:p>
            <a:pPr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16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934776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89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</a:t>
            </a:r>
            <a:r>
              <a:rPr lang="pl-PL" altLang="pl-PL" sz="2000" b="1" u="sng" dirty="0" smtClean="0">
                <a:latin typeface="+mn-lt"/>
                <a:cs typeface="Arial" panose="020B0604020202020204" pitchFamily="34" charset="0"/>
              </a:rPr>
              <a:t>projektów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7"/>
            </a:pPr>
            <a:r>
              <a:rPr lang="pl-PL" sz="1400" dirty="0" smtClean="0">
                <a:latin typeface="+mj-lt"/>
              </a:rPr>
              <a:t>W przypadku projektu partnerskiego spełnione zostały wymogi dotyczące wyboru partnerów, o których mowa </a:t>
            </a:r>
            <a:br>
              <a:rPr lang="pl-PL" sz="1400" dirty="0" smtClean="0">
                <a:latin typeface="+mj-lt"/>
              </a:rPr>
            </a:br>
            <a:r>
              <a:rPr lang="pl-PL" sz="1400" dirty="0" smtClean="0">
                <a:latin typeface="+mj-lt"/>
              </a:rPr>
              <a:t>w art. 33 ustawy z dnia 11 lipca 2014 r. o zasadach realizacji programów w zakresie polityki spójności finansowanych w perspektywie finansowej 2014–2020. </a:t>
            </a:r>
            <a:endParaRPr lang="pl-PL" sz="1400" dirty="0">
              <a:latin typeface="+mj-lt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7"/>
            </a:pPr>
            <a:r>
              <a:rPr lang="pl-PL" sz="1400" dirty="0">
                <a:latin typeface="+mj-lt"/>
              </a:rPr>
              <a:t>Projekt nie został fizycznie ukończony lub w pełni zrealizowany przed złożeniem wniosku o dofinansowanie.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7"/>
            </a:pPr>
            <a:r>
              <a:rPr lang="pl-PL" sz="1400" dirty="0">
                <a:latin typeface="+mn-lt"/>
              </a:rPr>
              <a:t>Wartość dofinansowania nie jest wyższa niż kwota alokacji określona w konkursie. 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 startAt="7"/>
            </a:pPr>
            <a:r>
              <a:rPr lang="pl-PL" sz="1400" dirty="0">
                <a:latin typeface="+mn-lt"/>
              </a:rPr>
              <a:t>Podmiot aplikujący o dofinansowanie składa dopuszczalną w Regulaminie konkursu liczbę wniosków                                      o dofinansowanie projektu i/lub zawiera dopuszczalną w Regulaminie konkursu liczbę partnerstw (o ile dotyczy).</a:t>
            </a:r>
            <a:r>
              <a:rPr lang="pl-PL" sz="1400" b="1" dirty="0">
                <a:solidFill>
                  <a:prstClr val="black"/>
                </a:solidFill>
                <a:latin typeface="Calibri"/>
              </a:rPr>
              <a:t> (NIE DOTYCZY PRZEDMIOTOWEGO KONKURSU).</a:t>
            </a:r>
            <a:endParaRPr lang="pl-PL" sz="1400" dirty="0">
              <a:latin typeface="+mn-lt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7"/>
            </a:pPr>
            <a:r>
              <a:rPr lang="pl-PL" sz="1400" b="1" dirty="0">
                <a:latin typeface="+mn-lt"/>
              </a:rPr>
              <a:t>Podmiot aplikujący o dofinansowanie składa wyłącznie projekt „mały”, zgodnie z formułą </a:t>
            </a:r>
            <a:br>
              <a:rPr lang="pl-PL" sz="1400" b="1" dirty="0">
                <a:latin typeface="+mn-lt"/>
              </a:rPr>
            </a:br>
            <a:r>
              <a:rPr lang="pl-PL" sz="1400" b="1" dirty="0">
                <a:latin typeface="+mn-lt"/>
              </a:rPr>
              <a:t>w jakiej przeprowadzany jest dany nabór, wskazaną w Regulaminie konkursu (jeśli dotyczy).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7"/>
            </a:pPr>
            <a:r>
              <a:rPr lang="pl-PL" sz="1400" dirty="0">
                <a:latin typeface="+mn-lt"/>
              </a:rPr>
              <a:t>Podmiot aplikujący o dofinansowanie składa wyłącznie projekt  „duży”, zgodnie z formułą w jakiej przeprowadzany jest dany nabór, wskazaną w Regulaminie konkursu (jeśli dotyczy). </a:t>
            </a:r>
            <a:r>
              <a:rPr lang="pl-PL" sz="1400" b="1" dirty="0">
                <a:latin typeface="+mn-lt"/>
              </a:rPr>
              <a:t>(NIE DOTYCZY PRZEDMIOTOWEGO KONKURSU</a:t>
            </a:r>
            <a:r>
              <a:rPr lang="pl-PL" sz="1400" b="1" dirty="0" smtClean="0">
                <a:latin typeface="+mn-lt"/>
              </a:rPr>
              <a:t>)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7"/>
            </a:pPr>
            <a:r>
              <a:rPr lang="pl-PL" sz="1400" dirty="0" smtClean="0">
                <a:latin typeface="+mn-lt"/>
              </a:rPr>
              <a:t>Wartość dofinansowania projektu nie przekracza maksymalnej wartości dofinansowania określonej w konkursie (jeśli dotyczy).</a:t>
            </a:r>
            <a:endParaRPr lang="pl-PL" sz="1400" dirty="0">
              <a:latin typeface="+mn-lt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7"/>
            </a:pPr>
            <a:r>
              <a:rPr lang="pl-PL" sz="1400" dirty="0">
                <a:latin typeface="+mn-lt"/>
              </a:rPr>
              <a:t>Kryterium dot. projektów pozakonkursowych. Do  dofinansowania nie może zostać wybrany projekt, który został usunięty z wykazu projektów zidentyfikowanych, stanowiącego załącznik do SZOOP </a:t>
            </a:r>
            <a:r>
              <a:rPr lang="pl-PL" sz="1400" b="1" dirty="0">
                <a:latin typeface="+mn-lt"/>
              </a:rPr>
              <a:t>(NIE DOTYCZY PRZEDMIOTOWEGO KONKURSU</a:t>
            </a:r>
            <a:r>
              <a:rPr lang="pl-PL" sz="1400" b="1" dirty="0" smtClean="0">
                <a:latin typeface="+mn-lt"/>
              </a:rPr>
              <a:t>).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7"/>
            </a:pPr>
            <a:endParaRPr lang="pl-PL" sz="1400" dirty="0">
              <a:latin typeface="+mn-lt"/>
            </a:endParaRPr>
          </a:p>
          <a:p>
            <a:pPr algn="just"/>
            <a:endParaRPr lang="pl-PL" sz="1600" dirty="0"/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17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63585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3590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– UNIWERSALNE 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Wybrane wskaźniki są adekwatne do określonego na poziomie projektu celu/ typu projektu/ grupy docelowej.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j-lt"/>
              </a:rPr>
              <a:t>Założone wartości docelowe wskaźników większe od zera są realne do osiągnięcia.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18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40463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39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n-lt"/>
              </a:rPr>
              <a:t>KRYTERIA HORYZONTALNE UNIWERSALNE</a:t>
            </a:r>
          </a:p>
          <a:p>
            <a:pPr algn="just"/>
            <a:endParaRPr lang="pl-PL" sz="1600" b="1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prawodawstwem unijnym.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zasadą równości kobiet i mężczyzn w oparciu o standard minimum.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zasadą zrównoważonego rozwoju.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Beneficjent wykazał, że projekt będzie miał pozytywny wpływ na zasadę niedyskryminacji, w tym dostępności dla osób z niepełnoprawnościami. Przez pozytywny wpływ należy rozumieć zapewnienie dostępności do oferowanego w projekcie wsparcia dla wszystkich jego uczestników oraz zapewnienie dostępności wszystkich produktów projektu (które nie zostały uznane za neutralne) dla wszystkich ich użytkowników, zgodnie ze standardami dostępności, stanowiącymi załącznik do Wytycznych w zakresie realizacji zasady równości szans i niedyskryminacji, w tym dostępności dla osób z niepełnosprawnościami oraz zasady równości szans kobiet i mężczyzn w ramach funduszy unijnych na lata 2014-2020.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prawodawstwem  krajowym, w tym z przepisami ustawy Prawo zamówień publicznych.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Zgodność z zasadami dotyczącymi pomocy publicznej.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Czy projekt jest zgodny ze Szczegółowym Opisem  Osi Priorytetowych RPO WO 2014-2020 – EFS (dokument aktualny na dzień ogłoszenia konkursu - wersja przyjęta przez Zarząd Województwa Opolskiego Uchwałą </a:t>
            </a:r>
            <a:br>
              <a:rPr lang="pl-PL" sz="1400" dirty="0">
                <a:latin typeface="+mn-lt"/>
              </a:rPr>
            </a:br>
            <a:r>
              <a:rPr lang="pl-PL" sz="1400" dirty="0">
                <a:latin typeface="+mn-lt"/>
              </a:rPr>
              <a:t>nr 733/2015 z dnia 16 czerwca 2015 r. z </a:t>
            </a:r>
            <a:r>
              <a:rPr lang="pl-PL" sz="1400" dirty="0" err="1">
                <a:latin typeface="+mn-lt"/>
              </a:rPr>
              <a:t>późn</a:t>
            </a:r>
            <a:r>
              <a:rPr lang="pl-PL" sz="1400" dirty="0">
                <a:latin typeface="+mn-lt"/>
              </a:rPr>
              <a:t>. zmianami), w zakresie zgodności z kartą działania, którego nabór dotyczy.</a:t>
            </a:r>
          </a:p>
          <a:p>
            <a:pPr marL="342900" indent="-342900" algn="just">
              <a:buFont typeface="+mj-lt"/>
              <a:buAutoNum type="arabicPeriod" startAt="2"/>
            </a:pPr>
            <a:endParaRPr lang="pl-PL" sz="1400" dirty="0">
              <a:latin typeface="+mn-lt"/>
            </a:endParaRPr>
          </a:p>
          <a:p>
            <a:pPr algn="just"/>
            <a:endParaRPr lang="pl-PL" sz="16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19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137804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57641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395536" y="1268760"/>
            <a:ext cx="8136904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Calibri" pitchFamily="34" charset="0"/>
                <a:cs typeface="Times New Roman" pitchFamily="18" charset="0"/>
              </a:rPr>
              <a:t>Termin i miejsce naboru wniosków konkursowych w ramach 	Poddziałania </a:t>
            </a:r>
            <a:r>
              <a:rPr lang="pl-PL" altLang="pl-PL" sz="2000" b="1" u="sng" dirty="0" smtClean="0">
                <a:latin typeface="Calibri" pitchFamily="34" charset="0"/>
                <a:cs typeface="Times New Roman" pitchFamily="18" charset="0"/>
              </a:rPr>
              <a:t>9.1.3 </a:t>
            </a:r>
            <a:r>
              <a:rPr lang="pl-PL" altLang="pl-PL" sz="2000" b="1" u="sng" dirty="0">
                <a:latin typeface="Calibri" pitchFamily="34" charset="0"/>
                <a:cs typeface="Times New Roman" pitchFamily="18" charset="0"/>
              </a:rPr>
              <a:t>Wsparcie </a:t>
            </a:r>
            <a:r>
              <a:rPr lang="pl-PL" altLang="pl-PL" sz="2000" b="1" u="sng" dirty="0" smtClean="0">
                <a:latin typeface="Calibri" pitchFamily="34" charset="0"/>
                <a:cs typeface="Times New Roman" pitchFamily="18" charset="0"/>
              </a:rPr>
              <a:t>edukacji przedszkolnej</a:t>
            </a:r>
            <a:endParaRPr lang="pl-PL" altLang="pl-PL" sz="2000" b="1" u="sng" dirty="0">
              <a:latin typeface="Calibri" pitchFamily="34" charset="0"/>
              <a:cs typeface="Times New Roman" pitchFamily="18" charset="0"/>
            </a:endParaRPr>
          </a:p>
          <a:p>
            <a:pPr algn="ctr"/>
            <a:endParaRPr lang="pl-PL" altLang="pl-PL" sz="1400" b="1" u="sng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Wojewódzki Urząd Pracy w Opolu (zwany dalej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 IOK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– Instytucja Organizująca Konkurs) prowadzi nabór wniosków o dofinansowanie projektów konkursowych od dnia </a:t>
            </a:r>
            <a:r>
              <a:rPr lang="pl-PL" altLang="pl-PL" sz="1400" b="1" dirty="0" smtClean="0">
                <a:latin typeface="Calibri" pitchFamily="34" charset="0"/>
                <a:cs typeface="Times New Roman" pitchFamily="18" charset="0"/>
              </a:rPr>
              <a:t>24.02.2020r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. </a:t>
            </a:r>
            <a:r>
              <a:rPr lang="pl-PL" altLang="pl-PL" sz="1400" b="1" dirty="0" smtClean="0">
                <a:latin typeface="Calibri" pitchFamily="34" charset="0"/>
                <a:cs typeface="Times New Roman" pitchFamily="18" charset="0"/>
              </a:rPr>
              <a:t>(poniedziałek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)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do dnia </a:t>
            </a:r>
            <a:r>
              <a:rPr lang="pl-PL" altLang="pl-PL" sz="1400" b="1" dirty="0" smtClean="0">
                <a:latin typeface="Calibri" pitchFamily="34" charset="0"/>
                <a:cs typeface="Times New Roman" pitchFamily="18" charset="0"/>
              </a:rPr>
              <a:t>02.03.2020r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. (poniedziałek).</a:t>
            </a:r>
          </a:p>
          <a:p>
            <a:pPr algn="just"/>
            <a:endParaRPr lang="pl-PL" altLang="pl-PL" sz="14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Wypełniony w </a:t>
            </a:r>
            <a:r>
              <a:rPr lang="pl-PL" altLang="pl-PL" sz="14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  <a:hlinkClick r:id="rId2"/>
              </a:rPr>
              <a:t>Panelu Wnioskodawcy SYZYF RPO WO 2014-2020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, tj. generatorze wniosków formularz wniosku o dofinansowanie projektu, Wnioskodawca musi wysłać on-line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(taką funkcjonalność zapewnia generator wniosków dostępny na stronie internetowej </a:t>
            </a:r>
            <a:r>
              <a:rPr lang="pl-PL" altLang="pl-PL" sz="14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  <a:hlinkClick r:id="rId3"/>
              </a:rPr>
              <a:t>www.pw.opolskie.pl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)</a:t>
            </a:r>
            <a:r>
              <a:rPr lang="pl-PL" altLang="pl-PL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w wyżej określonym terminie.</a:t>
            </a:r>
            <a:endParaRPr lang="pl-PL" altLang="pl-PL" sz="16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600" dirty="0">
              <a:latin typeface="Calibri" pitchFamily="34" charset="0"/>
              <a:cs typeface="Times New Roman" pitchFamily="18" charset="0"/>
            </a:endParaRPr>
          </a:p>
          <a:p>
            <a:pPr algn="just"/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Natomiast wersję papierową wniosku </a:t>
            </a:r>
            <a:r>
              <a:rPr lang="pl-PL" altLang="pl-PL" sz="1400" dirty="0">
                <a:latin typeface="Calibri" pitchFamily="34" charset="0"/>
                <a:cs typeface="Times New Roman" pitchFamily="18" charset="0"/>
              </a:rPr>
              <a:t>(w jednym egzemplarzu) wraz z wymaganą dokumentacją, </a:t>
            </a:r>
            <a:r>
              <a:rPr lang="pl-PL" altLang="pl-PL" sz="1400" b="1" dirty="0">
                <a:latin typeface="Calibri" pitchFamily="34" charset="0"/>
                <a:cs typeface="Times New Roman" pitchFamily="18" charset="0"/>
              </a:rPr>
              <a:t>należy składać od poniedziałku do piątku w godzinach pracy urzędu, tj. od 7:30 do 15:30 w: </a:t>
            </a:r>
            <a:endParaRPr lang="pl-PL" altLang="pl-PL" sz="1600" b="1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Wojewódzkim Urzędzie Pracy w Opolu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Punkt Informacyjny o EFS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Pokój nr 14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1200" b="1" dirty="0">
                <a:latin typeface="Calibri" pitchFamily="34" charset="0"/>
                <a:cs typeface="Times New Roman" pitchFamily="18" charset="0"/>
              </a:rPr>
              <a:t>ul. Głogowska 25c 45-315 Opole</a:t>
            </a:r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800" b="1" dirty="0">
                <a:latin typeface="Calibri" pitchFamily="34" charset="0"/>
                <a:cs typeface="Times New Roman" pitchFamily="18" charset="0"/>
              </a:rPr>
              <a:t> </a:t>
            </a:r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ctr"/>
            <a:endParaRPr lang="pl-PL" altLang="pl-PL" sz="1200" dirty="0"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800" b="1" dirty="0">
                <a:latin typeface="Calibri" pitchFamily="34" charset="0"/>
                <a:cs typeface="Times New Roman" pitchFamily="18" charset="0"/>
              </a:rPr>
              <a:t> </a:t>
            </a:r>
            <a:endParaRPr lang="pl-PL" altLang="pl-PL" sz="800" dirty="0">
              <a:latin typeface="Calibri" pitchFamily="34" charset="0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75656" y="534998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145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SZCZEGÓŁOWE UNIWERSALNE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Projekt skierowany do osób fizycznych mieszkających w rozumieniu Kodeksu Cywilnego i/lub  pracujących  i/lub uczących się na terenie województwa opolskiego (jeśli dotyczy. Kryterium może zostać uszczegółowione w ramach poszczególnych konkursów).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Projekt skierowany do podmiotów, których siedziba/oddział znajduje się  na terenie województwa opolskiego </a:t>
            </a:r>
            <a:r>
              <a:rPr lang="pl-PL" sz="1400" dirty="0">
                <a:solidFill>
                  <a:prstClr val="black"/>
                </a:solidFill>
                <a:latin typeface="+mn-lt"/>
              </a:rPr>
              <a:t>(jeśli dotyczy. Kryterium może zostać uszczegółowione w ramach poszczególnych konkursów).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Wnioskodawca w okresie realizacji prowadzi biuro projektu (lub posiada siedzibę, filię, delegaturę, oddział czy inną prawnie dozwoloną formę organizacyjną działalności podmiotu) na terenie województwa opolskiego z możliwością udostępnienia pełnej dokumentacji wdrażanego projektu oraz zapewniające uczestnikom projektu możliwość osobistego kontaktu z kadrą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Projekt jest realizowany na terenie województwa opolskiego.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Kwalifikowalność wydatków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Termin rozpoczęcia realizacji projektu.</a:t>
            </a:r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20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1690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25148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az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6061761"/>
            <a:ext cx="5291138" cy="635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602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KRYTERIA MERYTORYCZNE (PUNKTOWANE)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Potencjał Wnioskodawcy i/lub Partnerów w tym opis: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zasobów finansowych, jakie wniesie do projektu Wnioskodawca i/lub Partnerzy,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potencjału kadrowego Wnioskodawcy i/lub Partnerów i sposobu jego wykorzystania w ramach projektu,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potencjału technicznego w tym sprzętowego i warunków lokalowych Wnioskodawcy i/lub Partnerów  </a:t>
            </a:r>
            <a:br>
              <a:rPr lang="pl-PL" sz="1400" dirty="0">
                <a:latin typeface="+mn-lt"/>
              </a:rPr>
            </a:br>
            <a:r>
              <a:rPr lang="pl-PL" sz="1400" dirty="0">
                <a:latin typeface="+mn-lt"/>
              </a:rPr>
              <a:t>i sposobu jego wykorzystania w ramach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pl-PL" sz="1400" dirty="0">
                <a:latin typeface="+mn-lt"/>
              </a:rPr>
              <a:t>Doświadczenie Wnioskodawcy i/lub Partnerów z uwzględnieniem dotychczasowej działalności: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w obszarze merytorycznym wsparcia projektu (zakres tematyczny),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na rzecz grupy docelowej,</a:t>
            </a:r>
          </a:p>
          <a:p>
            <a:pPr marL="742950" lvl="1" indent="-285750" algn="just">
              <a:buFontTx/>
              <a:buChar char="-"/>
            </a:pPr>
            <a:r>
              <a:rPr lang="pl-PL" sz="1400" dirty="0">
                <a:latin typeface="+mn-lt"/>
              </a:rPr>
              <a:t>na określonym obszarze terytorialnym, na  którym będzie realizowany projekt.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3"/>
            </a:pPr>
            <a:r>
              <a:rPr lang="pl-PL" sz="1400" dirty="0">
                <a:latin typeface="+mn-lt"/>
              </a:rPr>
              <a:t>Trafność doboru i opisu zadań przewidzianych do realizacji w ramach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3"/>
            </a:pPr>
            <a:r>
              <a:rPr lang="pl-PL" sz="1400" dirty="0">
                <a:latin typeface="+mn-lt"/>
              </a:rPr>
              <a:t>Poprawność sporządzenia budżetu projektu.</a:t>
            </a:r>
          </a:p>
          <a:p>
            <a:pPr algn="just"/>
            <a:endParaRPr lang="pl-PL" sz="1400" dirty="0">
              <a:latin typeface="+mj-lt"/>
            </a:endParaRPr>
          </a:p>
          <a:p>
            <a:pPr lvl="1" algn="just"/>
            <a:endParaRPr lang="pl-PL" sz="1400" dirty="0">
              <a:latin typeface="+mj-lt"/>
            </a:endParaRPr>
          </a:p>
          <a:p>
            <a:pPr algn="just"/>
            <a:endParaRPr lang="pl-PL" sz="2000" dirty="0"/>
          </a:p>
          <a:p>
            <a:pPr algn="just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21</a:t>
            </a:fld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40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156578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591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r>
              <a:rPr lang="pl-PL" sz="1600" b="1" dirty="0">
                <a:latin typeface="+mj-lt"/>
              </a:rPr>
              <a:t>KRYTERIUM NEGOCJACYJNE – UNIWERSALNE </a:t>
            </a:r>
          </a:p>
          <a:p>
            <a:pPr algn="just">
              <a:lnSpc>
                <a:spcPct val="150000"/>
              </a:lnSpc>
            </a:pPr>
            <a:endParaRPr lang="pl-PL" sz="1400" b="1" dirty="0">
              <a:latin typeface="+mn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Projekt spełnia warunki postawione przez oceniających lub przewodniczącego Komisji Oceny Projektów.</a:t>
            </a:r>
          </a:p>
          <a:p>
            <a:pPr algn="just">
              <a:lnSpc>
                <a:spcPct val="150000"/>
              </a:lnSpc>
            </a:pPr>
            <a:endParaRPr lang="pl-PL" sz="1400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n-lt"/>
              </a:rPr>
              <a:t>Kryterium weryfikowane na etapie negocjacji przez przewodniczącego Komisji Oceny Projektów (KOP). W ramach weryfikacji kryterium sprawdzeniu podlega czy: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do wniosku zostały wprowadzone zmiany wymagane przez oceniających w kartach oceny lub przez przewodniczącego KOP wynikające z ustaleń negocjacyjnych,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podczas negocjacji KOP uzyskała wymagane wyjaśnienia i informacje od wnioskodawcy,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400" dirty="0">
                <a:latin typeface="+mn-lt"/>
              </a:rPr>
              <a:t>do wniosku wprowadzono zmiany nieuzgodnione w ramach negocjacji. </a:t>
            </a:r>
          </a:p>
          <a:p>
            <a:pPr algn="just">
              <a:lnSpc>
                <a:spcPct val="150000"/>
              </a:lnSpc>
            </a:pPr>
            <a:endParaRPr lang="pl-PL" sz="1400" dirty="0">
              <a:latin typeface="+mn-lt"/>
            </a:endParaRPr>
          </a:p>
          <a:p>
            <a:pPr algn="just"/>
            <a:r>
              <a:rPr lang="pl-PL" sz="1400" b="1" dirty="0">
                <a:latin typeface="+mn-lt"/>
              </a:rPr>
              <a:t>Jeśli odpowiedź na pytania 1-2 jest pozytywna, a na pytanie 3 negatywna,  kryterium zostanie uznane za spełnione            i projekt otrzyma ocenę pozytywną. Inna niż wskazana powyżej odpowiedź na którekolwiek z pytań skutkuje  oceną  negatywną i  brakiem możliwości dofinansowania projektu.</a:t>
            </a:r>
            <a:endParaRPr lang="pl-PL" altLang="pl-PL" sz="1400" b="1" u="sng" dirty="0">
              <a:latin typeface="+mn-lt"/>
              <a:cs typeface="Arial" panose="020B0604020202020204" pitchFamily="34" charset="0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22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5733416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40583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475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 smtClean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 smtClean="0">
                <a:latin typeface="+mj-lt"/>
              </a:rPr>
              <a:t>KRYTERIA MERYTORYCZNE SZCZEGÓŁOWE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 smtClean="0">
                <a:latin typeface="+mj-lt"/>
              </a:rPr>
              <a:t>Ograniczenie terytorialne realizacji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pl-PL" sz="1400" dirty="0" smtClean="0">
                <a:latin typeface="+mj-lt"/>
              </a:rPr>
              <a:t>Trwałość nowopowstałych miejsc wychowania przedszkolnego.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pl-PL" sz="1400" dirty="0" smtClean="0">
                <a:latin typeface="+mj-lt"/>
              </a:rPr>
              <a:t>Okres finansowania działań realizowanych w ramach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pl-PL" sz="1400" dirty="0" smtClean="0">
                <a:latin typeface="+mj-lt"/>
              </a:rPr>
              <a:t>Mechanizm przeciwdziałania ryzyku podwójnego finansowania.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pl-PL" sz="1400" dirty="0" smtClean="0">
                <a:latin typeface="+mj-lt"/>
              </a:rPr>
              <a:t>Indywidualna analiza potrzeb ośrodków wychowania przedszkolnego.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pl-PL" sz="1400" dirty="0" smtClean="0">
                <a:latin typeface="+mj-lt"/>
              </a:rPr>
              <a:t>Analiza potrzeb dzieci w wieku przedszkolnym.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pl-PL" sz="1400" dirty="0" smtClean="0">
                <a:latin typeface="+mj-lt"/>
              </a:rPr>
              <a:t>Indywidualna diagnoza stopnia przygotowania nauczycieli ośrodków wychowania przedszkolnego do pracy </a:t>
            </a:r>
            <a:br>
              <a:rPr lang="pl-PL" sz="1400" dirty="0" smtClean="0">
                <a:latin typeface="+mj-lt"/>
              </a:rPr>
            </a:br>
            <a:r>
              <a:rPr lang="pl-PL" sz="1400" dirty="0" smtClean="0">
                <a:latin typeface="+mj-lt"/>
              </a:rPr>
              <a:t>z dziećmi w wieku przedszkolnym.</a:t>
            </a:r>
            <a:endParaRPr lang="pl-PL" sz="1400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pl-PL" sz="1400" dirty="0" smtClean="0">
                <a:latin typeface="+mj-lt"/>
              </a:rPr>
              <a:t>Przedsięwzięcia finansowane ze środków EFS prowadzone w ramach projektu stanowią uzupełnienie działań prowadzonych przed złożeniem wniosku o dofinansowanie projektu.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2"/>
            </a:pPr>
            <a:r>
              <a:rPr lang="pl-PL" sz="1400" dirty="0">
                <a:latin typeface="+mn-lt"/>
              </a:rPr>
              <a:t>Konieczność wniesienia do projektu wkładu własnego w określonej </a:t>
            </a:r>
            <a:r>
              <a:rPr lang="pl-PL" sz="1400" dirty="0" smtClean="0">
                <a:latin typeface="+mn-lt"/>
              </a:rPr>
              <a:t>formie.</a:t>
            </a:r>
          </a:p>
          <a:p>
            <a:endParaRPr lang="pl-PL" altLang="pl-PL" sz="1000" dirty="0" smtClean="0">
              <a:latin typeface="+mj-lt"/>
              <a:cs typeface="Times New Roman" pitchFamily="18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8922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546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 smtClean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algn="just"/>
            <a:r>
              <a:rPr lang="pl-PL" sz="1600" b="1" dirty="0" smtClean="0">
                <a:latin typeface="+mj-lt"/>
              </a:rPr>
              <a:t>KRYTERIA MERYTORYCZNE SZCZEGÓŁOWE (PUNKTOWANE)</a:t>
            </a:r>
          </a:p>
          <a:p>
            <a:pPr algn="just"/>
            <a:endParaRPr lang="pl-PL" sz="1400" b="1" dirty="0" smtClean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 smtClean="0">
                <a:latin typeface="+mj-lt"/>
              </a:rPr>
              <a:t>Komplementarność projektu.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 smtClean="0">
                <a:latin typeface="+mn-lt"/>
              </a:rPr>
              <a:t>Zapewnienie </a:t>
            </a:r>
            <a:r>
              <a:rPr lang="pl-PL" sz="1400" dirty="0">
                <a:latin typeface="+mn-lt"/>
              </a:rPr>
              <a:t>preferencji w kierowaniu wsparcia do OWP, które w okresie 12 miesięcy poprzedzających złożenie wniosku o dofinansowanie nie korzystały </a:t>
            </a:r>
            <a:r>
              <a:rPr lang="pl-PL" sz="1400" dirty="0" smtClean="0">
                <a:latin typeface="+mn-lt"/>
              </a:rPr>
              <a:t>ze </a:t>
            </a:r>
            <a:r>
              <a:rPr lang="pl-PL" sz="1400" dirty="0">
                <a:latin typeface="+mn-lt"/>
              </a:rPr>
              <a:t>wsparcia EFS w  zakresie kształtowania i rozwijania u dzieci w wieku przedszkolnym kompetencji kluczowych oraz umiejętności uniwersalnych niezbędnych na rynku pracy.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Projekt w co najmniej 15% skierowany jest do dzieci z grup </a:t>
            </a:r>
            <a:r>
              <a:rPr lang="pl-PL" sz="1400" dirty="0" err="1">
                <a:latin typeface="+mn-lt"/>
              </a:rPr>
              <a:t>defaworyzowanych</a:t>
            </a:r>
            <a:r>
              <a:rPr lang="pl-PL" sz="1400" dirty="0" smtClean="0">
                <a:latin typeface="+mn-lt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Projekt w co najmniej 65% skierowany jest do osób zamieszkałych na terenach wiejskich</a:t>
            </a:r>
            <a:r>
              <a:rPr lang="pl-PL" sz="1400" dirty="0" smtClean="0">
                <a:latin typeface="+mn-lt"/>
              </a:rPr>
              <a:t>.</a:t>
            </a:r>
            <a:endParaRPr lang="pl-PL" sz="1400" dirty="0">
              <a:latin typeface="+mn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pl-PL" sz="1400" dirty="0">
                <a:latin typeface="+mn-lt"/>
              </a:rPr>
              <a:t>Projekt dotyczy OWP, które nie były odbiorcami interwencji współfinansowanej ze środków EFS, dostępnych </a:t>
            </a:r>
            <a:r>
              <a:rPr lang="pl-PL" sz="1400" dirty="0" smtClean="0">
                <a:latin typeface="+mn-lt"/>
              </a:rPr>
              <a:t/>
            </a:r>
            <a:br>
              <a:rPr lang="pl-PL" sz="1400" dirty="0" smtClean="0">
                <a:latin typeface="+mn-lt"/>
              </a:rPr>
            </a:br>
            <a:r>
              <a:rPr lang="pl-PL" sz="1400" dirty="0" smtClean="0">
                <a:latin typeface="+mn-lt"/>
              </a:rPr>
              <a:t>w </a:t>
            </a:r>
            <a:r>
              <a:rPr lang="pl-PL" sz="1400" dirty="0">
                <a:latin typeface="+mn-lt"/>
              </a:rPr>
              <a:t>ramach programów operacyjnych w ciągu 36 miesięcy poprzedzających moment złożenia wniosku </a:t>
            </a:r>
            <a:r>
              <a:rPr lang="pl-PL" sz="1400" dirty="0" smtClean="0">
                <a:latin typeface="+mn-lt"/>
              </a:rPr>
              <a:t/>
            </a:r>
            <a:br>
              <a:rPr lang="pl-PL" sz="1400" dirty="0" smtClean="0">
                <a:latin typeface="+mn-lt"/>
              </a:rPr>
            </a:br>
            <a:r>
              <a:rPr lang="pl-PL" sz="1400" dirty="0" smtClean="0">
                <a:latin typeface="+mn-lt"/>
              </a:rPr>
              <a:t>o </a:t>
            </a:r>
            <a:r>
              <a:rPr lang="pl-PL" sz="1400" dirty="0">
                <a:latin typeface="+mn-lt"/>
              </a:rPr>
              <a:t>dofinansowanie w ramach RPO WO 2014-2020. </a:t>
            </a:r>
            <a:endParaRPr lang="pl-PL" sz="1400" dirty="0" smtClean="0">
              <a:latin typeface="+mn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marL="342900" indent="-342900" algn="just">
              <a:buFont typeface="+mj-lt"/>
              <a:buAutoNum type="arabicPeriod"/>
            </a:pPr>
            <a:endParaRPr lang="pl-PL" sz="1600" b="1" dirty="0" smtClean="0">
              <a:latin typeface="+mj-lt"/>
            </a:endParaRPr>
          </a:p>
          <a:p>
            <a:pPr algn="just"/>
            <a:endParaRPr lang="pl-PL" sz="1600" b="1" dirty="0" smtClean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600" b="1" dirty="0" smtClean="0">
              <a:latin typeface="+mj-lt"/>
            </a:endParaRPr>
          </a:p>
          <a:p>
            <a:pPr algn="just"/>
            <a:endParaRPr lang="pl-PL" sz="1000" b="1" dirty="0" smtClean="0">
              <a:latin typeface="+mj-lt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5621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45877" y="1169367"/>
            <a:ext cx="885698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 smtClean="0">
                <a:latin typeface="+mn-lt"/>
                <a:cs typeface="Arial" panose="020B0604020202020204" pitchFamily="34" charset="0"/>
              </a:rPr>
              <a:t>Kryteria wyboru projektów</a:t>
            </a:r>
          </a:p>
          <a:p>
            <a:pPr algn="just"/>
            <a:endParaRPr lang="pl-PL" sz="2000" b="1" dirty="0"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6"/>
            </a:pPr>
            <a:r>
              <a:rPr lang="pl-PL" sz="1400" dirty="0" smtClean="0">
                <a:latin typeface="+mn-lt"/>
              </a:rPr>
              <a:t>Projekt </a:t>
            </a:r>
            <a:r>
              <a:rPr lang="pl-PL" sz="1400" dirty="0">
                <a:latin typeface="+mn-lt"/>
              </a:rPr>
              <a:t>zakłada wsparcie doskonalenia </a:t>
            </a:r>
            <a:r>
              <a:rPr lang="pl-PL" sz="1400" dirty="0" smtClean="0">
                <a:latin typeface="+mn-lt"/>
              </a:rPr>
              <a:t>umiejętności, kompetencji </a:t>
            </a:r>
            <a:r>
              <a:rPr lang="pl-PL" sz="1400" dirty="0">
                <a:latin typeface="+mn-lt"/>
              </a:rPr>
              <a:t>lub kwalifikacji zawodowych nauczycieli </a:t>
            </a:r>
            <a:r>
              <a:rPr lang="pl-PL" sz="1400" dirty="0" smtClean="0">
                <a:latin typeface="+mn-lt"/>
              </a:rPr>
              <a:t/>
            </a:r>
            <a:br>
              <a:rPr lang="pl-PL" sz="1400" dirty="0" smtClean="0">
                <a:latin typeface="+mn-lt"/>
              </a:rPr>
            </a:br>
            <a:r>
              <a:rPr lang="pl-PL" sz="1400" dirty="0" smtClean="0">
                <a:latin typeface="+mn-lt"/>
              </a:rPr>
              <a:t>w </a:t>
            </a:r>
            <a:r>
              <a:rPr lang="pl-PL" sz="1400" dirty="0">
                <a:latin typeface="+mn-lt"/>
              </a:rPr>
              <a:t>zakresie pedagogiki specjalnej</a:t>
            </a:r>
            <a:r>
              <a:rPr lang="pl-PL" sz="1400" dirty="0" smtClean="0">
                <a:latin typeface="+mn-lt"/>
              </a:rPr>
              <a:t>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6"/>
            </a:pPr>
            <a:r>
              <a:rPr lang="pl-PL" sz="1400" dirty="0" smtClean="0">
                <a:latin typeface="+mj-lt"/>
              </a:rPr>
              <a:t>Wydłużenie godzin pracy ośrodków wychowania przedszkolnego.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6"/>
            </a:pPr>
            <a:r>
              <a:rPr lang="pl-PL" sz="1400" dirty="0" smtClean="0">
                <a:latin typeface="+mj-lt"/>
              </a:rPr>
              <a:t>Upowszechnienie edukacji przedszkolnej.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 startAt="6"/>
            </a:pPr>
            <a:r>
              <a:rPr lang="pl-PL" sz="1400" dirty="0">
                <a:latin typeface="+mj-lt"/>
              </a:rPr>
              <a:t>P</a:t>
            </a:r>
            <a:r>
              <a:rPr lang="pl-PL" sz="1400" dirty="0" smtClean="0">
                <a:latin typeface="+mj-lt"/>
              </a:rPr>
              <a:t>rojekt </a:t>
            </a:r>
            <a:r>
              <a:rPr lang="pl-PL" sz="1400" dirty="0">
                <a:latin typeface="+mj-lt"/>
              </a:rPr>
              <a:t>zakłada objęcie wsparciem miast średnich, w </a:t>
            </a:r>
            <a:r>
              <a:rPr lang="pl-PL" sz="1400" dirty="0" smtClean="0">
                <a:latin typeface="+mj-lt"/>
              </a:rPr>
              <a:t>tym w szczególności </a:t>
            </a:r>
            <a:r>
              <a:rPr lang="pl-PL" sz="1400" dirty="0">
                <a:latin typeface="+mj-lt"/>
              </a:rPr>
              <a:t>miast średnich </a:t>
            </a:r>
            <a:r>
              <a:rPr lang="pl-PL" sz="1400" dirty="0" smtClean="0">
                <a:latin typeface="+mj-lt"/>
              </a:rPr>
              <a:t>tracących funkcje  </a:t>
            </a:r>
            <a:r>
              <a:rPr lang="pl-PL" sz="1400" dirty="0">
                <a:latin typeface="+mj-lt"/>
              </a:rPr>
              <a:t>społeczno-gospodarcze.</a:t>
            </a:r>
            <a:endParaRPr lang="pl-PL" sz="1400" dirty="0" smtClean="0">
              <a:latin typeface="+mj-lt"/>
            </a:endParaRPr>
          </a:p>
          <a:p>
            <a:pPr marL="342900" indent="-342900" algn="just">
              <a:buFont typeface="+mj-lt"/>
              <a:buAutoNum type="arabicPeriod" startAt="6"/>
            </a:pPr>
            <a:endParaRPr lang="pl-PL" sz="1600" b="1" dirty="0">
              <a:latin typeface="+mj-lt"/>
            </a:endParaRPr>
          </a:p>
          <a:p>
            <a:pPr algn="just"/>
            <a:endParaRPr lang="pl-PL" sz="1600" b="1" dirty="0" smtClean="0">
              <a:latin typeface="+mj-lt"/>
            </a:endParaRPr>
          </a:p>
          <a:p>
            <a:pPr algn="just"/>
            <a:endParaRPr lang="pl-PL" sz="1600" b="1" dirty="0" smtClean="0">
              <a:latin typeface="+mj-lt"/>
            </a:endParaRPr>
          </a:p>
          <a:p>
            <a:pPr algn="just"/>
            <a:endParaRPr lang="pl-PL" sz="1600" b="1" dirty="0">
              <a:latin typeface="+mj-lt"/>
            </a:endParaRPr>
          </a:p>
          <a:p>
            <a:pPr algn="just"/>
            <a:endParaRPr lang="pl-PL" sz="1600" b="1" dirty="0" smtClean="0">
              <a:latin typeface="+mj-lt"/>
            </a:endParaRPr>
          </a:p>
          <a:p>
            <a:pPr algn="just"/>
            <a:endParaRPr lang="pl-PL" sz="1000" b="1" dirty="0" smtClean="0">
              <a:latin typeface="+mj-lt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009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486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2" name="Prostokąt 1"/>
          <p:cNvSpPr/>
          <p:nvPr/>
        </p:nvSpPr>
        <p:spPr>
          <a:xfrm>
            <a:off x="185738" y="1409700"/>
            <a:ext cx="8418512" cy="25241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pl-PL" sz="1200" dirty="0"/>
              <a:t> </a:t>
            </a:r>
          </a:p>
          <a:p>
            <a:pPr algn="just">
              <a:defRPr/>
            </a:pPr>
            <a:endParaRPr lang="pl-PL" sz="1200" dirty="0">
              <a:latin typeface="+mn-lt"/>
            </a:endParaRPr>
          </a:p>
          <a:p>
            <a:pPr algn="just">
              <a:defRPr/>
            </a:pPr>
            <a:endParaRPr lang="pl-PL" sz="1200" dirty="0">
              <a:latin typeface="+mn-lt"/>
            </a:endParaRPr>
          </a:p>
          <a:p>
            <a:pPr>
              <a:defRPr/>
            </a:pPr>
            <a:endParaRPr lang="pl-PL" sz="1200" dirty="0">
              <a:latin typeface="+mn-lt"/>
            </a:endParaRPr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  <a:p>
            <a:pPr>
              <a:defRPr/>
            </a:pPr>
            <a:endParaRPr lang="pl-PL" sz="1100" dirty="0"/>
          </a:p>
        </p:txBody>
      </p:sp>
      <p:sp>
        <p:nvSpPr>
          <p:cNvPr id="7" name="Prostokąt 6"/>
          <p:cNvSpPr/>
          <p:nvPr/>
        </p:nvSpPr>
        <p:spPr>
          <a:xfrm>
            <a:off x="683568" y="1700808"/>
            <a:ext cx="7704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1400" dirty="0"/>
              <a:t/>
            </a:r>
            <a:br>
              <a:rPr lang="pl-PL" sz="1400" dirty="0"/>
            </a:br>
            <a:endParaRPr lang="pl-PL" sz="1400" dirty="0"/>
          </a:p>
        </p:txBody>
      </p:sp>
      <p:sp>
        <p:nvSpPr>
          <p:cNvPr id="8" name="Prostokąt 7"/>
          <p:cNvSpPr/>
          <p:nvPr/>
        </p:nvSpPr>
        <p:spPr>
          <a:xfrm>
            <a:off x="185738" y="1280909"/>
            <a:ext cx="874398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u="sng" dirty="0">
                <a:latin typeface="+mj-lt"/>
              </a:rPr>
              <a:t>Przygotowanie wniosku o</a:t>
            </a:r>
            <a:r>
              <a:rPr lang="pl-PL" sz="2000" b="1" i="1" u="sng" dirty="0">
                <a:latin typeface="+mj-lt"/>
              </a:rPr>
              <a:t> </a:t>
            </a:r>
            <a:r>
              <a:rPr lang="pl-PL" sz="2000" b="1" u="sng" dirty="0">
                <a:latin typeface="+mj-lt"/>
              </a:rPr>
              <a:t>dofinansowanie</a:t>
            </a:r>
          </a:p>
          <a:p>
            <a:pPr algn="ctr"/>
            <a:endParaRPr lang="pl-PL" sz="2000" b="1" u="sng" dirty="0">
              <a:latin typeface="+mj-lt"/>
            </a:endParaRPr>
          </a:p>
          <a:p>
            <a:pPr algn="ctr"/>
            <a:endParaRPr lang="pl-PL" altLang="pl-PL" sz="1400" b="1" dirty="0">
              <a:latin typeface="+mj-lt"/>
              <a:cs typeface="Times New Roman" pitchFamily="18" charset="0"/>
            </a:endParaRPr>
          </a:p>
          <a:p>
            <a:pPr algn="ctr"/>
            <a:r>
              <a:rPr lang="pl-PL" altLang="pl-PL" sz="1400" b="1" u="sng" dirty="0">
                <a:latin typeface="+mj-lt"/>
                <a:cs typeface="Times New Roman" pitchFamily="18" charset="0"/>
              </a:rPr>
              <a:t>Wzór wniosku o dofinansowanie projektu, którym Wnioskodawca musi się posługiwać ubiegając się </a:t>
            </a:r>
            <a:br>
              <a:rPr lang="pl-PL" altLang="pl-PL" sz="1400" b="1" u="sng" dirty="0">
                <a:latin typeface="+mj-lt"/>
                <a:cs typeface="Times New Roman" pitchFamily="18" charset="0"/>
              </a:rPr>
            </a:br>
            <a:r>
              <a:rPr lang="pl-PL" altLang="pl-PL" sz="1400" b="1" u="sng" dirty="0">
                <a:latin typeface="+mj-lt"/>
                <a:cs typeface="Times New Roman" pitchFamily="18" charset="0"/>
              </a:rPr>
              <a:t>o dofinansowanie projektu w ramach danego konkursu stanowi załącznik nr 3 do Regulaminu Konkursu.</a:t>
            </a:r>
          </a:p>
          <a:p>
            <a:pPr algn="ctr"/>
            <a:endParaRPr lang="pl-PL" sz="1400" b="1" u="sng" dirty="0">
              <a:latin typeface="+mj-lt"/>
            </a:endParaRPr>
          </a:p>
          <a:p>
            <a:pPr algn="ctr"/>
            <a:r>
              <a:rPr lang="pl-PL" altLang="pl-PL" sz="1400" b="1" u="sng" dirty="0">
                <a:latin typeface="+mj-lt"/>
                <a:cs typeface="Times New Roman" pitchFamily="18" charset="0"/>
              </a:rPr>
              <a:t>Instrukcja wypełnienia wniosku o dofinasowanie  projektu znajduje się w załączniku nr 2 do Regulaminu Konkursu. </a:t>
            </a:r>
            <a:endParaRPr lang="pl-PL" sz="1400" b="1" u="sng" dirty="0">
              <a:latin typeface="+mj-lt"/>
            </a:endParaRPr>
          </a:p>
          <a:p>
            <a:pPr algn="ctr"/>
            <a:endParaRPr lang="pl-PL" sz="1400" dirty="0">
              <a:latin typeface="+mj-lt"/>
            </a:endParaRPr>
          </a:p>
          <a:p>
            <a:pPr algn="just"/>
            <a:r>
              <a:rPr lang="pl-PL" sz="1400" dirty="0">
                <a:latin typeface="+mj-lt"/>
              </a:rPr>
              <a:t>Wniosek o dofinansowanie projektu musi być wypełniony w taki sposób, aby zawierał informacje,</a:t>
            </a:r>
            <a:br>
              <a:rPr lang="pl-PL" sz="1400" dirty="0">
                <a:latin typeface="+mj-lt"/>
              </a:rPr>
            </a:br>
            <a:r>
              <a:rPr lang="pl-PL" sz="1400" dirty="0">
                <a:latin typeface="+mj-lt"/>
              </a:rPr>
              <a:t>które pozwolą na ocenę </a:t>
            </a:r>
            <a:r>
              <a:rPr lang="pl-PL" sz="1400" u="sng" dirty="0">
                <a:latin typeface="+mj-lt"/>
              </a:rPr>
              <a:t>wszystkich kryteriów wyboru projektów</a:t>
            </a:r>
            <a:r>
              <a:rPr lang="pl-PL" sz="1400" dirty="0">
                <a:latin typeface="+mj-lt"/>
              </a:rPr>
              <a:t> określonych w Regulaminie konkursu.</a:t>
            </a:r>
          </a:p>
          <a:p>
            <a:pPr algn="ctr"/>
            <a:endParaRPr lang="pl-PL" sz="1400" dirty="0">
              <a:latin typeface="+mj-lt"/>
            </a:endParaRPr>
          </a:p>
          <a:p>
            <a:pPr algn="just"/>
            <a:r>
              <a:rPr lang="pl-PL" sz="1400" b="1" dirty="0">
                <a:latin typeface="+mj-lt"/>
              </a:rPr>
              <a:t/>
            </a:r>
            <a:br>
              <a:rPr lang="pl-PL" sz="1400" b="1" dirty="0">
                <a:latin typeface="+mj-lt"/>
              </a:rPr>
            </a:br>
            <a:r>
              <a:rPr lang="pl-PL" sz="1400" b="1" dirty="0">
                <a:latin typeface="+mj-lt"/>
              </a:rPr>
              <a:t>UWAGA! W formularzu wniosku nie należy pozostawiać pustych pól (należy wypełnić je właściwą treścią, lub wpisać: „nie dotyczy”, „-” lub „0” w przypadku tabel, w których należy określić wartość, np. tabel finansowych, tabel dotyczących wartości bazowych i docelowych wskaźników, itp.).</a:t>
            </a:r>
          </a:p>
          <a:p>
            <a:pPr algn="ctr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26</a:t>
            </a:fld>
            <a:endParaRPr lang="pl-PL" altLang="pl-PL"/>
          </a:p>
        </p:txBody>
      </p:sp>
      <p:pic>
        <p:nvPicPr>
          <p:cNvPr id="12" name="Obraz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78178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3205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pl-PL" sz="1400" b="1" dirty="0">
              <a:latin typeface="+mj-lt"/>
            </a:endParaRPr>
          </a:p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lang="pl-PL" sz="1400" b="1" dirty="0">
                <a:latin typeface="+mn-lt"/>
              </a:rPr>
              <a:t>Nabór będzie przeprowadzony dla projektów tzw. „małych”, tj. projektów o wartości dofinansowania nie większej niż 100 tys. EURO, czyli </a:t>
            </a:r>
            <a:r>
              <a:rPr lang="pl-PL" sz="1400" b="1" dirty="0" smtClean="0">
                <a:latin typeface="+mn-lt"/>
              </a:rPr>
              <a:t>428 730,00 </a:t>
            </a:r>
            <a:r>
              <a:rPr lang="pl-PL" sz="1400" b="1" dirty="0">
                <a:latin typeface="+mn-lt"/>
              </a:rPr>
              <a:t>PLN.</a:t>
            </a:r>
          </a:p>
          <a:p>
            <a:pPr algn="ctr">
              <a:lnSpc>
                <a:spcPct val="200000"/>
              </a:lnSpc>
              <a:spcAft>
                <a:spcPts val="0"/>
              </a:spcAft>
            </a:pPr>
            <a:r>
              <a:rPr lang="pl-PL" sz="1400" b="1" dirty="0">
                <a:latin typeface="+mn-lt"/>
              </a:rPr>
              <a:t>Do przeliczenia ww. kwoty na PLN należy stosować miesięczny obrachunkowy kurs wymiany stosowany przez KE aktualny na dzień ogłoszenia konkursu – </a:t>
            </a:r>
            <a:r>
              <a:rPr lang="pl-PL" sz="1400" b="1" dirty="0" smtClean="0">
                <a:latin typeface="+mn-lt"/>
              </a:rPr>
              <a:t>4,2873. </a:t>
            </a:r>
            <a:endParaRPr lang="pl-PL" sz="1400" b="1" dirty="0">
              <a:latin typeface="+mn-lt"/>
            </a:endParaRPr>
          </a:p>
          <a:p>
            <a:pPr algn="just">
              <a:lnSpc>
                <a:spcPct val="200000"/>
              </a:lnSpc>
              <a:spcAft>
                <a:spcPts val="0"/>
              </a:spcAft>
            </a:pPr>
            <a:endParaRPr lang="pl-PL" sz="1400" b="1" dirty="0">
              <a:latin typeface="+mn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b="1" dirty="0">
              <a:solidFill>
                <a:srgbClr val="FF0000"/>
              </a:solidFill>
              <a:latin typeface="+mn-lt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00" b="1" dirty="0">
              <a:solidFill>
                <a:srgbClr val="FF0000"/>
              </a:solidFill>
              <a:latin typeface="+mn-lt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pl-PL" sz="1400" dirty="0">
              <a:latin typeface="Calibri" panose="020F050202020403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27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257535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4" name="Prostokąt 5"/>
          <p:cNvSpPr>
            <a:spLocks noChangeArrowheads="1"/>
          </p:cNvSpPr>
          <p:nvPr/>
        </p:nvSpPr>
        <p:spPr bwMode="auto">
          <a:xfrm>
            <a:off x="3708356" y="1502667"/>
            <a:ext cx="1473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l-PL" altLang="pl-PL" b="1" u="sng" dirty="0">
                <a:latin typeface="+mn-lt"/>
              </a:rPr>
              <a:t>TARYFIKATOR</a:t>
            </a:r>
            <a:endParaRPr lang="pl-PL" altLang="pl-PL" sz="2000" b="1" u="sng" dirty="0">
              <a:latin typeface="+mn-lt"/>
            </a:endParaRP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214313" y="2132855"/>
            <a:ext cx="8461375" cy="34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altLang="pl-PL" sz="1400" dirty="0">
                <a:latin typeface="+mn-lt"/>
              </a:rPr>
              <a:t>W ramach Poddziałania </a:t>
            </a:r>
            <a:r>
              <a:rPr lang="pl-PL" altLang="pl-PL" sz="1400" dirty="0" smtClean="0">
                <a:latin typeface="+mn-lt"/>
              </a:rPr>
              <a:t>9.1.3 </a:t>
            </a:r>
            <a:r>
              <a:rPr lang="pl-PL" altLang="pl-PL" sz="1400" dirty="0">
                <a:latin typeface="+mn-lt"/>
              </a:rPr>
              <a:t>obowiązuje Taryfikator maksymalnych, dopuszczalnych cen towarów i usług typowych (powszechnie występujących) dla konkursowego i pozakonkursowego trybu wyboru projektów, dla których ocena przeprowadzona zostanie w ramach Regionalnego Programu Operacyjnego Województwa Opolskiego 2014-2020 w części dotyczącej Europejskiego Funduszu Społecznego.</a:t>
            </a:r>
          </a:p>
          <a:p>
            <a:pPr algn="just">
              <a:lnSpc>
                <a:spcPct val="150000"/>
              </a:lnSpc>
            </a:pPr>
            <a:endParaRPr lang="pl-PL" altLang="pl-PL" sz="1400" b="1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altLang="pl-PL" sz="1400" b="1" dirty="0">
                <a:latin typeface="+mn-lt"/>
              </a:rPr>
              <a:t>Dokument został umieszczony na stronie internetowej rpo.wup.opole.pl pod Regulaminem konkursu dla poddziałania </a:t>
            </a:r>
            <a:r>
              <a:rPr lang="pl-PL" altLang="pl-PL" sz="1400" b="1" dirty="0" smtClean="0">
                <a:latin typeface="+mn-lt"/>
              </a:rPr>
              <a:t>9.1.3 </a:t>
            </a:r>
            <a:r>
              <a:rPr lang="pl-PL" altLang="pl-PL" sz="1400" b="1" dirty="0">
                <a:latin typeface="+mn-lt"/>
              </a:rPr>
              <a:t>RPO WO 2014-2020</a:t>
            </a:r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  <a:p>
            <a:pPr algn="just"/>
            <a:endParaRPr lang="pl-PL" alt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28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323528" y="1346022"/>
            <a:ext cx="8461375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000" b="1" u="sng" dirty="0">
                <a:latin typeface="+mn-lt"/>
              </a:rPr>
              <a:t>Kwoty ryczałtowe – INSTRUKCJA WYPEŁNIANIA WNIOSKU</a:t>
            </a:r>
          </a:p>
          <a:p>
            <a:endParaRPr lang="pl-PL" sz="1400" dirty="0"/>
          </a:p>
          <a:p>
            <a:pPr algn="ctr"/>
            <a:r>
              <a:rPr lang="pl-PL" sz="1400" b="1" dirty="0">
                <a:latin typeface="+mn-lt"/>
              </a:rPr>
              <a:t>W RAMACH JEDNEGO ZADANIA MOŻNA ZASTOSOWAĆ TYLKO I WYŁĄCZNIE JEDNĄ KWOTĘ RYCZAŁTOWĄ</a:t>
            </a:r>
            <a:endParaRPr lang="pl-PL" sz="1400" dirty="0">
              <a:latin typeface="+mn-lt"/>
            </a:endParaRPr>
          </a:p>
          <a:p>
            <a:endParaRPr lang="pl-PL" sz="14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należy wybrać właściwy </a:t>
            </a:r>
            <a:r>
              <a:rPr lang="pl-PL" sz="1400" i="1" dirty="0">
                <a:latin typeface="+mn-lt"/>
              </a:rPr>
              <a:t>Typ </a:t>
            </a:r>
            <a:r>
              <a:rPr lang="pl-PL" sz="1400" dirty="0">
                <a:latin typeface="+mn-lt"/>
              </a:rPr>
              <a:t>projektu,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należy podać nazwę ryczałtu, </a:t>
            </a:r>
            <a:r>
              <a:rPr lang="pl-PL" sz="1400" b="1" u="sng" dirty="0">
                <a:latin typeface="+mn-lt"/>
              </a:rPr>
              <a:t>która ma być taka sama jak nazwa zadania</a:t>
            </a:r>
            <a:r>
              <a:rPr lang="pl-PL" sz="1400" dirty="0">
                <a:latin typeface="+mn-lt"/>
              </a:rPr>
              <a:t>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w </a:t>
            </a:r>
            <a:r>
              <a:rPr lang="pl-PL" sz="1400" i="1" dirty="0">
                <a:latin typeface="+mn-lt"/>
              </a:rPr>
              <a:t>Opisie działań planowanych do realizacji w ramach wskazanych zadań </a:t>
            </a:r>
            <a:r>
              <a:rPr lang="pl-PL" sz="1400" dirty="0">
                <a:latin typeface="+mn-lt"/>
              </a:rPr>
              <a:t>należy szczegółowo rozpisać jakie wydatki składają się na kwotę ryczałtową ( dofinansowanie, wkład własny),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należy uzupełnić informacje dotyczące ryczałtu i wpisać odpowiadające im wielkości wydatków do kolumn: </a:t>
            </a:r>
            <a:r>
              <a:rPr lang="pl-PL" sz="1400" i="1" dirty="0">
                <a:latin typeface="+mn-lt"/>
              </a:rPr>
              <a:t>Wydatki kwalifikowane, Dofinansowanie</a:t>
            </a:r>
            <a:r>
              <a:rPr lang="pl-PL" sz="1400" dirty="0">
                <a:latin typeface="+mn-lt"/>
              </a:rPr>
              <a:t>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w przypadku występowania kategorii kosztów podlegających limitom: </a:t>
            </a:r>
            <a:r>
              <a:rPr lang="pl-PL" sz="1400" i="1" dirty="0">
                <a:latin typeface="+mn-lt"/>
              </a:rPr>
              <a:t>Cross-</a:t>
            </a:r>
            <a:r>
              <a:rPr lang="pl-PL" sz="1400" i="1" dirty="0" err="1">
                <a:latin typeface="+mn-lt"/>
              </a:rPr>
              <a:t>financing</a:t>
            </a:r>
            <a:r>
              <a:rPr lang="pl-PL" sz="1400" i="1" dirty="0">
                <a:latin typeface="+mn-lt"/>
              </a:rPr>
              <a:t>, Środki trwałe, Wydatki poza obszarem UE, Wkład rzeczowy</a:t>
            </a:r>
            <a:r>
              <a:rPr lang="pl-PL" sz="1400" dirty="0">
                <a:latin typeface="+mn-lt"/>
              </a:rPr>
              <a:t>, oprócz zaznaczenia danej kategorii należy podać kwotę wydatków objętych limitem (kwota nie może być wyższa od wydatków kwalifikowalnych), </a:t>
            </a:r>
          </a:p>
          <a:p>
            <a:pPr>
              <a:lnSpc>
                <a:spcPct val="150000"/>
              </a:lnSpc>
            </a:pPr>
            <a:endParaRPr lang="pl-PL" sz="1400" b="1" dirty="0">
              <a:latin typeface="+mn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29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796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j-lt"/>
                <a:cs typeface="Arial" panose="020B0604020202020204" pitchFamily="34" charset="0"/>
              </a:rPr>
              <a:t>Procedura konkursowa przebiega w następującej kolejności:</a:t>
            </a:r>
          </a:p>
          <a:p>
            <a:pPr algn="ctr"/>
            <a:endParaRPr lang="pl-PL" altLang="pl-PL" sz="1600" b="1" u="sng" dirty="0">
              <a:latin typeface="+mj-lt"/>
              <a:cs typeface="Arial" panose="020B0604020202020204" pitchFamily="34" charset="0"/>
            </a:endParaRPr>
          </a:p>
          <a:p>
            <a:r>
              <a:rPr lang="pl-PL" sz="1400" dirty="0"/>
              <a:t>1. Nabór wniosków o dofinansowanie (składanie wniosków o dofinasowanie);</a:t>
            </a:r>
          </a:p>
          <a:p>
            <a:endParaRPr lang="pl-PL" sz="1400" dirty="0"/>
          </a:p>
          <a:p>
            <a:r>
              <a:rPr lang="pl-PL" sz="1400" dirty="0"/>
              <a:t>2. Ocena wniosków o dofinansowanie projektów: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Etap I – ocena formalna (obligatoryjna) </a:t>
            </a:r>
            <a:r>
              <a:rPr lang="pl-PL" sz="1400" b="1" dirty="0"/>
              <a:t>do 45 dni kalendarzowych od dnia następnego po zakończeniu</a:t>
            </a:r>
            <a:r>
              <a:rPr lang="pl-PL" sz="1400" dirty="0" smtClean="0"/>
              <a:t> </a:t>
            </a:r>
            <a:r>
              <a:rPr lang="pl-PL" sz="1400" dirty="0"/>
              <a:t>naboru wniosków, tj.: </a:t>
            </a:r>
            <a:r>
              <a:rPr lang="pl-PL" sz="1400" b="1" dirty="0"/>
              <a:t>do </a:t>
            </a:r>
            <a:r>
              <a:rPr lang="pl-PL" sz="1400" b="1" dirty="0" smtClean="0"/>
              <a:t>16.04.2020 </a:t>
            </a:r>
            <a:r>
              <a:rPr lang="pl-PL" sz="1400" b="1" dirty="0"/>
              <a:t>r.</a:t>
            </a:r>
            <a:r>
              <a:rPr lang="pl-PL" sz="1400" dirty="0"/>
              <a:t>;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Etap II –  ocena merytoryczna (obligatoryjna) do </a:t>
            </a:r>
            <a:r>
              <a:rPr lang="pl-PL" sz="1400" b="1" dirty="0"/>
              <a:t>55 dni kalendarzowych od dnia następnego po zakończeniu  oceny  formalnej wszystkich projektów, </a:t>
            </a:r>
            <a:r>
              <a:rPr lang="pl-PL" sz="1400" dirty="0"/>
              <a:t>tj.: </a:t>
            </a:r>
            <a:r>
              <a:rPr lang="pl-PL" sz="1400" b="1" dirty="0"/>
              <a:t>do </a:t>
            </a:r>
            <a:r>
              <a:rPr lang="pl-PL" sz="1400" b="1" dirty="0" smtClean="0"/>
              <a:t>10.06.2020 </a:t>
            </a:r>
            <a:r>
              <a:rPr lang="pl-PL" sz="1400" b="1" dirty="0"/>
              <a:t>r.; </a:t>
            </a:r>
          </a:p>
          <a:p>
            <a:endParaRPr lang="pl-PL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/>
              <a:t>Etap III – negocjacje (nieobligatoryjne) trwają </a:t>
            </a:r>
            <a:r>
              <a:rPr lang="pl-PL" sz="1400" b="1" dirty="0"/>
              <a:t>45 dni kalendarzowych, </a:t>
            </a:r>
            <a:r>
              <a:rPr lang="pl-PL" sz="1400" dirty="0"/>
              <a:t>tj.</a:t>
            </a:r>
            <a:r>
              <a:rPr lang="pl-PL" sz="1400" b="1" dirty="0"/>
              <a:t>: do </a:t>
            </a:r>
            <a:r>
              <a:rPr lang="pl-PL" sz="1400" b="1" dirty="0" smtClean="0"/>
              <a:t>24.07.2020 </a:t>
            </a:r>
            <a:r>
              <a:rPr lang="pl-PL" sz="1400" b="1" dirty="0"/>
              <a:t>r.;</a:t>
            </a:r>
          </a:p>
          <a:p>
            <a:endParaRPr lang="pl-PL" sz="1400" dirty="0"/>
          </a:p>
          <a:p>
            <a:r>
              <a:rPr lang="pl-PL" sz="1400" dirty="0"/>
              <a:t>3. Rozstrzygnięcie konkursu</a:t>
            </a:r>
            <a:r>
              <a:rPr lang="pl-PL" sz="1600" dirty="0"/>
              <a:t>.</a:t>
            </a:r>
            <a:endParaRPr lang="pl-PL" altLang="pl-PL" sz="1600" b="1" u="sng" dirty="0">
              <a:cs typeface="Arial" panose="020B0604020202020204" pitchFamily="34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331640" y="527187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983563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323528" y="1346022"/>
            <a:ext cx="8461375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000" b="1" u="sng" dirty="0">
                <a:latin typeface="+mn-lt"/>
              </a:rPr>
              <a:t>Kwoty ryczałtowe – INSTRUKCJA WYPEŁNIANIA WNIOSKU</a:t>
            </a:r>
          </a:p>
          <a:p>
            <a:endParaRPr lang="pl-PL" sz="1400" dirty="0"/>
          </a:p>
          <a:p>
            <a:pPr>
              <a:lnSpc>
                <a:spcPct val="150000"/>
              </a:lnSpc>
            </a:pPr>
            <a:r>
              <a:rPr lang="pl-PL" sz="1400" dirty="0">
                <a:latin typeface="+mn-lt"/>
              </a:rPr>
              <a:t>- w kolumnie </a:t>
            </a:r>
            <a:r>
              <a:rPr lang="pl-PL" sz="1400" i="1" dirty="0">
                <a:latin typeface="+mn-lt"/>
              </a:rPr>
              <a:t>Nazwa wskaźnika </a:t>
            </a:r>
            <a:r>
              <a:rPr lang="pl-PL" sz="1400" dirty="0">
                <a:latin typeface="+mn-lt"/>
              </a:rPr>
              <a:t>i</a:t>
            </a:r>
            <a:r>
              <a:rPr lang="pl-PL" sz="1400" i="1" dirty="0">
                <a:latin typeface="+mn-lt"/>
              </a:rPr>
              <a:t> Wartość wskaźnika </a:t>
            </a:r>
            <a:r>
              <a:rPr lang="pl-PL" sz="1400" dirty="0">
                <a:latin typeface="+mn-lt"/>
              </a:rPr>
              <a:t>dla kwoty ryczałtowej, należy ująć maksymalnie dwa wskaźniki    produktu adekwatne w ramach danej kwoty ryczałtowej. </a:t>
            </a:r>
          </a:p>
          <a:p>
            <a:pPr>
              <a:lnSpc>
                <a:spcPct val="150000"/>
              </a:lnSpc>
            </a:pPr>
            <a:endParaRPr lang="pl-PL" sz="14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latin typeface="+mn-lt"/>
              </a:rPr>
              <a:t>W przypadku braku wskaźnika produktu, należy wybrać adekwatne dla danej kwoty ryczałtowej wskaźniki rezultatu. Wybór wskaźników produktu i rezultatu może być wykonany z wskazanych przez beneficjenta wskaźników w sekcji IV, w tabelach pkt 4.1 i pkt 4.2 wniosku o dofinansowanie. </a:t>
            </a:r>
          </a:p>
          <a:p>
            <a:pPr>
              <a:lnSpc>
                <a:spcPct val="150000"/>
              </a:lnSpc>
            </a:pPr>
            <a:r>
              <a:rPr lang="pl-PL" sz="1400" u="sng" dirty="0">
                <a:latin typeface="+mn-lt"/>
              </a:rPr>
              <a:t>Jeśli w sekcji IV nie ma adekwatnych dla danej kwoty ryczałtowej wskaźników produktu lub rezultatu, beneficjent ma możliwość wprowadzenia własnych wskaźników. </a:t>
            </a:r>
            <a:endParaRPr lang="pl-PL" altLang="pl-PL" sz="1400" b="1" u="sng" dirty="0">
              <a:latin typeface="+mn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30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698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225425" y="1346022"/>
            <a:ext cx="8461375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000" b="1" u="sng" dirty="0">
                <a:latin typeface="+mn-lt"/>
              </a:rPr>
              <a:t>Kwoty ryczałtowe – INSTRUKCJA WYPEŁNIANIA WNIOSKU</a:t>
            </a:r>
          </a:p>
          <a:p>
            <a:endParaRPr lang="pl-PL" sz="1400" dirty="0"/>
          </a:p>
          <a:p>
            <a:pPr>
              <a:lnSpc>
                <a:spcPct val="150000"/>
              </a:lnSpc>
            </a:pPr>
            <a:r>
              <a:rPr lang="pl-PL" sz="1400" dirty="0">
                <a:latin typeface="+mn-lt"/>
              </a:rPr>
              <a:t>Najczęściej wskazywane dokumenty do rozliczenia: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listy obecności,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listy osób, które ukończyły daną formę </a:t>
            </a:r>
            <a:r>
              <a:rPr lang="pl-PL" sz="1400" dirty="0" smtClean="0">
                <a:latin typeface="+mn-lt"/>
              </a:rPr>
              <a:t>wsparcia (zaleca się, aby udział uczestnika był na poziomie min. 80%),</a:t>
            </a:r>
            <a:endParaRPr lang="pl-PL" sz="1400" dirty="0">
              <a:latin typeface="+mn-lt"/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dzienniki zajęć,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zaświadczenia/certyfikaty o ukończeniu szkolenia,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certyfikaty/dyplomy/zaświadczenia potwierdzające nabyte kwalifikacje/kompetencje,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 smtClean="0">
                <a:latin typeface="+mn-lt"/>
              </a:rPr>
              <a:t>protokół </a:t>
            </a:r>
            <a:r>
              <a:rPr lang="pl-PL" sz="1400" dirty="0">
                <a:latin typeface="+mn-lt"/>
              </a:rPr>
              <a:t>przekazania/odbioru zawierający spis zakupionego wyposażenia,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pl-PL" sz="1400" dirty="0">
                <a:latin typeface="+mn-lt"/>
              </a:rPr>
              <a:t>protokół odbioru prac, w tym dokumentacja zdjęciowa.</a:t>
            </a:r>
          </a:p>
          <a:p>
            <a:endParaRPr lang="pl-PL" sz="1400" dirty="0"/>
          </a:p>
          <a:p>
            <a:endParaRPr lang="pl-PL" sz="1400" dirty="0"/>
          </a:p>
          <a:p>
            <a:pPr marL="285750" indent="-285750">
              <a:buFontTx/>
              <a:buChar char="-"/>
            </a:pPr>
            <a:endParaRPr lang="pl-PL" sz="1400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31</a:t>
            </a:fld>
            <a:endParaRPr lang="pl-PL" alt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6063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4" name="Prostokąt 5"/>
          <p:cNvSpPr>
            <a:spLocks noChangeArrowheads="1"/>
          </p:cNvSpPr>
          <p:nvPr/>
        </p:nvSpPr>
        <p:spPr bwMode="auto">
          <a:xfrm>
            <a:off x="3541519" y="1441112"/>
            <a:ext cx="18069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l-PL" altLang="pl-PL" sz="2000" b="1" u="sng" dirty="0">
                <a:latin typeface="Calibri" pitchFamily="34" charset="0"/>
              </a:rPr>
              <a:t>Cross-</a:t>
            </a:r>
            <a:r>
              <a:rPr lang="pl-PL" altLang="pl-PL" sz="2000" b="1" u="sng" dirty="0" err="1">
                <a:latin typeface="Calibri" pitchFamily="34" charset="0"/>
              </a:rPr>
              <a:t>financing</a:t>
            </a:r>
            <a:endParaRPr lang="pl-PL" altLang="pl-PL" sz="2000" b="1" u="sng" dirty="0">
              <a:latin typeface="Calibri" pitchFamily="34" charset="0"/>
            </a:endParaRP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236755" y="1811170"/>
            <a:ext cx="8461375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l-PL" sz="1400" dirty="0">
                <a:latin typeface="Calibri" panose="020F0502020204030204" pitchFamily="34" charset="0"/>
              </a:rPr>
              <a:t>W ramach poddziałania </a:t>
            </a:r>
            <a:r>
              <a:rPr lang="pl-PL" sz="1400" dirty="0" smtClean="0">
                <a:latin typeface="Calibri" panose="020F0502020204030204" pitchFamily="34" charset="0"/>
              </a:rPr>
              <a:t>9.1.3 </a:t>
            </a:r>
            <a:r>
              <a:rPr lang="pl-PL" sz="1400" dirty="0">
                <a:latin typeface="Calibri" panose="020F0502020204030204" pitchFamily="34" charset="0"/>
              </a:rPr>
              <a:t>przewidziano wykorzystanie mechanizmu cross-</a:t>
            </a:r>
            <a:r>
              <a:rPr lang="pl-PL" sz="1400" dirty="0" err="1">
                <a:latin typeface="Calibri" panose="020F0502020204030204" pitchFamily="34" charset="0"/>
              </a:rPr>
              <a:t>financingu</a:t>
            </a:r>
            <a:r>
              <a:rPr lang="pl-PL" sz="1400" dirty="0">
                <a:latin typeface="Calibri" panose="020F0502020204030204" pitchFamily="34" charset="0"/>
              </a:rPr>
              <a:t>, jednak jego zastosowanie będzie wynikało z indywidualnej analizy każdego przypadku i musi być uzasadnione z punktu widzenia skuteczności lub efektywności osiągania założonych celów. </a:t>
            </a: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r>
              <a:rPr lang="pl-PL" sz="1400" dirty="0">
                <a:latin typeface="+mn-lt"/>
              </a:rPr>
              <a:t>Dopuszczalny poziom cross - </a:t>
            </a:r>
            <a:r>
              <a:rPr lang="pl-PL" sz="1400" dirty="0" err="1">
                <a:latin typeface="+mn-lt"/>
              </a:rPr>
              <a:t>financingu</a:t>
            </a:r>
            <a:r>
              <a:rPr lang="pl-PL" sz="1400" dirty="0">
                <a:latin typeface="+mn-lt"/>
              </a:rPr>
              <a:t>: </a:t>
            </a:r>
            <a:r>
              <a:rPr lang="pl-PL" sz="1400" b="1" dirty="0">
                <a:latin typeface="+mn-lt"/>
              </a:rPr>
              <a:t>10%</a:t>
            </a:r>
            <a:r>
              <a:rPr lang="pl-PL" sz="1400" dirty="0">
                <a:latin typeface="+mn-lt"/>
              </a:rPr>
              <a:t> wydatków kwalifikowalnych projektu.</a:t>
            </a:r>
          </a:p>
          <a:p>
            <a:pPr algn="just"/>
            <a:r>
              <a:rPr lang="pl-PL" sz="1400" dirty="0">
                <a:latin typeface="+mn-lt"/>
              </a:rPr>
              <a:t> </a:t>
            </a:r>
          </a:p>
          <a:p>
            <a:pPr algn="just"/>
            <a:r>
              <a:rPr lang="pl-PL" sz="1400" b="1" dirty="0">
                <a:latin typeface="+mn-lt"/>
              </a:rPr>
              <a:t>UWAGA!</a:t>
            </a:r>
            <a:r>
              <a:rPr lang="pl-PL" sz="1400" dirty="0">
                <a:latin typeface="+mn-lt"/>
              </a:rPr>
              <a:t> Zgodnie z </a:t>
            </a:r>
            <a:r>
              <a:rPr lang="pl-PL" sz="1400" i="1" dirty="0">
                <a:latin typeface="+mn-lt"/>
              </a:rPr>
              <a:t>Wytycznymi w zakresie kwalifikowalności wydatków w ramach Europejskiego Funduszu Rozwoju Regionalnego, Europejskiego Funduszu Społecznego oraz Funduszu Spójności na lata 2014-2020 </a:t>
            </a:r>
            <a:br>
              <a:rPr lang="pl-PL" sz="1400" i="1" dirty="0">
                <a:latin typeface="+mn-lt"/>
              </a:rPr>
            </a:br>
            <a:r>
              <a:rPr lang="pl-PL" sz="1400" dirty="0">
                <a:latin typeface="+mn-lt"/>
              </a:rPr>
              <a:t>w przypadku projektów współfinansowanych z EFS </a:t>
            </a:r>
            <a:r>
              <a:rPr lang="pl-PL" sz="1400" b="1" u="sng" dirty="0">
                <a:latin typeface="+mn-lt"/>
              </a:rPr>
              <a:t>cross-</a:t>
            </a:r>
            <a:r>
              <a:rPr lang="pl-PL" sz="1400" b="1" u="sng" dirty="0" err="1">
                <a:latin typeface="+mn-lt"/>
              </a:rPr>
              <a:t>financing</a:t>
            </a:r>
            <a:r>
              <a:rPr lang="pl-PL" sz="1400" b="1" u="sng" dirty="0">
                <a:latin typeface="+mn-lt"/>
              </a:rPr>
              <a:t> może dotyczyć wyłącznie:</a:t>
            </a:r>
          </a:p>
          <a:p>
            <a:pPr algn="just"/>
            <a:endParaRPr lang="pl-PL" sz="1400" dirty="0">
              <a:latin typeface="+mn-lt"/>
            </a:endParaRPr>
          </a:p>
          <a:p>
            <a:pPr marL="342900" indent="-342900" algn="just">
              <a:buFont typeface="+mj-lt"/>
              <a:buAutoNum type="alphaLcParenR"/>
            </a:pPr>
            <a:r>
              <a:rPr lang="pl-PL" sz="1400" dirty="0">
                <a:latin typeface="+mn-lt"/>
              </a:rPr>
              <a:t>zakupu nieruchomości,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pl-PL" sz="1400" dirty="0">
                <a:latin typeface="+mn-lt"/>
              </a:rPr>
              <a:t>zakupu infrastruktury, przy czym poprzez infrastrukturę rozumie się elementy nieprzenośne, na stałe przytwierdzone do nieruchomości, np. wykonanie podjazdu do budynku, zainstalowanie windy w budynku,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pl-PL" sz="1400" dirty="0">
                <a:latin typeface="+mn-lt"/>
              </a:rPr>
              <a:t>dostosowania lub adaptacji (prace remontowo-wykończeniowe) budynków i pomieszczeń, w tym wydatków niezbędnych do przeprowadzenia tych prac i wchodzących w ich zakres.</a:t>
            </a:r>
          </a:p>
          <a:p>
            <a:pPr algn="just"/>
            <a:endParaRPr lang="pl-PL" sz="1400" dirty="0">
              <a:latin typeface="+mn-lt"/>
            </a:endParaRPr>
          </a:p>
          <a:p>
            <a:pPr algn="just"/>
            <a:r>
              <a:rPr lang="pl-PL" sz="1400" b="1" dirty="0">
                <a:latin typeface="+mn-lt"/>
              </a:rPr>
              <a:t>Cross-</a:t>
            </a:r>
            <a:r>
              <a:rPr lang="pl-PL" sz="1400" b="1" dirty="0" err="1">
                <a:latin typeface="+mn-lt"/>
              </a:rPr>
              <a:t>financing</a:t>
            </a:r>
            <a:r>
              <a:rPr lang="pl-PL" sz="1400" b="1" dirty="0">
                <a:latin typeface="+mn-lt"/>
              </a:rPr>
              <a:t> może dotyczyć tylko takich kategorii wydatków, bez których realizacja projektu nie byłaby możliwa, w szczególności związanych z zapewnieniem realizacji zasady równości szans, a zwłaszcza potrzeb osób niepełnosprawnych. </a:t>
            </a:r>
          </a:p>
          <a:p>
            <a:endParaRPr lang="pl-PL" altLang="pl-PL" dirty="0"/>
          </a:p>
          <a:p>
            <a:endParaRPr lang="pl-PL" altLang="pl-PL" dirty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32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644" y="6080125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7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" name="Prostokąt 2"/>
          <p:cNvSpPr>
            <a:spLocks noChangeArrowheads="1"/>
          </p:cNvSpPr>
          <p:nvPr/>
        </p:nvSpPr>
        <p:spPr bwMode="auto">
          <a:xfrm>
            <a:off x="251520" y="2852936"/>
            <a:ext cx="856773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</a:pPr>
            <a:endParaRPr lang="pl-PL" altLang="pl-PL" sz="1600" dirty="0">
              <a:solidFill>
                <a:srgbClr val="000000"/>
              </a:solidFill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2000" dirty="0">
              <a:latin typeface="Calibri" pitchFamily="34" charset="0"/>
              <a:ea typeface="TimesNewRoman"/>
              <a:cs typeface="Times New Roman" pitchFamily="18" charset="0"/>
            </a:endParaRPr>
          </a:p>
          <a:p>
            <a:pPr algn="just"/>
            <a:endParaRPr lang="pl-PL" altLang="pl-PL" sz="2000" dirty="0">
              <a:ea typeface="TimesNewRoman"/>
              <a:cs typeface="Times New Roman" pitchFamily="18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234068" y="1192546"/>
            <a:ext cx="84249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altLang="pl-PL" sz="1400" dirty="0"/>
          </a:p>
          <a:p>
            <a:pPr algn="ctr"/>
            <a:r>
              <a:rPr lang="pl-PL" altLang="pl-PL" sz="2000" b="1" u="sng" dirty="0">
                <a:latin typeface="+mn-lt"/>
              </a:rPr>
              <a:t>Środki trwałe</a:t>
            </a:r>
          </a:p>
          <a:p>
            <a:endParaRPr lang="pl-PL" sz="1400" dirty="0">
              <a:latin typeface="+mn-lt"/>
            </a:endParaRPr>
          </a:p>
          <a:p>
            <a:pPr algn="ctr"/>
            <a:endParaRPr lang="pl-PL" sz="1400" b="1" dirty="0">
              <a:latin typeface="+mn-lt"/>
            </a:endParaRPr>
          </a:p>
          <a:p>
            <a:pPr lvl="0">
              <a:lnSpc>
                <a:spcPct val="150000"/>
              </a:lnSpc>
              <a:spcAft>
                <a:spcPts val="0"/>
              </a:spcAft>
            </a:pPr>
            <a:r>
              <a:rPr lang="pl-PL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Wysokość 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środków trwałych poniesionych w ramach kosztów bezpośrednich projektu oraz wydatków w ramach cross-</a:t>
            </a:r>
            <a:r>
              <a:rPr lang="pl-PL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financingu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nie może łącznie przekroczyć </a:t>
            </a:r>
            <a:r>
              <a:rPr lang="pl-PL" sz="16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20</a:t>
            </a:r>
            <a:r>
              <a:rPr lang="pl-PL" sz="1600" b="1" dirty="0">
                <a:latin typeface="Calibri" panose="020F0502020204030204" pitchFamily="34" charset="0"/>
                <a:ea typeface="Times New Roman" panose="02020603050405020304" pitchFamily="18" charset="0"/>
              </a:rPr>
              <a:t>%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wydatków projektu. </a:t>
            </a:r>
          </a:p>
          <a:p>
            <a:pPr lvl="0">
              <a:lnSpc>
                <a:spcPct val="150000"/>
              </a:lnSpc>
              <a:spcAft>
                <a:spcPts val="0"/>
              </a:spcAft>
            </a:pPr>
            <a:endParaRPr lang="pl-PL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pl-PL" sz="1400" dirty="0">
              <a:latin typeface="+mn-lt"/>
            </a:endParaRPr>
          </a:p>
          <a:p>
            <a:pPr algn="just"/>
            <a:endParaRPr lang="pl-PL" sz="14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400" dirty="0">
                <a:latin typeface="+mn-lt"/>
              </a:rPr>
              <a:t>Wymóg uzasadnienia pozyskania dotyczy wyłącznie środków trwałych i wartości niematerialnych i prawnych </a:t>
            </a:r>
            <a:br>
              <a:rPr lang="pl-PL" sz="1400" dirty="0">
                <a:latin typeface="+mn-lt"/>
              </a:rPr>
            </a:br>
            <a:r>
              <a:rPr lang="pl-PL" sz="1400" dirty="0">
                <a:latin typeface="+mn-lt"/>
              </a:rPr>
              <a:t>o wartości początkowej wyższej niż </a:t>
            </a:r>
            <a:r>
              <a:rPr lang="pl-PL" sz="1400" b="1" dirty="0">
                <a:latin typeface="+mn-lt"/>
              </a:rPr>
              <a:t>10 000 PLN netto</a:t>
            </a:r>
            <a:r>
              <a:rPr lang="pl-PL" sz="1400" dirty="0">
                <a:latin typeface="+mn-lt"/>
              </a:rPr>
              <a:t>.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33</a:t>
            </a:fld>
            <a:endParaRPr lang="pl-PL" altLang="pl-PL"/>
          </a:p>
        </p:txBody>
      </p:sp>
      <p:pic>
        <p:nvPicPr>
          <p:cNvPr id="12" name="Obraz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986462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08792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60426" name="Prostokąt 1"/>
          <p:cNvSpPr>
            <a:spLocks noChangeArrowheads="1"/>
          </p:cNvSpPr>
          <p:nvPr/>
        </p:nvSpPr>
        <p:spPr bwMode="auto">
          <a:xfrm>
            <a:off x="214282" y="1169367"/>
            <a:ext cx="8461375" cy="42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600" b="1" u="sng" dirty="0">
              <a:latin typeface="+mn-lt"/>
            </a:endParaRPr>
          </a:p>
          <a:p>
            <a:pPr algn="ctr"/>
            <a:r>
              <a:rPr lang="pl-PL" altLang="pl-PL" sz="2000" b="1" u="sng" dirty="0">
                <a:latin typeface="+mn-lt"/>
              </a:rPr>
              <a:t>Źródła finansowania wydatków</a:t>
            </a:r>
          </a:p>
          <a:p>
            <a:pPr lvl="0" algn="just">
              <a:defRPr/>
            </a:pPr>
            <a:r>
              <a:rPr lang="pl-PL" sz="1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         </a:t>
            </a:r>
            <a:endParaRPr lang="pl-PL" sz="1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pl-PL" sz="1400" b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% poziom dofinansowania UE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wydatków kwalifikowalnych na poziomie projektu wynosi  </a:t>
            </a:r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85%.</a:t>
            </a: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pl-PL" sz="1400" b="1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Maksymalny % poziom dofinansowania </a:t>
            </a:r>
            <a:r>
              <a:rPr lang="pl-PL" sz="14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wydatków </a:t>
            </a:r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kwalifikowalnych 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na poziomie projektu (środki UE + ewentualne współfinansowanie z budżetu państwa lub innych źródeł przyznawane beneficjentowi przez właściwą instytucję) </a:t>
            </a:r>
            <a:r>
              <a:rPr lang="pl-PL" sz="1400" b="1" dirty="0">
                <a:latin typeface="Calibri" panose="020F0502020204030204" pitchFamily="34" charset="0"/>
                <a:ea typeface="Times New Roman" panose="02020603050405020304" pitchFamily="18" charset="0"/>
              </a:rPr>
              <a:t>wynosi </a:t>
            </a:r>
            <a:r>
              <a:rPr lang="pl-PL" sz="14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85%.</a:t>
            </a:r>
            <a:endParaRPr lang="pl-PL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defRPr/>
            </a:pPr>
            <a:endParaRPr lang="pl-PL" sz="1400" b="1" dirty="0"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  <a:defRPr/>
            </a:pPr>
            <a:r>
              <a:rPr lang="pl-PL" sz="1400" b="1" dirty="0">
                <a:latin typeface="Calibri" panose="020F0502020204030204" pitchFamily="34" charset="0"/>
              </a:rPr>
              <a:t>Minimalny wkład własny 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beneficjenta jako % wydatków kwalifikowalnych wynosi</a:t>
            </a:r>
            <a:r>
              <a:rPr lang="pl-PL" sz="1400" b="1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sz="1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1</a:t>
            </a:r>
            <a:r>
              <a:rPr lang="pl-PL" sz="1400" b="1" dirty="0" smtClean="0">
                <a:latin typeface="Calibri" panose="020F0502020204030204" pitchFamily="34" charset="0"/>
              </a:rPr>
              <a:t>5 </a:t>
            </a:r>
            <a:r>
              <a:rPr lang="pl-PL" sz="1400" b="1" dirty="0">
                <a:latin typeface="Calibri" panose="020F0502020204030204" pitchFamily="34" charset="0"/>
              </a:rPr>
              <a:t>%. </a:t>
            </a:r>
            <a:r>
              <a:rPr lang="pl-PL" sz="1400" dirty="0">
                <a:solidFill>
                  <a:prstClr val="black"/>
                </a:solidFill>
                <a:latin typeface="Calibri" panose="020F0502020204030204" pitchFamily="34" charset="0"/>
              </a:rPr>
              <a:t>Wkład własny beneficjenta jest wykazywany we wniosku o dofinansowanie, przy czym to beneficjent określa formę wniesienia wkładu własnego (pieniężny, niepieniężny).</a:t>
            </a:r>
            <a:r>
              <a:rPr lang="pl-PL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algn="just">
              <a:defRPr/>
            </a:pPr>
            <a:endParaRPr lang="pl-PL" altLang="pl-PL" sz="1400" dirty="0">
              <a:latin typeface="Calibri" panose="020F0502020204030204" pitchFamily="34" charset="0"/>
            </a:endParaRPr>
          </a:p>
          <a:p>
            <a:pPr algn="just">
              <a:defRPr/>
            </a:pPr>
            <a:endParaRPr lang="pl-PL" altLang="pl-PL" sz="1400" dirty="0">
              <a:latin typeface="Calibri" panose="020F050202020403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34</a:t>
            </a:fld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6051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302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6328" name="Prostokąt 10"/>
          <p:cNvSpPr>
            <a:spLocks noChangeArrowheads="1"/>
          </p:cNvSpPr>
          <p:nvPr/>
        </p:nvSpPr>
        <p:spPr bwMode="auto">
          <a:xfrm>
            <a:off x="2268538" y="2997200"/>
            <a:ext cx="44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r>
              <a:rPr lang="pl-PL" altLang="pl-PL"/>
              <a:t>    </a:t>
            </a:r>
          </a:p>
        </p:txBody>
      </p:sp>
      <p:sp>
        <p:nvSpPr>
          <p:cNvPr id="56329" name="Prostokąt 13"/>
          <p:cNvSpPr>
            <a:spLocks noChangeArrowheads="1"/>
          </p:cNvSpPr>
          <p:nvPr/>
        </p:nvSpPr>
        <p:spPr bwMode="auto">
          <a:xfrm>
            <a:off x="3203575" y="3068638"/>
            <a:ext cx="3024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altLang="pl-PL"/>
              <a:t> </a:t>
            </a:r>
          </a:p>
        </p:txBody>
      </p:sp>
      <p:sp>
        <p:nvSpPr>
          <p:cNvPr id="56330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56331" name="Prostokąt 10"/>
          <p:cNvSpPr>
            <a:spLocks noChangeArrowheads="1"/>
          </p:cNvSpPr>
          <p:nvPr/>
        </p:nvSpPr>
        <p:spPr bwMode="auto">
          <a:xfrm>
            <a:off x="1368425" y="30241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l-PL" altLang="pl-PL"/>
              <a:t>  </a:t>
            </a:r>
          </a:p>
        </p:txBody>
      </p:sp>
      <p:sp>
        <p:nvSpPr>
          <p:cNvPr id="56336" name="Prostokąt 14"/>
          <p:cNvSpPr>
            <a:spLocks noChangeArrowheads="1"/>
          </p:cNvSpPr>
          <p:nvPr/>
        </p:nvSpPr>
        <p:spPr bwMode="auto">
          <a:xfrm>
            <a:off x="468313" y="2276475"/>
            <a:ext cx="8424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altLang="pl-PL" dirty="0"/>
              <a:t> </a:t>
            </a:r>
          </a:p>
        </p:txBody>
      </p:sp>
      <p:sp>
        <p:nvSpPr>
          <p:cNvPr id="10" name="Prostokąt 9"/>
          <p:cNvSpPr/>
          <p:nvPr/>
        </p:nvSpPr>
        <p:spPr>
          <a:xfrm>
            <a:off x="185738" y="1196752"/>
            <a:ext cx="8706742" cy="4993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pl-PL" sz="2000" b="1" u="sng" dirty="0">
              <a:latin typeface="+mn-lt"/>
            </a:endParaRPr>
          </a:p>
          <a:p>
            <a:pPr algn="ctr">
              <a:defRPr/>
            </a:pPr>
            <a:r>
              <a:rPr lang="pl-PL" sz="2000" b="1" u="sng" dirty="0">
                <a:latin typeface="+mn-lt"/>
              </a:rPr>
              <a:t>Projekty partnerskie</a:t>
            </a:r>
          </a:p>
          <a:p>
            <a:pPr algn="just">
              <a:defRPr/>
            </a:pPr>
            <a:endParaRPr lang="pl-PL" sz="1200" dirty="0"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+mn-lt"/>
              </a:rPr>
              <a:t>Możliwość realizacji projektów w partnerstwie została określona w art. 33</a:t>
            </a:r>
            <a:r>
              <a:rPr lang="pl-PL" sz="1400" i="1" dirty="0">
                <a:latin typeface="+mn-lt"/>
              </a:rPr>
              <a:t> Ustawy z dnia 11 lipca 2014r. o zasadach realizacji programów w zakresie polityki spójności finansowanych w perspektywie finansowej 2014-2020 (Dz. U. </a:t>
            </a:r>
            <a:br>
              <a:rPr lang="pl-PL" sz="1400" i="1" dirty="0">
                <a:latin typeface="+mn-lt"/>
              </a:rPr>
            </a:br>
            <a:r>
              <a:rPr lang="pl-PL" sz="1400" i="1" dirty="0">
                <a:latin typeface="+mn-lt"/>
              </a:rPr>
              <a:t>z 2017r. Poz. 1460, 1475 z </a:t>
            </a:r>
            <a:r>
              <a:rPr lang="pl-PL" sz="1400" i="1" dirty="0" err="1">
                <a:latin typeface="+mn-lt"/>
              </a:rPr>
              <a:t>późn</a:t>
            </a:r>
            <a:r>
              <a:rPr lang="pl-PL" sz="1400" i="1" dirty="0">
                <a:latin typeface="+mn-lt"/>
              </a:rPr>
              <a:t>. zm.). </a:t>
            </a:r>
            <a:r>
              <a:rPr lang="pl-PL" sz="1400" dirty="0">
                <a:latin typeface="+mn-lt"/>
              </a:rPr>
              <a:t>Zapis ten określa ogólne zasady realizacji projektów partnerskich oraz zasady wyboru partnerów spoza sektora finansów publicznych przez podmioty, o których mowa w art. 3 ust. 1 ustawy z dn. 29 stycznia 2004r. Prawo zamówień publicznych.</a:t>
            </a:r>
          </a:p>
          <a:p>
            <a:pPr algn="just">
              <a:lnSpc>
                <a:spcPct val="150000"/>
              </a:lnSpc>
              <a:defRPr/>
            </a:pPr>
            <a:r>
              <a:rPr lang="pl-PL" sz="1400" b="1" dirty="0">
                <a:latin typeface="+mn-lt"/>
              </a:rPr>
              <a:t>UWAGA! Projekty mogą być realizowane w partnerstwie o ile jest to uzasadnione z punktu widzenia efektywności </a:t>
            </a:r>
            <a:br>
              <a:rPr lang="pl-PL" sz="1400" b="1" dirty="0">
                <a:latin typeface="+mn-lt"/>
              </a:rPr>
            </a:br>
            <a:r>
              <a:rPr lang="pl-PL" sz="1400" b="1" dirty="0">
                <a:latin typeface="+mn-lt"/>
              </a:rPr>
              <a:t>i sprawności jego realizacji.</a:t>
            </a:r>
          </a:p>
          <a:p>
            <a:pPr algn="just">
              <a:lnSpc>
                <a:spcPct val="150000"/>
              </a:lnSpc>
              <a:defRPr/>
            </a:pPr>
            <a:r>
              <a:rPr lang="pl-PL" sz="1400" dirty="0">
                <a:latin typeface="+mn-lt"/>
              </a:rPr>
              <a:t>Należy przy tym zaznaczyć, iż istotą realizacji projektu w partnerstwie jest wspólna realizacja projektu przez podmioty wnoszące do partnerstwa różnorodne zasoby (ludzkie, organizacyjne, techniczne, finansowe). Niedopuszczalne </a:t>
            </a:r>
            <a:r>
              <a:rPr lang="pl-PL" sz="1400" dirty="0" smtClean="0">
                <a:latin typeface="+mn-lt"/>
              </a:rPr>
              <a:t/>
            </a:r>
            <a:br>
              <a:rPr lang="pl-PL" sz="1400" dirty="0" smtClean="0">
                <a:latin typeface="+mn-lt"/>
              </a:rPr>
            </a:br>
            <a:r>
              <a:rPr lang="pl-PL" sz="1400" dirty="0" smtClean="0">
                <a:latin typeface="+mn-lt"/>
              </a:rPr>
              <a:t>w </a:t>
            </a:r>
            <a:r>
              <a:rPr lang="pl-PL" sz="1400" dirty="0">
                <a:latin typeface="+mn-lt"/>
              </a:rPr>
              <a:t>takiej sytuacji jest zlecanie zadań pomiędzy podmiotami partnerstwa, a także angażowanie jako personelu projektu pracowników partnerów przez beneficjenta i odwrotni</a:t>
            </a:r>
            <a:r>
              <a:rPr lang="pl-PL" sz="1200" dirty="0">
                <a:latin typeface="+mn-lt"/>
              </a:rPr>
              <a:t>e. </a:t>
            </a:r>
          </a:p>
          <a:p>
            <a:pPr algn="just">
              <a:defRPr/>
            </a:pPr>
            <a:r>
              <a:rPr lang="pl-PL" sz="1200" dirty="0">
                <a:latin typeface="+mn-lt"/>
              </a:rPr>
              <a:t> </a:t>
            </a:r>
            <a:endParaRPr lang="pl-PL" sz="1200" b="1" u="sng" dirty="0">
              <a:latin typeface="+mn-lt"/>
            </a:endParaRPr>
          </a:p>
          <a:p>
            <a:pPr algn="just">
              <a:defRPr/>
            </a:pPr>
            <a:r>
              <a:rPr lang="pl-PL" sz="1150" dirty="0">
                <a:latin typeface="+mn-lt"/>
              </a:rPr>
              <a:t> 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35</a:t>
            </a:fld>
            <a:endParaRPr lang="pl-PL" altLang="pl-PL"/>
          </a:p>
        </p:txBody>
      </p:sp>
      <p:pic>
        <p:nvPicPr>
          <p:cNvPr id="15" name="Obraz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78747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302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6328" name="Prostokąt 10"/>
          <p:cNvSpPr>
            <a:spLocks noChangeArrowheads="1"/>
          </p:cNvSpPr>
          <p:nvPr/>
        </p:nvSpPr>
        <p:spPr bwMode="auto">
          <a:xfrm>
            <a:off x="2268538" y="2997200"/>
            <a:ext cx="44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endParaRPr lang="pl-PL" altLang="pl-PL"/>
          </a:p>
          <a:p>
            <a:pPr eaLnBrk="1" hangingPunct="1"/>
            <a:r>
              <a:rPr lang="pl-PL" altLang="pl-PL"/>
              <a:t>    </a:t>
            </a:r>
          </a:p>
        </p:txBody>
      </p:sp>
      <p:sp>
        <p:nvSpPr>
          <p:cNvPr id="56329" name="Prostokąt 13"/>
          <p:cNvSpPr>
            <a:spLocks noChangeArrowheads="1"/>
          </p:cNvSpPr>
          <p:nvPr/>
        </p:nvSpPr>
        <p:spPr bwMode="auto">
          <a:xfrm>
            <a:off x="3203575" y="3068638"/>
            <a:ext cx="3024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l-PL" altLang="pl-PL"/>
              <a:t> </a:t>
            </a:r>
          </a:p>
        </p:txBody>
      </p:sp>
      <p:sp>
        <p:nvSpPr>
          <p:cNvPr id="56330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56331" name="Prostokąt 10"/>
          <p:cNvSpPr>
            <a:spLocks noChangeArrowheads="1"/>
          </p:cNvSpPr>
          <p:nvPr/>
        </p:nvSpPr>
        <p:spPr bwMode="auto">
          <a:xfrm>
            <a:off x="1368425" y="30241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pl-PL" altLang="pl-PL"/>
              <a:t>  </a:t>
            </a:r>
          </a:p>
        </p:txBody>
      </p:sp>
      <p:sp>
        <p:nvSpPr>
          <p:cNvPr id="56336" name="Prostokąt 14"/>
          <p:cNvSpPr>
            <a:spLocks noChangeArrowheads="1"/>
          </p:cNvSpPr>
          <p:nvPr/>
        </p:nvSpPr>
        <p:spPr bwMode="auto">
          <a:xfrm>
            <a:off x="468313" y="2276475"/>
            <a:ext cx="8424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altLang="pl-PL" dirty="0"/>
              <a:t> </a:t>
            </a:r>
          </a:p>
        </p:txBody>
      </p:sp>
      <p:sp>
        <p:nvSpPr>
          <p:cNvPr id="10" name="Prostokąt 9"/>
          <p:cNvSpPr/>
          <p:nvPr/>
        </p:nvSpPr>
        <p:spPr>
          <a:xfrm>
            <a:off x="185738" y="1196752"/>
            <a:ext cx="87067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pl-PL" sz="1400" b="1" u="sng" dirty="0">
              <a:latin typeface="+mn-lt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l-PL" sz="1400" b="1" u="sng" dirty="0">
                <a:latin typeface="+mn-lt"/>
              </a:rPr>
              <a:t>Realizacja  projektu w partnerstwie wymaga spełnienia niżej wskazanych warunków:</a:t>
            </a:r>
          </a:p>
          <a:p>
            <a:pPr algn="just">
              <a:lnSpc>
                <a:spcPct val="150000"/>
              </a:lnSpc>
              <a:defRPr/>
            </a:pPr>
            <a:endParaRPr lang="pl-PL" sz="1400" b="1" u="sng" dirty="0">
              <a:latin typeface="+mn-lt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l-PL" sz="1400" dirty="0">
                <a:latin typeface="+mn-lt"/>
              </a:rPr>
              <a:t>1.   Posiadania partnera wiodącego (będącego stroną umowy o dofinansowanie).</a:t>
            </a:r>
          </a:p>
          <a:p>
            <a:pPr>
              <a:lnSpc>
                <a:spcPct val="150000"/>
              </a:lnSpc>
              <a:defRPr/>
            </a:pPr>
            <a:r>
              <a:rPr lang="pl-PL" sz="1400" dirty="0">
                <a:latin typeface="+mn-lt"/>
              </a:rPr>
              <a:t>2. Adekwatności udziału partnerów, tj. adekwatności wnoszonych przez nich zasobów ludzkich, organizacyjnych, technicznych i finansowych do zakresu zadań realizowanych przez nich w ramach projektu.</a:t>
            </a:r>
          </a:p>
          <a:p>
            <a:pPr algn="just">
              <a:lnSpc>
                <a:spcPct val="150000"/>
              </a:lnSpc>
              <a:defRPr/>
            </a:pPr>
            <a:r>
              <a:rPr lang="pl-PL" sz="1400" dirty="0">
                <a:latin typeface="+mn-lt"/>
              </a:rPr>
              <a:t>3.   Wspólnego przygotowania wniosku o dofinansowanie przez  partnera wiodącego i  pozostałych partnerów.</a:t>
            </a:r>
          </a:p>
          <a:p>
            <a:pPr algn="just">
              <a:lnSpc>
                <a:spcPct val="150000"/>
              </a:lnSpc>
              <a:defRPr/>
            </a:pPr>
            <a:r>
              <a:rPr lang="pl-PL" sz="1400" dirty="0">
                <a:latin typeface="+mn-lt"/>
              </a:rPr>
              <a:t>4.   Zawarcia porozumienia/ umowy o partnerstwie. 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36</a:t>
            </a:fld>
            <a:endParaRPr lang="pl-PL" altLang="pl-PL"/>
          </a:p>
        </p:txBody>
      </p:sp>
      <p:pic>
        <p:nvPicPr>
          <p:cNvPr id="15" name="Obraz 1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7354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6" name="Prostokąt 5"/>
          <p:cNvSpPr/>
          <p:nvPr/>
        </p:nvSpPr>
        <p:spPr>
          <a:xfrm>
            <a:off x="395536" y="1412776"/>
            <a:ext cx="842493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x-none" sz="1400" b="1" dirty="0">
                <a:latin typeface="+mn-lt"/>
              </a:rPr>
              <a:t>Na etapie składania wniosku o dofinansowanie – w przypadku projektów realizowanych w partnerstwie – nie jest wymagana od </a:t>
            </a:r>
            <a:r>
              <a:rPr lang="pl-PL" sz="1400" b="1" dirty="0">
                <a:latin typeface="+mn-lt"/>
              </a:rPr>
              <a:t>wnioskodawcy</a:t>
            </a:r>
            <a:r>
              <a:rPr lang="x-none" sz="1400" b="1" dirty="0">
                <a:latin typeface="+mn-lt"/>
              </a:rPr>
              <a:t> umowa </a:t>
            </a:r>
            <a:r>
              <a:rPr lang="pl-PL" sz="1400" b="1" dirty="0">
                <a:latin typeface="+mn-lt"/>
              </a:rPr>
              <a:t>o </a:t>
            </a:r>
            <a:r>
              <a:rPr lang="x-none" sz="1400" b="1" dirty="0">
                <a:latin typeface="+mn-lt"/>
              </a:rPr>
              <a:t>partners</a:t>
            </a:r>
            <a:r>
              <a:rPr lang="pl-PL" sz="1400" b="1" dirty="0" err="1">
                <a:latin typeface="+mn-lt"/>
              </a:rPr>
              <a:t>twie</a:t>
            </a:r>
            <a:r>
              <a:rPr lang="x-none" sz="1400" b="1" dirty="0">
                <a:latin typeface="+mn-lt"/>
              </a:rPr>
              <a:t>. W przypadku przyjęcia projektu do realizacji, </a:t>
            </a:r>
            <a:r>
              <a:rPr lang="pl-PL" sz="1400" b="1" dirty="0">
                <a:latin typeface="+mn-lt"/>
              </a:rPr>
              <a:t>Wnioskodawca</a:t>
            </a:r>
            <a:r>
              <a:rPr lang="x-none" sz="1400" b="1" dirty="0">
                <a:latin typeface="+mn-lt"/>
              </a:rPr>
              <a:t> zostanie zobligowany do dostarczenia umowy</a:t>
            </a:r>
            <a:r>
              <a:rPr lang="pl-PL" sz="1400" b="1" dirty="0">
                <a:latin typeface="+mn-lt"/>
              </a:rPr>
              <a:t> o</a:t>
            </a:r>
            <a:r>
              <a:rPr lang="x-none" sz="1400" b="1" dirty="0">
                <a:latin typeface="+mn-lt"/>
              </a:rPr>
              <a:t> partners</a:t>
            </a:r>
            <a:r>
              <a:rPr lang="pl-PL" sz="1400" b="1" dirty="0" err="1">
                <a:latin typeface="+mn-lt"/>
              </a:rPr>
              <a:t>twie</a:t>
            </a:r>
            <a:r>
              <a:rPr lang="x-none" sz="1400" b="1" dirty="0">
                <a:latin typeface="+mn-lt"/>
              </a:rPr>
              <a:t>, jednoznacznie określającej cele </a:t>
            </a:r>
            <a:r>
              <a:rPr lang="pl-PL" sz="1400" b="1" dirty="0">
                <a:latin typeface="+mn-lt"/>
              </a:rPr>
              <a:t/>
            </a:r>
            <a:br>
              <a:rPr lang="pl-PL" sz="1400" b="1" dirty="0">
                <a:latin typeface="+mn-lt"/>
              </a:rPr>
            </a:br>
            <a:r>
              <a:rPr lang="x-none" sz="1400" b="1" dirty="0">
                <a:latin typeface="+mn-lt"/>
              </a:rPr>
              <a:t>i reguły partnerstwa oraz jego ewentualny plan finansowy. Podpisanie umowy </a:t>
            </a:r>
            <a:r>
              <a:rPr lang="pl-PL" sz="1400" b="1" dirty="0">
                <a:latin typeface="+mn-lt"/>
              </a:rPr>
              <a:t>o </a:t>
            </a:r>
            <a:r>
              <a:rPr lang="x-none" sz="1400" b="1" dirty="0">
                <a:latin typeface="+mn-lt"/>
              </a:rPr>
              <a:t>partners</a:t>
            </a:r>
            <a:r>
              <a:rPr lang="pl-PL" sz="1400" b="1" dirty="0" err="1">
                <a:latin typeface="+mn-lt"/>
              </a:rPr>
              <a:t>twie</a:t>
            </a:r>
            <a:r>
              <a:rPr lang="x-none" sz="1400" b="1" dirty="0">
                <a:latin typeface="+mn-lt"/>
              </a:rPr>
              <a:t> musi nastąpić przed dniem zawarcia umowy o dofinansowanie. </a:t>
            </a:r>
            <a:endParaRPr lang="pl-PL" sz="1400" b="1" dirty="0">
              <a:latin typeface="+mn-lt"/>
            </a:endParaRPr>
          </a:p>
          <a:p>
            <a:pPr>
              <a:defRPr/>
            </a:pPr>
            <a:r>
              <a:rPr lang="x-none" sz="1400" b="1" dirty="0">
                <a:latin typeface="+mn-lt"/>
              </a:rPr>
              <a:t> </a:t>
            </a:r>
            <a:endParaRPr lang="pl-PL" sz="1400" b="1" dirty="0">
              <a:latin typeface="+mn-lt"/>
            </a:endParaRPr>
          </a:p>
          <a:p>
            <a:pPr algn="just">
              <a:defRPr/>
            </a:pPr>
            <a:r>
              <a:rPr lang="pl-PL" sz="1400" dirty="0">
                <a:latin typeface="+mn-lt"/>
              </a:rPr>
              <a:t>Podmiot ubiegający się o dofinansowanie, o którym mowa w art. 3 ust. 1 ustawy z dnia 29 stycznia 2004 r. – </a:t>
            </a:r>
            <a:r>
              <a:rPr lang="pl-PL" sz="1400" i="1" dirty="0">
                <a:latin typeface="+mn-lt"/>
              </a:rPr>
              <a:t>Prawo zamówień publicznych</a:t>
            </a:r>
            <a:r>
              <a:rPr lang="pl-PL" sz="1400" dirty="0">
                <a:latin typeface="+mn-lt"/>
              </a:rPr>
              <a:t>, inicjujący projekt partnerski dokonuje wyboru partnerów spośród podmiotów innych niż wymienione w art. 3 ust.1 pkt. 1-3a tej ustawy z zachowaniem zasady przejrzystości i równego traktowania. Podmiot ten dokonując wyboru, jest zobowiązany w szczególności do: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+mn-lt"/>
              </a:rPr>
              <a:t>ogłoszenia otwartego naboru partnerów na swojej stronie internetowej wraz ze wskazaniem co najmniej 21-dniowego terminu na zgłaszanie się partnerów;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+mn-lt"/>
              </a:rPr>
              <a:t>uwzględnienia przy wyborze partnerów; zgodności działania potencjalnego partnera z celami partnerstwa, deklarowanego wkładu potencjalnego partnera w realizację celu partnerstwa, doświadczenia w realizacji projektów o podobnym charakterze;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latin typeface="+mn-lt"/>
              </a:rPr>
              <a:t>podanie do publicznej wiadomości na swojej stronie internetowej informacji o podmiotach wybranych do pełnienia funkcji partnera.</a:t>
            </a:r>
          </a:p>
          <a:p>
            <a:pPr marL="285750" indent="-285750" algn="just">
              <a:buFontTx/>
              <a:buChar char="-"/>
              <a:defRPr/>
            </a:pPr>
            <a:endParaRPr lang="pl-PL" sz="1400" dirty="0">
              <a:latin typeface="+mn-lt"/>
            </a:endParaRPr>
          </a:p>
          <a:p>
            <a:pPr>
              <a:defRPr/>
            </a:pPr>
            <a:r>
              <a:rPr lang="pl-PL" sz="1000" dirty="0">
                <a:latin typeface="+mn-lt"/>
              </a:rPr>
              <a:t> 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37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7354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6" name="Prostokąt 5"/>
          <p:cNvSpPr/>
          <p:nvPr/>
        </p:nvSpPr>
        <p:spPr>
          <a:xfrm>
            <a:off x="395536" y="1412776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dirty="0">
                <a:latin typeface="+mn-lt"/>
              </a:rPr>
              <a:t>Podmiot, o którym mowa w art. 3 ust. 1 ustawy z dnia 29 stycznia 2004r. – Prawo zamówień publicznych, niebędący podmiotem inicjującym projekt partnerski, po przystąpieniu do realizacji projektu partnerskiego podaje do publicznej wiadomości w Biuletynie Informacji Publicznej informację o rozpoczęciu realizacji projektu partnerskiego wraz z uzasadnieniem przyczyn przystąpienia do jego realizacji oraz wskazaniem partnera wiodącego w tym projekcie.</a:t>
            </a:r>
          </a:p>
          <a:p>
            <a:pPr algn="just">
              <a:defRPr/>
            </a:pPr>
            <a:endParaRPr lang="pl-PL" sz="1400" dirty="0">
              <a:latin typeface="+mn-lt"/>
            </a:endParaRPr>
          </a:p>
          <a:p>
            <a:pPr lvl="0" algn="just">
              <a:defRPr/>
            </a:pPr>
            <a:r>
              <a:rPr lang="pl-PL" sz="1400" b="1" dirty="0">
                <a:solidFill>
                  <a:prstClr val="black"/>
                </a:solidFill>
                <a:latin typeface="Calibri"/>
              </a:rPr>
              <a:t>Wybór partnerów jest dokonywany przed złożeniem wniosku o dofinansowanie. </a:t>
            </a:r>
            <a:endParaRPr lang="pl-PL" sz="1400" dirty="0">
              <a:latin typeface="+mn-lt"/>
            </a:endParaRPr>
          </a:p>
          <a:p>
            <a:pPr algn="just">
              <a:defRPr/>
            </a:pPr>
            <a:endParaRPr lang="pl-PL" sz="1400" b="1" dirty="0">
              <a:latin typeface="+mn-lt"/>
            </a:endParaRPr>
          </a:p>
          <a:p>
            <a:pPr algn="just">
              <a:defRPr/>
            </a:pPr>
            <a:r>
              <a:rPr lang="pl-PL" sz="1400" b="1" dirty="0">
                <a:latin typeface="+mn-lt"/>
              </a:rPr>
              <a:t>Podmioty nie należące do sektora finansów publicznych indywidualnie określają zasady wyboru partnera projektu.</a:t>
            </a:r>
          </a:p>
          <a:p>
            <a:pPr algn="just">
              <a:defRPr/>
            </a:pPr>
            <a:endParaRPr lang="pl-PL" sz="1400" b="1" dirty="0">
              <a:latin typeface="+mn-lt"/>
            </a:endParaRPr>
          </a:p>
          <a:p>
            <a:pPr>
              <a:defRPr/>
            </a:pPr>
            <a:endParaRPr lang="pl-PL" sz="1400" dirty="0">
              <a:latin typeface="+mn-lt"/>
            </a:endParaRPr>
          </a:p>
          <a:p>
            <a:pPr algn="just">
              <a:defRPr/>
            </a:pPr>
            <a:r>
              <a:rPr lang="pl-PL" sz="1400" dirty="0">
                <a:latin typeface="+mn-lt"/>
              </a:rPr>
              <a:t>Podmioty, które zostały wykluczone z możliwości otrzymania dofinansowania, nie mogą być stroną porozumienia czy umowy o partnerstwie.</a:t>
            </a:r>
          </a:p>
          <a:p>
            <a:pPr>
              <a:defRPr/>
            </a:pPr>
            <a:r>
              <a:rPr lang="pl-PL" sz="1400" dirty="0">
                <a:latin typeface="+mn-lt"/>
              </a:rPr>
              <a:t> </a:t>
            </a:r>
          </a:p>
          <a:p>
            <a:pPr>
              <a:defRPr/>
            </a:pPr>
            <a:r>
              <a:rPr lang="pl-PL" sz="1400" b="1" dirty="0">
                <a:latin typeface="+mn-lt"/>
              </a:rPr>
              <a:t>Strony realizują wspólnie projekt partnerski na warunkach określonych w:</a:t>
            </a:r>
            <a:endParaRPr lang="pl-PL" sz="14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latin typeface="+mn-lt"/>
              </a:rPr>
              <a:t>wzorze umowy o dofinansowanie,</a:t>
            </a:r>
            <a:endParaRPr lang="pl-PL" sz="14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latin typeface="+mn-lt"/>
              </a:rPr>
              <a:t>porozumieniu/umowie o partnerstwie.</a:t>
            </a:r>
            <a:r>
              <a:rPr lang="pl-PL" sz="1400" dirty="0">
                <a:latin typeface="+mn-lt"/>
              </a:rPr>
              <a:t> </a:t>
            </a: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38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471937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107154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214282" y="214290"/>
            <a:ext cx="8715436" cy="642942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57354" name="pole tekstowe 23"/>
          <p:cNvSpPr txBox="1">
            <a:spLocks noChangeArrowheads="1"/>
          </p:cNvSpPr>
          <p:nvPr/>
        </p:nvSpPr>
        <p:spPr bwMode="auto">
          <a:xfrm>
            <a:off x="7931150" y="4978400"/>
            <a:ext cx="8683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1200" b="1"/>
          </a:p>
        </p:txBody>
      </p:sp>
      <p:sp>
        <p:nvSpPr>
          <p:cNvPr id="6" name="Prostokąt 5"/>
          <p:cNvSpPr/>
          <p:nvPr/>
        </p:nvSpPr>
        <p:spPr>
          <a:xfrm>
            <a:off x="395536" y="1412776"/>
            <a:ext cx="842493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dirty="0">
                <a:latin typeface="+mn-lt"/>
              </a:rPr>
              <a:t>DZIĘKUJĘ ZA UWAGĘ </a:t>
            </a: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ctr">
              <a:defRPr/>
            </a:pPr>
            <a:endParaRPr lang="pl-PL" sz="2000" b="1" dirty="0">
              <a:latin typeface="+mn-lt"/>
            </a:endParaRPr>
          </a:p>
          <a:p>
            <a:pPr algn="just"/>
            <a:r>
              <a:rPr lang="pl-PL" sz="1400" dirty="0">
                <a:latin typeface="+mn-lt"/>
              </a:rPr>
              <a:t>W przypadku konieczności udzielenia wnioskodawcy wyjaśnień w kwestiach dotyczących konkursu oraz pomocy  w interpretacji postanowień niniejszego Regulaminu, IP udziela indywidualnie odpowiedzi na pytania wnioskodawcy. Zapytania do IOK można składać za pomocą:</a:t>
            </a:r>
          </a:p>
          <a:p>
            <a:pPr algn="just"/>
            <a:endParaRPr lang="pl-PL" sz="1400" dirty="0">
              <a:latin typeface="+mn-lt"/>
            </a:endParaRPr>
          </a:p>
          <a:p>
            <a:r>
              <a:rPr lang="pl-PL" sz="1400" dirty="0">
                <a:latin typeface="+mn-lt"/>
              </a:rPr>
              <a:t> </a:t>
            </a:r>
            <a:r>
              <a:rPr lang="pl-PL" sz="1400" dirty="0"/>
              <a:t> </a:t>
            </a:r>
            <a:endParaRPr lang="pl-PL" sz="1400" dirty="0">
              <a:latin typeface="+mn-lt"/>
            </a:endParaRPr>
          </a:p>
          <a:p>
            <a:pPr lvl="0" algn="ctr"/>
            <a:r>
              <a:rPr lang="pl-PL" sz="1400" dirty="0">
                <a:latin typeface="+mn-lt"/>
              </a:rPr>
              <a:t>e</a:t>
            </a:r>
            <a:r>
              <a:rPr lang="en-US" sz="1400" dirty="0">
                <a:latin typeface="+mn-lt"/>
              </a:rPr>
              <a:t> – </a:t>
            </a:r>
            <a:r>
              <a:rPr lang="en-US" sz="1400" dirty="0" err="1">
                <a:latin typeface="+mn-lt"/>
              </a:rPr>
              <a:t>maila</a:t>
            </a:r>
            <a:r>
              <a:rPr lang="en-US" sz="1400" dirty="0">
                <a:latin typeface="+mn-lt"/>
              </a:rPr>
              <a:t>: punktefs@wup.opole.pl</a:t>
            </a:r>
            <a:endParaRPr lang="pl-PL" sz="1400" dirty="0">
              <a:latin typeface="+mn-lt"/>
            </a:endParaRPr>
          </a:p>
          <a:p>
            <a:pPr lvl="0" algn="ctr"/>
            <a:r>
              <a:rPr lang="pl-PL" sz="1400" dirty="0">
                <a:latin typeface="+mn-lt"/>
              </a:rPr>
              <a:t>Faksu: 77 44 16 599</a:t>
            </a:r>
          </a:p>
          <a:p>
            <a:pPr lvl="0" algn="ctr"/>
            <a:r>
              <a:rPr lang="pl-PL" sz="1400" dirty="0">
                <a:latin typeface="+mn-lt"/>
              </a:rPr>
              <a:t>Telefonu: 77 44 16 754</a:t>
            </a:r>
          </a:p>
          <a:p>
            <a:pPr lvl="0" algn="ctr"/>
            <a:r>
              <a:rPr lang="pl-PL" sz="1400" dirty="0">
                <a:latin typeface="+mn-lt"/>
              </a:rPr>
              <a:t>Bezpośrednio w siedzibie: </a:t>
            </a:r>
          </a:p>
          <a:p>
            <a:pPr algn="ctr"/>
            <a:r>
              <a:rPr lang="pl-PL" sz="1400" dirty="0">
                <a:latin typeface="+mn-lt"/>
              </a:rPr>
              <a:t> </a:t>
            </a:r>
          </a:p>
          <a:p>
            <a:pPr algn="ctr"/>
            <a:r>
              <a:rPr lang="pl-PL" sz="1400" b="1" dirty="0">
                <a:latin typeface="+mn-lt"/>
              </a:rPr>
              <a:t>Wojewódzki Urząd Pracy w Opolu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Punkt Informacyjny o EFS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Pokój nr 14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ul. Głogowska 25c </a:t>
            </a:r>
            <a:endParaRPr lang="pl-PL" sz="1400" dirty="0">
              <a:latin typeface="+mn-lt"/>
            </a:endParaRPr>
          </a:p>
          <a:p>
            <a:pPr algn="ctr"/>
            <a:r>
              <a:rPr lang="pl-PL" sz="1400" b="1" dirty="0">
                <a:latin typeface="+mn-lt"/>
              </a:rPr>
              <a:t>45-315 Opole</a:t>
            </a:r>
            <a:endParaRPr lang="pl-PL" sz="1400" dirty="0">
              <a:latin typeface="+mn-lt"/>
            </a:endParaRPr>
          </a:p>
          <a:p>
            <a:pPr algn="just"/>
            <a:endParaRPr lang="pl-PL" sz="1400" dirty="0">
              <a:latin typeface="+mn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C535-DE0A-4D77-A9DA-C10F5FE73F83}" type="slidenum">
              <a:rPr lang="pl-PL" altLang="pl-PL" smtClean="0"/>
              <a:pPr/>
              <a:t>39</a:t>
            </a:fld>
            <a:endParaRPr lang="pl-PL" altLang="pl-PL"/>
          </a:p>
        </p:txBody>
      </p:sp>
      <p:pic>
        <p:nvPicPr>
          <p:cNvPr id="9" name="Obraz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56394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Kwota przeznaczona na dofinansowanie projektów w konkursie</a:t>
            </a: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pPr algn="ctr"/>
            <a:endParaRPr lang="pl-PL" altLang="pl-PL" sz="1600" b="1" u="sng" dirty="0">
              <a:latin typeface="+mn-lt"/>
              <a:cs typeface="Arial" panose="020B0604020202020204" pitchFamily="34" charset="0"/>
            </a:endParaRPr>
          </a:p>
          <a:p>
            <a:pPr algn="just"/>
            <a: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  <a:t>Wartość dofinansowania w ramach RPO WO 2014-2020 w ramach poddziałania </a:t>
            </a:r>
            <a:b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pl-PL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9.1.3 </a:t>
            </a:r>
            <a:r>
              <a:rPr lang="pl-PL" sz="1600" i="1" dirty="0">
                <a:latin typeface="Calibri" panose="020F0502020204030204" pitchFamily="34" charset="0"/>
                <a:cs typeface="Arial" panose="020B0604020202020204" pitchFamily="34" charset="0"/>
              </a:rPr>
              <a:t>Wsparcie </a:t>
            </a:r>
            <a:r>
              <a:rPr lang="pl-PL" sz="1600" i="1" dirty="0" smtClean="0">
                <a:latin typeface="Calibri" panose="020F0502020204030204" pitchFamily="34" charset="0"/>
                <a:cs typeface="Arial" panose="020B0604020202020204" pitchFamily="34" charset="0"/>
              </a:rPr>
              <a:t>edukacji przedszkolnej </a:t>
            </a:r>
            <a:r>
              <a:rPr lang="pl-PL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wynosi </a:t>
            </a:r>
            <a: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  <a:t>łącznie: </a:t>
            </a:r>
            <a:r>
              <a:rPr lang="pl-PL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pl-PL" sz="1600" dirty="0" smtClean="0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000 000,00 </a:t>
            </a:r>
            <a:r>
              <a:rPr lang="pl-PL" sz="1600" b="1" dirty="0">
                <a:latin typeface="Calibri" panose="020F0502020204030204" pitchFamily="34" charset="0"/>
                <a:cs typeface="Arial" panose="020B0604020202020204" pitchFamily="34" charset="0"/>
              </a:rPr>
              <a:t>PLN</a:t>
            </a:r>
            <a:r>
              <a:rPr lang="pl-PL" sz="1600" dirty="0">
                <a:latin typeface="Calibri" panose="020F0502020204030204" pitchFamily="34" charset="0"/>
                <a:cs typeface="Arial" panose="020B0604020202020204" pitchFamily="34" charset="0"/>
              </a:rPr>
              <a:t>, w tym:</a:t>
            </a:r>
          </a:p>
          <a:p>
            <a:pPr algn="just"/>
            <a:endParaRPr lang="pl-PL" sz="1600" dirty="0">
              <a:latin typeface="Calibri" panose="020F0502020204030204" pitchFamily="34" charset="0"/>
            </a:endParaRPr>
          </a:p>
          <a:p>
            <a:pPr lvl="0" algn="just"/>
            <a:r>
              <a:rPr lang="pl-PL" sz="1600" b="1" dirty="0">
                <a:latin typeface="Calibri" panose="020F0502020204030204" pitchFamily="34" charset="0"/>
              </a:rPr>
              <a:t> </a:t>
            </a:r>
            <a:r>
              <a:rPr lang="pl-PL" sz="1600" b="1" dirty="0" smtClean="0">
                <a:latin typeface="Calibri" panose="020F0502020204030204" pitchFamily="34" charset="0"/>
              </a:rPr>
              <a:t>4 000 </a:t>
            </a:r>
            <a:r>
              <a:rPr lang="pl-PL" sz="1600" b="1" dirty="0">
                <a:latin typeface="Calibri" panose="020F0502020204030204" pitchFamily="34" charset="0"/>
              </a:rPr>
              <a:t>000,00 PLN </a:t>
            </a:r>
            <a:r>
              <a:rPr lang="pl-PL" sz="1600" dirty="0">
                <a:latin typeface="Calibri" panose="020F0502020204030204" pitchFamily="34" charset="0"/>
              </a:rPr>
              <a:t>pochodzące z EFS</a:t>
            </a:r>
          </a:p>
          <a:p>
            <a:pPr lvl="0" algn="just"/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4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75656" y="513204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21223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Typy beneficjentów</a:t>
            </a:r>
          </a:p>
          <a:p>
            <a:pPr algn="just"/>
            <a:endParaRPr lang="pl-PL" sz="1400" b="1" dirty="0">
              <a:latin typeface="+mj-lt"/>
            </a:endParaRPr>
          </a:p>
          <a:p>
            <a:pPr algn="just">
              <a:lnSpc>
                <a:spcPct val="150000"/>
              </a:lnSpc>
            </a:pPr>
            <a:r>
              <a:rPr lang="pl-PL" sz="1400" dirty="0" smtClean="0">
                <a:latin typeface="Calibri" panose="020F0502020204030204" pitchFamily="34" charset="0"/>
              </a:rPr>
              <a:t>O </a:t>
            </a:r>
            <a:r>
              <a:rPr lang="pl-PL" sz="1400" dirty="0">
                <a:latin typeface="Calibri" panose="020F0502020204030204" pitchFamily="34" charset="0"/>
              </a:rPr>
              <a:t>dofinansowanie w ramach konkursu mogą ubiegać się podmioty działające w obszarze </a:t>
            </a:r>
            <a:r>
              <a:rPr lang="pl-PL" sz="1400" dirty="0" smtClean="0">
                <a:latin typeface="Calibri" panose="020F0502020204030204" pitchFamily="34" charset="0"/>
              </a:rPr>
              <a:t>wychowania przedszkolnego </a:t>
            </a:r>
            <a:r>
              <a:rPr lang="pl-PL" sz="1400" dirty="0">
                <a:latin typeface="Calibri" panose="020F0502020204030204" pitchFamily="34" charset="0"/>
              </a:rPr>
              <a:t>tj.: </a:t>
            </a:r>
          </a:p>
          <a:p>
            <a:pPr algn="just">
              <a:lnSpc>
                <a:spcPct val="150000"/>
              </a:lnSpc>
            </a:pPr>
            <a:endParaRPr lang="pl-PL" sz="1400" dirty="0">
              <a:latin typeface="Calibri" panose="020F0502020204030204" pitchFamily="34" charset="0"/>
            </a:endParaRP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podmioty działające na podstawie obowiązujących regulacji prawnych w zakresie wychowania przedszkolnego i/lub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podmioty prowadzące działalność gospodarczą, której przeważający numer PKD odpowiada wychowania przedszkolnego i/lub 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podmioty posiadające w statucie lub w innym dokumencie (np. w umowie spółki) stanowiącym podstawę jego funkcjonowania zapisy o prowadzeniu działalności w obszarze wychowania przedszkolnego i/lub</a:t>
            </a:r>
          </a:p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</a:rPr>
              <a:t>podmioty, które w sprawozdaniu finansowym, sporządzonym na koniec roku obrachunkowego poprzedzającego rok złożenia wniosku o dofinansowanie, wykazują, iż przeważający przychód uzyskały z prowadzenia działalności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w obszarze wychowania przedszkolnego.</a:t>
            </a:r>
          </a:p>
          <a:p>
            <a:r>
              <a:rPr lang="pl-PL" sz="1400" dirty="0">
                <a:latin typeface="Calibri" panose="020F0502020204030204" pitchFamily="34" charset="0"/>
              </a:rPr>
              <a:t> </a:t>
            </a:r>
          </a:p>
          <a:p>
            <a:pPr marL="93662" algn="just"/>
            <a:endParaRPr lang="pl-PL" sz="1400" dirty="0">
              <a:latin typeface="Calibri" panose="020F0502020204030204" pitchFamily="34" charset="0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23528" y="3356991"/>
            <a:ext cx="8606190" cy="2790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000" b="1" baseline="30000" dirty="0">
              <a:ea typeface="Times New Roman" panose="02020603050405020304" pitchFamily="18" charset="0"/>
            </a:endParaRP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4247456" y="11812283"/>
            <a:ext cx="2133600" cy="365125"/>
          </a:xfrm>
        </p:spPr>
        <p:txBody>
          <a:bodyPr/>
          <a:lstStyle/>
          <a:p>
            <a:endParaRPr lang="pl-PL" altLang="pl-PL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75656" y="5564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263" y="6174214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5349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2082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Typy beneficjentów</a:t>
            </a:r>
          </a:p>
          <a:p>
            <a:pPr marL="93662" algn="just"/>
            <a:endParaRPr lang="pl-PL" sz="1400" dirty="0">
              <a:latin typeface="+mj-lt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latin typeface="+mj-lt"/>
            </a:endParaRPr>
          </a:p>
          <a:p>
            <a:pPr algn="just"/>
            <a:endParaRPr lang="pl-PL" sz="1400" dirty="0"/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79512" y="2229749"/>
            <a:ext cx="875020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1400" dirty="0">
                <a:latin typeface="+mj-lt"/>
                <a:ea typeface="Times New Roman" panose="02020603050405020304" pitchFamily="18" charset="0"/>
              </a:rPr>
              <a:t>W przypadku przedsiębiorstw - wnioskodawca prowadzi działalność gospodarczą na terenie województwa opolskiego</a:t>
            </a:r>
            <a:r>
              <a:rPr lang="pl-PL" sz="1400" b="1" baseline="30000" dirty="0">
                <a:latin typeface="+mj-lt"/>
                <a:ea typeface="Times New Roman" panose="02020603050405020304" pitchFamily="18" charset="0"/>
              </a:rPr>
              <a:t>1</a:t>
            </a:r>
            <a:r>
              <a:rPr lang="pl-PL" sz="14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algn="just"/>
            <a:endParaRPr lang="pl-PL" sz="1400" dirty="0">
              <a:latin typeface="+mj-lt"/>
            </a:endParaRPr>
          </a:p>
          <a:p>
            <a:r>
              <a:rPr lang="pl-PL" sz="1400" dirty="0">
                <a:latin typeface="Calibri" panose="020F0502020204030204" pitchFamily="34" charset="0"/>
              </a:rPr>
              <a:t>Forma prawna beneficjenta zgodnie z klasyfikacją form prawnych podmiotów gospodarki narodowej określonych w § 7 rozporządzenia Rady Ministrów z dnia 30 listopada 2015 r. w sprawie sposobu i metodologii prowadzenia i aktualizacji krajowego rejestru urzędowego podmiotów gospodarki narodowej, wzorów wniosków, ankiet i zaświadczeń </a:t>
            </a:r>
            <a:br>
              <a:rPr lang="pl-PL" sz="1400" dirty="0">
                <a:latin typeface="Calibri" panose="020F0502020204030204" pitchFamily="34" charset="0"/>
              </a:rPr>
            </a:br>
            <a:r>
              <a:rPr lang="pl-PL" sz="1400" dirty="0">
                <a:latin typeface="Calibri" panose="020F0502020204030204" pitchFamily="34" charset="0"/>
              </a:rPr>
              <a:t>(Dz. U. z 2015, poz. 2009 z </a:t>
            </a:r>
            <a:r>
              <a:rPr lang="pl-PL" sz="1400" dirty="0" err="1">
                <a:latin typeface="Calibri" panose="020F0502020204030204" pitchFamily="34" charset="0"/>
              </a:rPr>
              <a:t>późn</a:t>
            </a:r>
            <a:r>
              <a:rPr lang="pl-PL" sz="1400" dirty="0">
                <a:latin typeface="Calibri" panose="020F0502020204030204" pitchFamily="34" charset="0"/>
              </a:rPr>
              <a:t>. zm.).</a:t>
            </a:r>
          </a:p>
          <a:p>
            <a:pPr algn="just"/>
            <a:endParaRPr lang="pl-PL" sz="1400" b="1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400" b="1" dirty="0">
                <a:latin typeface="Calibri" panose="020F0502020204030204" pitchFamily="34" charset="0"/>
              </a:rPr>
              <a:t>UWAGA: </a:t>
            </a:r>
            <a:endParaRPr lang="pl-PL" sz="1400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l-PL" sz="1400" b="1" dirty="0">
                <a:latin typeface="Calibri" panose="020F0502020204030204" pitchFamily="34" charset="0"/>
              </a:rPr>
              <a:t>Każdy Partner podobnie jak Wnioskodawca musi być podmiotem uprawnionym do ubiegania się o dofinansowanie w ramach poddziałania </a:t>
            </a:r>
            <a:r>
              <a:rPr lang="pl-PL" sz="1400" b="1" dirty="0" smtClean="0">
                <a:latin typeface="Calibri" panose="020F0502020204030204" pitchFamily="34" charset="0"/>
              </a:rPr>
              <a:t>9.1.3 </a:t>
            </a:r>
            <a:r>
              <a:rPr lang="pl-PL" sz="1400" b="1" i="1" dirty="0">
                <a:latin typeface="Calibri" panose="020F0502020204030204" pitchFamily="34" charset="0"/>
              </a:rPr>
              <a:t>Wsparcie </a:t>
            </a:r>
            <a:r>
              <a:rPr lang="pl-PL" sz="1400" b="1" i="1" dirty="0" smtClean="0">
                <a:latin typeface="Calibri" panose="020F0502020204030204" pitchFamily="34" charset="0"/>
              </a:rPr>
              <a:t>edukacji przedszkolnej</a:t>
            </a:r>
            <a:r>
              <a:rPr lang="pl-PL" sz="1400" b="1" dirty="0" smtClean="0">
                <a:latin typeface="Calibri" panose="020F0502020204030204" pitchFamily="34" charset="0"/>
              </a:rPr>
              <a:t>. </a:t>
            </a:r>
            <a:endParaRPr lang="pl-PL" sz="1400" b="1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endParaRPr lang="pl-PL" sz="1400" dirty="0">
              <a:latin typeface="Calibri" panose="020F0502020204030204" pitchFamily="34" charset="0"/>
            </a:endParaRPr>
          </a:p>
          <a:p>
            <a:pPr algn="just"/>
            <a:r>
              <a:rPr lang="pl-PL" sz="1000" b="1" baseline="30000" dirty="0">
                <a:ea typeface="Times New Roman" panose="02020603050405020304" pitchFamily="18" charset="0"/>
              </a:rPr>
              <a:t>1</a:t>
            </a:r>
            <a:r>
              <a:rPr lang="pl-PL" sz="1000" baseline="30000" dirty="0">
                <a:ea typeface="Times New Roman" panose="02020603050405020304" pitchFamily="18" charset="0"/>
              </a:rPr>
              <a:t> </a:t>
            </a:r>
            <a:r>
              <a:rPr lang="pl-PL" sz="1000" dirty="0">
                <a:latin typeface="+mj-lt"/>
              </a:rPr>
              <a:t>Oznacza to, że na terenie województwa opolskiego Wnioskodawca posiada główną siedzibę lub oddział lub miejsce prowadzenia działalności. Weryfikacja nastąpi na podstawie przedstawionego przez Wnioskodawcę odpisu ze stosownego rejestru (ewidencji) – z zastrzeżeniem, że przedmiotowy wpis do rejestru (ewidencji) został dokonany najpóźniej na dzień podpisania umowy o dofinansowanie. </a:t>
            </a:r>
          </a:p>
          <a:p>
            <a:pPr algn="just"/>
            <a:endParaRPr lang="pl-PL" sz="1400" dirty="0">
              <a:latin typeface="+mj-lt"/>
            </a:endParaRPr>
          </a:p>
          <a:p>
            <a:pPr algn="just"/>
            <a:endParaRPr lang="pl-PL" sz="1400" dirty="0">
              <a:latin typeface="+mj-lt"/>
            </a:endParaRPr>
          </a:p>
          <a:p>
            <a:endParaRPr lang="pl-PL" sz="1400" dirty="0">
              <a:latin typeface="+mj-lt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6</a:t>
            </a:fld>
            <a:endParaRPr lang="pl-PL" altLang="pl-PL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75656" y="544972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4447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-109664"/>
            <a:ext cx="9144000" cy="13064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323528" y="173354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prstClr val="black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179512" y="1268760"/>
            <a:ext cx="8750206" cy="3483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altLang="pl-PL" sz="1400" b="1" u="sng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r>
              <a:rPr lang="pl-PL" altLang="pl-PL" sz="2000" b="1" u="sng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Typy beneficjentów</a:t>
            </a:r>
          </a:p>
          <a:p>
            <a:pPr marL="93662" algn="just"/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pPr algn="just">
              <a:lnSpc>
                <a:spcPct val="150000"/>
              </a:lnSpc>
            </a:pPr>
            <a:r>
              <a:rPr lang="pl-PL" sz="1400" dirty="0">
                <a:latin typeface="Calibri" panose="020F0502020204030204" pitchFamily="34" charset="0"/>
              </a:rPr>
              <a:t>Działalność w obszarze edukacji </a:t>
            </a:r>
            <a:r>
              <a:rPr lang="pl-PL" sz="1400" dirty="0" smtClean="0">
                <a:latin typeface="Calibri" panose="020F0502020204030204" pitchFamily="34" charset="0"/>
              </a:rPr>
              <a:t>przedszkolnej </a:t>
            </a:r>
            <a:r>
              <a:rPr lang="pl-PL" sz="1400" dirty="0">
                <a:latin typeface="Calibri" panose="020F0502020204030204" pitchFamily="34" charset="0"/>
              </a:rPr>
              <a:t>musi być prowadzona przez Wnioskodawcę – oraz w przypadku projektu partnerskiego również przez partnerów projektów - przez okres </a:t>
            </a:r>
            <a:r>
              <a:rPr lang="pl-PL" sz="1400" b="1" dirty="0">
                <a:latin typeface="Calibri" panose="020F0502020204030204" pitchFamily="34" charset="0"/>
              </a:rPr>
              <a:t>nie krótszy niż 6 miesięcy</a:t>
            </a:r>
            <a:r>
              <a:rPr lang="pl-PL" sz="1400" dirty="0">
                <a:latin typeface="Calibri" panose="020F0502020204030204" pitchFamily="34" charset="0"/>
              </a:rPr>
              <a:t> przed dniem złożenia wniosku o dofinansowanie projektu.</a:t>
            </a:r>
          </a:p>
          <a:p>
            <a:endParaRPr lang="pl-PL" sz="1400" dirty="0">
              <a:solidFill>
                <a:prstClr val="black"/>
              </a:solidFill>
            </a:endParaRPr>
          </a:p>
          <a:p>
            <a:pPr algn="just"/>
            <a:endParaRPr lang="pl-PL" sz="1400" dirty="0">
              <a:solidFill>
                <a:prstClr val="black"/>
              </a:solidFill>
            </a:endParaRPr>
          </a:p>
          <a:p>
            <a:pPr algn="just"/>
            <a:endParaRPr lang="pl-PL" sz="1400" baseline="30000" dirty="0">
              <a:solidFill>
                <a:prstClr val="black"/>
              </a:solidFill>
            </a:endParaRPr>
          </a:p>
          <a:p>
            <a:endParaRPr lang="pl-PL" altLang="pl-PL" sz="1400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just"/>
            <a:endParaRPr lang="pl-PL" altLang="pl-PL" sz="1600" dirty="0">
              <a:solidFill>
                <a:prstClr val="black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79512" y="2229749"/>
            <a:ext cx="87502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400" dirty="0">
              <a:solidFill>
                <a:prstClr val="black"/>
              </a:solidFill>
              <a:latin typeface="Calibri"/>
            </a:endParaRPr>
          </a:p>
          <a:p>
            <a:endParaRPr lang="pl-PL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7</a:t>
            </a:fld>
            <a:endParaRPr lang="pl-PL" altLang="pl-PL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75656" y="544972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>
              <a:solidFill>
                <a:prstClr val="black"/>
              </a:solidFill>
            </a:endParaRPr>
          </a:p>
        </p:txBody>
      </p:sp>
      <p:pic>
        <p:nvPicPr>
          <p:cNvPr id="10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43258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14282" y="1268760"/>
            <a:ext cx="8750206" cy="3252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Grupa docelowa</a:t>
            </a:r>
          </a:p>
          <a:p>
            <a:pPr algn="ctr"/>
            <a:endParaRPr lang="pl-PL" altLang="pl-PL" sz="2000" b="1" u="sng" dirty="0">
              <a:latin typeface="+mn-lt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x-none" sz="1400" b="1" dirty="0">
                <a:latin typeface="+mn-lt"/>
                <a:cs typeface="Arial" panose="020B0604020202020204" pitchFamily="34" charset="0"/>
              </a:rPr>
              <a:t>Dzieci w wieku przedszkolnym</a:t>
            </a:r>
            <a:r>
              <a:rPr lang="x-none" sz="1400" dirty="0">
                <a:latin typeface="+mn-lt"/>
                <a:cs typeface="Arial" panose="020B0604020202020204" pitchFamily="34" charset="0"/>
              </a:rPr>
              <a:t>, określonym w ustawie</a:t>
            </a:r>
            <a:r>
              <a:rPr lang="x-none" sz="1400" i="1" dirty="0">
                <a:latin typeface="+mn-lt"/>
                <a:cs typeface="Arial" panose="020B0604020202020204" pitchFamily="34" charset="0"/>
              </a:rPr>
              <a:t> </a:t>
            </a:r>
            <a:r>
              <a:rPr lang="x-none" sz="1400" dirty="0">
                <a:latin typeface="+mn-lt"/>
                <a:cs typeface="Arial" panose="020B0604020202020204" pitchFamily="34" charset="0"/>
              </a:rPr>
              <a:t>z dnia 14 grudnia 2016 r. Prawo Oświatowe</a:t>
            </a:r>
            <a:r>
              <a:rPr lang="x-none" sz="1400" i="1" dirty="0">
                <a:latin typeface="+mn-lt"/>
                <a:cs typeface="Arial" panose="020B0604020202020204" pitchFamily="34" charset="0"/>
              </a:rPr>
              <a:t> </a:t>
            </a:r>
            <a:r>
              <a:rPr lang="x-none" sz="1400" dirty="0">
                <a:latin typeface="+mn-lt"/>
                <a:cs typeface="Arial" panose="020B0604020202020204" pitchFamily="34" charset="0"/>
              </a:rPr>
              <a:t>(t.j. Dz. U. </a:t>
            </a:r>
            <a:r>
              <a:rPr lang="pl-PL" sz="14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pl-PL" sz="1400" dirty="0" smtClean="0">
                <a:latin typeface="+mn-lt"/>
                <a:cs typeface="Arial" panose="020B0604020202020204" pitchFamily="34" charset="0"/>
              </a:rPr>
            </a:br>
            <a:r>
              <a:rPr lang="x-none" sz="1400" dirty="0" smtClean="0">
                <a:latin typeface="+mn-lt"/>
                <a:cs typeface="Arial" panose="020B0604020202020204" pitchFamily="34" charset="0"/>
              </a:rPr>
              <a:t>z </a:t>
            </a:r>
            <a:r>
              <a:rPr lang="x-none" sz="1400" dirty="0">
                <a:latin typeface="+mn-lt"/>
                <a:cs typeface="Arial" panose="020B0604020202020204" pitchFamily="34" charset="0"/>
              </a:rPr>
              <a:t>201</a:t>
            </a:r>
            <a:r>
              <a:rPr lang="pl-PL" sz="1400" dirty="0">
                <a:latin typeface="+mn-lt"/>
                <a:cs typeface="Arial" panose="020B0604020202020204" pitchFamily="34" charset="0"/>
              </a:rPr>
              <a:t>9</a:t>
            </a:r>
            <a:r>
              <a:rPr lang="x-none" sz="1400" dirty="0">
                <a:latin typeface="+mn-lt"/>
                <a:cs typeface="Arial" panose="020B0604020202020204" pitchFamily="34" charset="0"/>
              </a:rPr>
              <a:t>r. poz. </a:t>
            </a:r>
            <a:r>
              <a:rPr lang="pl-PL" sz="1400" dirty="0">
                <a:latin typeface="+mn-lt"/>
                <a:cs typeface="Arial" panose="020B0604020202020204" pitchFamily="34" charset="0"/>
              </a:rPr>
              <a:t>1148 ze </a:t>
            </a:r>
            <a:r>
              <a:rPr lang="pl-PL" sz="1400" dirty="0" err="1">
                <a:latin typeface="+mn-lt"/>
                <a:cs typeface="Arial" panose="020B0604020202020204" pitchFamily="34" charset="0"/>
              </a:rPr>
              <a:t>zm</a:t>
            </a:r>
            <a:r>
              <a:rPr lang="x-none" sz="1400" dirty="0">
                <a:latin typeface="+mn-lt"/>
                <a:cs typeface="Arial" panose="020B0604020202020204" pitchFamily="34" charset="0"/>
              </a:rPr>
              <a:t>), uczęszczające do ośrodków wychowania przedszkolnego wskazanych w pkt. 2, w tym z grup defaworyzowanych i ich rodzice/opiekunowie</a:t>
            </a:r>
            <a:r>
              <a:rPr lang="x-none" sz="1400" dirty="0" smtClean="0">
                <a:latin typeface="+mn-lt"/>
                <a:cs typeface="Arial" panose="020B0604020202020204" pitchFamily="34" charset="0"/>
              </a:rPr>
              <a:t>;</a:t>
            </a:r>
            <a:endParaRPr lang="pl-PL" sz="1400" dirty="0" smtClean="0">
              <a:latin typeface="+mn-lt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sz="1400" dirty="0">
              <a:latin typeface="+mn-lt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x-none" sz="1400" b="1" dirty="0">
                <a:latin typeface="+mn-lt"/>
                <a:cs typeface="Arial" panose="020B0604020202020204" pitchFamily="34" charset="0"/>
              </a:rPr>
              <a:t>Istniejące i nowo utworzone ośrodki wychowania przedszkolnego</a:t>
            </a:r>
            <a:r>
              <a:rPr lang="x-none" sz="1400" dirty="0">
                <a:latin typeface="+mn-lt"/>
                <a:cs typeface="Arial" panose="020B0604020202020204" pitchFamily="34" charset="0"/>
              </a:rPr>
              <a:t>, </a:t>
            </a:r>
            <a:r>
              <a:rPr lang="x-none" sz="1400" dirty="0" smtClean="0">
                <a:latin typeface="+mn-lt"/>
                <a:cs typeface="Arial" panose="020B0604020202020204" pitchFamily="34" charset="0"/>
              </a:rPr>
              <a:t>w </a:t>
            </a:r>
            <a:r>
              <a:rPr lang="x-none" sz="1400" dirty="0">
                <a:latin typeface="+mn-lt"/>
                <a:cs typeface="Arial" panose="020B0604020202020204" pitchFamily="34" charset="0"/>
              </a:rPr>
              <a:t>tym specjalne i integracyjne</a:t>
            </a:r>
            <a:r>
              <a:rPr lang="x-none" sz="1400" dirty="0" smtClean="0">
                <a:latin typeface="+mn-lt"/>
                <a:cs typeface="Arial" panose="020B0604020202020204" pitchFamily="34" charset="0"/>
              </a:rPr>
              <a:t>;</a:t>
            </a:r>
            <a:endParaRPr lang="pl-PL" sz="1400" dirty="0" smtClean="0">
              <a:latin typeface="+mn-lt"/>
              <a:cs typeface="Arial" panose="020B0604020202020204" pitchFamily="34" charset="0"/>
            </a:endParaRPr>
          </a:p>
          <a:p>
            <a:pPr lvl="0"/>
            <a:endParaRPr lang="pl-PL" sz="1400" dirty="0">
              <a:latin typeface="+mn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b="1" dirty="0">
                <a:latin typeface="+mn-lt"/>
                <a:cs typeface="Arial" panose="020B0604020202020204" pitchFamily="34" charset="0"/>
              </a:rPr>
              <a:t>Nauczyciele zatrudnieni w ośrodkach wychowania przedszkolnego</a:t>
            </a:r>
            <a:r>
              <a:rPr lang="pl-PL" sz="1400" dirty="0">
                <a:latin typeface="+mn-lt"/>
                <a:cs typeface="Arial" panose="020B0604020202020204" pitchFamily="34" charset="0"/>
              </a:rPr>
              <a:t>, w tym w specjalnych i integracyjnych.</a:t>
            </a:r>
          </a:p>
          <a:p>
            <a:pPr algn="just"/>
            <a:endParaRPr lang="pl-PL" sz="1400" dirty="0">
              <a:latin typeface="+mn-lt"/>
            </a:endParaRPr>
          </a:p>
          <a:p>
            <a:pPr algn="just"/>
            <a:endParaRPr lang="pl-PL" sz="1400" dirty="0"/>
          </a:p>
          <a:p>
            <a:pPr algn="just"/>
            <a:endParaRPr lang="pl-PL" sz="1400" baseline="30000" dirty="0"/>
          </a:p>
          <a:p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endParaRPr lang="pl-PL" altLang="pl-PL" sz="16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F194F-FC7D-43B2-A93E-2F6BC4B6766C}" type="slidenum">
              <a:rPr lang="pl-PL" altLang="pl-PL" smtClean="0"/>
              <a:pPr/>
              <a:t>8</a:t>
            </a:fld>
            <a:endParaRPr lang="pl-PL" altLang="pl-P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91680" y="558006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592" y="580390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52343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214282" y="116631"/>
            <a:ext cx="8715436" cy="706027"/>
          </a:xfrm>
          <a:prstGeom prst="roundRect">
            <a:avLst/>
          </a:prstGeom>
          <a:ln w="44450">
            <a:solidFill>
              <a:schemeClr val="tx1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riblet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1"/>
                </a:solidFill>
              </a:rPr>
              <a:t>Wojewódzki Urząd Pracy w Opolu</a:t>
            </a:r>
          </a:p>
        </p:txBody>
      </p:sp>
      <p:sp>
        <p:nvSpPr>
          <p:cNvPr id="7177" name="Prostokąt 1"/>
          <p:cNvSpPr>
            <a:spLocks noChangeArrowheads="1"/>
          </p:cNvSpPr>
          <p:nvPr/>
        </p:nvSpPr>
        <p:spPr bwMode="auto">
          <a:xfrm>
            <a:off x="220939" y="1340768"/>
            <a:ext cx="8750206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altLang="pl-PL" sz="2000" b="1" u="sng" dirty="0">
                <a:latin typeface="+mn-lt"/>
                <a:cs typeface="Arial" panose="020B0604020202020204" pitchFamily="34" charset="0"/>
              </a:rPr>
              <a:t>Przedmiot konkursu, w tym typy projektów</a:t>
            </a:r>
          </a:p>
          <a:p>
            <a:pPr algn="just"/>
            <a:endParaRPr lang="pl-PL" altLang="pl-PL" sz="1400" dirty="0">
              <a:latin typeface="+mj-lt"/>
              <a:cs typeface="Times New Roman" pitchFamily="18" charset="0"/>
            </a:endParaRPr>
          </a:p>
          <a:p>
            <a:pPr algn="just"/>
            <a:r>
              <a:rPr lang="pl-PL" altLang="pl-PL" sz="1400" dirty="0">
                <a:latin typeface="+mn-lt"/>
                <a:cs typeface="Times New Roman" pitchFamily="18" charset="0"/>
              </a:rPr>
              <a:t>Przedmiotem konkursu jest jeden typ projektu:</a:t>
            </a:r>
          </a:p>
          <a:p>
            <a:pPr algn="just"/>
            <a:endParaRPr lang="pl-PL" altLang="pl-PL" sz="1400" dirty="0"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l-PL" sz="1400" b="1" dirty="0">
                <a:latin typeface="Calibri" panose="020F0502020204030204" pitchFamily="34" charset="0"/>
              </a:rPr>
              <a:t>Zwiększenie dostępu do wysokiej jakości edukacji przedszkolnej </a:t>
            </a:r>
            <a:r>
              <a:rPr lang="pl-PL" sz="1400" dirty="0" smtClean="0">
                <a:latin typeface="Calibri" panose="020F0502020204030204" pitchFamily="34" charset="0"/>
              </a:rPr>
              <a:t>poprzez</a:t>
            </a:r>
            <a:r>
              <a:rPr lang="pl-PL" sz="1400" dirty="0" smtClean="0"/>
              <a:t>:</a:t>
            </a:r>
            <a:endParaRPr lang="pl-PL" sz="1400" dirty="0"/>
          </a:p>
          <a:p>
            <a:pPr marL="342900" lvl="0" indent="-342900">
              <a:buFont typeface="+mj-lt"/>
              <a:buAutoNum type="arabicPeriod"/>
            </a:pPr>
            <a:endParaRPr lang="pl-PL" sz="1400" dirty="0"/>
          </a:p>
          <a:p>
            <a:pPr marL="447675" lvl="0" indent="-447675" algn="just"/>
            <a:r>
              <a:rPr lang="pl-PL" sz="1400" dirty="0"/>
              <a:t>       </a:t>
            </a:r>
            <a:r>
              <a:rPr lang="pl-PL" sz="1400" b="1" dirty="0"/>
              <a:t>a)</a:t>
            </a:r>
            <a:r>
              <a:rPr lang="pl-PL" sz="1400" dirty="0"/>
              <a:t> </a:t>
            </a:r>
            <a:r>
              <a:rPr lang="pl-PL" sz="1400" b="1" dirty="0">
                <a:latin typeface="Calibri" panose="020F0502020204030204" pitchFamily="34" charset="0"/>
              </a:rPr>
              <a:t>rozszerzenie oferty ośrodków wychowania przedszkolnego o zajęcia dodatkowe bez konieczności </a:t>
            </a:r>
            <a:r>
              <a:rPr lang="pl-PL" sz="1400" b="1" dirty="0" smtClean="0">
                <a:latin typeface="Calibri" panose="020F0502020204030204" pitchFamily="34" charset="0"/>
              </a:rPr>
              <a:t>jednoczesnej </a:t>
            </a:r>
            <a:r>
              <a:rPr lang="pl-PL" sz="1400" b="1" dirty="0">
                <a:latin typeface="Calibri" panose="020F0502020204030204" pitchFamily="34" charset="0"/>
              </a:rPr>
              <a:t>realizacji zakresu wsparcia</a:t>
            </a:r>
            <a:r>
              <a:rPr lang="pl-PL" sz="1400" dirty="0">
                <a:latin typeface="Calibri" panose="020F0502020204030204" pitchFamily="34" charset="0"/>
              </a:rPr>
              <a:t>, o którym mowa w pkt 1 c) i d</a:t>
            </a:r>
            <a:r>
              <a:rPr lang="pl-PL" sz="1400" dirty="0" smtClean="0">
                <a:latin typeface="Calibri" panose="020F0502020204030204" pitchFamily="34" charset="0"/>
              </a:rPr>
              <a:t>):</a:t>
            </a:r>
            <a:endParaRPr lang="pl-PL" sz="1400" dirty="0">
              <a:latin typeface="Calibri" panose="020F0502020204030204" pitchFamily="34" charset="0"/>
            </a:endParaRPr>
          </a:p>
          <a:p>
            <a:pPr marL="447675" lvl="0" indent="-447675" algn="just"/>
            <a:endParaRPr lang="pl-PL" sz="1400" dirty="0">
              <a:latin typeface="Calibri" panose="020F0502020204030204" pitchFamily="34" charset="0"/>
            </a:endParaRPr>
          </a:p>
          <a:p>
            <a:pPr marL="847725" lvl="0" indent="-400050" algn="just">
              <a:buAutoNum type="romanLcPeriod"/>
            </a:pPr>
            <a:r>
              <a:rPr lang="pl-PL" sz="1400" dirty="0">
                <a:latin typeface="Calibri" panose="020F0502020204030204" pitchFamily="34" charset="0"/>
              </a:rPr>
              <a:t>podnoszące jakość edukacji przedszkolnej w zakresie kształcenia i rozwijania u dzieci w wieku przedszkolnym  kompetencji kluczowych oraz umiejętności uniwersalnych niezbędnych na rynku pracy,</a:t>
            </a:r>
          </a:p>
          <a:p>
            <a:pPr marL="847725" lvl="0" indent="-400050" algn="just">
              <a:buAutoNum type="romanLcPeriod"/>
            </a:pPr>
            <a:endParaRPr lang="pl-PL" sz="1400" dirty="0">
              <a:latin typeface="Calibri" panose="020F0502020204030204" pitchFamily="34" charset="0"/>
            </a:endParaRPr>
          </a:p>
          <a:p>
            <a:pPr marL="847725" lvl="0" indent="-400050" algn="just">
              <a:buAutoNum type="romanLcPeriod" startAt="2"/>
            </a:pPr>
            <a:r>
              <a:rPr lang="pl-PL" sz="1400" dirty="0" smtClean="0">
                <a:latin typeface="Calibri" panose="020F0502020204030204" pitchFamily="34" charset="0"/>
              </a:rPr>
              <a:t>wyrównujące </a:t>
            </a:r>
            <a:r>
              <a:rPr lang="pl-PL" sz="1400" dirty="0">
                <a:latin typeface="Calibri" panose="020F0502020204030204" pitchFamily="34" charset="0"/>
              </a:rPr>
              <a:t>szanse edukacyjne dzieci w wieku przedszkolnym w zakresie stwierdzonych deficytów i/lub uwzględniające indywidualizację pracy z dzieckiem w wieku przedszkolnych, w tym o specjalnych potrzebach </a:t>
            </a:r>
            <a:r>
              <a:rPr lang="pl-PL" sz="1400" dirty="0" smtClean="0">
                <a:latin typeface="Calibri" panose="020F0502020204030204" pitchFamily="34" charset="0"/>
              </a:rPr>
              <a:t>edukacyjnych,</a:t>
            </a:r>
          </a:p>
          <a:p>
            <a:pPr marL="847725" lvl="0" indent="-400050" algn="just">
              <a:buAutoNum type="romanLcPeriod" startAt="2"/>
            </a:pPr>
            <a:r>
              <a:rPr lang="pl-PL" sz="1400" dirty="0" smtClean="0">
                <a:latin typeface="Calibri" panose="020F0502020204030204" pitchFamily="34" charset="0"/>
              </a:rPr>
              <a:t>doradztwo zawodowe dla dzieci w wieku przedszkolnym – preorientacja zawodowa.</a:t>
            </a:r>
            <a:endParaRPr lang="pl-PL" sz="1400" dirty="0">
              <a:latin typeface="Calibri" panose="020F0502020204030204" pitchFamily="34" charset="0"/>
            </a:endParaRPr>
          </a:p>
          <a:p>
            <a:pPr lvl="0"/>
            <a:endParaRPr lang="pl-PL" sz="1000" b="1" dirty="0"/>
          </a:p>
          <a:p>
            <a:pPr marL="93663" lvl="0" indent="-93663" algn="just"/>
            <a:r>
              <a:rPr lang="pl-PL" sz="1000" b="1" dirty="0" smtClean="0">
                <a:latin typeface="Calibri" panose="020F0502020204030204" pitchFamily="34" charset="0"/>
              </a:rPr>
              <a:t>   Działania </a:t>
            </a:r>
            <a:r>
              <a:rPr lang="pl-PL" sz="1000" b="1" dirty="0">
                <a:latin typeface="Calibri" panose="020F0502020204030204" pitchFamily="34" charset="0"/>
              </a:rPr>
              <a:t>określone w pkt 1, lit. b), e), f) nie mogą być realizowane jako odrębny typ projektu.</a:t>
            </a:r>
            <a:r>
              <a:rPr lang="pl-PL" sz="1000" dirty="0">
                <a:latin typeface="Calibri" panose="020F0502020204030204" pitchFamily="34" charset="0"/>
              </a:rPr>
              <a:t> </a:t>
            </a:r>
            <a:r>
              <a:rPr lang="pl-PL" sz="1000" b="1" dirty="0">
                <a:latin typeface="Calibri" panose="020F0502020204030204" pitchFamily="34" charset="0"/>
              </a:rPr>
              <a:t>Interwencję określoną w lit b) i/lub e) i/lub f) należy łączyć </a:t>
            </a:r>
            <a:br>
              <a:rPr lang="pl-PL" sz="1000" b="1" dirty="0">
                <a:latin typeface="Calibri" panose="020F0502020204030204" pitchFamily="34" charset="0"/>
              </a:rPr>
            </a:br>
            <a:r>
              <a:rPr lang="pl-PL" sz="1000" b="1" dirty="0">
                <a:latin typeface="Calibri" panose="020F0502020204030204" pitchFamily="34" charset="0"/>
              </a:rPr>
              <a:t>z działaniami określonymi w lit. a) i/lub c) i/lub d). Beneficjent może zrezygnować ze stosowania się do powyższego wymogu pod warunkiem, że </a:t>
            </a:r>
            <a:r>
              <a:rPr lang="pl-PL" sz="1000" b="1" dirty="0" smtClean="0">
                <a:latin typeface="Calibri" panose="020F0502020204030204" pitchFamily="34" charset="0"/>
              </a:rPr>
              <a:t>zapewni realizację </a:t>
            </a:r>
            <a:r>
              <a:rPr lang="pl-PL" sz="1000" b="1" dirty="0">
                <a:latin typeface="Calibri" panose="020F0502020204030204" pitchFamily="34" charset="0"/>
              </a:rPr>
              <a:t>jednego z działań określonych w lit. a)/ c)/ d) poza projektem.</a:t>
            </a:r>
          </a:p>
          <a:p>
            <a:pPr marL="93663" lvl="0" indent="-93663" algn="just"/>
            <a:endParaRPr lang="pl-PL" sz="10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93663" lvl="0" indent="-93663" algn="just"/>
            <a:endParaRPr lang="pl-PL" sz="10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>
          <a:xfrm>
            <a:off x="2555776" y="6204903"/>
            <a:ext cx="2133600" cy="365125"/>
          </a:xfrm>
        </p:spPr>
        <p:txBody>
          <a:bodyPr/>
          <a:lstStyle/>
          <a:p>
            <a:fld id="{E7DF194F-FC7D-43B2-A93E-2F6BC4B6766C}" type="slidenum">
              <a:rPr lang="pl-PL" altLang="pl-PL" smtClean="0"/>
              <a:pPr/>
              <a:t>9</a:t>
            </a:fld>
            <a:endParaRPr lang="pl-PL" altLang="pl-PL" dirty="0"/>
          </a:p>
        </p:txBody>
      </p:sp>
      <p:pic>
        <p:nvPicPr>
          <p:cNvPr id="8" name="Obraz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6111240"/>
            <a:ext cx="576072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7656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12417</TotalTime>
  <Words>2724</Words>
  <Application>Microsoft Office PowerPoint</Application>
  <PresentationFormat>Pokaz na ekranie (4:3)</PresentationFormat>
  <Paragraphs>564</Paragraphs>
  <Slides>39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39</vt:i4>
      </vt:variant>
    </vt:vector>
  </HeadingPairs>
  <TitlesOfParts>
    <vt:vector size="45" baseType="lpstr">
      <vt:lpstr>Arial</vt:lpstr>
      <vt:lpstr>Calibri</vt:lpstr>
      <vt:lpstr>Times New Roman</vt:lpstr>
      <vt:lpstr>TimesNewRoman</vt:lpstr>
      <vt:lpstr>Motyw pakietu Office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WUP OPOLE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m.swiecicka</dc:creator>
  <cp:lastModifiedBy>katarzyna.bajer</cp:lastModifiedBy>
  <cp:revision>1198</cp:revision>
  <cp:lastPrinted>2019-11-28T11:16:32Z</cp:lastPrinted>
  <dcterms:created xsi:type="dcterms:W3CDTF">2013-10-01T06:15:47Z</dcterms:created>
  <dcterms:modified xsi:type="dcterms:W3CDTF">2020-02-10T10:24:56Z</dcterms:modified>
</cp:coreProperties>
</file>