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1"/>
  </p:notesMasterIdLst>
  <p:handoutMasterIdLst>
    <p:handoutMasterId r:id="rId52"/>
  </p:handoutMasterIdLst>
  <p:sldIdLst>
    <p:sldId id="424" r:id="rId3"/>
    <p:sldId id="439" r:id="rId4"/>
    <p:sldId id="574" r:id="rId5"/>
    <p:sldId id="606" r:id="rId6"/>
    <p:sldId id="645" r:id="rId7"/>
    <p:sldId id="646" r:id="rId8"/>
    <p:sldId id="647" r:id="rId9"/>
    <p:sldId id="684" r:id="rId10"/>
    <p:sldId id="607" r:id="rId11"/>
    <p:sldId id="643" r:id="rId12"/>
    <p:sldId id="608" r:id="rId13"/>
    <p:sldId id="612" r:id="rId14"/>
    <p:sldId id="648" r:id="rId15"/>
    <p:sldId id="613" r:id="rId16"/>
    <p:sldId id="661" r:id="rId17"/>
    <p:sldId id="664" r:id="rId18"/>
    <p:sldId id="665" r:id="rId19"/>
    <p:sldId id="666" r:id="rId20"/>
    <p:sldId id="680" r:id="rId21"/>
    <p:sldId id="667" r:id="rId22"/>
    <p:sldId id="668" r:id="rId23"/>
    <p:sldId id="620" r:id="rId24"/>
    <p:sldId id="621" r:id="rId25"/>
    <p:sldId id="622" r:id="rId26"/>
    <p:sldId id="653" r:id="rId27"/>
    <p:sldId id="623" r:id="rId28"/>
    <p:sldId id="624" r:id="rId29"/>
    <p:sldId id="625" r:id="rId30"/>
    <p:sldId id="626" r:id="rId31"/>
    <p:sldId id="627" r:id="rId32"/>
    <p:sldId id="662" r:id="rId33"/>
    <p:sldId id="663" r:id="rId34"/>
    <p:sldId id="631" r:id="rId35"/>
    <p:sldId id="681" r:id="rId36"/>
    <p:sldId id="682" r:id="rId37"/>
    <p:sldId id="669" r:id="rId38"/>
    <p:sldId id="683" r:id="rId39"/>
    <p:sldId id="670" r:id="rId40"/>
    <p:sldId id="671" r:id="rId41"/>
    <p:sldId id="672" r:id="rId42"/>
    <p:sldId id="673" r:id="rId43"/>
    <p:sldId id="674" r:id="rId44"/>
    <p:sldId id="675" r:id="rId45"/>
    <p:sldId id="676" r:id="rId46"/>
    <p:sldId id="677" r:id="rId47"/>
    <p:sldId id="678" r:id="rId48"/>
    <p:sldId id="679" r:id="rId49"/>
    <p:sldId id="542" r:id="rId50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rawska" initials="a" lastIdx="28" clrIdx="0"/>
  <p:cmAuthor id="1" name="G. Syska" initials="GS" lastIdx="17" clrIdx="1"/>
  <p:cmAuthor id="2" name="a.bednarek" initials="a" lastIdx="9" clrIdx="2"/>
  <p:cmAuthor id="3" name="K. Hemon" initials="KH" lastIdx="3" clrIdx="3"/>
  <p:cmAuthor id="4" name="E. Wesoła" initials="EW" lastIdx="1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89C1"/>
    <a:srgbClr val="CEEC70"/>
    <a:srgbClr val="B1C7E1"/>
    <a:srgbClr val="618DC3"/>
    <a:srgbClr val="779DCB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20" autoAdjust="0"/>
    <p:restoredTop sz="94660"/>
  </p:normalViewPr>
  <p:slideViewPr>
    <p:cSldViewPr>
      <p:cViewPr varScale="1">
        <p:scale>
          <a:sx n="116" d="100"/>
          <a:sy n="116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5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4ECEE1-C649-49FB-939C-700FA6C5EDA8}" type="datetimeFigureOut">
              <a:rPr lang="pl-PL"/>
              <a:pPr>
                <a:defRPr/>
              </a:pPr>
              <a:t>18.09.2020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3F88AD-AFC0-4AC6-A29D-E34610CBCB0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705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6A718A-DA2F-4202-A9DA-C46AAF4B8A32}" type="datetimeFigureOut">
              <a:rPr lang="pl-PL"/>
              <a:pPr>
                <a:defRPr/>
              </a:pPr>
              <a:t>18.09.2020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8586CD-F6B1-4BDC-AEDA-A27618093E7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397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DEA96D-DA58-420F-BD00-37C6E962AFE1}" type="slidenum">
              <a:rPr lang="pl-PL" altLang="pl-PL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0263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586CD-F6B1-4BDC-AEDA-A27618093E73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036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586CD-F6B1-4BDC-AEDA-A27618093E73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0601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586CD-F6B1-4BDC-AEDA-A27618093E73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1385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586CD-F6B1-4BDC-AEDA-A27618093E73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7325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095B4-DADF-4F1A-BD54-B79D42C8A439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2C452-EB1B-45F8-8182-C8F6BC9E24F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1E7D-C5E7-45FD-8049-C537F1945D39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BB2DC-9174-4C79-99CC-25666584960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1E2C-6A41-450B-A811-FDEA22501A99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3A7F1-9C4E-4A6B-9904-C379B952B4C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E3619-4C8C-466D-9E4F-15EC7C76E28D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B37F1-EA02-494D-BCF2-5A20CF9E585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D9AC-C101-4C69-A159-509FC5CEC998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8C535-DE0A-4D77-A9DA-C10F5FE73F8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52122-739F-4432-8953-4853B116E549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3DFB6-3394-4990-A77B-E31D14E632B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F07C-7290-4B7D-A526-3CB4A84AEDBA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ED4F-7326-4425-828F-2AB932D15CF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6EA04-D67A-45C7-AA60-28659766FD64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A5F58-3BF8-466C-9057-F3FDD04EA82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8217C-20C0-4383-88AA-D4BB31CAFDC5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7CC59-2EE6-4FE4-9F14-88677511BAF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5397-C9F1-4A41-9CE2-38D5C2BF5FDB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194F-FC7D-43B2-A93E-2F6BC4B6766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D429C-4EED-4223-BDFB-07B1F90EE7AA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C58ED-18D9-4965-9662-7310D566526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AD72-2CC5-4252-A2C7-0DD877694267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0F272-4410-428B-B83A-C552716E877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9BA5D-8455-45F1-95DA-CB3A9491EEAB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0259C-C3DD-4330-ABC6-04856951779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5686D-A3A8-4D11-97F3-511A256C7F6A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0964-F3E0-440D-BF5F-E3EE5C28736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2B8F-D545-47A9-9FD6-D2FF7F16F7DA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A89CF-D389-4F3F-A90D-5E0056501CA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AA209-99CD-4C36-ACBA-506FB8343F39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4F47-4AE7-499E-91AC-5461BF0782C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58286-6396-444F-A15E-D74BF46B4B24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91CB-023F-427F-B3D3-13E70CCF892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A952E-ACDD-4FEB-A63E-478D690914A4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504A-D863-49B4-BA2A-773CE771A32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1CD3-6BCE-402C-B053-C7CE7E073875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20B2A-768A-41A4-8790-9B18B2A5504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4B24F-EBCE-4E5F-B0B9-D951E9B049D5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09A5-D7DC-4975-883A-36C0950403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CE26C-D3D4-4E8E-ABD7-70FDBA115303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8651F-C2E2-4A0E-86B8-608E5CB828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40799-7161-4D32-8B2A-350848D45FD2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43986-8538-423A-B475-B56DCC3F83E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D1894D-9EA7-437B-BE3B-7BBB13551341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7A76CA4-82E5-4D33-9BC7-6C1534D894D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CB279A6-37C7-414B-BC40-B946592F5830}" type="datetime1">
              <a:rPr lang="pl-PL" smtClean="0"/>
              <a:t>18.09.2020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15D1960-F112-4533-BE43-E75D880873F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.opolskie.pl/" TargetMode="External"/><Relationship Id="rId2" Type="http://schemas.openxmlformats.org/officeDocument/2006/relationships/hyperlink" Target="http://test.pw.opolskie.pl/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a 3"/>
          <p:cNvGrpSpPr>
            <a:grpSpLocks/>
          </p:cNvGrpSpPr>
          <p:nvPr/>
        </p:nvGrpSpPr>
        <p:grpSpPr bwMode="auto">
          <a:xfrm>
            <a:off x="1000125" y="857250"/>
            <a:ext cx="6888163" cy="4537075"/>
            <a:chOff x="-1" y="1"/>
            <a:chExt cx="6888089" cy="4536504"/>
          </a:xfrm>
        </p:grpSpPr>
        <p:sp>
          <p:nvSpPr>
            <p:cNvPr id="5" name="Schemat blokowy: operacja ręczna 4"/>
            <p:cNvSpPr/>
            <p:nvPr/>
          </p:nvSpPr>
          <p:spPr>
            <a:xfrm rot="16200000">
              <a:off x="1175792" y="-1175792"/>
              <a:ext cx="4536504" cy="6888089"/>
            </a:xfrm>
            <a:prstGeom prst="flowChartManualOperati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chemat blokowy: operacja ręczna 4"/>
            <p:cNvSpPr/>
            <p:nvPr/>
          </p:nvSpPr>
          <p:spPr>
            <a:xfrm>
              <a:off x="-1" y="699455"/>
              <a:ext cx="6380118" cy="29291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36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Regionalny Program Operacyjny Województwa Opolskiego na lata        2014-2020</a:t>
              </a:r>
            </a:p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2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Nabór w ramach Działania 7.6</a:t>
              </a:r>
              <a:endParaRPr lang="pl-PL" sz="28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5123" name="Grupa 7"/>
          <p:cNvGrpSpPr>
            <a:grpSpLocks/>
          </p:cNvGrpSpPr>
          <p:nvPr/>
        </p:nvGrpSpPr>
        <p:grpSpPr bwMode="auto">
          <a:xfrm rot="10800000">
            <a:off x="3707904" y="4221088"/>
            <a:ext cx="4909815" cy="1439862"/>
            <a:chOff x="-235682" y="-203246"/>
            <a:chExt cx="6578841" cy="4064001"/>
          </a:xfrm>
        </p:grpSpPr>
        <p:sp>
          <p:nvSpPr>
            <p:cNvPr id="8" name="Schemat blokowy: operacja ręczna 7"/>
            <p:cNvSpPr/>
            <p:nvPr/>
          </p:nvSpPr>
          <p:spPr>
            <a:xfrm rot="16200000">
              <a:off x="780523" y="-1219451"/>
              <a:ext cx="4064001" cy="6096411"/>
            </a:xfrm>
            <a:prstGeom prst="flowChartManualOperation">
              <a:avLst/>
            </a:prstGeom>
            <a:solidFill>
              <a:srgbClr val="FF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chemat blokowy: operacja ręczna 4"/>
            <p:cNvSpPr/>
            <p:nvPr/>
          </p:nvSpPr>
          <p:spPr>
            <a:xfrm rot="10800000">
              <a:off x="1" y="812798"/>
              <a:ext cx="6343158" cy="2438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 eaLnBrk="1" hangingPunct="1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Opole, 21 </a:t>
              </a:r>
              <a:r>
                <a:rPr lang="pl-PL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września </a:t>
              </a: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2020 r.</a:t>
              </a:r>
            </a:p>
          </p:txBody>
        </p:sp>
      </p:grp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785786" y="6429396"/>
            <a:ext cx="73580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Szkolenie współfinansowane przez Unię Europejską w ramach Europejskiego Funduszu Społecznego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083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7675" lvl="0" indent="-447675"/>
            <a:endParaRPr lang="pl-PL" sz="1400" dirty="0"/>
          </a:p>
          <a:p>
            <a:pPr lvl="0"/>
            <a:endParaRPr lang="pl-PL" sz="1400" dirty="0"/>
          </a:p>
          <a:p>
            <a:pPr lvl="0"/>
            <a:endParaRPr lang="pl-PL" sz="1400" dirty="0"/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55" y="5952376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214282" y="1268760"/>
            <a:ext cx="85689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3) Dostosowanie istniejących miejsc opieki nad dziećmi do lat 3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instytucjonalnych formach opieki do potrzeb  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dzieci z niepełnosprawnościami. </a:t>
            </a: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4) Aktywizacja zawodowa osób sprawujących opiekę nad dziećmi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*, w tym m.in.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a) pośrednictwo pracy,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b) poradnictwo zawodowe,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c) szkolenia,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d) staże,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e) wyposażenie i doposażenie stanowiska pracy,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f) grant na utworzenie stanowiska pracy w formie telepracy </a:t>
            </a:r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rozumieniu art. 67 ustawy z dnia 26 czerwca 1974 r. – Kodeks pracy (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t.j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Dz.U. z 2019 poz. 1040 z 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późn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zm.).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*Możliwa do realizacji wyłącznie jako element projektu wskazanego w pozostałych typach projektu. Nie dotyczy osób pracujących (definicja osoby pracującej została wskazana w dokumencie pn. Lista wskaźników na poziomie projektu RPO WO 2014-2020. Zakres EFS). 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196374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41338" lvl="0" indent="-541338" algn="just"/>
            <a:endParaRPr lang="pl-PL" sz="1400" dirty="0">
              <a:latin typeface="Calibri" panose="020F0502020204030204" pitchFamily="34" charset="0"/>
            </a:endParaRPr>
          </a:p>
          <a:p>
            <a:endParaRPr lang="pl-PL" sz="1400" dirty="0">
              <a:latin typeface="Calibri" panose="020F0502020204030204" pitchFamily="34" charset="0"/>
            </a:endParaRPr>
          </a:p>
          <a:p>
            <a:pPr marL="541338" lvl="0" indent="-541338"/>
            <a:endParaRPr lang="pl-PL" sz="1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0"/>
            <a:endParaRPr lang="pl-PL" sz="1000" dirty="0">
              <a:latin typeface="+mj-lt"/>
            </a:endParaRPr>
          </a:p>
          <a:p>
            <a:pPr lvl="0"/>
            <a:endParaRPr lang="pl-PL" sz="1000" dirty="0">
              <a:latin typeface="+mj-lt"/>
            </a:endParaRPr>
          </a:p>
          <a:p>
            <a:pPr lvl="0"/>
            <a:endParaRPr lang="pl-PL" sz="1000" dirty="0">
              <a:latin typeface="+mj-lt"/>
            </a:endParaRPr>
          </a:p>
          <a:p>
            <a:pPr lvl="0"/>
            <a:endParaRPr lang="pl-PL" sz="1000" dirty="0">
              <a:latin typeface="+mj-lt"/>
            </a:endParaRPr>
          </a:p>
          <a:p>
            <a:pPr lvl="0"/>
            <a:endParaRPr lang="pl-PL" sz="1000" dirty="0">
              <a:latin typeface="+mj-lt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67482"/>
            <a:ext cx="5760720" cy="552450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467544" y="1556793"/>
            <a:ext cx="777686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UWAGA! </a:t>
            </a:r>
            <a:b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 przypadku opiekunów prawnych/ rodziców pozostających poza rynkiem pracy, stanowiących grupę osób bezrobotnych i biernych zawodowo* wskazanych w pkt 4 </a:t>
            </a:r>
            <a:r>
              <a:rPr lang="pl-PL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ppkt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1 Regulaminu konkursu należy obligatoryjnie zapewnić realizację 4 typu projektu. Dobór poszczególnych form wsparcia w ramach aktywizacji zawodowej musi zostać poprzedzony pogłębioną analizą umiejętności, predyspozycji i problemów zawodowych danego uczestnika projektu m.in. poprzez opracowanie/aktualizację Indywidualnego Planu Działania (IPD) chyba,  że osoba przystępująca do projektu posiada aktualny IPD. </a:t>
            </a: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100" b="1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pl-PL" sz="1100" u="sng" dirty="0">
                <a:solidFill>
                  <a:srgbClr val="000000"/>
                </a:solidFill>
                <a:latin typeface="Calibri" panose="020F0502020204030204" pitchFamily="34" charset="0"/>
              </a:rPr>
              <a:t>Z wyłączeniem osób przebywających na urlopie wychowawczym, w sytuacji gdy ich powrót na rynek pracy nie wymaga zastosowania instrumentów aktywizacji zawodowej (np. uczestnik projektu powraca na dotychczasowe stanowisko pracy, więc nie jest konieczne zastosowanie w stosunku do niego instrumentów wymienionych w 4 typie projektu. </a:t>
            </a:r>
            <a:r>
              <a:rPr lang="pl-PL" sz="11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W takim wypadku nie ma również zastosowania kryterium efektywności zatrudnieniowej</a:t>
            </a:r>
            <a:r>
              <a:rPr lang="pl-PL" sz="1100" u="sng" dirty="0">
                <a:solidFill>
                  <a:srgbClr val="000000"/>
                </a:solidFill>
                <a:latin typeface="Calibri" panose="020F0502020204030204" pitchFamily="34" charset="0"/>
              </a:rPr>
              <a:t>). </a:t>
            </a: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3312531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74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Działania świadomościowe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(kampanie informacyjne i działania upowszechniające) będą możliwe do finansowania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jedynie jeśli będą stanowić część projektu i będą uzupełniać działania o charakterze wdrożeniowym w ramach tego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projektu z zastrzeżeniem iż nie mogą przekroczyć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10 % kosztów kwalifikowalnych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2. W przedmiotowym konkursie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wyłączono możliwość finansowania kosztów wynagrodzenia niani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3.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Dostosowanie istniejących miejsc opieki nad dziećmi do lat 3 do potrzeb dzieci z niepełnosprawnościami musi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 bezpośrednio wynikać z diagnozy potrzeb i stopnia niedostosowania placówki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4. W przypadku realizacji typu projektu nr 1 finansowanie działalności bieżącej nowo utworzonych miejsc opieki nad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dziećmi do lat 3 w formie żłobków, klubów dziecięcych lub dziennego opiekuna*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może trwać dłużej niż 24 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 miesiące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000" dirty="0">
                <a:solidFill>
                  <a:srgbClr val="000000"/>
                </a:solidFill>
                <a:latin typeface="Calibri" panose="020F0502020204030204" pitchFamily="34" charset="0"/>
              </a:rPr>
              <a:t>* Powyższe może nastąpić po uzyskaniu zgody Instytucji Pośredniczącej – Wojewódzkiego Urzędu Pracy w Opolu.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54013" indent="-354013" algn="just">
              <a:buAutoNum type="arabicParenR" startAt="4"/>
            </a:pPr>
            <a:endParaRPr lang="pl-PL" sz="1400" dirty="0">
              <a:latin typeface="Calibri" panose="020F0502020204030204" pitchFamily="34" charset="0"/>
            </a:endParaRPr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8271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sz="1600" dirty="0">
              <a:latin typeface="Calibri" panose="020F0502020204030204" pitchFamily="34" charset="0"/>
            </a:endParaRPr>
          </a:p>
          <a:p>
            <a:pPr marL="177800" indent="-177800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5. W przypadku realizacji typu projektu nr 2 finansowanie kosztów opieki nad dziećmi do lat 3, względem konkretnego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dziecka i opiekuna,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może trwać dłużej niż 12 miesięcy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Ze względu na niefunkcjonowanie miejsc opieki nad    dziećmi do lat 3 w związku z epidemią choroby COVID-29 dopuszcza się wydłużenie okresu finansowania, który nie może być jednak dłuższy niż okres, w którym miejsca opieki nie funkcjonuje*.</a:t>
            </a:r>
          </a:p>
          <a:p>
            <a:pPr marL="177800" indent="-177800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6. Wsparcie w zakresie tworzenia nowych miejsc opieki nad dziećmi do lat 3 w formie żłobków, klubów dziecięcych lub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dziennego opiekuna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musi prowadzić do zwiększenia liczby miejsc opieki prowadzonych przez daną instytucję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publiczną lub niepubliczną w okresie realizacji projektu współfinansowanego z EFS. Powyższy warunek nie ma   zastosowania w przypadku dostosowania istniejących miejsc opieki do potrzeb dzieci z niepełnosprawnościami.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7. W ramach projektu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może wystąpić podwójne finansowanie kosztów w odniesieniu do tego samego miejsca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opieki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(w trakcie trwania jego finansowania ze środków EFS i w okresie trwałości), co oznacza, że koszty poniesione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na sfinansowanie bieżącej opieki nad dziećmi, o których mowa w typie projektu nr 2 nie mogą być wykazywane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jednocześnie jako koszty bieżącego funkcjonowania miejsca opieki w ramach jego utworzenia (typ projektu nr 1).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lvl="0">
              <a:lnSpc>
                <a:spcPct val="150000"/>
              </a:lnSpc>
            </a:pPr>
            <a:r>
              <a:rPr lang="pl-PL" sz="1000" dirty="0">
                <a:solidFill>
                  <a:srgbClr val="000000"/>
                </a:solidFill>
                <a:latin typeface="Calibri" panose="020F0502020204030204" pitchFamily="34" charset="0"/>
              </a:rPr>
              <a:t>* Powyższe może nastąpić po uzyskaniu zgody Instytucji Pośredniczącej – Wojewódzkiego Urzędu Pracy w Opolu.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6018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521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8. W celu uniknięcia podwójnego finansowania tego samego miejsca z różnych źródeł te same koszty związane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z bieżącym funkcjonowaniem utworzonego miejsca opieki w ramach działania 7.6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mogą być jednocześnie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finansowane z innych źródeł, w tym w szczególności z resortowego Programu „Maluch+”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marL="177800" indent="-177800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9. Wymagania jakościowe oraz zasady realizacji i finansowania poszczególnych form wsparcia dla działania 7.6 zostały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określone w odrębnym dokumencie pn.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Standardy jakościowe i zasady realizacji wsparcia dla uczestników    projektów w ramach działania 7.6 Godzenie życia prywatnego i zawodowego RPO WO 2014-2020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10. Pozostałe limity i ograniczenia w realizacji projektów niewskazane w SZOOP 2014-2020 dla działania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 7.6 określone są w pozostałych dokumentach IZ RPO WO niezbędnych dla przeprowadzenia procedury konkursowej,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 w tym w umowie/decyzji o dofinansowanie.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Uwaga: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W ramach przedmiotowego naboru utworzenie nowych miejsc opieki nad dziećmi do lat 3 w formie żłobków, klubów dziecięcych lub dziennego opiekuna powinno nastąpić najpóźniej w 2021 roku.</a:t>
            </a: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367992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19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Maksymalny %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poziom dofinansowania UE wydatków kwalifikowalnych na poziomie projektu: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85%.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Maksymalny % poziom dofinansowania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całkowitego wydatków kwalifikowalnych na poziomie projektu (środki UE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+ ewentualne współfinansowanie z budżetu państwa lub innych źródeł przyznawane beneficjentowi przez właściwą instytucję):  	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90%, w tym maksymalny udział budżetu państwa w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finansowaniu wydatków kwalifikowalnych na poziomie projektu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5%.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Minimalny wkład własny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beneficjenta jako % wydatków kwalifikowalnych: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10%.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Maksymalna wartość projektu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nabór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będzie przeprowadzony dla projektów o maksymalnej wartości dofinansowania 100 tys. EURO.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(Do przeliczenia ww. kwoty na PLN należy stosować miesięczny obrachunkowy kurs wymiany stosowany przez KE aktualny na dzień ogłoszenia konkursu 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tj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4,4664 zł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). 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2140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529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Warunki i planowany zakres stosowania cross-</a:t>
            </a:r>
            <a:r>
              <a:rPr lang="pl-PL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financingu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(%)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ramach działania 7.6 przewidziano wykorzystanie mechanizmu cross-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financingu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jednak jego zastosowanie będzie wynikało z indywidualnej analizy każdego przypadku i musi być uzasadnione z punktu widzenie skuteczności lub efektywności osiągania założonych celów. </a:t>
            </a:r>
          </a:p>
          <a:p>
            <a:pPr>
              <a:lnSpc>
                <a:spcPct val="150000"/>
              </a:lnSpc>
            </a:pP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Dopuszczalny poziom cross - </a:t>
            </a:r>
            <a:r>
              <a:rPr lang="pl-PL" sz="1400" u="sng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financingu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pl-PL" sz="1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10% 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wydatków kwalifikowanych projektu.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/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Dopuszczalna maksymalna wartość zakupionych środków trwałych jako % wydatków kwalifikowalnych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Wysokość środków trwałych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poniesionych w ramach kosztów bezpośrednich projektu oraz wydatków w ramach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cross-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financingu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nie może łącznie przekroczyć </a:t>
            </a:r>
            <a:r>
              <a:rPr lang="pl-PL" sz="1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10% 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wydatków projektu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66508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853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Warunki stosowania uproszczonych form rozliczania wydatków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 ramach naboru przyjmowane będą tylko i wyłącznie tzw. „małe” projekty o wartości dofinansowania nie większej niż 100 tys. EURO , w przypadku których rozliczenie kosztów bezpośrednich musi nastąpić na podstawie kwot ryczałtowych określanych przez beneficjenta w oparciu o szczegółowy budżet projektu.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Kwoty ryczałtowe zgodnie z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Wytycznymi w zakresie kwalifikowalności wydatków w ramach Europejskiego Funduszu Rozwoju Regionalnego, Europejskiego Funduszu Społecznego oraz Funduszu Spójności na lata 2014-2020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18750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96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UWAGA! </a:t>
            </a:r>
          </a:p>
          <a:p>
            <a:pPr algn="ctr"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przypadku rozliczania wydatków w projekcie na podstawie kwoty ryczałtowej,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do jednego zadania można przydzielić tylko i wyłącznie jedną kwotę ryczałtową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Dla kwoty ryczałtowej, należy ująć maksymalnie dwa wskaźniki produktu adekwatne w ramach danej kwoty ryczałtowej.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przypadku braku wskaźnika produktu, należy wybrać adekwatne dla danej kwoty ryczałtowej wskaźniki rezultatu. Wybór wskaźników produktu i rezultatu może być wykonany z wskazanych przez beneficjenta wskaźników w sekcji IV, w tabelach pkt 4.1 i pkt 4.2 wniosku o dofinansowanie. Jeśli w sekcji IV nie ma adekwatnych dla danej kwoty ryczałtowej wskaźników produktu lub rezultatu, beneficjent ma możliwość wprowadzenia własnych wskaźników, co zostało opisane w punkcie 5.1 „Instrukcji wypełniania wniosku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o dofinansowanie projektu EFS w ramach RPO WO 2014-2020, pn. Zakres rzeczowo-finansowy”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stanowiącej załącznik nr 4 do Regulaminu konkursu. 	</a:t>
            </a: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45787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557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 projektach realizowanych w ramach Europejskiego Funduszu Społecznego rozliczanie kosztów pośrednich odbywa się wyłącznie za pomocą stawki ryczałtowej, co oznacza, że nie ma możliwości rozliczania kosztów pośrednich na podstawie rzeczywiście poniesionych wydatków.</a:t>
            </a:r>
          </a:p>
          <a:p>
            <a:pPr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l-PL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Ważne! W związku z zastosowaniem wyłącznie kwot i stawek ryczałtowych w ramach przedmiotowego konkursu nie jest możliwe udzielanie pomocy publicznej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przyznawanej na podstawie rozporządzenia Komisji (UE) NR 651/2014 z dnia 17 czerwca 2014 r. uznające niektóre rodzaje pomocy za zgodne z rynkiem wewnętrznym </a:t>
            </a:r>
            <a:b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zastosowaniu art. 107 i 108 Traktatu, zgodnie z art. 7 pkt 1.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860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395536" y="1268760"/>
            <a:ext cx="813690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Calibri" pitchFamily="34" charset="0"/>
                <a:cs typeface="Times New Roman" pitchFamily="18" charset="0"/>
              </a:rPr>
              <a:t>Termin i miejsce naboru wniosków konkursowych w ramach 	Działania 7.6 Godzenie życia prywatnego i zawodowego</a:t>
            </a:r>
          </a:p>
          <a:p>
            <a:pPr algn="ctr"/>
            <a:endParaRPr lang="pl-PL" altLang="pl-PL" sz="1400" b="1" u="sng" dirty="0"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sz="1400" b="1" u="sng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Wojewódzki Urząd Pracy w Opolu (zwany dalej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 IOK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– Instytucja Organizująca Konkurs) prowadzi nabór wniosków o dofinansowanie projektów konkursowych od dnia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31.08.2020 r. (poniedziałek)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do dnia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16.10.2020 r. (piątek).</a:t>
            </a:r>
          </a:p>
          <a:p>
            <a:pPr algn="just"/>
            <a:endParaRPr lang="pl-PL" altLang="pl-PL" sz="14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Wypełniony w </a:t>
            </a:r>
            <a:r>
              <a:rPr lang="pl-PL" altLang="pl-PL" sz="14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2"/>
              </a:rPr>
              <a:t>Panelu Wnioskodawcy SYZYF RPO WO 2014-2020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, tj. generatorze wniosków formularz wniosku o dofinansowanie projektu, Wnioskodawca musi wysłać on-line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(taką funkcjonalność zapewnia generator wniosków dostępny na stronie internetowej </a:t>
            </a:r>
            <a:r>
              <a:rPr lang="pl-PL" altLang="pl-PL" sz="1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3"/>
              </a:rPr>
              <a:t>www.pw.opolskie.pl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)</a:t>
            </a:r>
            <a:r>
              <a:rPr lang="pl-PL" altLang="pl-PL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 wyżej określonym terminie.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600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Natomiast wersję papierową wniosku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(w jednym egzemplarzu) wraz z wymaganą dokumentacją,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należy składać od poniedziałku do piątku w godzinach pracy urzędu, tj. od 7:30 do 15:30 w: 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sz="1200" b="1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600" b="1" dirty="0">
                <a:latin typeface="Calibri" pitchFamily="34" charset="0"/>
                <a:cs typeface="Times New Roman" pitchFamily="18" charset="0"/>
              </a:rPr>
              <a:t>Wojewódzkim Urzędzie Pracy w Opolu</a:t>
            </a:r>
          </a:p>
          <a:p>
            <a:pPr algn="ctr"/>
            <a:r>
              <a:rPr lang="pl-PL" altLang="pl-PL" sz="1600" b="1" dirty="0">
                <a:latin typeface="Calibri" pitchFamily="34" charset="0"/>
                <a:cs typeface="Times New Roman" pitchFamily="18" charset="0"/>
              </a:rPr>
              <a:t>Punkt Informacyjny o EFS</a:t>
            </a:r>
          </a:p>
          <a:p>
            <a:pPr algn="ctr"/>
            <a:r>
              <a:rPr lang="pl-PL" altLang="pl-PL" sz="1600" b="1" dirty="0">
                <a:latin typeface="Calibri" pitchFamily="34" charset="0"/>
                <a:cs typeface="Times New Roman" pitchFamily="18" charset="0"/>
              </a:rPr>
              <a:t>Pokój nr 14</a:t>
            </a:r>
          </a:p>
          <a:p>
            <a:pPr algn="ctr"/>
            <a:r>
              <a:rPr lang="pl-PL" altLang="pl-PL" sz="1600" b="1" dirty="0">
                <a:latin typeface="Calibri" pitchFamily="34" charset="0"/>
                <a:cs typeface="Times New Roman" pitchFamily="18" charset="0"/>
              </a:rPr>
              <a:t>ul. Głogowska 25c 45-315 Opole</a:t>
            </a:r>
          </a:p>
          <a:p>
            <a:pPr algn="ctr"/>
            <a:r>
              <a:rPr lang="pl-PL" altLang="pl-PL" sz="800" b="1" dirty="0">
                <a:latin typeface="Calibri" pitchFamily="34" charset="0"/>
                <a:cs typeface="Times New Roman" pitchFamily="18" charset="0"/>
              </a:rPr>
              <a:t> </a:t>
            </a:r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803" y="5850047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1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Projekty partnerskie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Istotą realizacji projektu w partnerstwie jest wspólna realizacja projektu przez podmioty wnoszące do partnerstwa różnorodne zasoby (ludzkie, organizacyjne, techniczne, finansowe). Należy jednak mieć na uwadze, że aby uznać zawiązane partnerstwo za zasadne i racjonalne niezbędne jest korzystanie przez Partnerów projektu z dofinansowania UE, które musi być przewidziane dla Partnerów w budżecie projektu, w powiązaniu z zadaniami, które mają do wykonania. Niedopuszczalne jest zlecanie zadań pomiędzy podmiotami partnerstwa a także angażowanie pracowników/ współpracowników Partnera wiodącego lub pozostałych Partnerów przez inny podmiot partnerstwa w zakresie obowiązków tych osób, które wynikają z zatrudnienia przez jeden z podmiotów partnerstwa. </a:t>
            </a: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Każdy Partner podobnie jak wnioskodawca musi być podmiotem uprawnionym do ubiegania się o dofinansowanie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 ramach działania 7.6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Godzenie życia prywatnego i zawodowego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, zgodnie z warunkami określonymi w SZOOP (wersja nr 41) oraz Regulaminie Konkursu.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77390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42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Projekty partnerskie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Wybór partnerów musi nastąpić przed złożeniem wniosku o dofinansowanie projektu.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Na etapie składania wniosku o dofinansowanie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– w przypadku projektów realizowanych w partnerstwie –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jest wymagana od wnioskodawcy umowa partnerska.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przypadku przyjęcia projektu do realizacji, Wnioskodawca zostanie zobligowany do dostarczenia umowy partnerskiej, jednoznacznie określającej cele i reguły partnerstwa oraz jego ewentualny plan finansowy. </a:t>
            </a: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Podpisanie i przekazanie umowy partnerskiej musi nastąpić przed dniem zawarcia umowy o dofinansowaniu projektu.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565531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694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pl-PL" sz="1600" b="1" dirty="0">
                <a:latin typeface="+mj-lt"/>
              </a:rPr>
              <a:t>KRYTERIA FORMALNE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uprawnieni do składania wniosku.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Roczny obrót Wnioskodawcy i/lub Partnera jest równy lub wyższy od wydatków w projekcie.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Zasadność zawarcia partnerstwa w ramach projektu (jeśli dotyczy).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wybrał wszystkie wskaźniki horyzontalne.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określił wartość docelową większą od zera przynajmniej dla jednego wskaźnika w projekcie.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nie podlegają wykluczeniu z ubiegania się o dofinansowanie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na podstawie: 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-      art. 207 ust. 4 ustawy z dnia 27 sierpnia 2009 r. o finansach publicznych,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j-lt"/>
              </a:rPr>
              <a:t>art. 12 ustawy z dnia 15 czerwca 2012 r. o skutkach powierzania wykonywania pracy cudzoziemcom przebywającym wbrew przepisom na terytorium Rzeczypospolitej Polskiej,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j-lt"/>
              </a:rPr>
              <a:t>art. 9 ustawy z dnia 28 października 2002 r. o odpowiedzialności podmiotów zbiorowych za czyny zabronione pod groźbą kary.</a:t>
            </a:r>
          </a:p>
          <a:p>
            <a:endParaRPr lang="pl-PL" sz="1600" dirty="0"/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3966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34776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12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FORMALNE C.D.</a:t>
            </a:r>
          </a:p>
          <a:p>
            <a:pPr marL="269875" indent="-269875"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7.  W przypadku projektu partnerskiego spełnione zostały wymogi dotyczące wyboru partnerów, o których mowa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w art. 33 ustawy z dnia 11 lipca 2014 r. o zasadach realizacji programów w zakresie polityki spójności finansowanych     w perspektywie finansowej 2014–2020. 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8.   Projekt nie został fizycznie ukończony lub w pełni zrealizowany przed złożeniem wniosku o dofinansowanie.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9.   Wartość dofinansowania nie jest wyższa niż kwota alokacji określona w konkursie. </a:t>
            </a:r>
          </a:p>
          <a:p>
            <a:pPr marL="177800" indent="-177800"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10.Podmiot aplikujący o dofinansowanie składa dopuszczalną w Regulaminie konkursu liczbę wniosków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 o dofinansowanie projektu i/lub zawiera dopuszczalną w Regulaminie konkursu liczbę partnerstw (o ile dotyczy).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11. Podmiot aplikujący o dofinansowanie składa wyłącznie projekt „mały”, zgodnie z formułą </a:t>
            </a:r>
          </a:p>
          <a:p>
            <a:pPr marL="269875"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w jakiej przeprowadzany jest dany nabór, wskazaną w Regulaminie konkursu (jeśli dotyczy).</a:t>
            </a:r>
          </a:p>
          <a:p>
            <a:pPr marL="269875" indent="-269875" algn="just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Podmiot aplikujący o dofinansowanie składa wyłącznie projekt  „duży”, zgodnie z formułą w jakiej przeprowadzany jest dany nabór, wskazaną w Regulaminie konkursu (jeśli dotyczy).</a:t>
            </a:r>
            <a:endParaRPr lang="pl-PL" sz="1400" dirty="0">
              <a:latin typeface="+mj-lt"/>
            </a:endParaRPr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595910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3585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319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– UNIWERSALNE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Wybrane wskaźniki są adekwatne do określonego na poziomie projektu celu/ typu projektu/ grupy docelowej.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Założone wartości docelowe wskaźników większe od zera są realne do osiągnięcia.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95644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4046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39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n-lt"/>
            </a:endParaRPr>
          </a:p>
          <a:p>
            <a:pPr algn="just"/>
            <a:r>
              <a:rPr lang="pl-PL" sz="1600" b="1" dirty="0">
                <a:latin typeface="+mn-lt"/>
              </a:rPr>
              <a:t>KRYTERIA HORYZONTALNE UNIWERSALNE</a:t>
            </a:r>
          </a:p>
          <a:p>
            <a:pPr algn="just"/>
            <a:endParaRPr lang="pl-PL" sz="1600" b="1" dirty="0">
              <a:latin typeface="+mn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Zgodność z prawodawstwem unijnym;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Zgodność z zasadą równości kobiet i mężczyzn w oparciu o standard minimum.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</a:t>
            </a:r>
            <a:r>
              <a:rPr lang="pl-PL" sz="1400" dirty="0">
                <a:latin typeface="+mj-lt"/>
              </a:rPr>
              <a:t>zasadą zrównoważonego rozwoju.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endParaRPr lang="pl-PL" sz="1400" dirty="0">
              <a:latin typeface="+mj-lt"/>
            </a:endParaRPr>
          </a:p>
          <a:p>
            <a:pPr marL="742950" lvl="1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algn="just"/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1760"/>
            <a:ext cx="5760720" cy="6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106604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62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n-lt"/>
            </a:endParaRPr>
          </a:p>
          <a:p>
            <a:pPr algn="just"/>
            <a:r>
              <a:rPr lang="pl-PL" sz="1600" b="1" dirty="0">
                <a:latin typeface="+mn-lt"/>
              </a:rPr>
              <a:t>KRYTERIA HORYZONTALNE UNIWERSALNE c.d.</a:t>
            </a:r>
          </a:p>
          <a:p>
            <a:pPr algn="just"/>
            <a:endParaRPr lang="pl-PL" sz="1600" b="1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5.     Zgodność z prawodawstwem  krajowym, w tym z przepisami ustawy Prawo zamówień publicznych.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6.     Zgodność z zasadami dotyczącymi pomocy publicznej.</a:t>
            </a:r>
          </a:p>
          <a:p>
            <a:pPr marL="354013" indent="-354013"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7.     Czy projekt jest zgodny z Szczegółowym Opisem  Osi Priorytetowych RPO WO 2014-2020 – EFS (dokument aktualny  na dzień ogłoszenia konkursu - wersja przyjęta przez Zarząd Województwa Opolskiego Uchwałą nr 733/2015 z dnia 16 czerwca 2015 r. z </a:t>
            </a:r>
            <a:r>
              <a:rPr lang="pl-PL" sz="1400" dirty="0" err="1">
                <a:latin typeface="+mj-lt"/>
              </a:rPr>
              <a:t>późn</a:t>
            </a:r>
            <a:r>
              <a:rPr lang="pl-PL" sz="1400" dirty="0">
                <a:latin typeface="+mj-lt"/>
              </a:rPr>
              <a:t>. zmianami), w zakresie zgodności z kartą działania, którego nabór dotyczy.</a:t>
            </a:r>
          </a:p>
          <a:p>
            <a:pPr algn="just"/>
            <a:endParaRPr lang="pl-PL" sz="1400" dirty="0">
              <a:latin typeface="+mj-lt"/>
            </a:endParaRPr>
          </a:p>
          <a:p>
            <a:pPr marL="742950" lvl="1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algn="just"/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1760"/>
            <a:ext cx="5760720" cy="6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76417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71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SZCZEGÓŁOWE UNIWERSALNE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skierowany do osób fizycznych mieszkających w rozumieniu Kodeksu Cywilnego i/lub  pracujących 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i/lub uczących się na terenie województwa opolskiego.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skierowany do podmiotów, których siedziba/oddział znajduje się  na terenie województwa opolskiego.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w okresie realizacji prowadzi biuro projektu (lub posiada siedzibę, filię, delegaturę, oddział czy inną prawnie dozwoloną formę organizacyjną działalności podmiotu) na terenie województwa opolskiego z możliwością udostępnienia pełnej dokumentacji wdrażanego projektu oraz zapewniające uczestnikom projektu możliwość osobistego kontaktu z kadrą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jest realizowany na terenie województwa opolskiego.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Kwalifikowalność wydatków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Termin rozpoczęcia realizacji projektu.</a:t>
            </a:r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25148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23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Potencjał Wnioskodawcy i/lub Partnerów w tym opis: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zasobów finansowych, jakie wniesie do projektu Wnioskodawca i/lub Partnerzy,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potencjału kadrowego Wnioskodawcy i/lub Partnerów i sposobu jego wykorzystania w ramach projektu,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potencjału technicznego w tym sprzętowego i warunków lokalowych Wnioskodawcy i/lub Partnerów 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i sposobu jego wykorzystania w ramach projektu.</a:t>
            </a:r>
          </a:p>
          <a:p>
            <a:pPr marL="742950" lvl="1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Doświadczenie Wnioskodawcy i/lub Partnerów z uwzględnieniem dotychczasowej działalności: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w obszarze merytorycznym wsparcia projektu (zakres tematyczny),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na rzecz grupy docelowej,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na określonym obszarze terytorialnym, na  którym będzie realizowany projekt.</a:t>
            </a:r>
          </a:p>
          <a:p>
            <a:pPr marL="742950" lvl="1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 startAt="3"/>
            </a:pPr>
            <a:r>
              <a:rPr lang="pl-PL" sz="1400" dirty="0">
                <a:latin typeface="+mj-lt"/>
              </a:rPr>
              <a:t>Trafność doboru i opisu zadań przewidzianych do realizacji w ramach projektu.</a:t>
            </a:r>
          </a:p>
          <a:p>
            <a:pPr marL="342900" indent="-342900" algn="just">
              <a:buFont typeface="+mj-lt"/>
              <a:buAutoNum type="arabicPeriod" startAt="3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 startAt="3"/>
            </a:pPr>
            <a:r>
              <a:rPr lang="pl-PL" sz="1400" dirty="0">
                <a:latin typeface="+mj-lt"/>
              </a:rPr>
              <a:t>Poprawność sporządzenia budżetu projektu.</a:t>
            </a:r>
          </a:p>
          <a:p>
            <a:pPr algn="just"/>
            <a:endParaRPr lang="pl-PL" sz="1400" dirty="0">
              <a:latin typeface="+mj-lt"/>
            </a:endParaRPr>
          </a:p>
          <a:p>
            <a:pPr lvl="1" algn="just"/>
            <a:endParaRPr lang="pl-PL" sz="1400" dirty="0">
              <a:latin typeface="+mj-lt"/>
            </a:endParaRPr>
          </a:p>
          <a:p>
            <a:pPr algn="just"/>
            <a:endParaRPr lang="pl-PL" sz="20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1762"/>
            <a:ext cx="5760720" cy="63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56578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622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KRYTERIUM NEGOCJACYJNE – UNIWERSALNE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300" dirty="0">
                <a:latin typeface="Calibri" pitchFamily="34" charset="0"/>
              </a:rPr>
              <a:t>Projekt spełnia warunki postawione przez oceniających lub przewodniczącego Komisji Oceny Projektów.</a:t>
            </a:r>
          </a:p>
          <a:p>
            <a:pPr algn="just">
              <a:lnSpc>
                <a:spcPct val="150000"/>
              </a:lnSpc>
            </a:pPr>
            <a:endParaRPr lang="pl-PL" sz="1300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pl-PL" sz="1300" dirty="0">
                <a:latin typeface="+mj-lt"/>
              </a:rPr>
              <a:t>Kryterium weryfikowane na etapie negocjacji przez przewodniczącego Komisji Oceny Projektów (KOP). W ramach weryfikacji kryterium sprawdzeniu podlega czy: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300" dirty="0">
                <a:latin typeface="+mj-lt"/>
              </a:rPr>
              <a:t>do wniosku zostały wprowadzone zmiany wymagane przez oceniających w kartach oceny lub przez przewodniczącego KOP wynikające z ustaleń negocjacyjnych,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300" dirty="0">
                <a:latin typeface="+mj-lt"/>
              </a:rPr>
              <a:t>podczas negocjacji KOP uzyskała wymagane wyjaśnienia i informacje od wnioskodawcy,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300" dirty="0">
                <a:latin typeface="+mj-lt"/>
              </a:rPr>
              <a:t>do wniosku wprowadzono zmiany nieuzgodnione w ramach negocjacji. </a:t>
            </a:r>
          </a:p>
          <a:p>
            <a:pPr algn="just">
              <a:lnSpc>
                <a:spcPct val="150000"/>
              </a:lnSpc>
            </a:pPr>
            <a:endParaRPr lang="pl-PL" sz="1300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pl-PL" sz="1300" dirty="0">
                <a:latin typeface="+mj-lt"/>
              </a:rPr>
              <a:t>Jeśli odpowiedź na pytania 1-2 jest pozytywna, a na pytanie 3 negatywna,  kryterium zostanie uznane za spełnione i projekt otrzyma ocenę pozytywną. Inna niż wskazana powyżej odpowiedź na którekolwiek z pytań skutkuje  oceną  negatywną i  brakiem możliwości dofinansowania projektu.</a:t>
            </a:r>
            <a:endParaRPr lang="pl-PL" altLang="pl-PL" sz="1300" b="1" u="sng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993228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4058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j-lt"/>
                <a:cs typeface="Arial" panose="020B0604020202020204" pitchFamily="34" charset="0"/>
              </a:rPr>
              <a:t>Procedura konkursowa przebiega w następującej kolejności:</a:t>
            </a:r>
          </a:p>
          <a:p>
            <a:pPr algn="ctr"/>
            <a:endParaRPr lang="pl-PL" altLang="pl-PL" sz="1600" b="1" u="sng" dirty="0">
              <a:latin typeface="+mj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j-lt"/>
              <a:cs typeface="Arial" panose="020B0604020202020204" pitchFamily="34" charset="0"/>
            </a:endParaRPr>
          </a:p>
          <a:p>
            <a:r>
              <a:rPr lang="pl-PL" sz="1400" dirty="0">
                <a:latin typeface="+mj-lt"/>
              </a:rPr>
              <a:t>1. Nabór wniosków o dofinansowanie (składanie wniosków o dofinasowanie);</a:t>
            </a:r>
          </a:p>
          <a:p>
            <a:endParaRPr lang="pl-PL" sz="1400" dirty="0">
              <a:latin typeface="+mj-lt"/>
            </a:endParaRPr>
          </a:p>
          <a:p>
            <a:r>
              <a:rPr lang="pl-PL" sz="1400" dirty="0">
                <a:latin typeface="+mj-lt"/>
              </a:rPr>
              <a:t>2. Ocena wniosków o dofinansowanie projektów: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 – </a:t>
            </a:r>
            <a:r>
              <a:rPr lang="pl-PL" sz="1400" b="1" dirty="0">
                <a:latin typeface="+mj-lt"/>
              </a:rPr>
              <a:t>ocena formalna </a:t>
            </a:r>
            <a:r>
              <a:rPr lang="pl-PL" sz="1400" dirty="0">
                <a:latin typeface="+mj-lt"/>
              </a:rPr>
              <a:t>(obligatoryjna) </a:t>
            </a:r>
            <a:r>
              <a:rPr lang="pl-PL" sz="1400" b="1" dirty="0">
                <a:latin typeface="+mj-lt"/>
              </a:rPr>
              <a:t>do 45 dni kalendarzowych </a:t>
            </a:r>
            <a:r>
              <a:rPr lang="pl-PL" sz="1400" dirty="0">
                <a:latin typeface="+mj-lt"/>
              </a:rPr>
              <a:t>od dnia zakończenia naboru wniosków, tj.:</a:t>
            </a:r>
            <a:br>
              <a:rPr lang="pl-PL" sz="1400" dirty="0">
                <a:latin typeface="+mj-lt"/>
              </a:rPr>
            </a:br>
            <a:r>
              <a:rPr lang="pl-PL" sz="1400" b="1" dirty="0">
                <a:latin typeface="+mj-lt"/>
              </a:rPr>
              <a:t>do 30.11.2020 r.;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II –  </a:t>
            </a:r>
            <a:r>
              <a:rPr lang="pl-PL" sz="1400" b="1" dirty="0">
                <a:latin typeface="+mj-lt"/>
              </a:rPr>
              <a:t>ocena merytoryczna </a:t>
            </a:r>
            <a:r>
              <a:rPr lang="pl-PL" sz="1400" dirty="0">
                <a:latin typeface="+mj-lt"/>
              </a:rPr>
              <a:t>(obligatoryjna) do </a:t>
            </a:r>
            <a:r>
              <a:rPr lang="pl-PL" sz="1400" b="1" dirty="0">
                <a:latin typeface="+mj-lt"/>
              </a:rPr>
              <a:t>55 dni kalendarzowych od dnia następnego po zakończeniu    oceny  formalnej wszystkich projektów, </a:t>
            </a:r>
            <a:r>
              <a:rPr lang="pl-PL" sz="1400" dirty="0">
                <a:latin typeface="+mj-lt"/>
              </a:rPr>
              <a:t>tj.: </a:t>
            </a:r>
            <a:r>
              <a:rPr lang="pl-PL" sz="1400" b="1" dirty="0">
                <a:latin typeface="+mj-lt"/>
              </a:rPr>
              <a:t>do 24.01.2021 r.; 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III – </a:t>
            </a:r>
            <a:r>
              <a:rPr lang="pl-PL" sz="1400" b="1" dirty="0">
                <a:latin typeface="+mj-lt"/>
              </a:rPr>
              <a:t>negocjacje</a:t>
            </a:r>
            <a:r>
              <a:rPr lang="pl-PL" sz="1400" dirty="0">
                <a:latin typeface="+mj-lt"/>
              </a:rPr>
              <a:t> (nieobligatoryjne) trwają </a:t>
            </a:r>
            <a:r>
              <a:rPr lang="pl-PL" sz="1400" b="1" dirty="0">
                <a:latin typeface="+mj-lt"/>
              </a:rPr>
              <a:t>45 dni kalendarzowych, </a:t>
            </a:r>
            <a:r>
              <a:rPr lang="pl-PL" sz="1400" dirty="0">
                <a:latin typeface="+mj-lt"/>
              </a:rPr>
              <a:t>tj.</a:t>
            </a:r>
            <a:r>
              <a:rPr lang="pl-PL" sz="1400" b="1" dirty="0">
                <a:latin typeface="+mj-lt"/>
              </a:rPr>
              <a:t>: do 10.03.2021 r.;</a:t>
            </a:r>
          </a:p>
          <a:p>
            <a:endParaRPr lang="pl-PL" sz="1400" dirty="0">
              <a:latin typeface="+mj-lt"/>
            </a:endParaRPr>
          </a:p>
          <a:p>
            <a:r>
              <a:rPr lang="pl-PL" sz="1400" dirty="0">
                <a:latin typeface="+mj-lt"/>
              </a:rPr>
              <a:t>3. Rozstrzygnięcie konkursu.</a:t>
            </a:r>
            <a:endParaRPr lang="pl-PL" altLang="pl-PL" sz="1400" b="1" u="sng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83563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r>
              <a:rPr lang="pl-PL" sz="1600" b="1" dirty="0">
                <a:latin typeface="+mj-lt"/>
              </a:rPr>
              <a:t>KRYTERIA MERYTORYCZNE SZCZEGÓŁOWE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Projekt zakłada na zakończenie jego realizacji osiągnięcie kryterium efektywności zatrudnieniowej, informującego o odsetku uczestników, którzy podjęli zatrudnienie (na podstawie umowy o pracę, oraz samozatrudnienie) na poziomie: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 - dla osób w najtrudniejszej sytuacji, w tym imigranci, reemigranci, osoby w wieku 50 lat i więcej,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   kobiety, osoby z niepełnosprawnościami, osoby długotrwale bezrobotne, osoby z niskimi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   kwalifikacjami do poziomu ISCED 3 – minimum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44,3%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- dla pozostałych osób nienależących do ww. grup – minimum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60,4%</a:t>
            </a:r>
          </a:p>
          <a:p>
            <a:pPr marL="447675" indent="-447675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- dla osób z niepełnosprawnościami w projektach dedykowanych w całości i wyłącznie osobom z tej grupy -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24%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2.    Wsparcie w zakresie opieki nad dziećmi do lat 3 jest realizowane w określonych formach i zgodnie ze 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standardami opieki nad dziećmi do lat 3.</a:t>
            </a:r>
          </a:p>
          <a:p>
            <a:endParaRPr lang="pl-PL" sz="1600" b="1" dirty="0">
              <a:latin typeface="+mj-lt"/>
            </a:endParaRPr>
          </a:p>
          <a:p>
            <a:endParaRPr lang="pl-PL" altLang="pl-PL" sz="1000" dirty="0">
              <a:latin typeface="+mj-lt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86478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lvl="0" algn="just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lvl="0" algn="just"/>
            <a:r>
              <a:rPr lang="pl-PL" sz="1600" b="1" dirty="0">
                <a:solidFill>
                  <a:prstClr val="black"/>
                </a:solidFill>
                <a:latin typeface="Calibri"/>
              </a:rPr>
              <a:t>KRYTERIA MERYTORYCZNE SZCZEGÓŁOWE  C.D.</a:t>
            </a:r>
          </a:p>
          <a:p>
            <a:pPr lvl="0" algn="just"/>
            <a:endParaRPr lang="pl-PL" sz="1600" b="1" dirty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3. Beneficjent zobowiązuje się do zachowania trwałości utworzonych i dostosowanych do potrzeb dzieci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z   niepełnosprawnościami w ramach projektu miejsc opieki nad dziećmi do lat 3 w żłobkach, klubach dziecięcych i przez dziennego opiekuna, przez co najmniej 2 lata od daty zakończenia realizacji projektu </a:t>
            </a:r>
          </a:p>
          <a:p>
            <a:pPr lvl="0" algn="just"/>
            <a:endParaRPr lang="pl-PL" sz="1600" b="1" dirty="0">
              <a:solidFill>
                <a:prstClr val="black"/>
              </a:solidFill>
              <a:latin typeface="Calibri"/>
            </a:endParaRP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4. Minimalny zakres informacji, które muszą zostać przedstawione przez beneficjenta we wniosku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o dofinansowanie, obejmujący co najmniej: </a:t>
            </a:r>
          </a:p>
          <a:p>
            <a:pPr marL="177800" lvl="0" indent="-17780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a) uzasadnienie zapotrzebowania na miejsca opieki nad dziećmi do lat 3, w tym analizę uwarunkowań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   zakresie zróżnicowań przestrzennych w dostępie do form opieki i prognoz demograficznych </a:t>
            </a:r>
          </a:p>
          <a:p>
            <a:pPr marL="177800" lvl="0" indent="-17780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b) warunki lokalowe, tj. wykorzystanie bazy lokalowej, w której będzie realizowana opieka nad dziećmi do lat 3, </a:t>
            </a:r>
          </a:p>
          <a:p>
            <a:endParaRPr lang="pl-PL" sz="1600" b="1" dirty="0">
              <a:latin typeface="+mj-lt"/>
            </a:endParaRPr>
          </a:p>
          <a:p>
            <a:endParaRPr lang="pl-PL" altLang="pl-PL" sz="1000" dirty="0">
              <a:latin typeface="+mj-lt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5341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lvl="0" algn="just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lvl="0" algn="just"/>
            <a:r>
              <a:rPr lang="pl-PL" sz="1600" b="1" dirty="0">
                <a:solidFill>
                  <a:prstClr val="black"/>
                </a:solidFill>
                <a:latin typeface="Calibri"/>
              </a:rPr>
              <a:t>KRYTERIA MERYTORYCZNE SZCZEGÓŁOWE  C.D.</a:t>
            </a:r>
          </a:p>
          <a:p>
            <a:pPr lvl="0" algn="just"/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c) zasady rekrutacji uczestników do projektu*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d) informacje dotyczące sposobu utrzymania funkcjonowania miejsc opieki nad dziećmi do lat 3 po ustaniu finansowania z EFS, tj. informacje, z jakiego źródła miejsca te będą utrzymane przez okres minimum 2 lat od daty zakończenia realizacji projektu po ustaniu finansowania EFS, a także planowane działania zmierzające do utrzymania funkcjonowania tych miejsc opieki po ustaniu finansowania EFS – </a:t>
            </a:r>
            <a:r>
              <a:rPr lang="pl-PL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nowa definicja kryterium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>
              <a:lnSpc>
                <a:spcPct val="150000"/>
              </a:lnSpc>
            </a:pPr>
            <a:endParaRPr lang="pl-PL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l-PL" sz="1100" b="1" dirty="0">
                <a:solidFill>
                  <a:srgbClr val="000000"/>
                </a:solidFill>
                <a:latin typeface="Calibri" panose="020F0502020204030204" pitchFamily="34" charset="0"/>
              </a:rPr>
              <a:t>* </a:t>
            </a: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Wnioskodawca na etapie rekrutowania do projektu ostatecznych odbiorców wsparcia, zobowiązany jest do udzielenia wsparcia  </a:t>
            </a:r>
            <a:b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    w pierwszej kolejności osobom, których dochody nie przekraczają kryteriów dochodowych ustalonych w oparciu o próg   </a:t>
            </a:r>
            <a:b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    interwencji socjalnej. </a:t>
            </a:r>
            <a:endParaRPr lang="pl-PL" sz="1200" b="1" dirty="0">
              <a:solidFill>
                <a:prstClr val="black"/>
              </a:solidFill>
              <a:latin typeface="Calibri"/>
            </a:endParaRPr>
          </a:p>
          <a:p>
            <a:endParaRPr lang="pl-PL" sz="1600" b="1" dirty="0">
              <a:latin typeface="+mj-lt"/>
            </a:endParaRPr>
          </a:p>
          <a:p>
            <a:endParaRPr lang="pl-PL" altLang="pl-PL" sz="1000" dirty="0">
              <a:latin typeface="+mj-lt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948758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(PUNKTOWANE)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177800" indent="-17780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1. Projekt zakłada tworzenie i utrzymanie nowych miejsc opieki nad dziećmi do lat 3 na terenach gmin  gdzie liczba dostępnych miejsc opieki jest niższa niż zidentyfikowane zapotrzebowanie na miejsca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177800" indent="-17780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2. Projekt będzie realizowany w ramach partnerstwa administracji publicznej i podmiotów ekonomii społecznej.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3. Projekt jest komplementarny z resortowym Programem „MALUCH +”.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4. Projekt jest komplementarny z inicjatywami zaplanowanymi w ramach programu SSD. </a:t>
            </a:r>
          </a:p>
          <a:p>
            <a:pPr marL="177800" indent="-17780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5. Projekt zakłada objęcie wsparciem miast średnich, w tym w szczególności miast średnich tracących funkcje społeczno-gospodarcze – </a:t>
            </a:r>
            <a:r>
              <a:rPr lang="pl-PL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nowa definicja kryterium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200" dirty="0">
                <a:latin typeface="+mj-lt"/>
              </a:rPr>
              <a:t>* Dotyczy typu 1 projektu.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000" b="1" dirty="0">
              <a:latin typeface="+mj-lt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17593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3898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u="sng" dirty="0">
                <a:latin typeface="+mn-lt"/>
                <a:cs typeface="Times New Roman" panose="02020603050405020304" pitchFamily="18" charset="0"/>
              </a:rPr>
              <a:t>Wskaźniki rezultatu i produktu</a:t>
            </a:r>
            <a:endParaRPr lang="pl-PL" sz="2000" u="sng" dirty="0">
              <a:latin typeface="+mn-lt"/>
              <a:cs typeface="Times New Roman" panose="02020603050405020304" pitchFamily="18" charset="0"/>
            </a:endParaRP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Zgodnie z Instrukcją wypełniania wniosku o dofinansowanie projektu EFS w ramach RPO WO 2014-2020 (tryb konkursowy), stanowiącą załącznik nr 2 do niniejszego Regulaminu konkursu, 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w przypadku projektów rozliczanych kwotami ryczałtowymi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w kolumnie Nazwa wskaźnika i Wartość wskaźnika dla kwoty ryczałtowej, należy ująć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maksymalnie dwa wskaźniki produktu adekwatne w ramach danej kwoty ryczałtowej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W przypadku braku wskaźnika produktu, należy wybrać adekwatne dla danej kwoty ryczałtowej wskaźniki rezultatu. Wybór wskaźników produktu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i rezultatu może być wykonany z wskazanych przez beneficjenta wskaźników w sekcji IV, w tabelach pkt 4.1 i pkt 4.2 wniosku o dofinansowanie. Jeśli w sekcji IV nie ma adekwatnych dla danej kwoty ryczałtowej wskaźników produktu lub rezultatu, beneficjent ma możliwość wprowadzenia własnych wskaźników. </a:t>
            </a:r>
          </a:p>
          <a:p>
            <a:pPr>
              <a:defRPr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baseline="30000" dirty="0"/>
          </a:p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480812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391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u="sng" dirty="0">
                <a:latin typeface="+mn-lt"/>
                <a:cs typeface="Times New Roman" panose="02020603050405020304" pitchFamily="18" charset="0"/>
              </a:rPr>
              <a:t>Wskaźniki rezultatu i produktu</a:t>
            </a:r>
          </a:p>
          <a:p>
            <a:pPr algn="ctr">
              <a:defRPr/>
            </a:pPr>
            <a:endParaRPr lang="pl-PL" sz="2000" b="1" u="sng" dirty="0"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Uwaga!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l-P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Zgodnie z </a:t>
            </a:r>
            <a:r>
              <a:rPr lang="pl-PL" i="1" dirty="0">
                <a:latin typeface="Calibri" panose="020F0502020204030204" pitchFamily="34" charset="0"/>
                <a:ea typeface="Times New Roman" panose="02020603050405020304" pitchFamily="18" charset="0"/>
              </a:rPr>
              <a:t>Wytycznymi w zakresie kwalifikowalności wydatków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, podrozdział 6.6.1 </a:t>
            </a:r>
            <a:b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u="sng" dirty="0">
                <a:latin typeface="Calibri" panose="020F0502020204030204" pitchFamily="34" charset="0"/>
                <a:ea typeface="Times New Roman" panose="02020603050405020304" pitchFamily="18" charset="0"/>
              </a:rPr>
              <a:t>w jednym zadaniu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przewidzianym do realizacji w projekcie może być dodana </a:t>
            </a:r>
            <a:r>
              <a:rPr lang="pl-PL" u="sng" dirty="0">
                <a:latin typeface="Calibri" panose="020F0502020204030204" pitchFamily="34" charset="0"/>
                <a:ea typeface="Times New Roman" panose="02020603050405020304" pitchFamily="18" charset="0"/>
              </a:rPr>
              <a:t>tylko jedna kwota ryczałtowa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. Nie ma zatem możliwości w formularzu wniosku o dofinansowanie dodania więcej niż jednej kwoty ryczałtowej w ramach jednego zadania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Zestawienie wskaźników stanowi załącznik nr 8 do niniejszego Regulaminu pn. </a:t>
            </a:r>
            <a:r>
              <a:rPr lang="pl-PL" i="1" dirty="0">
                <a:latin typeface="Calibri" panose="020F0502020204030204" pitchFamily="34" charset="0"/>
                <a:ea typeface="Times New Roman" panose="02020603050405020304" pitchFamily="18" charset="0"/>
              </a:rPr>
              <a:t>Lista wskaźników na poziomie projektu dla Działania 7.6 Godzenie życia prywatnego i zawodowego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defRPr/>
            </a:pPr>
            <a:endParaRPr lang="pl-PL" u="sng" dirty="0">
              <a:latin typeface="+mn-lt"/>
              <a:cs typeface="Times New Roman" panose="02020603050405020304" pitchFamily="18" charset="0"/>
            </a:endParaRP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70412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520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u="sng" dirty="0">
                <a:latin typeface="+mn-lt"/>
                <a:cs typeface="Times New Roman" panose="02020603050405020304" pitchFamily="18" charset="0"/>
              </a:rPr>
              <a:t>Lista wskaźników kluczowych dla działania 7.6 </a:t>
            </a:r>
            <a:endParaRPr lang="pl-PL" sz="2000" u="sng" dirty="0"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1.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 opiekujących się dziećmi w wieku do lat 3 objętych wsparciem w programie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Liczba utworzonych miejsc opieki nad dziećmi w wieku do lat 3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3.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osób, które powróciły na rynek pracy po przerwie związanej z urodzeniem/ wychowaniem dziecka, po opuszczeniu programu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ramach projektu odsetek osób, które powróciły na rynek pracy po przerwie związanej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z urodzeniem/ wychowaniem dziecka, po opuszczeniu programu powinien wynosić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minimum 73%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osób pracujących objętych wsparciem w ramach wskaźnika produktu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 opiekujących się dziećmi w wieku do lat 3 objętych wsparciem w programie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4.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 pozostających bez pracy, które znalazły pracę lub poszukują pracy po opuszczeniu programu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ramach projektu odsetek osób, które znalazły pracę lub poszukują pracy po opuszczeniu programu powinien wynosić minimum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95% osób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bezrobotnych i biernych zawodowo objętych wsparciem w ramach wskaźnika produktu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 opiekujących się dziećmi w wieku do lat 3 objętych wsparciem w programie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	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baseline="30000" dirty="0"/>
          </a:p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07686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219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u="sng" dirty="0">
                <a:latin typeface="+mn-lt"/>
                <a:cs typeface="Times New Roman" panose="02020603050405020304" pitchFamily="18" charset="0"/>
              </a:rPr>
              <a:t>Lista wskaźników kluczowych dla działania 7.6 </a:t>
            </a:r>
            <a:endParaRPr lang="pl-PL" sz="2000" u="sng" dirty="0"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5.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i="1" dirty="0">
                <a:latin typeface="+mj-lt"/>
              </a:rPr>
              <a:t>Wskaźnik efektywności zatrudnieniowej dla osób w najtrudniejszej sytuacji.</a:t>
            </a:r>
          </a:p>
          <a:p>
            <a:pPr>
              <a:lnSpc>
                <a:spcPct val="150000"/>
              </a:lnSpc>
            </a:pPr>
            <a:r>
              <a:rPr lang="pl-PL" sz="1400" i="1" dirty="0">
                <a:solidFill>
                  <a:srgbClr val="000000"/>
                </a:solidFill>
                <a:latin typeface="+mj-lt"/>
              </a:rPr>
              <a:t>6. </a:t>
            </a:r>
            <a:r>
              <a:rPr lang="pl-PL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Wskaźnik efektywności zatrudnieniowej dla pozostałych osób.</a:t>
            </a:r>
          </a:p>
          <a:p>
            <a:pPr>
              <a:lnSpc>
                <a:spcPct val="150000"/>
              </a:lnSpc>
            </a:pPr>
            <a:r>
              <a:rPr lang="pl-PL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Wskaźnik efektywności zatrudnieniowej dla osób z niepełnosprawnościami.</a:t>
            </a:r>
            <a:r>
              <a:rPr lang="pl-PL" sz="1400" dirty="0">
                <a:solidFill>
                  <a:srgbClr val="000000"/>
                </a:solidFill>
                <a:latin typeface="+mj-lt"/>
              </a:rPr>
              <a:t>	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baseline="30000" dirty="0"/>
          </a:p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140444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Dokument pn. </a:t>
            </a: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Standardy jakościowe i zasady realizacji wsparcia dla uczestników projektów w ramach działania 7.6 Godzenie życia prywatnego i zawodowego RPO WO 2014-2020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stanowiące załącznik nr 14 do umowy o dofinansowanie zawiera następujące informacje:</a:t>
            </a:r>
          </a:p>
          <a:p>
            <a:pPr>
              <a:lnSpc>
                <a:spcPct val="150000"/>
              </a:lnSpc>
            </a:pPr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SPOSÓB POMIARU KRYTERIUM EFEKTYWNOŚCI ZATRUDNIENIOWEJ W PROJEKCIE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KOMPLEMENTARNOŚĆ PROJEKTU Z RESORTOWYM PROGRAMEM „MALUCH+” 	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LISTA ZAWODÓW DEFICYTOWYCH I NADWYŻKOWYCH W WOJEWÓDZTWIE OPOLSKIM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 2020 ROKU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SPOSÓB WERYFIKACJI NABYCIA KWALIFIKACJI I KOMPETENCJI PRZEZ UCZESTNIKÓW PROJEKTÓW </a:t>
            </a:r>
            <a:endParaRPr lang="pl-PL" sz="1600" baseline="30000" dirty="0"/>
          </a:p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48530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467544" y="1484784"/>
            <a:ext cx="792088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1 i 3</a:t>
            </a:r>
          </a:p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 ramach projektów ukierunkowanych na tworzenie nowych miejsc opieki nad dziećmi do lat 3 w formie żłobków, klubów dziecięcych oraz u dziennego opiekuna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(Typ projektu nr 1)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możliwe są m.in. następujące kategorie działań: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a) dostosowanie pomieszczeń do potrzeb dzieci, w tym do wymogów budowalnych,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sanitarno-higienicznych, bezpieczeństwa przeciwpożarowego, organizacja kuchni,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stołówek, szatni zgodnie z koncepcją uniwersalnego projektowania, itp.*;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b) zakup i montaż wyposażenia (w tym m. in. meble, wyposażenie wypoczynkowe, wyposażenie sanitarne, zabawki)**;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*   Dotyczy również żłobków przyzakładowych.</a:t>
            </a: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**W przypadku dziennego opiekuna - możliwe wyłącznie w sytuacji, gdy podmiot zatrudniający dziennego opiekuna udostępnia lokal </a:t>
            </a:r>
            <a:b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     w celu sprawowania opieki przez dziennego opiekuna. </a:t>
            </a:r>
          </a:p>
        </p:txBody>
      </p:sp>
    </p:spTree>
    <p:extLst>
      <p:ext uri="{BB962C8B-B14F-4D97-AF65-F5344CB8AC3E}">
        <p14:creationId xmlns:p14="http://schemas.microsoft.com/office/powerpoint/2010/main" val="600255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Kwota przeznaczona na dofinansowanie projektów w konkursie</a:t>
            </a: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r>
              <a:rPr lang="pl-PL" sz="1400" b="1" dirty="0">
                <a:latin typeface="+mn-lt"/>
              </a:rPr>
              <a:t>Wartość dofinansowania</a:t>
            </a:r>
            <a:r>
              <a:rPr lang="pl-PL" sz="1400" dirty="0">
                <a:latin typeface="+mn-lt"/>
              </a:rPr>
              <a:t> w ramach RPO WO 2014-2020 w ramach działania 7.6 </a:t>
            </a:r>
            <a:r>
              <a:rPr lang="pl-PL" sz="1400" i="1" dirty="0">
                <a:latin typeface="+mn-lt"/>
              </a:rPr>
              <a:t>Godzenie życia prywatnego                           i zawodowego </a:t>
            </a:r>
            <a:r>
              <a:rPr lang="pl-PL" sz="1400" dirty="0">
                <a:latin typeface="+mn-lt"/>
              </a:rPr>
              <a:t>wynosi łącznie:  </a:t>
            </a:r>
          </a:p>
          <a:p>
            <a:endParaRPr lang="pl-PL" sz="1400" b="1" dirty="0">
              <a:solidFill>
                <a:srgbClr val="000000"/>
              </a:solidFill>
              <a:latin typeface="+mn-lt"/>
            </a:endParaRPr>
          </a:p>
          <a:p>
            <a:pPr algn="ctr"/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3 241 177,00 PLN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 tym: </a:t>
            </a:r>
          </a:p>
          <a:p>
            <a:pPr algn="ctr"/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- 2 900 000,00 PLN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środki EFS, </a:t>
            </a:r>
          </a:p>
          <a:p>
            <a:pPr algn="ctr"/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-   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341 177,00 PLN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środki Budżetu Państwa.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87727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12236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1 i 3</a:t>
            </a:r>
          </a:p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c) zakup pomocy do prowadzenia zajęć opiekuńczo-wychowawczych i edukacyjnych, </a:t>
            </a:r>
          </a:p>
          <a:p>
            <a:pPr marL="177800" lvl="0" indent="-17780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specjalistycznego sprzętu oraz narzędzi do rozpoznawania potrzeb rozwojowych 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i edukacyjnych oraz możliwości psychofizycznych dzieci, wspomagania rozwoju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i prowadzenia terapii dzieci ze specjalnymi potrzebami edukacyjnymi, ze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szczególnym uwzględnieniem tych pomocy, sprzętu i narzędzi, które są zgodne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z koncepcją uniwersalnego projektowania; </a:t>
            </a:r>
          </a:p>
          <a:p>
            <a:pPr lvl="0"/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d) wyposażenie i montaż placu zabaw wraz z bezpieczną nawierzchnią i ogrodzeniem*;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Możliwe wyłącznie w sytuacji, gdy podmiot zatrudniający dziennego opiekuna udostępnia lokal w celu sprawowania opieki przez </a:t>
            </a:r>
            <a:b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   dziennego opiekuna.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150590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1 i 3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e) modyfikacja przestrzeni wspierająca rozwój psychoruchowy i poznawczy dzieci*;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f) zapewnienie bieżącego funkcjonowania utworzonego miejsca opieki nad dziećmi do </a:t>
            </a:r>
          </a:p>
          <a:p>
            <a:pPr marL="177800" indent="-177800"/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lat 3, w tym np.: koszty wynagrodzenia personelu zatrudnionego w miejscu opieki nad       dziećmi do lat 3, koszty opłat za wyżywienie i pobyt dziecka;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g) przeszkolenie w zawodzie dziennego opiekuna, odbycie szkolenia uzupełniającego;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h) inne wydatki, o ile są niezbędne do prawidłowego funkcjonowania miejsca opieki nad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dziećmi do lat 3.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600" dirty="0">
              <a:solidFill>
                <a:prstClr val="black"/>
              </a:solidFill>
            </a:endParaRPr>
          </a:p>
          <a:p>
            <a:pPr marL="93663" lvl="0" indent="-93663"/>
            <a:r>
              <a:rPr lang="pl-PL" sz="1100" dirty="0">
                <a:solidFill>
                  <a:prstClr val="black"/>
                </a:solidFill>
                <a:latin typeface="+mn-lt"/>
              </a:rPr>
              <a:t>*W przypadku dziennego opiekuna - m</a:t>
            </a:r>
            <a:r>
              <a:rPr lang="pl-PL" sz="1100" dirty="0">
                <a:solidFill>
                  <a:srgbClr val="000000"/>
                </a:solidFill>
                <a:latin typeface="+mn-lt"/>
              </a:rPr>
              <a:t>ożliwe wyłącznie w sytuacji, gdy podmiot zatrudniający dziennego opiekuna udostępnia lokal </a:t>
            </a:r>
            <a:br>
              <a:rPr lang="pl-PL" sz="1100" dirty="0">
                <a:solidFill>
                  <a:srgbClr val="000000"/>
                </a:solidFill>
                <a:latin typeface="+mn-lt"/>
              </a:rPr>
            </a:br>
            <a:r>
              <a:rPr lang="pl-PL" sz="1100" dirty="0">
                <a:solidFill>
                  <a:srgbClr val="000000"/>
                </a:solidFill>
                <a:latin typeface="+mn-lt"/>
              </a:rPr>
              <a:t>w celu sprawowania opieki przez dziennego opiekuna. </a:t>
            </a:r>
          </a:p>
          <a:p>
            <a:endParaRPr lang="pl-P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56757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2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Pokrycie kosztów związanych z bieżącym świadczeniem usług opieki nad dziećmi do lat 3 obejmuje: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opłaty za pobyt dziecka w żłobku, klubie dziecięcym lub u dziennego opiekuna, do zapłaty których jest zobowiązany rodzic; </a:t>
            </a:r>
          </a:p>
          <a:p>
            <a:pPr marL="342900" indent="-342900">
              <a:buAutoNum type="alphaLcParenR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wynagrodzenie oraz koszty składek na ubezpieczenia społeczne, a także ubezpieczenie zdrowotne niani sprawującej opiekę nad dzieckiem, które opłaca rodzic zgodnie z umową o świadczenie usług oraz zgodnie z ustawą o opiece nad dziećmi w wieku do lat 3* -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nie jest finansowane w ramach przedmiotowego naboru</a:t>
            </a:r>
          </a:p>
          <a:p>
            <a:pPr marL="342900" indent="-342900">
              <a:buAutoNum type="alphaLcParenR"/>
            </a:pPr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000" dirty="0">
                <a:solidFill>
                  <a:srgbClr val="000000"/>
                </a:solidFill>
                <a:latin typeface="Calibri" panose="020F0502020204030204" pitchFamily="34" charset="0"/>
              </a:rPr>
              <a:t>* </a:t>
            </a:r>
            <a:r>
              <a:rPr lang="pl-PL" sz="1100" dirty="0">
                <a:solidFill>
                  <a:srgbClr val="000000"/>
                </a:solidFill>
              </a:rPr>
              <a:t>W przypadku osób pracujących koszty składek na ubezpieczenia społeczne pokrywane w stosownych przypadkach przez ZUS zgodnie z ustawą o opiece nad dziećmi w wieku do lat 3 od podstawy stanowiącej kwotę nie wyższą niż 50% wysokości minimalnego wynagrodzenia za pracę ustalonego zgodnie z przepisami o minimalnym wynagrodzeniu za pracę nie są objęte dofinansowaniem w ramach projektu. W ramach projektu można sfinansować wyłącznie te składki na ubezpieczenia społeczne które są opłacane przez rodzica. W przypadku osób pozostających bez pracy koszty składek na ubezpieczenia społeczne, które są opłacane przez rodzica są wydatkiem kwalifikowalnym w projekcie. </a:t>
            </a: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682194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5901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4</a:t>
            </a:r>
          </a:p>
          <a:p>
            <a:pPr>
              <a:lnSpc>
                <a:spcPct val="150000"/>
              </a:lnSpc>
            </a:pPr>
            <a:r>
              <a:rPr lang="pl-PL" sz="1600" b="1" dirty="0">
                <a:latin typeface="Calibri" panose="020F0502020204030204" pitchFamily="34" charset="0"/>
              </a:rPr>
              <a:t>Aktywizacja zawodowa osób sprawujących opiekę nad dziećmi do lat 3*, w tym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a) pośrednictwo pracy,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b) poradnictwo zawodowe,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c) szkolenia,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d) staże,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e) wyposażenie i doposażenie stanowiska pracy,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f) grant na utworzenie stanowiska pracy w formie telepracy w rozumieniu art. 67 ustawy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z dnia 26 czerwca 1974 r. – Kodeks pracy (</a:t>
            </a:r>
            <a:r>
              <a:rPr lang="pl-PL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t.j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. Dz.U. z 2018 poz. 917 z </a:t>
            </a:r>
            <a:r>
              <a:rPr lang="pl-PL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późn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. zm.). </a:t>
            </a:r>
          </a:p>
          <a:p>
            <a:pPr>
              <a:lnSpc>
                <a:spcPct val="150000"/>
              </a:lnSpc>
            </a:pPr>
            <a:endParaRPr lang="pl-PL" sz="1100" dirty="0"/>
          </a:p>
          <a:p>
            <a:pPr>
              <a:lnSpc>
                <a:spcPct val="150000"/>
              </a:lnSpc>
            </a:pPr>
            <a:r>
              <a:rPr lang="pl-PL" sz="1100" dirty="0"/>
              <a:t>*</a:t>
            </a:r>
            <a:r>
              <a:rPr lang="pl-PL" sz="1050" dirty="0"/>
              <a:t>Możliwa do realizacji wyłącznie jako element projektu wskazanego w pozostałych typach projektu. Nie dotyczy osób pracujących (definicja osoby pracującej została wskazana w dokumencie pn. Lista wskaźników na poziomie projektu RPO WO 2014-2020. Zakres EFS).</a:t>
            </a:r>
          </a:p>
          <a:p>
            <a:pPr lvl="0">
              <a:lnSpc>
                <a:spcPct val="150000"/>
              </a:lnSpc>
            </a:pPr>
            <a:endParaRPr lang="pl-PL" sz="11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96765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6286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4</a:t>
            </a:r>
          </a:p>
          <a:p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Realizacja działań podejmowanych w ramach typu projektu 4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musi uwzględniać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specyfikę wewnątrzregionalną, w tym specjalizacje regionalne zidentyfikowane w Regionalnej Strategii Innowacji Województwa Opolskiego do roku 2020* lub zawody nadwyżkowe i deficytowe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 regionie lub na obszarze, na którym realizowany jest projekt (Informację na temat zawodów deficytowych i nadwyżkowych w województwie opolskim ujęto w Rozdziale 4 niniejszego dokumentu pn. </a:t>
            </a: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Lista zawodów deficytowych i nadwyżkowych w województwie opolskim </a:t>
            </a:r>
            <a:b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w 2020 r.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).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100" dirty="0">
                <a:solidFill>
                  <a:srgbClr val="000000"/>
                </a:solidFill>
                <a:cs typeface="Arial" panose="020B0604020202020204" pitchFamily="34" charset="0"/>
              </a:rPr>
              <a:t>* </a:t>
            </a:r>
            <a:r>
              <a:rPr lang="pl-PL" sz="1100" dirty="0">
                <a:cs typeface="Arial" panose="020B0604020202020204" pitchFamily="34" charset="0"/>
              </a:rPr>
              <a:t>Zgodnie z Regionalną Strategią Innowacji Województwa Opolskiego do roku 2020 branże o największym potencjale kreowania miejsc pracy zidentyfikowane jako specjalizacje regionalne dla województwa opolskiego, to: chemiczna, </a:t>
            </a:r>
          </a:p>
          <a:p>
            <a:r>
              <a:rPr lang="pl-PL" sz="1100" dirty="0">
                <a:cs typeface="Arial" panose="020B0604020202020204" pitchFamily="34" charset="0"/>
              </a:rPr>
              <a:t>budowlana wraz z przemysłem mineralnym i usługami budowlanymi, maszynowa i elektromaszynowa, paliwowo-energetyczna, </a:t>
            </a:r>
            <a:r>
              <a:rPr lang="pl-PL" sz="1100" dirty="0">
                <a:solidFill>
                  <a:srgbClr val="000000"/>
                </a:solidFill>
                <a:cs typeface="Arial" panose="020B0604020202020204" pitchFamily="34" charset="0"/>
              </a:rPr>
              <a:t>rolno- spożywcza, </a:t>
            </a:r>
            <a:r>
              <a:rPr lang="pl-PL" sz="1100" dirty="0" err="1">
                <a:solidFill>
                  <a:srgbClr val="000000"/>
                </a:solidFill>
                <a:cs typeface="Arial" panose="020B0604020202020204" pitchFamily="34" charset="0"/>
              </a:rPr>
              <a:t>drzewno</a:t>
            </a:r>
            <a:r>
              <a:rPr lang="pl-PL" sz="1100" dirty="0">
                <a:solidFill>
                  <a:srgbClr val="000000"/>
                </a:solidFill>
                <a:cs typeface="Arial" panose="020B0604020202020204" pitchFamily="34" charset="0"/>
              </a:rPr>
              <a:t>-papiernicza, w tym przemysł meblarski, metalowa i metalurgiczna, usługi </a:t>
            </a:r>
            <a:br>
              <a:rPr lang="pl-PL" sz="11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pl-PL" sz="1100" dirty="0">
                <a:solidFill>
                  <a:srgbClr val="000000"/>
                </a:solidFill>
                <a:cs typeface="Arial" panose="020B0604020202020204" pitchFamily="34" charset="0"/>
              </a:rPr>
              <a:t>medyczne i rehabilitacyjne, usługi turystyczne, transport i logistyka. </a:t>
            </a:r>
          </a:p>
          <a:p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pl-PL" sz="1100" dirty="0"/>
          </a:p>
          <a:p>
            <a:r>
              <a:rPr lang="pl-PL" sz="1600" dirty="0"/>
              <a:t> </a:t>
            </a:r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37298"/>
      </p:ext>
    </p:ext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4</a:t>
            </a:r>
          </a:p>
          <a:p>
            <a:endParaRPr lang="pl-PL" sz="2400" dirty="0">
              <a:latin typeface="Calibri" panose="020F0502020204030204" pitchFamily="34" charset="0"/>
            </a:endParaRPr>
          </a:p>
          <a:p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UWAGA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Przy aktywizacji zawodowej osób pozostających poza rynkiem pracy (patrz pkt 2 Regulaminu Konkursu) nie jest możliwe kierowanie uczestników projektu do udziału w szkoleniach, które nie są zgodne z potrzebami rynku pracy województwa opolskiego w tym ze specyfiką wewnątrzregionalną.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60053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636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SPOSÓB POMIARU KRYTERIUM EFEKTYWNOŚCI ZATRUDNIENIOWEJ W PROJEKCIE </a:t>
            </a:r>
          </a:p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Instytucja będąca stroną umowy o dofinansowanie projektu dokonuje pomiaru kryterium efektywności zatrudnieniowej zgodnie z definicjami wskaźników dot. efektywności zatrudnieniowej zawartych w </a:t>
            </a: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Liście wskaźników na poziomie projektu dla Działania 7.6 Godzenie życia prywatnego i zawodowego w ramach RPO WO 2014-2020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, stanowiącej załącznik do Regulaminu konkursu.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l-PL" sz="16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UWAGA:</a:t>
            </a:r>
            <a:b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treścią </a:t>
            </a: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Wytycznych w zakresie realizacji przedsięwzięć z udziałem środków Europejskiego Funduszu Społecznego  w obszarze rynku pracy na lata 2014-2020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kryterium efektywności zatrudnieniowej stosowane jest wyłącznie w odniesieniu do osób, wobec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których zaplanowano wsparcie z zakresu aktywizacji zawodowej.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pl-PL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459829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6409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KOMPLEMENTARNOŚĆ PROJEKTU Z RESORTOWYM PROGRAMEM „MALUCH+” </a:t>
            </a:r>
          </a:p>
          <a:p>
            <a:pPr algn="ctr"/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Resortowy program „MALUCH+”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Instytucja Pośrednicząca preferuje projekty komplementarne z resortowym programem „MALUCH+”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(kryterium merytoryczne szczegółowe punktowane nr 3). </a:t>
            </a:r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Środki z resortowego Programu "MALUCH+" mogą stanowić wkład własny wnioskodawcy/beneficjenta. Przy czym nie jest dopuszczalna sytuacja podwójnego finansowania wydatków z EFS i resortowego Programu MALUCH+. Dlatego też w celu uniknięcia podwójnego finansowania tych samych wydatków związanych z tym samym miejscem opieki, wnioskodawca/beneficjent, który pragnie spełnić kryterium merytoryczne szczegółowe punktowane nr 3, zobowiązany jest przedstawić szczegółowy kosztorys całego przedsięwzięcia, zawierający informacje na temat źródeł finansowania poszczególnych wydatków. 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	</a:t>
            </a: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051132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dirty="0">
                <a:latin typeface="+mn-lt"/>
              </a:rPr>
              <a:t>DZIĘKUJEMY ZA UWAGĘ </a:t>
            </a: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just"/>
            <a:r>
              <a:rPr lang="pl-PL" sz="1400" dirty="0">
                <a:latin typeface="+mn-lt"/>
              </a:rPr>
              <a:t>W przypadku konieczności udzielenia wnioskodawcy wyjaśnień w kwestiach dotyczących konkursu oraz pomocy  w interpretacji postanowień niniejszego Regulaminu, IP RPO WO 2014-2020 udziela indywidualnie odpowiedzi na pytania wnioskodawcy. Zapytania do IOK można składać za pomocą:</a:t>
            </a:r>
          </a:p>
          <a:p>
            <a:pPr algn="just"/>
            <a:endParaRPr lang="pl-PL" sz="1400" dirty="0">
              <a:latin typeface="+mn-lt"/>
            </a:endParaRPr>
          </a:p>
          <a:p>
            <a:r>
              <a:rPr lang="pl-PL" sz="1400" dirty="0">
                <a:latin typeface="+mn-lt"/>
              </a:rPr>
              <a:t> </a:t>
            </a:r>
            <a:r>
              <a:rPr lang="pl-PL" sz="1400" dirty="0"/>
              <a:t> </a:t>
            </a:r>
            <a:endParaRPr lang="pl-PL" sz="1400" dirty="0">
              <a:latin typeface="+mn-lt"/>
            </a:endParaRPr>
          </a:p>
          <a:p>
            <a:pPr lvl="0" algn="ctr"/>
            <a:r>
              <a:rPr lang="en-US" sz="1400" dirty="0">
                <a:latin typeface="+mn-lt"/>
              </a:rPr>
              <a:t>E – m</a:t>
            </a:r>
            <a:r>
              <a:rPr lang="pl-PL" sz="1400" dirty="0">
                <a:latin typeface="+mn-lt"/>
              </a:rPr>
              <a:t>a</a:t>
            </a:r>
            <a:r>
              <a:rPr lang="en-US" sz="1400" dirty="0" err="1">
                <a:latin typeface="+mn-lt"/>
              </a:rPr>
              <a:t>ila</a:t>
            </a:r>
            <a:r>
              <a:rPr lang="en-US" sz="1400" dirty="0">
                <a:latin typeface="+mn-lt"/>
              </a:rPr>
              <a:t>: punktefs@wup.opole.pl</a:t>
            </a:r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Faksu: 77 44 16 599</a:t>
            </a:r>
          </a:p>
          <a:p>
            <a:pPr lvl="0" algn="ctr"/>
            <a:r>
              <a:rPr lang="pl-PL" sz="1400" dirty="0">
                <a:latin typeface="+mn-lt"/>
              </a:rPr>
              <a:t>Telefonu: 77 44 16 754</a:t>
            </a:r>
          </a:p>
          <a:p>
            <a:pPr lvl="0" algn="ctr"/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Bezpośrednio w siedzibie: </a:t>
            </a:r>
          </a:p>
          <a:p>
            <a:pPr algn="ctr"/>
            <a:r>
              <a:rPr lang="pl-PL" sz="1400" dirty="0">
                <a:latin typeface="+mn-lt"/>
              </a:rPr>
              <a:t> </a:t>
            </a:r>
          </a:p>
          <a:p>
            <a:pPr algn="ctr"/>
            <a:r>
              <a:rPr lang="pl-PL" sz="1400" b="1" dirty="0">
                <a:latin typeface="+mn-lt"/>
              </a:rPr>
              <a:t>Wojewódzki Urząd Pracy w Opolu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Punkt Informacyjny o EFS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Pokój nr 14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ul. Głogowska 25c 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45-315 Opole</a:t>
            </a:r>
            <a:endParaRPr lang="pl-PL" sz="1400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256" y="5949280"/>
            <a:ext cx="5760720" cy="57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6394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859452" cy="56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Typy beneficjentów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algn="just"/>
            <a:r>
              <a:rPr lang="pl-PL" sz="1400" dirty="0">
                <a:latin typeface="+mj-lt"/>
              </a:rPr>
              <a:t>O dofinansowanie w ramach konkursu mogą ubiegać się: </a:t>
            </a:r>
          </a:p>
          <a:p>
            <a:pPr algn="just"/>
            <a:endParaRPr lang="pl-PL" sz="1400" dirty="0">
              <a:latin typeface="+mj-lt"/>
            </a:endParaRPr>
          </a:p>
          <a:p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Wszystkie podmioty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- z wyłączeniem osób fizycznych (nie dotyczy osób prowadzących działalność gospodarczą lub oświatową na podstawie przepisów odrębnych).*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 przypadku przedsiębiorstw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- wnioskodawca prowadzi działalność gospodarczą na terenie województwa opolskiego.**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Forma prawna beneficjenta zgodnie z klasyfikacją form prawnych podmiotów gospodarki narodowej określonych w § 7 rozporządzenia Rady Ministrów z dnia 30 listopada 2015 r. w sprawie sposobu i metodologii prowadzenia i aktualizacji krajowego rejestru urzędowego podmiotów gospodarki narodowej, wzorów wniosków, ankiet i zaświadczeń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(Dz. U. z 2015 r., poz. 2009, z 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późn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zm.). 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200" dirty="0">
                <a:latin typeface="Calibri" panose="020F0502020204030204" pitchFamily="34" charset="0"/>
              </a:rPr>
              <a:t>*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Powiatowe urzędy pracy realizują projekty przewidujące działania skierowane wyłącznie do bezrobotnych w rozumieniu ustawy o promocji zatrudnienia i instytucjach rynku pracy oraz w sposób i na zasadach określonych w ustawie, a także na zasadach określonych w Wytycznych w zakresie realizacji projektów finansowanych ze środków Funduszu Pracy w ramach programów operacyjnych współfinansowanych z Europejskiego Funduszu Społecznego na lata 2014-2020. </a:t>
            </a:r>
          </a:p>
          <a:p>
            <a:pPr marL="93662" algn="just"/>
            <a:endParaRPr lang="pl-PL" sz="1100" dirty="0">
              <a:latin typeface="+mj-lt"/>
            </a:endParaRPr>
          </a:p>
          <a:p>
            <a:pPr algn="just"/>
            <a:r>
              <a:rPr lang="pl-PL" sz="1100" dirty="0"/>
              <a:t>**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Oznacza to, że na terenie województwa opolskiego Wnioskodawca posiada główną siedzibę lub oddział lub miejsce prowadzenia działalności. Weryfikacja nastąpi na podstawie przedstawionego przez Wnioskodawcę odpisu ze stosownego rejestru (ewidencji) – z zastrzeżeniem, że przedmiotowy wpis do rejestru (ewidencji) został dokonany najpóźniej na dzień podpisania umowy o dofinansowanie. </a:t>
            </a:r>
            <a:endParaRPr lang="pl-PL" sz="1100" dirty="0"/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3356991"/>
            <a:ext cx="860619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023993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5349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3" name="Prostokąt 2"/>
          <p:cNvSpPr/>
          <p:nvPr/>
        </p:nvSpPr>
        <p:spPr>
          <a:xfrm>
            <a:off x="52921" y="1377235"/>
            <a:ext cx="8750206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ctr"/>
            <a:r>
              <a:rPr lang="pl-PL" sz="1400" b="1" dirty="0"/>
              <a:t>UWAGA</a:t>
            </a:r>
          </a:p>
          <a:p>
            <a:pPr algn="ctr"/>
            <a:endParaRPr lang="pl-PL" sz="1400" b="1" dirty="0"/>
          </a:p>
          <a:p>
            <a:pPr algn="ctr"/>
            <a:r>
              <a:rPr lang="pl-PL" sz="1400" b="1" dirty="0">
                <a:latin typeface="+mj-lt"/>
              </a:rPr>
              <a:t> </a:t>
            </a:r>
            <a:endParaRPr lang="pl-PL" sz="1400" dirty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Każdy Partner podobnie jak Wnioskodawca musi być podmiotem </a:t>
            </a:r>
          </a:p>
          <a:p>
            <a:pPr algn="ctr">
              <a:lnSpc>
                <a:spcPct val="150000"/>
              </a:lnSpc>
            </a:pP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uprawnionym do ubiegania się o dofinansowanie </a:t>
            </a:r>
          </a:p>
          <a:p>
            <a:pPr algn="ctr">
              <a:lnSpc>
                <a:spcPct val="150000"/>
              </a:lnSpc>
            </a:pP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     w ramach działania 7.6 </a:t>
            </a:r>
            <a:r>
              <a:rPr lang="pl-PL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Godzenie życia prywatnego i zawodowego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>
              <a:lnSpc>
                <a:spcPct val="150000"/>
              </a:lnSpc>
            </a:pPr>
            <a:endParaRPr lang="pl-PL" sz="1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4447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56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Grupa docelowa</a:t>
            </a:r>
          </a:p>
          <a:p>
            <a:pPr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1)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osoby bezrobotne lub bierne zawodowo pozostające poza rynkiem pracy ze względu na obowiązek opieki nad 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 dziećmi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w tym osoby, które przerwały karierę zawodową ze względu na urodzenie dziecka lub  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przebywające na urlopie wychowawczym w rozumieniu ustawy z dnia 26 czerwca 1974 r. - Kodeks pracy,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2)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osoby pracujące opiekujące się dziećmi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w tym m.in. przebywające na urlopie macierzyńskim lub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rodzicielskim oraz osiągające niskie dochody (tzw. ubodzy pracujący),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3)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dzieci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4)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publiczne i niepubliczne instytucje opieki nad dziećmi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5)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przedsiębiorstwa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827227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2343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Grupa docelowa</a:t>
            </a:r>
          </a:p>
          <a:p>
            <a:pPr algn="just"/>
            <a:endParaRPr lang="pl-PL" sz="1400" b="1" dirty="0">
              <a:latin typeface="+mj-lt"/>
            </a:endParaRPr>
          </a:p>
          <a:p>
            <a:r>
              <a:rPr lang="pl-PL" sz="1400" b="1" dirty="0">
                <a:latin typeface="Calibri" panose="020F0502020204030204" pitchFamily="34" charset="0"/>
              </a:rPr>
              <a:t>UWAGA:</a:t>
            </a:r>
          </a:p>
          <a:p>
            <a:endParaRPr lang="pl-PL" sz="1400" b="1" dirty="0">
              <a:latin typeface="Calibri" panose="020F0502020204030204" pitchFamily="34" charset="0"/>
            </a:endParaRPr>
          </a:p>
          <a:p>
            <a:r>
              <a:rPr lang="pl-PL" sz="1400" b="1" dirty="0">
                <a:latin typeface="Calibri" panose="020F0502020204030204" pitchFamily="34" charset="0"/>
              </a:rPr>
              <a:t>Przystępując do rekrutacji uczestnik zobowiązany jest przedłożyć:</a:t>
            </a:r>
          </a:p>
          <a:p>
            <a:endParaRPr lang="pl-PL" sz="1400" b="1" dirty="0">
              <a:latin typeface="Calibri" panose="020F0502020204030204" pitchFamily="34" charset="0"/>
            </a:endParaRPr>
          </a:p>
          <a:p>
            <a:pPr marL="177800" indent="-177800"/>
            <a:r>
              <a:rPr lang="pl-PL" sz="1400" dirty="0">
                <a:latin typeface="Calibri" panose="020F0502020204030204" pitchFamily="34" charset="0"/>
              </a:rPr>
              <a:t>a.  aktualne zaświadczenie o zarejestrowaniu w urzędzie pracy – dot. bezrobotnego zarejestrowanego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 w PUP;</a:t>
            </a:r>
          </a:p>
          <a:p>
            <a:endParaRPr lang="pl-PL" sz="1400" b="1" dirty="0">
              <a:latin typeface="Calibri" panose="020F0502020204030204" pitchFamily="34" charset="0"/>
            </a:endParaRPr>
          </a:p>
          <a:p>
            <a:pPr marL="177800" indent="-177800"/>
            <a:r>
              <a:rPr lang="pl-PL" sz="1400" dirty="0">
                <a:latin typeface="Calibri" panose="020F0502020204030204" pitchFamily="34" charset="0"/>
              </a:rPr>
              <a:t>b.  aktualne zaświadczenie z ZUS w sprawie braku odprowadzania składek na ubezpieczenie społeczne –    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 dot. osoby pozostającej poza rynkiem pracy niezarejestrowanej w PUP.</a:t>
            </a: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827227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8512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96897" y="1062593"/>
            <a:ext cx="875020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Przedmiot konkursu - typy projektów</a:t>
            </a:r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Przedmiotem konkursu są typy projektów określone dla Działania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7.6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Godzenie życia prywatnego i zawodowego </a:t>
            </a:r>
            <a:b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ramach Osi priorytetowej VII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Konkurencyjny rynek pracy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RPO WO 2014-2020: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Tworzenie nowych miejsc opieki nad dziećmi do lat 3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istniejących lub nowo tworzonych instytucjonalnych formach opieki przewidzianych ustawą z dnia 4 lutego 2011 r. o opiece nad dziećmi w wieku do lat 3 (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t.j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Dz. U.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z 2020 r. poz. 326 ze zm.)*, w tym m.in. zapewnienie bieżącego funkcjonowania utworzonego miejsca opieki nad dziećmi do lat 3.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2)    Pokrycie kosztów usług bieżącej opieki nad dziećmi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poprzez pokrycie kosztów opłat za pobyt dziecka w żłobku,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  klubie dziecięcym lub u dziennego opiekuna ponoszonych przez opiekunów dzieci do lat 3 lub kosztów     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   wynagrodzenia niani** ponoszonych przez opiekunów dzieci do lat 3.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100" dirty="0">
                <a:solidFill>
                  <a:srgbClr val="000000"/>
                </a:solidFill>
                <a:latin typeface="+mj-lt"/>
              </a:rPr>
              <a:t>*Dotyczy również żłobków przyzakładowych. </a:t>
            </a: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93663" lvl="0" indent="-93663" algn="just"/>
            <a:r>
              <a:rPr lang="pl-PL" altLang="pl-PL" sz="1100" dirty="0">
                <a:latin typeface="+mj-lt"/>
                <a:cs typeface="Times New Roman" pitchFamily="18" charset="0"/>
              </a:rPr>
              <a:t>** </a:t>
            </a:r>
            <a:r>
              <a:rPr lang="pl-PL" sz="1100" dirty="0">
                <a:solidFill>
                  <a:srgbClr val="000000"/>
                </a:solidFill>
                <a:latin typeface="+mj-lt"/>
              </a:rPr>
              <a:t>W przedmiotowym konkursie wyłączono możliwość finansowania tej formy opieki. </a:t>
            </a:r>
            <a:endParaRPr lang="pl-PL" altLang="pl-PL" sz="11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208444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7656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13507</TotalTime>
  <Words>2580</Words>
  <Application>Microsoft Office PowerPoint</Application>
  <PresentationFormat>Pokaz na ekranie (4:3)</PresentationFormat>
  <Paragraphs>657</Paragraphs>
  <Slides>48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48</vt:i4>
      </vt:variant>
    </vt:vector>
  </HeadingPairs>
  <TitlesOfParts>
    <vt:vector size="53" baseType="lpstr">
      <vt:lpstr>Arial</vt:lpstr>
      <vt:lpstr>Calibri</vt:lpstr>
      <vt:lpstr>Times New Roman</vt:lpstr>
      <vt:lpstr>Motyw pakietu Office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WUP OPOLE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m.swiecicka</dc:creator>
  <cp:lastModifiedBy>E.Tarlinska</cp:lastModifiedBy>
  <cp:revision>1193</cp:revision>
  <cp:lastPrinted>2019-08-09T08:28:41Z</cp:lastPrinted>
  <dcterms:created xsi:type="dcterms:W3CDTF">2013-10-01T06:15:47Z</dcterms:created>
  <dcterms:modified xsi:type="dcterms:W3CDTF">2020-09-18T10:06:47Z</dcterms:modified>
</cp:coreProperties>
</file>