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handoutMasterIdLst>
    <p:handoutMasterId r:id="rId41"/>
  </p:handoutMasterIdLst>
  <p:sldIdLst>
    <p:sldId id="424" r:id="rId3"/>
    <p:sldId id="439" r:id="rId4"/>
    <p:sldId id="499" r:id="rId5"/>
    <p:sldId id="500" r:id="rId6"/>
    <p:sldId id="449" r:id="rId7"/>
    <p:sldId id="450" r:id="rId8"/>
    <p:sldId id="451" r:id="rId9"/>
    <p:sldId id="480" r:id="rId10"/>
    <p:sldId id="452" r:id="rId11"/>
    <p:sldId id="486" r:id="rId12"/>
    <p:sldId id="453" r:id="rId13"/>
    <p:sldId id="454" r:id="rId14"/>
    <p:sldId id="501" r:id="rId15"/>
    <p:sldId id="502" r:id="rId16"/>
    <p:sldId id="470" r:id="rId17"/>
    <p:sldId id="471" r:id="rId18"/>
    <p:sldId id="475" r:id="rId19"/>
    <p:sldId id="476" r:id="rId20"/>
    <p:sldId id="477" r:id="rId21"/>
    <p:sldId id="479" r:id="rId22"/>
    <p:sldId id="504" r:id="rId23"/>
    <p:sldId id="505" r:id="rId24"/>
    <p:sldId id="472" r:id="rId25"/>
    <p:sldId id="503" r:id="rId26"/>
    <p:sldId id="473" r:id="rId27"/>
    <p:sldId id="474" r:id="rId28"/>
    <p:sldId id="506" r:id="rId29"/>
    <p:sldId id="482" r:id="rId30"/>
    <p:sldId id="507" r:id="rId31"/>
    <p:sldId id="483" r:id="rId32"/>
    <p:sldId id="487" r:id="rId33"/>
    <p:sldId id="488" r:id="rId34"/>
    <p:sldId id="490" r:id="rId35"/>
    <p:sldId id="491" r:id="rId36"/>
    <p:sldId id="492" r:id="rId37"/>
    <p:sldId id="493" r:id="rId38"/>
    <p:sldId id="498" r:id="rId3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C70"/>
    <a:srgbClr val="5B89C1"/>
    <a:srgbClr val="B1C7E1"/>
    <a:srgbClr val="618DC3"/>
    <a:srgbClr val="779DCB"/>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0" autoAdjust="0"/>
    <p:restoredTop sz="94660"/>
  </p:normalViewPr>
  <p:slideViewPr>
    <p:cSldViewPr>
      <p:cViewPr varScale="1">
        <p:scale>
          <a:sx n="108" d="100"/>
          <a:sy n="108" d="100"/>
        </p:scale>
        <p:origin x="120"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2015-11-10</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2015-11-10</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a:p>
        </p:txBody>
      </p:sp>
    </p:spTree>
    <p:extLst>
      <p:ext uri="{BB962C8B-B14F-4D97-AF65-F5344CB8AC3E}">
        <p14:creationId xmlns:p14="http://schemas.microsoft.com/office/powerpoint/2010/main"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18</a:t>
            </a:fld>
            <a:endParaRPr lang="pl-PL" altLang="pl-PL"/>
          </a:p>
        </p:txBody>
      </p:sp>
    </p:spTree>
    <p:extLst>
      <p:ext uri="{BB962C8B-B14F-4D97-AF65-F5344CB8AC3E}">
        <p14:creationId xmlns:p14="http://schemas.microsoft.com/office/powerpoint/2010/main" val="2778411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686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36868" name="Symbol zastępczy numeru slajdu 3"/>
          <p:cNvSpPr>
            <a:spLocks noGrp="1"/>
          </p:cNvSpPr>
          <p:nvPr>
            <p:ph type="sldNum" sz="quarter" idx="5"/>
          </p:nvPr>
        </p:nvSpPr>
        <p:spPr bwMode="auto">
          <a:noFill/>
          <a:ln>
            <a:miter lim="800000"/>
            <a:headEnd/>
            <a:tailEnd/>
          </a:ln>
        </p:spPr>
        <p:txBody>
          <a:bodyPr/>
          <a:lstStyle/>
          <a:p>
            <a:fld id="{E4A3D833-4D86-4CEC-A96D-8CFBB2B5E593}" type="slidenum">
              <a:rPr lang="pl-PL" altLang="pl-PL"/>
              <a:pPr/>
              <a:t>23</a:t>
            </a:fld>
            <a:endParaRPr lang="pl-PL" altLang="pl-PL"/>
          </a:p>
        </p:txBody>
      </p:sp>
    </p:spTree>
    <p:extLst>
      <p:ext uri="{BB962C8B-B14F-4D97-AF65-F5344CB8AC3E}">
        <p14:creationId xmlns:p14="http://schemas.microsoft.com/office/powerpoint/2010/main" val="262004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25518771-5418-4FB1-981E-BB18B548AEEB}"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534E3D-31E4-46F3-B312-1704CF2094A4}"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750EA3D4-C51B-4172-99E2-A5A3872EDE57}"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163C19BC-F5D7-4F17-961B-C6FC4F87A09D}"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6BDD4CD-289F-4706-ACAD-E0C112C4C57B}"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96148F1A-EC55-4B61-AD5A-A2519CC07B8E}"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CFABFCB8-7DF6-4659-BDEE-1B1D3650ECA7}"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0C65C1DE-C614-403D-A8E5-715CAEFEAA50}" type="datetimeFigureOut">
              <a:rPr lang="pl-PL"/>
              <a:pPr>
                <a:defRPr/>
              </a:pPr>
              <a:t>2015-11-10</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0D320BAB-0298-41D2-A7AB-EC0FFAE05DD8}" type="datetimeFigureOut">
              <a:rPr lang="pl-PL"/>
              <a:pPr>
                <a:defRPr/>
              </a:pPr>
              <a:t>2015-11-10</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B076A012-F236-4C2C-9A49-8CB195080498}" type="datetimeFigureOut">
              <a:rPr lang="pl-PL"/>
              <a:pPr>
                <a:defRPr/>
              </a:pPr>
              <a:t>2015-11-10</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DD2A4B2A-E237-4472-82FC-16531B2142A3}"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55EF374-5A06-49AA-9BCC-6A2567FAA0EE}"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E23C98D-0DC8-44CC-BD0F-FCCDD9123350}"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C21BC39-BCA0-42C0-9DA8-043CC7375758}"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CD6B9E60-462C-400C-966E-B4DC1513AD03}"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CC92425-0C72-449E-AC10-2A75D88A7FF9}" type="datetimeFigureOut">
              <a:rPr lang="pl-PL"/>
              <a:pPr>
                <a:defRPr/>
              </a:pPr>
              <a:t>2015-11-10</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BD382AF-22F1-43F9-9A13-8EBC3830814E}"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D994D40-B8F9-4CDE-87D6-5F1FC45B76DB}" type="datetimeFigureOut">
              <a:rPr lang="pl-PL"/>
              <a:pPr>
                <a:defRPr/>
              </a:pPr>
              <a:t>2015-11-10</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77B35359-AE47-4437-BBAB-F0347D124319}" type="datetimeFigureOut">
              <a:rPr lang="pl-PL"/>
              <a:pPr>
                <a:defRPr/>
              </a:pPr>
              <a:t>2015-11-10</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1B0AB611-6657-48AE-8394-65073BA3BBF4}" type="datetimeFigureOut">
              <a:rPr lang="pl-PL"/>
              <a:pPr>
                <a:defRPr/>
              </a:pPr>
              <a:t>2015-11-10</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96B6074C-5DAC-4882-84A0-04640613C32E}"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862A9903-B53E-45CC-9D01-F0A2F2FB0039}" type="datetimeFigureOut">
              <a:rPr lang="pl-PL"/>
              <a:pPr>
                <a:defRPr/>
              </a:pPr>
              <a:t>2015-11-10</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820BD31-E4A4-4A92-94BA-409862BADBD9}" type="datetimeFigureOut">
              <a:rPr lang="pl-PL"/>
              <a:pPr>
                <a:defRPr/>
              </a:pPr>
              <a:t>2015-11-10</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6368D247-3ED6-46FB-9975-6EBDA1F253E5}" type="datetimeFigureOut">
              <a:rPr lang="pl-PL"/>
              <a:pPr>
                <a:defRPr/>
              </a:pPr>
              <a:t>2015-11-10</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test.pw.opolskie.pl/" TargetMode="External"/><Relationship Id="rId2" Type="http://schemas.openxmlformats.org/officeDocument/2006/relationships/image" Target="../media/image1.jpeg"/><Relationship Id="rId1" Type="http://schemas.openxmlformats.org/officeDocument/2006/relationships/slideLayout" Target="../slideLayouts/slideLayout18.xml"/><Relationship Id="rId4" Type="http://schemas.openxmlformats.org/officeDocument/2006/relationships/hyperlink" Target="http://www.pw.opolskie.p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907937"/>
              <a:ext cx="6888089" cy="2720633"/>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4300" b="1" spc="150" dirty="0">
                  <a:ln w="11430"/>
                  <a:solidFill>
                    <a:srgbClr val="F8F8F8"/>
                  </a:solidFill>
                  <a:effectLst>
                    <a:outerShdw blurRad="25400" algn="tl" rotWithShape="0">
                      <a:srgbClr val="000000">
                        <a:alpha val="43000"/>
                      </a:srgbClr>
                    </a:outerShdw>
                  </a:effectLst>
                </a:rPr>
                <a:t>Regionalny Program Operacyjny Województwa Opolskiego na lata 2014-2020</a:t>
              </a:r>
              <a:endParaRPr lang="pl-PL" sz="43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643313" y="4357688"/>
            <a:ext cx="4733925" cy="1439862"/>
            <a:chOff x="-1" y="-2"/>
            <a:chExt cx="6343160" cy="4064001"/>
          </a:xfrm>
        </p:grpSpPr>
        <p:sp>
          <p:nvSpPr>
            <p:cNvPr id="8" name="Schemat blokowy: operacja ręczna 7"/>
            <p:cNvSpPr/>
            <p:nvPr/>
          </p:nvSpPr>
          <p:spPr>
            <a:xfrm rot="16200000">
              <a:off x="1122561" y="-1016205"/>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 listopada </a:t>
              </a: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2015 r.</a:t>
              </a:r>
            </a:p>
          </p:txBody>
        </p:sp>
      </p:grpSp>
      <p:pic>
        <p:nvPicPr>
          <p:cNvPr id="5124" name="Obraz 9" descr="\\172.16.32.4\data\ZP\a.kowalczyk\Pulpit\logo nowe - korekta.png"/>
          <p:cNvPicPr>
            <a:picLocks noChangeAspect="1" noChangeArrowheads="1"/>
          </p:cNvPicPr>
          <p:nvPr/>
        </p:nvPicPr>
        <p:blipFill>
          <a:blip r:embed="rId3" cstate="print"/>
          <a:srcRect/>
          <a:stretch>
            <a:fillRect/>
          </a:stretch>
        </p:blipFill>
        <p:spPr bwMode="auto">
          <a:xfrm>
            <a:off x="1846263" y="5797550"/>
            <a:ext cx="5291137" cy="727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60350" y="2276872"/>
            <a:ext cx="8281988" cy="3939540"/>
          </a:xfrm>
          <a:prstGeom prst="rect">
            <a:avLst/>
          </a:prstGeom>
        </p:spPr>
        <p:txBody>
          <a:bodyPr wrap="square">
            <a:spAutoFit/>
          </a:bodyPr>
          <a:lstStyle/>
          <a:p>
            <a:r>
              <a:rPr lang="pl-PL" sz="1400" dirty="0">
                <a:solidFill>
                  <a:srgbClr val="000000"/>
                </a:solidFill>
                <a:latin typeface="Calibri"/>
              </a:rPr>
              <a:t>1) Uczniowie, wychowankowie i słuchacze szkół lub placówek systemu oświaty prowadzących kształcenie zawodowe, w tym z grup </a:t>
            </a:r>
            <a:r>
              <a:rPr lang="pl-PL" sz="1400" dirty="0" err="1">
                <a:solidFill>
                  <a:srgbClr val="000000"/>
                </a:solidFill>
                <a:latin typeface="Calibri"/>
              </a:rPr>
              <a:t>defaworyzowanych</a:t>
            </a:r>
            <a:r>
              <a:rPr lang="pl-PL" sz="1400" dirty="0">
                <a:solidFill>
                  <a:srgbClr val="000000"/>
                </a:solidFill>
                <a:latin typeface="Calibri"/>
              </a:rPr>
              <a:t>; </a:t>
            </a:r>
          </a:p>
          <a:p>
            <a:r>
              <a:rPr lang="pl-PL" sz="1400" dirty="0">
                <a:solidFill>
                  <a:srgbClr val="000000"/>
                </a:solidFill>
                <a:latin typeface="Calibri"/>
              </a:rPr>
              <a:t>2) Publiczne i niepubliczne szkoły ponadgimnazjalne lub placówki systemu 	</a:t>
            </a:r>
          </a:p>
          <a:p>
            <a:r>
              <a:rPr lang="pl-PL" sz="1400" dirty="0">
                <a:solidFill>
                  <a:srgbClr val="000000"/>
                </a:solidFill>
                <a:latin typeface="Calibri"/>
              </a:rPr>
              <a:t>oświaty prowadzące kształcenie zawodowe; </a:t>
            </a:r>
          </a:p>
          <a:p>
            <a:r>
              <a:rPr lang="pl-PL" sz="1400" dirty="0">
                <a:solidFill>
                  <a:srgbClr val="000000"/>
                </a:solidFill>
                <a:latin typeface="Calibri"/>
              </a:rPr>
              <a:t>3) Młodociani pracownicy; </a:t>
            </a:r>
          </a:p>
          <a:p>
            <a:r>
              <a:rPr lang="pl-PL" sz="1400" dirty="0">
                <a:solidFill>
                  <a:srgbClr val="000000"/>
                </a:solidFill>
                <a:latin typeface="Calibri"/>
              </a:rPr>
              <a:t>4) Nauczyciele kształcenia zawodowego, opiekunowie praktyk zawodowych i instruktorzy praktycznej nauki zawodu; </a:t>
            </a:r>
          </a:p>
          <a:p>
            <a:r>
              <a:rPr lang="pl-PL" sz="1400" dirty="0">
                <a:solidFill>
                  <a:srgbClr val="000000"/>
                </a:solidFill>
                <a:latin typeface="Calibri"/>
              </a:rPr>
              <a:t>5) Instytucje z otoczenia społeczno-gospodarczego szkół lub placówek systemu oświaty prowadzących kształcenie zawodowe; </a:t>
            </a:r>
          </a:p>
          <a:p>
            <a:r>
              <a:rPr lang="pl-PL" sz="1400" dirty="0">
                <a:solidFill>
                  <a:srgbClr val="000000"/>
                </a:solidFill>
                <a:latin typeface="Calibri"/>
              </a:rPr>
              <a:t>6) Uczniowie, wychowankowie i słuchacze szkół ponadgimnazjalnych lub placówek systemu oświaty prowadzących kształcenie ogólne; </a:t>
            </a:r>
          </a:p>
          <a:p>
            <a:r>
              <a:rPr lang="pl-PL" sz="1400" dirty="0">
                <a:solidFill>
                  <a:srgbClr val="000000"/>
                </a:solidFill>
                <a:latin typeface="Calibri"/>
              </a:rPr>
              <a:t>7) Osoby dorosłe zainteresowane z własnej inicjatywy zdobyciem, uzupełnieniem lub podnoszeniem kwalifikacji zawodowych, w tym w szczególności: </a:t>
            </a:r>
          </a:p>
          <a:p>
            <a:r>
              <a:rPr lang="pl-PL" sz="1400" dirty="0">
                <a:solidFill>
                  <a:srgbClr val="000000"/>
                </a:solidFill>
                <a:latin typeface="Calibri"/>
              </a:rPr>
              <a:t>a) osoby o niskich kwalifikacjach, </a:t>
            </a:r>
          </a:p>
          <a:p>
            <a:r>
              <a:rPr lang="pl-PL" sz="1400" dirty="0">
                <a:solidFill>
                  <a:srgbClr val="000000"/>
                </a:solidFill>
                <a:latin typeface="Calibri"/>
              </a:rPr>
              <a:t>b) osoby starsze po 50 roku życia, </a:t>
            </a:r>
            <a:endParaRPr lang="pl-PL" sz="1400" dirty="0" smtClean="0">
              <a:solidFill>
                <a:srgbClr val="000000"/>
              </a:solidFill>
              <a:latin typeface="Calibri"/>
            </a:endParaRPr>
          </a:p>
          <a:p>
            <a:r>
              <a:rPr lang="pl-PL" sz="1400" dirty="0" smtClean="0">
                <a:solidFill>
                  <a:srgbClr val="000000"/>
                </a:solidFill>
                <a:latin typeface="Calibri"/>
              </a:rPr>
              <a:t>c</a:t>
            </a:r>
            <a:r>
              <a:rPr lang="pl-PL" sz="1400" dirty="0">
                <a:solidFill>
                  <a:srgbClr val="000000"/>
                </a:solidFill>
                <a:latin typeface="Calibri"/>
              </a:rPr>
              <a:t>) osoby z obszarów wiejskich</a:t>
            </a:r>
            <a:r>
              <a:rPr lang="pl-PL" sz="2000" dirty="0">
                <a:solidFill>
                  <a:srgbClr val="000000"/>
                </a:solidFill>
                <a:latin typeface="Calibri"/>
              </a:rPr>
              <a:t>. 	</a:t>
            </a:r>
          </a:p>
          <a:p>
            <a:pPr marL="342900" indent="-342900" algn="just">
              <a:defRPr/>
            </a:pPr>
            <a:endParaRPr lang="pl-PL" sz="2000" dirty="0">
              <a:latin typeface="+mn-lt"/>
            </a:endParaRP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2233" name="Prostokąt 5"/>
          <p:cNvSpPr>
            <a:spLocks noChangeArrowheads="1"/>
          </p:cNvSpPr>
          <p:nvPr/>
        </p:nvSpPr>
        <p:spPr bwMode="auto">
          <a:xfrm>
            <a:off x="3350607" y="1412776"/>
            <a:ext cx="2101473" cy="400110"/>
          </a:xfrm>
          <a:prstGeom prst="rect">
            <a:avLst/>
          </a:prstGeom>
          <a:noFill/>
          <a:ln w="9525">
            <a:noFill/>
            <a:miter lim="800000"/>
            <a:headEnd/>
            <a:tailEnd/>
          </a:ln>
        </p:spPr>
        <p:txBody>
          <a:bodyPr wrap="square">
            <a:spAutoFit/>
          </a:bodyPr>
          <a:lstStyle/>
          <a:p>
            <a:pPr algn="ctr"/>
            <a:r>
              <a:rPr lang="pl-PL" altLang="pl-PL" sz="2000" b="1" u="sng" dirty="0">
                <a:latin typeface="+mn-lt"/>
                <a:ea typeface="TimesNewRoman"/>
                <a:cs typeface="TimesNewRoman"/>
              </a:rPr>
              <a:t>Grupa docelowa</a:t>
            </a:r>
            <a:endParaRPr lang="pl-PL" altLang="pl-PL" sz="2000" u="sng" dirty="0">
              <a:latin typeface="+mn-lt"/>
              <a:cs typeface="Times New Roman" pitchFamily="18" charset="0"/>
            </a:endParaRPr>
          </a:p>
        </p:txBody>
      </p:sp>
      <p:pic>
        <p:nvPicPr>
          <p:cNvPr id="52234"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12776"/>
            <a:ext cx="8424936" cy="4693593"/>
          </a:xfrm>
          <a:prstGeom prst="rect">
            <a:avLst/>
          </a:prstGeom>
        </p:spPr>
        <p:txBody>
          <a:bodyPr wrap="square">
            <a:spAutoFit/>
          </a:bodyPr>
          <a:lstStyle/>
          <a:p>
            <a:pPr algn="ctr">
              <a:defRPr/>
            </a:pPr>
            <a:r>
              <a:rPr lang="pl-PL" sz="2000" b="1" u="sng" dirty="0">
                <a:latin typeface="+mn-lt"/>
              </a:rPr>
              <a:t>Typy projektów podlegających dofinansowaniu</a:t>
            </a:r>
            <a:endParaRPr lang="pl-PL" sz="2000" u="sng" dirty="0">
              <a:latin typeface="+mn-lt"/>
            </a:endParaRPr>
          </a:p>
          <a:p>
            <a:pPr>
              <a:defRPr/>
            </a:pPr>
            <a:r>
              <a:rPr lang="pl-PL" sz="1400" b="1" dirty="0">
                <a:latin typeface="+mn-lt"/>
              </a:rPr>
              <a:t> </a:t>
            </a:r>
            <a:endParaRPr lang="pl-PL" sz="1200" dirty="0">
              <a:latin typeface="+mn-lt"/>
            </a:endParaRPr>
          </a:p>
          <a:p>
            <a:pPr algn="just">
              <a:defRPr/>
            </a:pPr>
            <a:r>
              <a:rPr lang="pl-PL" sz="1400" dirty="0">
                <a:latin typeface="+mj-lt"/>
              </a:rPr>
              <a:t>Przedmiotem konkursu są typy projektów określone dla poddziałania </a:t>
            </a:r>
            <a:r>
              <a:rPr lang="pl-PL" sz="1400" b="1" dirty="0" smtClean="0">
                <a:latin typeface="+mj-lt"/>
              </a:rPr>
              <a:t>9.2.1 </a:t>
            </a:r>
            <a:r>
              <a:rPr lang="pl-PL" sz="1400" b="1" i="1" dirty="0">
                <a:latin typeface="+mj-lt"/>
              </a:rPr>
              <a:t>Wsparcie kształcenia </a:t>
            </a:r>
            <a:r>
              <a:rPr lang="pl-PL" sz="1400" b="1" i="1" dirty="0" smtClean="0">
                <a:latin typeface="+mj-lt"/>
              </a:rPr>
              <a:t>zawodowego</a:t>
            </a:r>
            <a:r>
              <a:rPr lang="pl-PL" sz="1400" i="1" dirty="0" smtClean="0">
                <a:latin typeface="+mj-lt"/>
              </a:rPr>
              <a:t> </a:t>
            </a:r>
            <a:r>
              <a:rPr lang="pl-PL" sz="1400" dirty="0">
                <a:latin typeface="+mj-lt"/>
              </a:rPr>
              <a:t>Osi priorytetowej IX </a:t>
            </a:r>
            <a:r>
              <a:rPr lang="pl-PL" sz="1400" b="1" i="1" dirty="0">
                <a:latin typeface="+mj-lt"/>
              </a:rPr>
              <a:t>Wysoka jakość edukacji</a:t>
            </a:r>
            <a:r>
              <a:rPr lang="pl-PL" sz="1400" i="1" dirty="0">
                <a:latin typeface="+mj-lt"/>
              </a:rPr>
              <a:t> </a:t>
            </a:r>
            <a:r>
              <a:rPr lang="pl-PL" sz="1400" dirty="0">
                <a:latin typeface="+mj-lt"/>
              </a:rPr>
              <a:t>RPO WO 2014-2020 </a:t>
            </a:r>
            <a:r>
              <a:rPr lang="pl-PL" sz="1400" u="sng" dirty="0">
                <a:latin typeface="+mj-lt"/>
              </a:rPr>
              <a:t>w zakresie: </a:t>
            </a:r>
            <a:r>
              <a:rPr lang="pl-PL" sz="1400" u="sng" dirty="0" smtClean="0">
                <a:latin typeface="+mj-lt"/>
              </a:rPr>
              <a:t>podniesienia jakości kształcenia </a:t>
            </a:r>
            <a:r>
              <a:rPr lang="pl-PL" sz="1400" u="sng" dirty="0">
                <a:latin typeface="+mj-lt"/>
              </a:rPr>
              <a:t/>
            </a:r>
            <a:br>
              <a:rPr lang="pl-PL" sz="1400" u="sng" dirty="0">
                <a:latin typeface="+mj-lt"/>
              </a:rPr>
            </a:br>
            <a:r>
              <a:rPr lang="pl-PL" sz="1400" u="sng" dirty="0" smtClean="0">
                <a:latin typeface="+mj-lt"/>
              </a:rPr>
              <a:t>i szkolenia zawodowego osób dorosłych w pozaszkolnych formach kształcenia zawodowego, rozwoju doradztwa edukacyjno-zawodowego tj</a:t>
            </a:r>
            <a:r>
              <a:rPr lang="pl-PL" sz="1400" dirty="0" smtClean="0">
                <a:latin typeface="+mj-lt"/>
              </a:rPr>
              <a:t>.:</a:t>
            </a:r>
            <a:endParaRPr lang="pl-PL" sz="1400" dirty="0">
              <a:latin typeface="+mj-lt"/>
            </a:endParaRPr>
          </a:p>
          <a:p>
            <a:pPr algn="just">
              <a:defRPr/>
            </a:pPr>
            <a:r>
              <a:rPr lang="pl-PL" sz="1400" b="1" dirty="0" smtClean="0">
                <a:solidFill>
                  <a:srgbClr val="000000"/>
                </a:solidFill>
                <a:latin typeface="+mj-lt"/>
              </a:rPr>
              <a:t>Typ </a:t>
            </a:r>
            <a:r>
              <a:rPr lang="pl-PL" sz="1400" b="1" dirty="0">
                <a:solidFill>
                  <a:srgbClr val="000000"/>
                </a:solidFill>
                <a:latin typeface="+mj-lt"/>
              </a:rPr>
              <a:t>projektu 1. Podniesienie jakości kształcenia i szkolenia zawodowego</a:t>
            </a:r>
            <a:r>
              <a:rPr lang="pl-PL" sz="1400" dirty="0">
                <a:solidFill>
                  <a:srgbClr val="000000"/>
                </a:solidFill>
                <a:latin typeface="+mj-lt"/>
              </a:rPr>
              <a:t> w tym rozwój współpracy szkół </a:t>
            </a:r>
            <a:r>
              <a:rPr lang="pl-PL" sz="1400" dirty="0" smtClean="0">
                <a:solidFill>
                  <a:srgbClr val="000000"/>
                </a:solidFill>
                <a:latin typeface="+mj-lt"/>
              </a:rPr>
              <a:t/>
            </a:r>
            <a:br>
              <a:rPr lang="pl-PL" sz="1400" dirty="0" smtClean="0">
                <a:solidFill>
                  <a:srgbClr val="000000"/>
                </a:solidFill>
                <a:latin typeface="+mj-lt"/>
              </a:rPr>
            </a:br>
            <a:r>
              <a:rPr lang="pl-PL" sz="1400" dirty="0" smtClean="0">
                <a:solidFill>
                  <a:srgbClr val="000000"/>
                </a:solidFill>
                <a:latin typeface="+mj-lt"/>
              </a:rPr>
              <a:t>i </a:t>
            </a:r>
            <a:r>
              <a:rPr lang="pl-PL" sz="1400" dirty="0">
                <a:solidFill>
                  <a:srgbClr val="000000"/>
                </a:solidFill>
                <a:latin typeface="+mj-lt"/>
              </a:rPr>
              <a:t>placówek systemu oświaty prowadzących kształcenie zawodowe z ich otoczeniem </a:t>
            </a:r>
            <a:r>
              <a:rPr lang="pl-PL" sz="1400" dirty="0" smtClean="0">
                <a:solidFill>
                  <a:srgbClr val="000000"/>
                </a:solidFill>
                <a:latin typeface="+mj-lt"/>
              </a:rPr>
              <a:t>społeczno-gospodarczym poprzez</a:t>
            </a:r>
            <a:r>
              <a:rPr lang="pl-PL" sz="1400" dirty="0">
                <a:solidFill>
                  <a:srgbClr val="000000"/>
                </a:solidFill>
                <a:latin typeface="+mj-lt"/>
              </a:rPr>
              <a:t>: </a:t>
            </a:r>
          </a:p>
          <a:p>
            <a:r>
              <a:rPr lang="pl-PL" sz="1400" dirty="0">
                <a:solidFill>
                  <a:srgbClr val="000000"/>
                </a:solidFill>
                <a:latin typeface="+mj-lt"/>
              </a:rPr>
              <a:t>A) doskonalenie umiejętności i kompetencji zawodowych nauczycieli zawodu opiekunów praktyk zawodowych </a:t>
            </a:r>
            <a:r>
              <a:rPr lang="pl-PL" sz="1400" dirty="0" smtClean="0">
                <a:solidFill>
                  <a:srgbClr val="000000"/>
                </a:solidFill>
                <a:latin typeface="+mj-lt"/>
              </a:rPr>
              <a:t/>
            </a:r>
            <a:br>
              <a:rPr lang="pl-PL" sz="1400" dirty="0" smtClean="0">
                <a:solidFill>
                  <a:srgbClr val="000000"/>
                </a:solidFill>
                <a:latin typeface="+mj-lt"/>
              </a:rPr>
            </a:br>
            <a:r>
              <a:rPr lang="pl-PL" sz="1400" dirty="0" smtClean="0">
                <a:solidFill>
                  <a:srgbClr val="000000"/>
                </a:solidFill>
                <a:latin typeface="+mj-lt"/>
              </a:rPr>
              <a:t>i </a:t>
            </a:r>
            <a:r>
              <a:rPr lang="pl-PL" sz="1400" dirty="0">
                <a:solidFill>
                  <a:srgbClr val="000000"/>
                </a:solidFill>
                <a:latin typeface="+mj-lt"/>
              </a:rPr>
              <a:t>instruktorów praktycznej nauki zawodu, </a:t>
            </a:r>
          </a:p>
          <a:p>
            <a:r>
              <a:rPr lang="pl-PL" sz="1400" dirty="0">
                <a:solidFill>
                  <a:srgbClr val="000000"/>
                </a:solidFill>
                <a:latin typeface="+mj-lt"/>
              </a:rPr>
              <a:t>B) podnoszenie umiejętności oraz uzyskiwanie kwalifikacji zawodowych przez uczniów, wychowanków i słuchaczy szkół lub placówek systemu oświaty prowadzących kształcenie zawodowe/ szkół ponadgimnazjalnych lub placówek systemu oświaty prowadzących kształcenie ogólne, </a:t>
            </a:r>
          </a:p>
          <a:p>
            <a:r>
              <a:rPr lang="pl-PL" sz="1400" dirty="0">
                <a:solidFill>
                  <a:srgbClr val="000000"/>
                </a:solidFill>
                <a:latin typeface="+mj-lt"/>
              </a:rPr>
              <a:t>C) tworzenie w szkołach lub placówkach systemu oświaty prowadzących kształcenie zawodowe warunków odzwierciedlających naturalne warunki pracy właściwe dla nauczanych zawodów, </a:t>
            </a:r>
          </a:p>
          <a:p>
            <a:r>
              <a:rPr lang="pl-PL" sz="1400" dirty="0">
                <a:solidFill>
                  <a:srgbClr val="000000"/>
                </a:solidFill>
                <a:latin typeface="+mj-lt"/>
              </a:rPr>
              <a:t>D) rozwój współpracy szkół lub placówek systemu oświaty prowadzących kształcenie zawodowe z ich otoczeniem społeczno-gospodarczym. </a:t>
            </a:r>
            <a:endParaRPr lang="pl-PL" sz="1400" dirty="0" smtClean="0">
              <a:solidFill>
                <a:srgbClr val="000000"/>
              </a:solidFill>
              <a:latin typeface="+mj-lt"/>
            </a:endParaRPr>
          </a:p>
          <a:p>
            <a:endParaRPr lang="pl-PL" sz="900" i="1" dirty="0" smtClean="0">
              <a:solidFill>
                <a:srgbClr val="000000"/>
              </a:solidFill>
              <a:latin typeface="Calibri"/>
            </a:endParaRPr>
          </a:p>
          <a:p>
            <a:r>
              <a:rPr lang="pl-PL" sz="900" i="1" dirty="0" smtClean="0">
                <a:solidFill>
                  <a:srgbClr val="000000"/>
                </a:solidFill>
                <a:latin typeface="Calibri"/>
              </a:rPr>
              <a:t>Poprzez </a:t>
            </a:r>
            <a:r>
              <a:rPr lang="pl-PL" sz="900" i="1" dirty="0">
                <a:solidFill>
                  <a:srgbClr val="000000"/>
                </a:solidFill>
                <a:latin typeface="Calibri"/>
              </a:rPr>
              <a:t>otoczenie społeczno-gospodarcze należy rozumieć pracodawców, organizacje pracodawców, przedsiębiorców, organizacje przedsiębiorców, instytucje rynku pracy, szkoły wyższe, organizacje pozarządowe, partnerów społecznych czy innych interesariuszy zidentyfikowanych w obowiązkowej diagnozie przedstawiającej zapotrzebowanie szkół </a:t>
            </a:r>
            <a:r>
              <a:rPr lang="pl-PL" sz="900" i="1" dirty="0" smtClean="0">
                <a:solidFill>
                  <a:srgbClr val="000000"/>
                </a:solidFill>
                <a:latin typeface="Calibri"/>
              </a:rPr>
              <a:t>lub placówek </a:t>
            </a:r>
            <a:r>
              <a:rPr lang="pl-PL" sz="900" i="1" dirty="0">
                <a:solidFill>
                  <a:srgbClr val="000000"/>
                </a:solidFill>
                <a:latin typeface="Calibri"/>
              </a:rPr>
              <a:t>systemu oświaty</a:t>
            </a:r>
            <a:r>
              <a:rPr lang="pl-PL" sz="900" i="1" dirty="0">
                <a:solidFill>
                  <a:srgbClr val="000000"/>
                </a:solidFill>
                <a:latin typeface="Times New Roman"/>
              </a:rPr>
              <a:t>. </a:t>
            </a:r>
            <a:r>
              <a:rPr lang="pl-PL" sz="1400" dirty="0">
                <a:solidFill>
                  <a:srgbClr val="000000"/>
                </a:solidFill>
                <a:latin typeface="+mj-lt"/>
              </a:rPr>
              <a:t>	</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12776"/>
            <a:ext cx="8424936" cy="3647152"/>
          </a:xfrm>
          <a:prstGeom prst="rect">
            <a:avLst/>
          </a:prstGeom>
        </p:spPr>
        <p:txBody>
          <a:bodyPr wrap="square">
            <a:spAutoFit/>
          </a:bodyPr>
          <a:lstStyle/>
          <a:p>
            <a:pPr algn="ctr">
              <a:defRPr/>
            </a:pPr>
            <a:r>
              <a:rPr lang="pl-PL" sz="1400" b="1" u="sng" dirty="0" smtClean="0">
                <a:cs typeface="Arial" pitchFamily="34" charset="0"/>
              </a:rPr>
              <a:t>Typy </a:t>
            </a:r>
            <a:r>
              <a:rPr lang="pl-PL" sz="1400" b="1" u="sng" dirty="0">
                <a:cs typeface="Arial" pitchFamily="34" charset="0"/>
              </a:rPr>
              <a:t>projektów podlegających </a:t>
            </a:r>
            <a:r>
              <a:rPr lang="pl-PL" sz="1400" b="1" u="sng" dirty="0" smtClean="0">
                <a:cs typeface="Arial" pitchFamily="34" charset="0"/>
              </a:rPr>
              <a:t>dofinansowaniu c.d.</a:t>
            </a:r>
            <a:endParaRPr lang="pl-PL" sz="1400" dirty="0">
              <a:cs typeface="Arial" pitchFamily="34" charset="0"/>
            </a:endParaRPr>
          </a:p>
          <a:p>
            <a:pPr>
              <a:defRPr/>
            </a:pPr>
            <a:endParaRPr lang="pl-PL" sz="1200" dirty="0">
              <a:latin typeface="+mn-lt"/>
            </a:endParaRPr>
          </a:p>
          <a:p>
            <a:pPr>
              <a:defRPr/>
            </a:pPr>
            <a:r>
              <a:rPr lang="pl-PL" sz="1200" dirty="0">
                <a:latin typeface="+mn-lt"/>
              </a:rPr>
              <a:t> </a:t>
            </a:r>
          </a:p>
          <a:p>
            <a:pPr lvl="0">
              <a:defRPr/>
            </a:pPr>
            <a:r>
              <a:rPr lang="pl-PL" sz="1400" b="1" dirty="0">
                <a:solidFill>
                  <a:prstClr val="black"/>
                </a:solidFill>
                <a:latin typeface="Calibri"/>
              </a:rPr>
              <a:t>Typ projektu 2.</a:t>
            </a:r>
            <a:r>
              <a:rPr lang="pl-PL" sz="1400" dirty="0">
                <a:solidFill>
                  <a:prstClr val="black"/>
                </a:solidFill>
                <a:latin typeface="Calibri"/>
              </a:rPr>
              <a:t> </a:t>
            </a:r>
            <a:r>
              <a:rPr lang="pl-PL" sz="1400" b="1" dirty="0">
                <a:solidFill>
                  <a:prstClr val="black"/>
                </a:solidFill>
                <a:latin typeface="Calibri"/>
              </a:rPr>
              <a:t>Kształcenie osób dorosłych w pozaszkolnych formach kształcenia zawodowego </a:t>
            </a:r>
            <a:r>
              <a:rPr lang="pl-PL" sz="1400" dirty="0">
                <a:solidFill>
                  <a:prstClr val="black"/>
                </a:solidFill>
                <a:latin typeface="Calibri"/>
              </a:rPr>
              <a:t>zorganizowanych we współpracy z pracodawcami (kwalifikacyjne kursy zawodowe, kursy umiejętności zawodowych, inne kursy), w tym z uwzględnieniem elastycznych rozwiązań (np. kształcenie na odległość).</a:t>
            </a:r>
          </a:p>
          <a:p>
            <a:pPr>
              <a:defRPr/>
            </a:pPr>
            <a:endParaRPr lang="pl-PL" sz="1400" dirty="0">
              <a:latin typeface="+mn-lt"/>
            </a:endParaRPr>
          </a:p>
          <a:p>
            <a:endParaRPr lang="pl-PL" sz="1400" b="1" dirty="0" smtClean="0">
              <a:solidFill>
                <a:srgbClr val="000000"/>
              </a:solidFill>
              <a:latin typeface="Calibri"/>
            </a:endParaRPr>
          </a:p>
          <a:p>
            <a:r>
              <a:rPr lang="pl-PL" sz="1400" b="1" dirty="0" smtClean="0">
                <a:solidFill>
                  <a:srgbClr val="000000"/>
                </a:solidFill>
                <a:latin typeface="Calibri"/>
              </a:rPr>
              <a:t>Typ </a:t>
            </a:r>
            <a:r>
              <a:rPr lang="pl-PL" sz="1400" b="1" dirty="0">
                <a:solidFill>
                  <a:srgbClr val="000000"/>
                </a:solidFill>
                <a:latin typeface="Calibri"/>
              </a:rPr>
              <a:t>projektu </a:t>
            </a:r>
            <a:r>
              <a:rPr lang="pl-PL" sz="1400" b="1" dirty="0" smtClean="0">
                <a:solidFill>
                  <a:srgbClr val="000000"/>
                </a:solidFill>
                <a:latin typeface="Calibri"/>
              </a:rPr>
              <a:t>3. Rozwój </a:t>
            </a:r>
            <a:r>
              <a:rPr lang="pl-PL" sz="1400" b="1" dirty="0">
                <a:solidFill>
                  <a:srgbClr val="000000"/>
                </a:solidFill>
                <a:latin typeface="Calibri"/>
              </a:rPr>
              <a:t>doradztwa edukacyjno-zawodowego </a:t>
            </a:r>
            <a:r>
              <a:rPr lang="pl-PL" sz="1400" dirty="0">
                <a:solidFill>
                  <a:srgbClr val="000000"/>
                </a:solidFill>
                <a:latin typeface="Calibri"/>
              </a:rPr>
              <a:t>poprzez: </a:t>
            </a:r>
          </a:p>
          <a:p>
            <a:r>
              <a:rPr lang="pl-PL" sz="1400" dirty="0">
                <a:solidFill>
                  <a:srgbClr val="000000"/>
                </a:solidFill>
                <a:latin typeface="Calibri"/>
              </a:rPr>
              <a:t>A) uzyskiwanie kwalifikacji doradców edukacyjno-zawodowych przez osoby realizujące zadania z zakresu doradztwa edukacyjno-zawodowego w szkołach i placówkach, które nie posiadają kwalifikacji z tego zakresu oraz podnoszenie kwalifikacji doradców edukacyjno-zawodowych, realizujących zadania z zakresu doradztwa edukacyjno-zawodowego w szkołach, </a:t>
            </a:r>
          </a:p>
          <a:p>
            <a:r>
              <a:rPr lang="pl-PL" sz="1400" dirty="0">
                <a:solidFill>
                  <a:srgbClr val="000000"/>
                </a:solidFill>
                <a:latin typeface="Calibri"/>
              </a:rPr>
              <a:t>B) tworzenie Szkolnych Punktów Informacji i Kariery, </a:t>
            </a:r>
          </a:p>
          <a:p>
            <a:r>
              <a:rPr lang="pl-PL" sz="1400" dirty="0">
                <a:solidFill>
                  <a:srgbClr val="000000"/>
                </a:solidFill>
                <a:latin typeface="Calibri"/>
              </a:rPr>
              <a:t>C) zewnętrzne wsparcie szkół w obszarze doradztwa edukacyjno-zawodowego. 	</a:t>
            </a:r>
          </a:p>
          <a:p>
            <a:pPr>
              <a:defRPr/>
            </a:pPr>
            <a:endParaRPr lang="pl-PL" sz="1400" dirty="0"/>
          </a:p>
          <a:p>
            <a:pPr>
              <a:defRPr/>
            </a:pPr>
            <a:r>
              <a:rPr lang="pl-PL" sz="1100" dirty="0">
                <a:latin typeface="+mn-lt"/>
              </a:rPr>
              <a:t> </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rostokąt 2"/>
          <p:cNvSpPr>
            <a:spLocks noChangeArrowheads="1"/>
          </p:cNvSpPr>
          <p:nvPr/>
        </p:nvSpPr>
        <p:spPr bwMode="auto">
          <a:xfrm>
            <a:off x="358775" y="1844824"/>
            <a:ext cx="8281988" cy="3852724"/>
          </a:xfrm>
          <a:prstGeom prst="rect">
            <a:avLst/>
          </a:prstGeom>
          <a:noFill/>
          <a:ln w="9525">
            <a:noFill/>
            <a:miter lim="800000"/>
            <a:headEnd/>
            <a:tailEnd/>
          </a:ln>
        </p:spPr>
        <p:txBody>
          <a:bodyPr wrap="square">
            <a:spAutoFit/>
          </a:bodyPr>
          <a:lstStyle/>
          <a:p>
            <a:pPr algn="just">
              <a:spcBef>
                <a:spcPts val="500"/>
              </a:spcBef>
            </a:pPr>
            <a:r>
              <a:rPr lang="pl-PL" altLang="pl-PL" sz="1400" dirty="0">
                <a:solidFill>
                  <a:srgbClr val="000000"/>
                </a:solidFill>
                <a:latin typeface="Calibri" pitchFamily="34" charset="0"/>
                <a:cs typeface="Times New Roman" pitchFamily="18" charset="0"/>
              </a:rPr>
              <a:t>Początkiem okresu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jest data rozpoczęcia okresu realizacji projektu wskazana we wniosku o dofinansowanie jednak nie wcześniej niż </a:t>
            </a:r>
            <a:r>
              <a:rPr lang="pl-PL" altLang="pl-PL" sz="1400" b="1" dirty="0">
                <a:solidFill>
                  <a:srgbClr val="000000"/>
                </a:solidFill>
                <a:latin typeface="Calibri" pitchFamily="34" charset="0"/>
                <a:cs typeface="Times New Roman" pitchFamily="18" charset="0"/>
              </a:rPr>
              <a:t>01.01.2015r.</a:t>
            </a:r>
            <a:r>
              <a:rPr lang="pl-PL" altLang="pl-PL" sz="1400" dirty="0">
                <a:solidFill>
                  <a:srgbClr val="000000"/>
                </a:solidFill>
                <a:latin typeface="Calibri" pitchFamily="34" charset="0"/>
                <a:cs typeface="Times New Roman" pitchFamily="18" charset="0"/>
              </a:rPr>
              <a:t> Wydatki poniesione przed podpisaniem umowy o dofinansowanie, o ile odnoszą się do okresu realizacji projektu, mogą zostać uznane za </a:t>
            </a:r>
            <a:r>
              <a:rPr lang="pl-PL" altLang="pl-PL" sz="1400" dirty="0" err="1">
                <a:solidFill>
                  <a:srgbClr val="000000"/>
                </a:solidFill>
                <a:latin typeface="Calibri" pitchFamily="34" charset="0"/>
                <a:cs typeface="Times New Roman" pitchFamily="18" charset="0"/>
              </a:rPr>
              <a:t>kwalifikowalne</a:t>
            </a:r>
            <a:r>
              <a:rPr lang="pl-PL" altLang="pl-PL" sz="1400" dirty="0">
                <a:solidFill>
                  <a:srgbClr val="000000"/>
                </a:solidFill>
                <a:latin typeface="Calibri" pitchFamily="34" charset="0"/>
                <a:cs typeface="Times New Roman" pitchFamily="18" charset="0"/>
              </a:rPr>
              <a:t> wyłącznie pod warunkiem spełnienia warunków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określonych </a:t>
            </a:r>
            <a:r>
              <a:rPr lang="pl-PL" altLang="pl-PL" sz="1400" i="1" dirty="0">
                <a:solidFill>
                  <a:srgbClr val="000000"/>
                </a:solidFill>
                <a:latin typeface="Calibri" pitchFamily="34" charset="0"/>
                <a:cs typeface="Times New Roman" pitchFamily="18" charset="0"/>
              </a:rPr>
              <a:t>w Wytycznych w zakresie </a:t>
            </a:r>
            <a:r>
              <a:rPr lang="pl-PL" altLang="pl-PL" sz="1400" i="1" dirty="0" err="1">
                <a:solidFill>
                  <a:srgbClr val="000000"/>
                </a:solidFill>
                <a:latin typeface="Calibri" pitchFamily="34" charset="0"/>
                <a:cs typeface="Times New Roman" pitchFamily="18" charset="0"/>
              </a:rPr>
              <a:t>kwalifikowalności</a:t>
            </a:r>
            <a:r>
              <a:rPr lang="pl-PL" altLang="pl-PL" sz="1400" i="1" dirty="0">
                <a:solidFill>
                  <a:srgbClr val="000000"/>
                </a:solidFill>
                <a:latin typeface="Calibri" pitchFamily="34" charset="0"/>
                <a:cs typeface="Times New Roman" pitchFamily="18" charset="0"/>
              </a:rPr>
              <a:t> wydatków w zakresie Europejskiego Funduszu Rozwoju Regionalnego, Europejskiego Funduszu Społecznego oraz Funduszu Spójności na lata 2014-2020</a:t>
            </a:r>
            <a:r>
              <a:rPr lang="pl-PL" altLang="pl-PL" sz="1400" dirty="0">
                <a:solidFill>
                  <a:srgbClr val="000000"/>
                </a:solidFill>
                <a:latin typeface="Calibri" pitchFamily="34" charset="0"/>
                <a:cs typeface="Times New Roman" pitchFamily="18" charset="0"/>
              </a:rPr>
              <a:t>. Jednocześnie do momentu podpisania umowy o dofinansowanie Projektodawca ponosi wydatki na własne ryzyko. </a:t>
            </a:r>
          </a:p>
          <a:p>
            <a:pPr algn="just">
              <a:spcBef>
                <a:spcPts val="600"/>
              </a:spcBef>
            </a:pPr>
            <a:r>
              <a:rPr lang="pl-PL" altLang="pl-PL" sz="1400" dirty="0">
                <a:solidFill>
                  <a:srgbClr val="000000"/>
                </a:solidFill>
                <a:latin typeface="Calibri" pitchFamily="34" charset="0"/>
                <a:cs typeface="Times New Roman" pitchFamily="18" charset="0"/>
              </a:rPr>
              <a:t>Końcowa data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jest wskazana w umowie o dofinansowanie.</a:t>
            </a:r>
          </a:p>
          <a:p>
            <a:pPr algn="just">
              <a:spcBef>
                <a:spcPts val="600"/>
              </a:spcBef>
              <a:spcAft>
                <a:spcPts val="600"/>
              </a:spcAft>
            </a:pPr>
            <a:r>
              <a:rPr lang="pl-PL" altLang="pl-PL" sz="1400" dirty="0">
                <a:solidFill>
                  <a:srgbClr val="000000"/>
                </a:solidFill>
                <a:latin typeface="Calibri" pitchFamily="34" charset="0"/>
                <a:cs typeface="Times New Roman" pitchFamily="18" charset="0"/>
              </a:rPr>
              <a:t>IOK dopuszcza możliwość ponoszenia wydatków po okresie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określonym w umowie o dofinansowanie, pod warunkiem, że wydatki te odnoszą się do okresu realizacji projektu oraz zostaną uwzględnione we wniosku o płatność końcową.  </a:t>
            </a:r>
            <a:endParaRPr lang="pl-PL" altLang="pl-PL" sz="1600" dirty="0">
              <a:solidFill>
                <a:srgbClr val="000000"/>
              </a:solidFill>
              <a:latin typeface="Times New Roman" pitchFamily="18" charset="0"/>
              <a:cs typeface="Times New Roman" pitchFamily="18" charset="0"/>
            </a:endParaRPr>
          </a:p>
          <a:p>
            <a:pPr algn="just">
              <a:spcBef>
                <a:spcPts val="600"/>
              </a:spcBef>
              <a:spcAft>
                <a:spcPts val="600"/>
              </a:spcAft>
            </a:pPr>
            <a:r>
              <a:rPr lang="pl-PL" altLang="pl-PL" sz="1400" b="1" dirty="0">
                <a:solidFill>
                  <a:srgbClr val="000000"/>
                </a:solidFill>
                <a:latin typeface="Calibri" pitchFamily="34" charset="0"/>
                <a:ea typeface="Times New Roman" pitchFamily="18" charset="0"/>
                <a:cs typeface="Tahoma" pitchFamily="34" charset="0"/>
              </a:rPr>
              <a:t>Uwaga!!! </a:t>
            </a:r>
            <a:r>
              <a:rPr lang="pl-PL" altLang="pl-PL" sz="1400" b="1" dirty="0">
                <a:solidFill>
                  <a:srgbClr val="000000"/>
                </a:solidFill>
                <a:latin typeface="Calibri" pitchFamily="34" charset="0"/>
                <a:cs typeface="Times New Roman" pitchFamily="18" charset="0"/>
              </a:rPr>
              <a:t>Co do zasady okres realizacji merytorycznej projektu nie powinien być dłuższy niż cztery semestry szkolne. </a:t>
            </a:r>
            <a:endParaRPr lang="pl-PL" altLang="pl-PL" sz="1600" dirty="0">
              <a:solidFill>
                <a:srgbClr val="000000"/>
              </a:solidFill>
              <a:latin typeface="Times New Roman" pitchFamily="18" charset="0"/>
              <a:cs typeface="Times New Roman" pitchFamily="18" charset="0"/>
            </a:endParaRPr>
          </a:p>
          <a:p>
            <a:pPr algn="just">
              <a:spcAft>
                <a:spcPts val="600"/>
              </a:spcAft>
            </a:pPr>
            <a:r>
              <a:rPr lang="pl-PL" altLang="pl-PL" sz="1400" dirty="0">
                <a:solidFill>
                  <a:srgbClr val="000000"/>
                </a:solidFill>
                <a:latin typeface="Calibri" pitchFamily="34" charset="0"/>
                <a:cs typeface="Times New Roman" pitchFamily="18" charset="0"/>
              </a:rPr>
              <a:t>Zajęcia merytoryczne powinny rozpocząć się nie później niż w ciągu 2 miesięcy od ustalonej we wniosku początkowej daty okresu realizacji projektu.</a:t>
            </a:r>
            <a:endParaRPr lang="pl-PL" altLang="pl-PL" sz="2200" i="1" dirty="0">
              <a:solidFill>
                <a:srgbClr val="000000"/>
              </a:solidFill>
              <a:latin typeface="Calibri" pitchFamily="34" charset="0"/>
            </a:endParaRP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29705" name="Prostokąt 5"/>
          <p:cNvSpPr>
            <a:spLocks noChangeArrowheads="1"/>
          </p:cNvSpPr>
          <p:nvPr/>
        </p:nvSpPr>
        <p:spPr bwMode="auto">
          <a:xfrm>
            <a:off x="2319165" y="1412775"/>
            <a:ext cx="4362796" cy="369332"/>
          </a:xfrm>
          <a:prstGeom prst="rect">
            <a:avLst/>
          </a:prstGeom>
          <a:noFill/>
          <a:ln w="9525">
            <a:noFill/>
            <a:miter lim="800000"/>
            <a:headEnd/>
            <a:tailEnd/>
          </a:ln>
        </p:spPr>
        <p:txBody>
          <a:bodyPr wrap="square">
            <a:spAutoFit/>
          </a:bodyPr>
          <a:lstStyle/>
          <a:p>
            <a:pPr algn="ctr"/>
            <a:r>
              <a:rPr lang="pl-PL" altLang="pl-PL" b="1" u="sng" dirty="0">
                <a:solidFill>
                  <a:srgbClr val="000000"/>
                </a:solidFill>
                <a:latin typeface="Calibri" pitchFamily="34" charset="0"/>
              </a:rPr>
              <a:t>Ramy czasowe </a:t>
            </a:r>
            <a:r>
              <a:rPr lang="pl-PL" altLang="pl-PL" b="1" u="sng" dirty="0" err="1">
                <a:solidFill>
                  <a:srgbClr val="000000"/>
                </a:solidFill>
                <a:latin typeface="Calibri" pitchFamily="34" charset="0"/>
              </a:rPr>
              <a:t>kwalifikowalności</a:t>
            </a:r>
            <a:r>
              <a:rPr lang="pl-PL" altLang="pl-PL" b="1" u="sng" dirty="0">
                <a:solidFill>
                  <a:srgbClr val="000000"/>
                </a:solidFill>
                <a:latin typeface="Calibri" pitchFamily="34" charset="0"/>
              </a:rPr>
              <a:t> wydatków</a:t>
            </a:r>
          </a:p>
        </p:txBody>
      </p:sp>
      <p:pic>
        <p:nvPicPr>
          <p:cNvPr id="29706"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1773238"/>
            <a:ext cx="8281988" cy="4181475"/>
          </a:xfrm>
          <a:prstGeom prst="rect">
            <a:avLst/>
          </a:prstGeom>
        </p:spPr>
        <p:txBody>
          <a:bodyPr>
            <a:spAutoFit/>
          </a:bodyPr>
          <a:lstStyle/>
          <a:p>
            <a:pPr algn="just">
              <a:lnSpc>
                <a:spcPct val="107000"/>
              </a:lnSpc>
              <a:spcAft>
                <a:spcPts val="800"/>
              </a:spcAft>
              <a:defRPr/>
            </a:pP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Kwalifikowalność wydatków dla projektów współfinansowanych ze środków krajowych i unijnych w ramach RPO WO 2014-2020 musi być zgodna z przepisami unijnymi i krajowymi, w tym w szczególności z:</a:t>
            </a: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Rozporządzeniem Parlamentu Europejskiego i Rady (UE) nr 1303/2013 z dnia 17 grudnia 2013 r. ustanawiające wspólne przepisy dotyczące Europejskiego Funduszu Rozwoju Regionalnego, Europejskiego Funduszu Społecznego, Funduszu Spójności, Europejskiego Funduszu Rolnego na rzecz Rozwoju Obszarów Wiejskich oraz Europejskiego Funduszu Morskiego i Rybackiego oraz ustanawiające przepisy ogólne dotyczące Europejskiego Funduszu Rozwoju Regionalnego, Europejskiego Funduszu Społecznego, Funduszu Spójności i Europejskiego Funduszu Morskiego i Rybackiego oraz uchylające rozporządzenie Rady (WE) nr 1083/2006,</a:t>
            </a:r>
            <a:endPar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Ustawą z dnia 11 lipca 2014 r. o zasadach realizacji programów w zakresie polityki spójności finansowanych w perspektywie finansowej 2014-2020 </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(Dz. U. 2014, poz. 1146 z </a:t>
            </a:r>
            <a:r>
              <a:rPr lang="pl-PL" sz="1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późn</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zm.),</a:t>
            </a: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Wytycznymi w zakresie kwalifikowalności wydatków w ramach Europejskiego Funduszu Rozwoju Regionalnego, Europejskiego Funduszu Społecznego oraz Funduszu Spójności na lata 2014-2020 z dnia 10.04.2015r.</a:t>
            </a:r>
            <a:endPar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defRPr/>
            </a:pP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oraz z zasadami określonymi w zał. nr 6 do Szczegółowego Opisu Osi Priorytetowych RPO WO 2014-2020</a:t>
            </a: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 Zakres EFS, wersja 3 </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SZOOP RPO WO 2014-2020</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0729" name="Prostokąt 5"/>
          <p:cNvSpPr>
            <a:spLocks noChangeArrowheads="1"/>
          </p:cNvSpPr>
          <p:nvPr/>
        </p:nvSpPr>
        <p:spPr bwMode="auto">
          <a:xfrm>
            <a:off x="2699792" y="1268760"/>
            <a:ext cx="3456383" cy="400110"/>
          </a:xfrm>
          <a:prstGeom prst="rect">
            <a:avLst/>
          </a:prstGeom>
          <a:noFill/>
          <a:ln w="9525">
            <a:noFill/>
            <a:miter lim="800000"/>
            <a:headEnd/>
            <a:tailEnd/>
          </a:ln>
        </p:spPr>
        <p:txBody>
          <a:bodyPr wrap="square">
            <a:spAutoFit/>
          </a:bodyPr>
          <a:lstStyle/>
          <a:p>
            <a:pPr algn="ctr"/>
            <a:r>
              <a:rPr lang="pl-PL" altLang="pl-PL" sz="2000" b="1" u="sng" dirty="0" err="1">
                <a:solidFill>
                  <a:srgbClr val="000000"/>
                </a:solidFill>
                <a:latin typeface="Calibri" pitchFamily="34" charset="0"/>
              </a:rPr>
              <a:t>Kwalifikowalność</a:t>
            </a:r>
            <a:r>
              <a:rPr lang="pl-PL" altLang="pl-PL" sz="2000" b="1" u="sng" dirty="0">
                <a:solidFill>
                  <a:srgbClr val="000000"/>
                </a:solidFill>
                <a:latin typeface="Calibri" pitchFamily="34" charset="0"/>
              </a:rPr>
              <a:t> wydatków</a:t>
            </a:r>
          </a:p>
        </p:txBody>
      </p:sp>
      <p:pic>
        <p:nvPicPr>
          <p:cNvPr id="30730"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pic>
        <p:nvPicPr>
          <p:cNvPr id="33795"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2" name="Prostokąt 2"/>
          <p:cNvSpPr>
            <a:spLocks noChangeArrowheads="1"/>
          </p:cNvSpPr>
          <p:nvPr/>
        </p:nvSpPr>
        <p:spPr bwMode="auto">
          <a:xfrm>
            <a:off x="2555875" y="1340768"/>
            <a:ext cx="4895850" cy="400110"/>
          </a:xfrm>
          <a:prstGeom prst="rect">
            <a:avLst/>
          </a:prstGeom>
          <a:noFill/>
          <a:ln w="9525">
            <a:noFill/>
            <a:miter lim="800000"/>
            <a:headEnd/>
            <a:tailEnd/>
          </a:ln>
        </p:spPr>
        <p:txBody>
          <a:bodyPr wrap="square">
            <a:spAutoFit/>
          </a:bodyPr>
          <a:lstStyle/>
          <a:p>
            <a:r>
              <a:rPr lang="pl-PL" altLang="pl-PL" sz="2000" b="1" u="sng" dirty="0">
                <a:latin typeface="Calibri" pitchFamily="34" charset="0"/>
                <a:cs typeface="Times New Roman" pitchFamily="18" charset="0"/>
              </a:rPr>
              <a:t>Zasady konstruowania budżetu projektu</a:t>
            </a:r>
            <a:endParaRPr lang="pl-PL" altLang="pl-PL" sz="2000" u="sng" dirty="0"/>
          </a:p>
        </p:txBody>
      </p:sp>
      <p:sp>
        <p:nvSpPr>
          <p:cNvPr id="33803" name="Prostokąt 4"/>
          <p:cNvSpPr>
            <a:spLocks noChangeArrowheads="1"/>
          </p:cNvSpPr>
          <p:nvPr/>
        </p:nvSpPr>
        <p:spPr bwMode="auto">
          <a:xfrm>
            <a:off x="755650" y="1844824"/>
            <a:ext cx="7561263" cy="4247317"/>
          </a:xfrm>
          <a:prstGeom prst="rect">
            <a:avLst/>
          </a:prstGeom>
          <a:noFill/>
          <a:ln w="9525">
            <a:noFill/>
            <a:miter lim="800000"/>
            <a:headEnd/>
            <a:tailEnd/>
          </a:ln>
        </p:spPr>
        <p:txBody>
          <a:bodyPr wrap="square">
            <a:spAutoFit/>
          </a:bodyPr>
          <a:lstStyle/>
          <a:p>
            <a:pPr algn="just"/>
            <a:r>
              <a:rPr lang="pl-PL" altLang="pl-PL" sz="1600" b="1" dirty="0">
                <a:latin typeface="Calibri" pitchFamily="34" charset="0"/>
                <a:ea typeface="Times New Roman" pitchFamily="18" charset="0"/>
                <a:cs typeface="Calibri" pitchFamily="34" charset="0"/>
              </a:rPr>
              <a:t>Koszty projektu</a:t>
            </a:r>
            <a:r>
              <a:rPr lang="pl-PL" altLang="pl-PL" sz="1600" dirty="0">
                <a:latin typeface="Calibri" pitchFamily="34" charset="0"/>
                <a:ea typeface="Times New Roman" pitchFamily="18" charset="0"/>
                <a:cs typeface="Calibri" pitchFamily="34" charset="0"/>
              </a:rPr>
              <a:t> są przedstawiane we wniosku o dofinansowanie projektu </a:t>
            </a:r>
            <a:br>
              <a:rPr lang="pl-PL" altLang="pl-PL" sz="1600" dirty="0">
                <a:latin typeface="Calibri" pitchFamily="34" charset="0"/>
                <a:ea typeface="Times New Roman" pitchFamily="18" charset="0"/>
                <a:cs typeface="Calibri" pitchFamily="34" charset="0"/>
              </a:rPr>
            </a:br>
            <a:r>
              <a:rPr lang="pl-PL" altLang="pl-PL" sz="1600" dirty="0">
                <a:latin typeface="Calibri" pitchFamily="34" charset="0"/>
                <a:ea typeface="Times New Roman" pitchFamily="18" charset="0"/>
                <a:cs typeface="Calibri" pitchFamily="34" charset="0"/>
              </a:rPr>
              <a:t>w formie budżetu zadaniowego. Dodatkowo we wniosku o dofinansowanie wykazany jest szczegółowy budżet ze wskazaniem kosztów </a:t>
            </a:r>
            <a:r>
              <a:rPr lang="pl-PL" altLang="pl-PL" sz="1600" dirty="0" smtClean="0">
                <a:latin typeface="Calibri" pitchFamily="34" charset="0"/>
                <a:ea typeface="Times New Roman" pitchFamily="18" charset="0"/>
                <a:cs typeface="Calibri" pitchFamily="34" charset="0"/>
              </a:rPr>
              <a:t>jednostkowych.</a:t>
            </a:r>
          </a:p>
          <a:p>
            <a:pPr algn="just"/>
            <a:endParaRPr lang="pl-PL" altLang="pl-PL" sz="1000" dirty="0">
              <a:latin typeface="Calibri" pitchFamily="34" charset="0"/>
              <a:ea typeface="Times New Roman" pitchFamily="18" charset="0"/>
              <a:cs typeface="Calibri" pitchFamily="34" charset="0"/>
            </a:endParaRPr>
          </a:p>
          <a:p>
            <a:pPr algn="just"/>
            <a:r>
              <a:rPr lang="pl-PL" sz="1600" dirty="0" smtClean="0">
                <a:solidFill>
                  <a:srgbClr val="000000"/>
                </a:solidFill>
                <a:latin typeface="+mn-lt"/>
              </a:rPr>
              <a:t>Uwaga! Ocena </a:t>
            </a:r>
            <a:r>
              <a:rPr lang="pl-PL" sz="1600" dirty="0" err="1" smtClean="0">
                <a:solidFill>
                  <a:srgbClr val="000000"/>
                </a:solidFill>
                <a:latin typeface="+mn-lt"/>
              </a:rPr>
              <a:t>kwalifikowalności</a:t>
            </a:r>
            <a:r>
              <a:rPr lang="pl-PL" sz="1600" dirty="0" smtClean="0">
                <a:solidFill>
                  <a:srgbClr val="000000"/>
                </a:solidFill>
                <a:latin typeface="+mn-lt"/>
              </a:rPr>
              <a:t> poniesionych wydatków dokonywana jest przede wszystkim w trakcie realizacji projektu poprzez weryfikację wniosków o płatność oraz        w trakcie kontroli projektu. Niemniej, na etapie oceny wniosku o dofinansowanie dokonywana jest ocena </a:t>
            </a:r>
            <a:r>
              <a:rPr lang="pl-PL" sz="1600" dirty="0" err="1" smtClean="0">
                <a:solidFill>
                  <a:srgbClr val="000000"/>
                </a:solidFill>
                <a:latin typeface="+mn-lt"/>
              </a:rPr>
              <a:t>kwalifikowalności</a:t>
            </a:r>
            <a:r>
              <a:rPr lang="pl-PL" sz="1600" dirty="0" smtClean="0">
                <a:solidFill>
                  <a:srgbClr val="000000"/>
                </a:solidFill>
                <a:latin typeface="+mn-lt"/>
              </a:rPr>
              <a:t> planowanych wydatków.</a:t>
            </a:r>
          </a:p>
          <a:p>
            <a:pPr algn="just"/>
            <a:endParaRPr lang="pl-PL" altLang="pl-PL" sz="1000" dirty="0">
              <a:latin typeface="+mn-lt"/>
              <a:ea typeface="Times New Roman" pitchFamily="18" charset="0"/>
              <a:cs typeface="Calibri" pitchFamily="34" charset="0"/>
            </a:endParaRPr>
          </a:p>
          <a:p>
            <a:pPr algn="just"/>
            <a:r>
              <a:rPr lang="pl-PL" sz="1600" b="1" dirty="0" smtClean="0">
                <a:solidFill>
                  <a:srgbClr val="000000"/>
                </a:solidFill>
                <a:latin typeface="+mn-lt"/>
              </a:rPr>
              <a:t>Przyjęcie danego projektu do realizacji i podpisanie z beneficjentem umowy </a:t>
            </a:r>
            <a:br>
              <a:rPr lang="pl-PL" sz="1600" b="1" dirty="0" smtClean="0">
                <a:solidFill>
                  <a:srgbClr val="000000"/>
                </a:solidFill>
                <a:latin typeface="+mn-lt"/>
              </a:rPr>
            </a:br>
            <a:r>
              <a:rPr lang="pl-PL" sz="1600" b="1" dirty="0" smtClean="0">
                <a:solidFill>
                  <a:srgbClr val="000000"/>
                </a:solidFill>
                <a:latin typeface="+mn-lt"/>
              </a:rPr>
              <a:t>o dofinansowanie nie oznacza, że wszystkie wydatki, które beneficjent przedstawi we wniosku o płatność w trakcie realizacji projektu, zostaną uznane za </a:t>
            </a:r>
            <a:r>
              <a:rPr lang="pl-PL" sz="1600" b="1" dirty="0" err="1" smtClean="0">
                <a:solidFill>
                  <a:srgbClr val="000000"/>
                </a:solidFill>
                <a:latin typeface="+mn-lt"/>
              </a:rPr>
              <a:t>kwalifikowalne</a:t>
            </a:r>
            <a:r>
              <a:rPr lang="pl-PL" sz="1600" b="1" dirty="0" smtClean="0">
                <a:solidFill>
                  <a:srgbClr val="000000"/>
                </a:solidFill>
                <a:latin typeface="+mn-lt"/>
              </a:rPr>
              <a:t>.</a:t>
            </a:r>
          </a:p>
          <a:p>
            <a:pPr algn="just"/>
            <a:endParaRPr lang="pl-PL" altLang="pl-PL" sz="1000" dirty="0">
              <a:latin typeface="Calibri" pitchFamily="34" charset="0"/>
              <a:ea typeface="Times New Roman" pitchFamily="18" charset="0"/>
              <a:cs typeface="Calibri" pitchFamily="34" charset="0"/>
            </a:endParaRPr>
          </a:p>
          <a:p>
            <a:pPr algn="just"/>
            <a:r>
              <a:rPr lang="pl-PL" altLang="pl-PL" sz="1600" dirty="0">
                <a:latin typeface="Calibri" pitchFamily="34" charset="0"/>
                <a:ea typeface="Times New Roman" pitchFamily="18" charset="0"/>
                <a:cs typeface="Calibri" pitchFamily="34" charset="0"/>
              </a:rPr>
              <a:t>Planowane koszty projektu przedstawione są w budżecie projektu </a:t>
            </a:r>
            <a:br>
              <a:rPr lang="pl-PL" altLang="pl-PL" sz="1600" dirty="0">
                <a:latin typeface="Calibri" pitchFamily="34" charset="0"/>
                <a:ea typeface="Times New Roman" pitchFamily="18" charset="0"/>
                <a:cs typeface="Calibri" pitchFamily="34" charset="0"/>
              </a:rPr>
            </a:br>
            <a:r>
              <a:rPr lang="pl-PL" altLang="pl-PL" sz="1600" dirty="0">
                <a:latin typeface="Calibri" pitchFamily="34" charset="0"/>
                <a:ea typeface="Times New Roman" pitchFamily="18" charset="0"/>
                <a:cs typeface="Calibri" pitchFamily="34" charset="0"/>
              </a:rPr>
              <a:t>z podziałem na:</a:t>
            </a:r>
          </a:p>
          <a:p>
            <a:pPr algn="just"/>
            <a:r>
              <a:rPr lang="pl-PL" altLang="pl-PL" sz="1600" dirty="0">
                <a:latin typeface="Calibri" pitchFamily="34" charset="0"/>
                <a:ea typeface="Times New Roman" pitchFamily="18" charset="0"/>
                <a:cs typeface="Calibri" pitchFamily="34" charset="0"/>
              </a:rPr>
              <a:t> </a:t>
            </a:r>
            <a:r>
              <a:rPr lang="pl-PL" altLang="pl-PL" sz="1600" dirty="0" smtClean="0">
                <a:latin typeface="Calibri" pitchFamily="34" charset="0"/>
                <a:ea typeface="Times New Roman" pitchFamily="18" charset="0"/>
                <a:cs typeface="Calibri" pitchFamily="34" charset="0"/>
              </a:rPr>
              <a:t>– </a:t>
            </a:r>
            <a:r>
              <a:rPr lang="pl-PL" altLang="pl-PL" sz="1600" b="1" dirty="0" smtClean="0">
                <a:latin typeface="Calibri" pitchFamily="34" charset="0"/>
                <a:ea typeface="Times New Roman" pitchFamily="18" charset="0"/>
                <a:cs typeface="Calibri" pitchFamily="34" charset="0"/>
              </a:rPr>
              <a:t>koszty bezpośrednie </a:t>
            </a:r>
            <a:r>
              <a:rPr lang="pl-PL" altLang="pl-PL" sz="1600" dirty="0" smtClean="0">
                <a:latin typeface="Calibri" pitchFamily="34" charset="0"/>
                <a:ea typeface="Times New Roman" pitchFamily="18" charset="0"/>
                <a:cs typeface="Calibri" pitchFamily="34" charset="0"/>
              </a:rPr>
              <a:t>- </a:t>
            </a:r>
            <a:r>
              <a:rPr lang="pl-PL" altLang="pl-PL" sz="1600" dirty="0">
                <a:latin typeface="Calibri" pitchFamily="34" charset="0"/>
                <a:ea typeface="Times New Roman" pitchFamily="18" charset="0"/>
                <a:cs typeface="Calibri" pitchFamily="34" charset="0"/>
              </a:rPr>
              <a:t>koszty dotyczące realizacji poszczególnych zadań       merytorycznych w projekcie,</a:t>
            </a:r>
          </a:p>
          <a:p>
            <a:pPr algn="just"/>
            <a:r>
              <a:rPr lang="pl-PL" altLang="pl-PL" sz="1600" dirty="0">
                <a:latin typeface="Calibri" pitchFamily="34" charset="0"/>
                <a:ea typeface="Times New Roman" pitchFamily="18" charset="0"/>
                <a:cs typeface="Calibri" pitchFamily="34" charset="0"/>
              </a:rPr>
              <a:t> </a:t>
            </a:r>
            <a:r>
              <a:rPr lang="pl-PL" altLang="pl-PL" sz="1600" dirty="0" smtClean="0">
                <a:latin typeface="Calibri" pitchFamily="34" charset="0"/>
                <a:ea typeface="Times New Roman" pitchFamily="18" charset="0"/>
                <a:cs typeface="Calibri" pitchFamily="34" charset="0"/>
              </a:rPr>
              <a:t>–     </a:t>
            </a:r>
            <a:r>
              <a:rPr lang="pl-PL" altLang="pl-PL" sz="1600" b="1" dirty="0" smtClean="0">
                <a:latin typeface="Calibri" pitchFamily="34" charset="0"/>
                <a:ea typeface="Times New Roman" pitchFamily="18" charset="0"/>
                <a:cs typeface="Calibri" pitchFamily="34" charset="0"/>
              </a:rPr>
              <a:t>koszty pośrednie   </a:t>
            </a:r>
            <a:r>
              <a:rPr lang="pl-PL" altLang="pl-PL" sz="1600" dirty="0" smtClean="0">
                <a:latin typeface="Calibri" pitchFamily="34" charset="0"/>
                <a:ea typeface="Times New Roman" pitchFamily="18" charset="0"/>
                <a:cs typeface="Calibri" pitchFamily="34" charset="0"/>
              </a:rPr>
              <a:t>-   koszty </a:t>
            </a:r>
            <a:r>
              <a:rPr lang="pl-PL" altLang="pl-PL" sz="16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34825"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4826" name="Prostokąt 2"/>
          <p:cNvSpPr>
            <a:spLocks noChangeArrowheads="1"/>
          </p:cNvSpPr>
          <p:nvPr/>
        </p:nvSpPr>
        <p:spPr bwMode="auto">
          <a:xfrm>
            <a:off x="684213" y="1484784"/>
            <a:ext cx="7848600" cy="4633381"/>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just"/>
            <a:endParaRPr lang="pl-PL" altLang="pl-PL" b="1" dirty="0">
              <a:latin typeface="Calibri" pitchFamily="34" charset="0"/>
              <a:cs typeface="Times New Roman" pitchFamily="18" charset="0"/>
            </a:endParaRPr>
          </a:p>
          <a:p>
            <a:pPr algn="just"/>
            <a:r>
              <a:rPr lang="pl-PL" altLang="pl-PL" b="1" dirty="0" smtClean="0">
                <a:latin typeface="Calibri" pitchFamily="34" charset="0"/>
                <a:cs typeface="Times New Roman" pitchFamily="18" charset="0"/>
              </a:rPr>
              <a:t>Koszty </a:t>
            </a:r>
            <a:r>
              <a:rPr lang="pl-PL" altLang="pl-PL" b="1" dirty="0">
                <a:latin typeface="Calibri" pitchFamily="34" charset="0"/>
                <a:cs typeface="Times New Roman" pitchFamily="18" charset="0"/>
              </a:rPr>
              <a:t>bezpośrednie</a:t>
            </a:r>
            <a:r>
              <a:rPr lang="pl-PL" altLang="pl-PL" dirty="0">
                <a:latin typeface="Calibri" pitchFamily="34" charset="0"/>
                <a:cs typeface="Times New Roman" pitchFamily="18" charset="0"/>
              </a:rPr>
              <a:t> w ramach projektu powinny zostać oszacowane należycie, racjonalnie i efektywnie, zgodnie z procedurami określonymi w </a:t>
            </a:r>
            <a:r>
              <a:rPr lang="pl-PL" altLang="pl-PL" i="1" dirty="0">
                <a:latin typeface="Calibri" pitchFamily="34" charset="0"/>
                <a:ea typeface="Times New Roman" pitchFamily="18" charset="0"/>
                <a:cs typeface="Calibri" pitchFamily="34" charset="0"/>
              </a:rPr>
              <a:t>Wytycznych </a:t>
            </a:r>
            <a:br>
              <a:rPr lang="pl-PL" altLang="pl-PL" i="1" dirty="0">
                <a:latin typeface="Calibri" pitchFamily="34" charset="0"/>
                <a:ea typeface="Times New Roman" pitchFamily="18" charset="0"/>
                <a:cs typeface="Calibri" pitchFamily="34" charset="0"/>
              </a:rPr>
            </a:br>
            <a:r>
              <a:rPr lang="pl-PL" altLang="pl-PL" i="1" dirty="0">
                <a:latin typeface="Calibri" pitchFamily="34" charset="0"/>
                <a:ea typeface="Times New Roman" pitchFamily="18" charset="0"/>
                <a:cs typeface="Calibri" pitchFamily="34" charset="0"/>
              </a:rPr>
              <a:t>w zakresie </a:t>
            </a:r>
            <a:r>
              <a:rPr lang="pl-PL" altLang="pl-PL" i="1" dirty="0" err="1">
                <a:latin typeface="Calibri" pitchFamily="34" charset="0"/>
                <a:ea typeface="Times New Roman" pitchFamily="18" charset="0"/>
                <a:cs typeface="Calibri" pitchFamily="34" charset="0"/>
              </a:rPr>
              <a:t>kwalifikowalności</a:t>
            </a:r>
            <a:r>
              <a:rPr lang="pl-PL" altLang="pl-PL" i="1" dirty="0">
                <a:latin typeface="Calibri" pitchFamily="34" charset="0"/>
                <a:ea typeface="Times New Roman" pitchFamily="18" charset="0"/>
                <a:cs typeface="Calibri" pitchFamily="34" charset="0"/>
              </a:rPr>
              <a:t> wydatków w ramach Europejskiego Funduszu Rozwoju Regionalnego, Europejskiego Funduszu Społecznego oraz Funduszu Spójności na lata 2014-202</a:t>
            </a:r>
            <a:r>
              <a:rPr lang="pl-PL" altLang="pl-PL" i="1" dirty="0">
                <a:latin typeface="Calibri" pitchFamily="34" charset="0"/>
                <a:cs typeface="Times New Roman" pitchFamily="18" charset="0"/>
              </a:rPr>
              <a:t>0 </a:t>
            </a:r>
            <a:r>
              <a:rPr lang="pl-PL" altLang="pl-PL" dirty="0">
                <a:latin typeface="Calibri" pitchFamily="34" charset="0"/>
                <a:cs typeface="Times New Roman" pitchFamily="18" charset="0"/>
              </a:rPr>
              <a:t>oraz z uwzględnieniem stawek rynkowych zgodnie </a:t>
            </a:r>
            <a:br>
              <a:rPr lang="pl-PL" altLang="pl-PL" dirty="0">
                <a:latin typeface="Calibri" pitchFamily="34" charset="0"/>
                <a:cs typeface="Times New Roman" pitchFamily="18" charset="0"/>
              </a:rPr>
            </a:br>
            <a:r>
              <a:rPr lang="pl-PL" altLang="pl-PL" dirty="0">
                <a:latin typeface="Calibri" pitchFamily="34" charset="0"/>
                <a:cs typeface="Times New Roman" pitchFamily="18" charset="0"/>
              </a:rPr>
              <a:t>z 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br>
              <a:rPr lang="pl-PL" altLang="pl-PL" dirty="0">
                <a:latin typeface="Calibri" pitchFamily="34" charset="0"/>
                <a:cs typeface="Times New Roman" pitchFamily="18" charset="0"/>
              </a:rPr>
            </a:br>
            <a:r>
              <a:rPr lang="pl-PL" altLang="pl-PL" dirty="0">
                <a:latin typeface="Calibri" pitchFamily="34" charset="0"/>
                <a:cs typeface="Times New Roman" pitchFamily="18" charset="0"/>
              </a:rPr>
              <a:t>w części dotyczącej Europejskiego Funduszu Społecznego.</a:t>
            </a:r>
          </a:p>
          <a:p>
            <a:pPr algn="just"/>
            <a:endParaRPr lang="pl-PL" altLang="pl-PL" dirty="0" smtClean="0">
              <a:latin typeface="Calibri" pitchFamily="34" charset="0"/>
              <a:cs typeface="Times New Roman" pitchFamily="18" charset="0"/>
            </a:endParaRPr>
          </a:p>
          <a:p>
            <a:pPr algn="just"/>
            <a:r>
              <a:rPr lang="pl-PL" altLang="pl-PL" dirty="0" smtClean="0">
                <a:latin typeface="Calibri" pitchFamily="34" charset="0"/>
              </a:rPr>
              <a:t>W </a:t>
            </a:r>
            <a:r>
              <a:rPr lang="pl-PL" altLang="pl-PL" dirty="0">
                <a:latin typeface="Calibri" pitchFamily="34" charset="0"/>
              </a:rPr>
              <a:t>budżecie projektu Wnioskodawca wskazuje i uzasadnia źródła finansowania wykazując racjonalność i efektywność wydatków oraz brak podwójnego finansowania.</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3994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9945" name="Prostokąt 2"/>
          <p:cNvSpPr>
            <a:spLocks noChangeArrowheads="1"/>
          </p:cNvSpPr>
          <p:nvPr/>
        </p:nvSpPr>
        <p:spPr bwMode="auto">
          <a:xfrm>
            <a:off x="827088" y="1268760"/>
            <a:ext cx="7489825" cy="4970591"/>
          </a:xfrm>
          <a:prstGeom prst="rect">
            <a:avLst/>
          </a:prstGeom>
          <a:noFill/>
          <a:ln w="9525">
            <a:noFill/>
            <a:miter lim="800000"/>
            <a:headEnd/>
            <a:tailEnd/>
          </a:ln>
        </p:spPr>
        <p:txBody>
          <a:bodyPr wrap="square">
            <a:spAutoFit/>
          </a:bodyPr>
          <a:lstStyle/>
          <a:p>
            <a:pPr algn="ctr">
              <a:spcAft>
                <a:spcPts val="200"/>
              </a:spcAft>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just">
              <a:spcAft>
                <a:spcPts val="200"/>
              </a:spcAft>
            </a:pPr>
            <a:endParaRPr lang="pl-PL" altLang="pl-PL" b="1" dirty="0" smtClean="0">
              <a:latin typeface="Calibri" pitchFamily="34" charset="0"/>
              <a:cs typeface="Times New Roman" pitchFamily="18" charset="0"/>
            </a:endParaRPr>
          </a:p>
          <a:p>
            <a:pPr algn="just">
              <a:spcAft>
                <a:spcPts val="200"/>
              </a:spcAft>
            </a:pPr>
            <a:r>
              <a:rPr lang="pl-PL" altLang="pl-PL" b="1" dirty="0" smtClean="0">
                <a:latin typeface="Calibri" pitchFamily="34" charset="0"/>
                <a:cs typeface="Times New Roman" pitchFamily="18" charset="0"/>
              </a:rPr>
              <a:t>Koszty </a:t>
            </a:r>
            <a:r>
              <a:rPr lang="pl-PL" altLang="pl-PL" b="1" dirty="0">
                <a:latin typeface="Calibri" pitchFamily="34" charset="0"/>
                <a:cs typeface="Times New Roman" pitchFamily="18" charset="0"/>
              </a:rPr>
              <a:t>pośrednie stanowią koszty administracyjne związane  z obsługą projektu, w szczególności</a:t>
            </a:r>
            <a:r>
              <a:rPr lang="pl-PL" altLang="pl-PL" dirty="0">
                <a:latin typeface="Calibri" pitchFamily="34" charset="0"/>
                <a:cs typeface="Times New Roman" pitchFamily="18" charset="0"/>
              </a:rPr>
              <a:t>:</a:t>
            </a:r>
          </a:p>
          <a:p>
            <a:pPr algn="just">
              <a:buFont typeface="Calibri" pitchFamily="34" charset="0"/>
              <a:buAutoNum type="alphaLcParenR"/>
            </a:pPr>
            <a:r>
              <a:rPr lang="pl-PL" altLang="pl-PL" sz="1700" dirty="0" smtClean="0">
                <a:latin typeface="Calibri" pitchFamily="34" charset="0"/>
              </a:rPr>
              <a:t> koszty </a:t>
            </a:r>
            <a:r>
              <a:rPr lang="pl-PL" altLang="pl-PL" sz="1700" dirty="0">
                <a:latin typeface="Calibri" pitchFamily="34" charset="0"/>
              </a:rPr>
              <a:t>koordynatora lub kierownika projektu oraz innego personelu </a:t>
            </a:r>
            <a:r>
              <a:rPr lang="pl-PL" altLang="pl-PL" sz="1700" dirty="0" smtClean="0">
                <a:latin typeface="Calibri" pitchFamily="34" charset="0"/>
              </a:rPr>
              <a:t>    bezpośrednio </a:t>
            </a:r>
            <a:r>
              <a:rPr lang="pl-PL" altLang="pl-PL" sz="1700" dirty="0">
                <a:latin typeface="Calibri" pitchFamily="34" charset="0"/>
              </a:rPr>
              <a:t>zaangażowanego w zarządzanie projektem i jego rozliczanie, </a:t>
            </a:r>
            <a:br>
              <a:rPr lang="pl-PL" altLang="pl-PL" sz="1700" dirty="0">
                <a:latin typeface="Calibri" pitchFamily="34" charset="0"/>
              </a:rPr>
            </a:br>
            <a:r>
              <a:rPr lang="pl-PL" altLang="pl-PL" sz="1700" dirty="0">
                <a:latin typeface="Calibri" pitchFamily="34" charset="0"/>
              </a:rPr>
              <a:t>o ile jego zatrudnienie jest niezbędne dla realizacji projektu, w tym </a:t>
            </a:r>
            <a:br>
              <a:rPr lang="pl-PL" altLang="pl-PL" sz="1700" dirty="0">
                <a:latin typeface="Calibri" pitchFamily="34" charset="0"/>
              </a:rPr>
            </a:br>
            <a:r>
              <a:rPr lang="pl-PL" altLang="pl-PL" sz="1700" dirty="0">
                <a:latin typeface="Calibri" pitchFamily="34" charset="0"/>
              </a:rPr>
              <a:t>w szczególności koszty wynagrodzenia tych osób, ich delegacji służbowych </a:t>
            </a:r>
            <a:br>
              <a:rPr lang="pl-PL" altLang="pl-PL" sz="1700" dirty="0">
                <a:latin typeface="Calibri" pitchFamily="34" charset="0"/>
              </a:rPr>
            </a:br>
            <a:r>
              <a:rPr lang="pl-PL" altLang="pl-PL" sz="1700" dirty="0">
                <a:latin typeface="Calibri" pitchFamily="34" charset="0"/>
              </a:rPr>
              <a:t>i szkoleń oraz koszty związane z wdrażaniem polityki równych szans przez te osoby,</a:t>
            </a:r>
          </a:p>
          <a:p>
            <a:pPr algn="just">
              <a:buFont typeface="Calibri" pitchFamily="34" charset="0"/>
              <a:buAutoNum type="alphaLcParenR" startAt="2"/>
            </a:pPr>
            <a:r>
              <a:rPr lang="pl-PL" altLang="pl-PL" sz="1700" dirty="0" smtClean="0">
                <a:latin typeface="Calibri" pitchFamily="34" charset="0"/>
              </a:rPr>
              <a:t> koszty </a:t>
            </a:r>
            <a:r>
              <a:rPr lang="pl-PL" altLang="pl-PL" sz="1700" dirty="0">
                <a:latin typeface="Calibri" pitchFamily="34" charset="0"/>
              </a:rPr>
              <a:t>zarządu (koszty wynagrodzenia 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700" dirty="0" smtClean="0">
                <a:latin typeface="Calibri" pitchFamily="34" charset="0"/>
              </a:rPr>
              <a:t> koszty </a:t>
            </a:r>
            <a:r>
              <a:rPr lang="pl-PL" altLang="pl-PL" sz="1700" dirty="0">
                <a:latin typeface="Calibri" pitchFamily="34" charset="0"/>
              </a:rPr>
              <a:t>personelu obsługowego (obsługa kadrowa, finansowa, administracyjna, sekretariat, kancelaria, obsługa prawna) na potrzeby funkcjonowania jednostki,</a:t>
            </a:r>
          </a:p>
          <a:p>
            <a:pPr algn="just">
              <a:buFont typeface="Calibri" pitchFamily="34" charset="0"/>
              <a:buAutoNum type="alphaLcParenR" startAt="4"/>
            </a:pPr>
            <a:r>
              <a:rPr lang="pl-PL" altLang="pl-PL" sz="1700" dirty="0" smtClean="0">
                <a:latin typeface="Calibri" pitchFamily="34" charset="0"/>
              </a:rPr>
              <a:t> koszty </a:t>
            </a:r>
            <a:r>
              <a:rPr lang="pl-PL" altLang="pl-PL" sz="1700" dirty="0">
                <a:latin typeface="Calibri" pitchFamily="34" charset="0"/>
              </a:rPr>
              <a:t>obsługi księgowej (koszty wynagrodzenia osób księgujących wydatki w projekcie, w tym koszty zlecenia prowadzenia obsługi księgowej projektu biuru rachunkowemu),</a:t>
            </a: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pic>
        <p:nvPicPr>
          <p:cNvPr id="40971" name="Obraz 22" descr="\\172.16.32.4\data\ZP\a.kowalczyk\Pulpit\logo nowe - korekta.png"/>
          <p:cNvPicPr>
            <a:picLocks noChangeAspect="1" noChangeArrowheads="1"/>
          </p:cNvPicPr>
          <p:nvPr/>
        </p:nvPicPr>
        <p:blipFill>
          <a:blip r:embed="rId3" cstate="print"/>
          <a:srcRect/>
          <a:stretch>
            <a:fillRect/>
          </a:stretch>
        </p:blipFill>
        <p:spPr bwMode="auto">
          <a:xfrm>
            <a:off x="1828800" y="6021388"/>
            <a:ext cx="5291138" cy="715962"/>
          </a:xfrm>
          <a:prstGeom prst="rect">
            <a:avLst/>
          </a:prstGeom>
          <a:noFill/>
          <a:ln w="9525">
            <a:noFill/>
            <a:miter lim="800000"/>
            <a:headEnd/>
            <a:tailEnd/>
          </a:ln>
        </p:spPr>
      </p:pic>
      <p:sp>
        <p:nvSpPr>
          <p:cNvPr id="2" name="Prostokąt 1"/>
          <p:cNvSpPr/>
          <p:nvPr/>
        </p:nvSpPr>
        <p:spPr>
          <a:xfrm>
            <a:off x="755576" y="1340768"/>
            <a:ext cx="7848871" cy="4339650"/>
          </a:xfrm>
          <a:prstGeom prst="rect">
            <a:avLst/>
          </a:prstGeom>
        </p:spPr>
        <p:txBody>
          <a:bodyPr wrap="square">
            <a:spAutoFit/>
          </a:bodyPr>
          <a:lstStyle/>
          <a:p>
            <a:pPr marL="342900" indent="-342900" algn="ctr">
              <a:defRPr/>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Font typeface="+mj-lt"/>
              <a:buAutoNum type="alphaLcParenR" startAt="5"/>
              <a:defRPr/>
            </a:pPr>
            <a:r>
              <a:rPr lang="pl-PL" sz="1700" dirty="0" smtClean="0">
                <a:latin typeface="+mn-lt"/>
              </a:rPr>
              <a:t>koszty </a:t>
            </a:r>
            <a:r>
              <a:rPr lang="pl-PL" sz="1700" dirty="0">
                <a:latin typeface="+mn-lt"/>
              </a:rPr>
              <a:t>utrzymania powierzchni biurowych (czynsz, najem, opłaty administracyjne) związanych z obsługą administracyjną projektu,</a:t>
            </a:r>
          </a:p>
          <a:p>
            <a:pPr marL="342900" indent="-342900" algn="just">
              <a:buFont typeface="+mj-lt"/>
              <a:buAutoNum type="alphaLcParenR" startAt="6"/>
              <a:defRPr/>
            </a:pPr>
            <a:r>
              <a:rPr lang="pl-PL" sz="1700" dirty="0">
                <a:latin typeface="+mn-lt"/>
              </a:rPr>
              <a:t>wydatki związane z otworzeniem lub prowadzeniem wyodrębnionego na rzecz projektu subkonta na rachunku bankowym lub odrębnego rachunku bankowego,</a:t>
            </a:r>
          </a:p>
          <a:p>
            <a:pPr marL="342900" indent="-342900" algn="just">
              <a:buFont typeface="+mj-lt"/>
              <a:buAutoNum type="alphaLcParenR" startAt="7"/>
              <a:defRPr/>
            </a:pPr>
            <a:r>
              <a:rPr lang="pl-PL" sz="1700" dirty="0">
                <a:latin typeface="+mn-lt"/>
              </a:rPr>
              <a:t>działania informacyjno-promocyjne projektu (np. zakup materiałów promocyjnych i informacyjnych, zakup ogłoszeń prasowych),</a:t>
            </a:r>
          </a:p>
          <a:p>
            <a:pPr marL="342900" indent="-342900" algn="just">
              <a:buFont typeface="+mj-lt"/>
              <a:buAutoNum type="alphaLcParenR" startAt="8"/>
              <a:defRPr/>
            </a:pPr>
            <a:r>
              <a:rPr lang="pl-PL" sz="1700" dirty="0">
                <a:latin typeface="+mn-lt"/>
              </a:rPr>
              <a:t>amortyzacja, najem lub zakup aktywów (środków trwałych i wartości niematerialnych i prawnych) używanych na potrzeby personelu, o którym mowa w lit. a - d,</a:t>
            </a:r>
          </a:p>
          <a:p>
            <a:pPr marL="342900" indent="-342900" algn="just">
              <a:buFont typeface="+mj-lt"/>
              <a:buAutoNum type="alphaLcParenR" startAt="9"/>
              <a:defRPr/>
            </a:pPr>
            <a:r>
              <a:rPr lang="pl-PL" sz="1700" dirty="0">
                <a:latin typeface="+mn-lt"/>
              </a:rPr>
              <a:t>opłaty za energię elektryczną, cieplną, gazową i wodę, opłaty przesyłowe, opłaty za odprowadzanie ścieków w zakresie związanym z obsługą administracyjną projektu,</a:t>
            </a:r>
          </a:p>
          <a:p>
            <a:pPr marL="342900" indent="-342900" algn="just">
              <a:buFont typeface="+mj-lt"/>
              <a:buAutoNum type="alphaLcParenR" startAt="10"/>
              <a:defRPr/>
            </a:pPr>
            <a:r>
              <a:rPr lang="pl-PL" sz="1700" dirty="0">
                <a:latin typeface="+mn-lt"/>
              </a:rPr>
              <a:t>koszty usług pocztowych, telefonicznych, internetowych, kurierskich związanych z obsługą administracyjną projektu,</a:t>
            </a:r>
          </a:p>
          <a:p>
            <a:pPr marL="342900" indent="-342900" algn="just">
              <a:buFont typeface="+mj-lt"/>
              <a:buAutoNum type="alphaLcParenR" startAt="10"/>
              <a:defRPr/>
            </a:pPr>
            <a:r>
              <a:rPr lang="pl-PL" sz="1700" dirty="0">
                <a:latin typeface="+mn-lt"/>
              </a:rPr>
              <a:t>koszty usług powielania dokumentów związanych z </a:t>
            </a:r>
            <a:r>
              <a:rPr lang="pl-PL" sz="1700" dirty="0" err="1" smtClean="0">
                <a:latin typeface="+mn-lt"/>
              </a:rPr>
              <a:t>obsł</a:t>
            </a:r>
            <a:r>
              <a:rPr lang="pl-PL" sz="1700" dirty="0" smtClean="0">
                <a:latin typeface="+mn-lt"/>
              </a:rPr>
              <a:t>. administracyjną </a:t>
            </a:r>
            <a:r>
              <a:rPr lang="pl-PL" sz="1700" dirty="0">
                <a:latin typeface="+mn-lt"/>
              </a:rPr>
              <a:t>projektu,</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Obraz 22" descr="\\172.16.32.4\data\ZP\a.kowalczyk\Pulpit\logo nowe - korekta.png"/>
          <p:cNvPicPr>
            <a:picLocks noGrp="1" noChangeAspect="1" noChangeArrowheads="1"/>
          </p:cNvPicPr>
          <p:nvPr>
            <p:ph idx="1"/>
          </p:nvPr>
        </p:nvPicPr>
        <p:blipFill>
          <a:blip r:embed="rId2" cstate="print"/>
          <a:srcRect/>
          <a:stretch>
            <a:fillRect/>
          </a:stretch>
        </p:blipFill>
        <p:spPr>
          <a:xfrm>
            <a:off x="1908175" y="5732463"/>
            <a:ext cx="5256213" cy="792162"/>
          </a:xfrm>
          <a:noFill/>
        </p:spPr>
      </p:pic>
      <p:sp>
        <p:nvSpPr>
          <p:cNvPr id="12" name="Prostokąt 11"/>
          <p:cNvSpPr/>
          <p:nvPr/>
        </p:nvSpPr>
        <p:spPr>
          <a:xfrm>
            <a:off x="0" y="0"/>
            <a:ext cx="9144000" cy="1196752"/>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7" name="Tytuł 6"/>
          <p:cNvSpPr>
            <a:spLocks noGrp="1"/>
          </p:cNvSpPr>
          <p:nvPr>
            <p:ph type="title"/>
          </p:nvPr>
        </p:nvSpPr>
        <p:spPr>
          <a:xfrm>
            <a:off x="179512" y="274638"/>
            <a:ext cx="8712968" cy="63408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r>
              <a:rPr lang="pl-PL" sz="3200" b="1" dirty="0">
                <a:solidFill>
                  <a:schemeClr val="tx1"/>
                </a:solidFill>
              </a:rPr>
              <a:t>Wojewódzki Urząd Pracy w Opolu</a:t>
            </a:r>
          </a:p>
        </p:txBody>
      </p:sp>
      <p:sp>
        <p:nvSpPr>
          <p:cNvPr id="4" name="Prostokąt 3"/>
          <p:cNvSpPr/>
          <p:nvPr/>
        </p:nvSpPr>
        <p:spPr>
          <a:xfrm>
            <a:off x="755575" y="1412777"/>
            <a:ext cx="7632849" cy="5524589"/>
          </a:xfrm>
          <a:prstGeom prst="rect">
            <a:avLst/>
          </a:prstGeom>
        </p:spPr>
        <p:txBody>
          <a:bodyPr wrap="square">
            <a:spAutoFit/>
          </a:bodyPr>
          <a:lstStyle/>
          <a:p>
            <a:pPr marL="342900" indent="-342900" algn="ctr">
              <a:defRPr/>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marL="342900" indent="-342900" algn="just">
              <a:defRPr/>
            </a:pPr>
            <a:endParaRPr lang="pl-PL" sz="800" dirty="0" smtClean="0">
              <a:latin typeface="+mn-lt"/>
            </a:endParaRPr>
          </a:p>
          <a:p>
            <a:pPr marL="342900" indent="-342900" algn="just">
              <a:buFont typeface="+mj-lt"/>
              <a:buAutoNum type="alphaLcParenR" startAt="12"/>
              <a:defRPr/>
            </a:pPr>
            <a:r>
              <a:rPr lang="pl-PL" sz="1700" dirty="0" smtClean="0">
                <a:latin typeface="+mn-lt"/>
              </a:rPr>
              <a:t>koszty </a:t>
            </a:r>
            <a:r>
              <a:rPr lang="pl-PL" sz="1700" dirty="0">
                <a:latin typeface="+mn-lt"/>
              </a:rPr>
              <a:t>materiałów biurowych i artykułów piśmienniczych związanych </a:t>
            </a:r>
            <a:br>
              <a:rPr lang="pl-PL" sz="1700" dirty="0">
                <a:latin typeface="+mn-lt"/>
              </a:rPr>
            </a:br>
            <a:r>
              <a:rPr lang="pl-PL" sz="1700" dirty="0">
                <a:latin typeface="+mn-lt"/>
              </a:rPr>
              <a:t>z obsługą administracyjną projektu,</a:t>
            </a:r>
          </a:p>
          <a:p>
            <a:pPr marL="342900" indent="-342900" algn="just">
              <a:buFont typeface="+mj-lt"/>
              <a:buAutoNum type="alphaLcParenR" startAt="12"/>
              <a:defRPr/>
            </a:pPr>
            <a:r>
              <a:rPr lang="pl-PL" sz="1700" dirty="0">
                <a:latin typeface="+mn-lt"/>
              </a:rPr>
              <a:t>koszty ubezpieczeń majątkowych</a:t>
            </a:r>
            <a:r>
              <a:rPr lang="pl-PL" sz="1600" dirty="0"/>
              <a:t>,</a:t>
            </a:r>
          </a:p>
          <a:p>
            <a:pPr marL="342900" indent="-342900" algn="just">
              <a:buFont typeface="+mj-lt"/>
              <a:buAutoNum type="alphaLcParenR" startAt="12"/>
              <a:defRPr/>
            </a:pPr>
            <a:r>
              <a:rPr lang="pl-PL" sz="1700" dirty="0">
                <a:latin typeface="+mn-lt"/>
              </a:rPr>
              <a:t>koszty ochrony</a:t>
            </a:r>
            <a:r>
              <a:rPr lang="pl-PL" sz="1600" dirty="0"/>
              <a:t>,</a:t>
            </a:r>
          </a:p>
          <a:p>
            <a:pPr marL="342900" indent="-342900" algn="just">
              <a:buFont typeface="+mj-lt"/>
              <a:buAutoNum type="alphaLcParenR" startAt="15"/>
              <a:defRPr/>
            </a:pPr>
            <a:r>
              <a:rPr lang="pl-PL" sz="1700" dirty="0">
                <a:latin typeface="+mn-lt"/>
              </a:rPr>
              <a:t>koszty sprzątania pomieszczeń związanych z obsługą administracyjną projektu,</a:t>
            </a:r>
            <a:br>
              <a:rPr lang="pl-PL" sz="1700" dirty="0">
                <a:latin typeface="+mn-lt"/>
              </a:rPr>
            </a:br>
            <a:r>
              <a:rPr lang="pl-PL" sz="1700" dirty="0">
                <a:latin typeface="+mn-lt"/>
              </a:rPr>
              <a:t>w tym środki do utrzymania ich czystości oraz dezynsekcję, dezynfekcję, deratyzację tych pomieszczeń,</a:t>
            </a:r>
          </a:p>
          <a:p>
            <a:pPr marL="342900" indent="-342900" algn="just">
              <a:buFont typeface="+mj-lt"/>
              <a:buAutoNum type="alphaLcParenR" startAt="15"/>
              <a:defRPr/>
            </a:pPr>
            <a:r>
              <a:rPr lang="pl-PL" sz="1700" dirty="0">
                <a:latin typeface="+mn-lt"/>
              </a:rPr>
              <a:t>koszty zabezpieczenia prawidłowej realizacji umowy</a:t>
            </a:r>
            <a:r>
              <a:rPr lang="pl-PL" sz="1700" dirty="0" smtClean="0">
                <a:latin typeface="+mn-lt"/>
              </a:rPr>
              <a:t>.</a:t>
            </a:r>
          </a:p>
          <a:p>
            <a:pPr marL="342900" indent="-342900" algn="just">
              <a:buFont typeface="+mj-lt"/>
              <a:buAutoNum type="alphaLcParenR" startAt="15"/>
              <a:defRPr/>
            </a:pPr>
            <a:endParaRPr lang="pl-PL" sz="1200" dirty="0">
              <a:latin typeface="+mn-lt"/>
            </a:endParaRPr>
          </a:p>
          <a:p>
            <a:pPr algn="ctr">
              <a:defRPr/>
            </a:pPr>
            <a:r>
              <a:rPr lang="pl-PL" b="1" dirty="0" smtClean="0">
                <a:latin typeface="+mn-lt"/>
              </a:rPr>
              <a:t>Uwaga !</a:t>
            </a:r>
          </a:p>
          <a:p>
            <a:pPr algn="ctr">
              <a:defRPr/>
            </a:pPr>
            <a:endParaRPr lang="pl-PL" sz="600" b="1" dirty="0">
              <a:latin typeface="+mn-lt"/>
            </a:endParaRPr>
          </a:p>
          <a:p>
            <a:pPr algn="ctr">
              <a:defRPr/>
            </a:pPr>
            <a:r>
              <a:rPr lang="pl-PL" altLang="pl-PL" b="1" dirty="0">
                <a:latin typeface="Calibri" pitchFamily="34" charset="0"/>
                <a:ea typeface="Times New Roman" pitchFamily="18" charset="0"/>
                <a:cs typeface="Calibri" pitchFamily="34" charset="0"/>
              </a:rPr>
              <a:t>Niedopuszczalna jest sytuacja, w której koszty pośrednie  zostaną </a:t>
            </a:r>
            <a:r>
              <a:rPr lang="pl-PL" altLang="pl-PL" b="1" dirty="0" smtClean="0">
                <a:latin typeface="Calibri" pitchFamily="34" charset="0"/>
                <a:ea typeface="Times New Roman" pitchFamily="18" charset="0"/>
                <a:cs typeface="Calibri" pitchFamily="34" charset="0"/>
              </a:rPr>
              <a:t>wykazane    </a:t>
            </a:r>
            <a:r>
              <a:rPr lang="pl-PL" altLang="pl-PL" b="1" dirty="0">
                <a:latin typeface="Calibri" pitchFamily="34" charset="0"/>
                <a:ea typeface="Times New Roman" pitchFamily="18" charset="0"/>
                <a:cs typeface="Calibri" pitchFamily="34" charset="0"/>
              </a:rPr>
              <a:t>w ramach kosztów bezpośrednich.</a:t>
            </a:r>
            <a:r>
              <a:rPr lang="pl-PL" altLang="pl-PL" sz="2000" dirty="0">
                <a:latin typeface="Calibri" pitchFamily="34" charset="0"/>
                <a:ea typeface="Times New Roman" pitchFamily="18" charset="0"/>
                <a:cs typeface="Calibri" pitchFamily="34" charset="0"/>
              </a:rPr>
              <a:t> </a:t>
            </a:r>
            <a:endParaRPr lang="pl-PL" altLang="pl-PL" sz="2000" dirty="0">
              <a:ea typeface="Times New Roman" pitchFamily="18" charset="0"/>
              <a:cs typeface="Calibri" pitchFamily="34" charset="0"/>
            </a:endParaRPr>
          </a:p>
          <a:p>
            <a:pPr algn="ctr">
              <a:defRPr/>
            </a:pPr>
            <a:endParaRPr lang="pl-PL" sz="500" dirty="0">
              <a:latin typeface="+mn-lt"/>
            </a:endParaRPr>
          </a:p>
          <a:p>
            <a:pPr algn="ctr">
              <a:defRPr/>
            </a:pPr>
            <a:r>
              <a:rPr lang="pl-PL" b="1" dirty="0">
                <a:latin typeface="+mn-lt"/>
              </a:rPr>
              <a:t>W ramach kosztów pośrednich nie są wykazywane wydatki objęte </a:t>
            </a:r>
            <a:br>
              <a:rPr lang="pl-PL" b="1" dirty="0">
                <a:latin typeface="+mn-lt"/>
              </a:rPr>
            </a:br>
            <a:r>
              <a:rPr lang="pl-PL" b="1" dirty="0" err="1">
                <a:latin typeface="+mn-lt"/>
              </a:rPr>
              <a:t>cross-financingiem</a:t>
            </a:r>
            <a:r>
              <a:rPr lang="pl-PL" b="1" dirty="0" smtClean="0">
                <a:latin typeface="+mn-lt"/>
              </a:rPr>
              <a:t>.</a:t>
            </a:r>
          </a:p>
          <a:p>
            <a:pPr algn="ctr">
              <a:defRPr/>
            </a:pPr>
            <a:endParaRPr lang="pl-PL" b="1" dirty="0" smtClean="0">
              <a:latin typeface="+mn-lt"/>
            </a:endParaRPr>
          </a:p>
          <a:p>
            <a:pPr algn="ctr">
              <a:defRPr/>
            </a:pPr>
            <a:endParaRPr lang="pl-PL" b="1" dirty="0" smtClean="0">
              <a:latin typeface="+mn-lt"/>
            </a:endParaRPr>
          </a:p>
          <a:p>
            <a:pPr algn="ctr">
              <a:defRPr/>
            </a:pPr>
            <a:endParaRPr lang="pl-PL" b="1" dirty="0">
              <a:latin typeface="+mn-lt"/>
            </a:endParaRPr>
          </a:p>
          <a:p>
            <a:pPr algn="ctr">
              <a:defRPr/>
            </a:pPr>
            <a:endParaRPr lang="pl-PL" b="1"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5047536"/>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cs typeface="Times New Roman" pitchFamily="18" charset="0"/>
              </a:rPr>
              <a:t>Termin i miejsce naboru wniosków konkursowych w ramach Poddziałania 9.2.1  </a:t>
            </a:r>
            <a:r>
              <a:rPr lang="pl-PL" altLang="pl-PL" sz="2000" b="1" i="1" u="sng" dirty="0">
                <a:latin typeface="Calibri" pitchFamily="34" charset="0"/>
                <a:cs typeface="Times New Roman" pitchFamily="18" charset="0"/>
              </a:rPr>
              <a:t>Wsparcie kształcenia zawodowego </a:t>
            </a:r>
            <a:r>
              <a:rPr lang="pl-PL" altLang="pl-PL" sz="2000" b="1" u="sng" dirty="0" smtClean="0">
                <a:latin typeface="Calibri" pitchFamily="34" charset="0"/>
                <a:cs typeface="Times New Roman" pitchFamily="18" charset="0"/>
              </a:rPr>
              <a:t>:</a:t>
            </a:r>
          </a:p>
          <a:p>
            <a:pPr algn="ctr"/>
            <a:endParaRPr lang="pl-PL" altLang="pl-PL" dirty="0">
              <a:latin typeface="Calibri" pitchFamily="34" charset="0"/>
              <a:cs typeface="Times New Roman" pitchFamily="18" charset="0"/>
            </a:endParaRPr>
          </a:p>
          <a:p>
            <a:pPr algn="just"/>
            <a:r>
              <a:rPr lang="pl-PL" altLang="pl-PL" sz="1400" dirty="0">
                <a:latin typeface="Calibri" pitchFamily="34" charset="0"/>
                <a:cs typeface="Times New Roman" pitchFamily="18" charset="0"/>
              </a:rPr>
              <a:t>Nabór wniosków o dofinansowanie </a:t>
            </a:r>
            <a:r>
              <a:rPr lang="pl-PL" altLang="pl-PL" sz="1400" dirty="0" smtClean="0">
                <a:latin typeface="Calibri" pitchFamily="34" charset="0"/>
                <a:cs typeface="Times New Roman" pitchFamily="18" charset="0"/>
              </a:rPr>
              <a:t>projektów konkursowych </a:t>
            </a:r>
            <a:r>
              <a:rPr lang="pl-PL" altLang="pl-PL" sz="1400" dirty="0">
                <a:latin typeface="Calibri" pitchFamily="34" charset="0"/>
                <a:cs typeface="Times New Roman" pitchFamily="18" charset="0"/>
              </a:rPr>
              <a:t>będzie prowadzony od dnia </a:t>
            </a:r>
            <a:r>
              <a:rPr lang="pl-PL" altLang="pl-PL" sz="1400" b="1" dirty="0" smtClean="0">
                <a:latin typeface="Calibri" pitchFamily="34" charset="0"/>
                <a:cs typeface="Times New Roman" pitchFamily="18" charset="0"/>
              </a:rPr>
              <a:t>19.11.2015r</a:t>
            </a:r>
            <a:r>
              <a:rPr lang="pl-PL" altLang="pl-PL" sz="1400" b="1" dirty="0">
                <a:latin typeface="Calibri" pitchFamily="34" charset="0"/>
                <a:cs typeface="Times New Roman" pitchFamily="18" charset="0"/>
              </a:rPr>
              <a:t>. </a:t>
            </a:r>
            <a:r>
              <a:rPr lang="pl-PL" altLang="pl-PL" sz="1400" dirty="0">
                <a:latin typeface="Calibri" pitchFamily="34" charset="0"/>
                <a:cs typeface="Times New Roman" pitchFamily="18" charset="0"/>
              </a:rPr>
              <a:t>do dnia </a:t>
            </a:r>
            <a:r>
              <a:rPr lang="pl-PL" altLang="pl-PL" sz="1400" b="1" dirty="0" smtClean="0">
                <a:latin typeface="Calibri" pitchFamily="34" charset="0"/>
                <a:cs typeface="Times New Roman" pitchFamily="18" charset="0"/>
              </a:rPr>
              <a:t>26.11.2015r</a:t>
            </a:r>
            <a:r>
              <a:rPr lang="pl-PL" altLang="pl-PL" sz="1400" b="1" dirty="0">
                <a:latin typeface="Calibri" pitchFamily="34" charset="0"/>
                <a:cs typeface="Times New Roman" pitchFamily="18" charset="0"/>
              </a:rPr>
              <a:t>.</a:t>
            </a:r>
            <a:endParaRPr lang="pl-PL" altLang="pl-PL" sz="1600" b="1" dirty="0">
              <a:latin typeface="Calibri" pitchFamily="34" charset="0"/>
              <a:cs typeface="Times New Roman" pitchFamily="18" charset="0"/>
            </a:endParaRPr>
          </a:p>
          <a:p>
            <a:pPr algn="just"/>
            <a:endParaRPr lang="pl-PL" altLang="pl-PL" sz="10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rgbClr val="0000FF"/>
                </a:solidFill>
                <a:latin typeface="Calibri" pitchFamily="34" charset="0"/>
                <a:cs typeface="Times New Roman" pitchFamily="18" charset="0"/>
                <a:hlinkClick r:id="rId3"/>
              </a:rPr>
              <a:t>Panelu Wnioskodawcy SYZYF RPO WO 2014-2020</a:t>
            </a:r>
            <a:r>
              <a:rPr lang="pl-PL" altLang="pl-PL" sz="1400" b="1" dirty="0">
                <a:latin typeface="Calibri" pitchFamily="34" charset="0"/>
                <a:cs typeface="Times New Roman" pitchFamily="18" charset="0"/>
              </a:rPr>
              <a:t>, tj. generatorze wniosków formularz wniosku o dofinansowanie projektu, należy wysłać </a:t>
            </a:r>
            <a:r>
              <a:rPr lang="pl-PL" altLang="pl-PL" sz="1400" b="1" dirty="0" err="1">
                <a:latin typeface="Calibri" pitchFamily="34" charset="0"/>
                <a:cs typeface="Times New Roman" pitchFamily="18" charset="0"/>
              </a:rPr>
              <a:t>on-line</a:t>
            </a:r>
            <a:r>
              <a:rPr lang="pl-PL" altLang="pl-PL" sz="1400" b="1" dirty="0">
                <a:latin typeface="Calibri" pitchFamily="34" charset="0"/>
                <a:cs typeface="Times New Roman" pitchFamily="18" charset="0"/>
              </a:rPr>
              <a:t>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err="1">
                <a:solidFill>
                  <a:srgbClr val="0000FF"/>
                </a:solidFill>
                <a:latin typeface="Calibri" pitchFamily="34" charset="0"/>
                <a:cs typeface="Times New Roman" pitchFamily="18" charset="0"/>
                <a:hlinkClick r:id="rId4"/>
              </a:rPr>
              <a:t>www.pw.opolskie.pl</a:t>
            </a:r>
            <a:r>
              <a:rPr lang="pl-PL" altLang="pl-PL" sz="1400" dirty="0">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dirty="0">
                <a:latin typeface="Calibri" pitchFamily="34" charset="0"/>
                <a:cs typeface="Times New Roman" pitchFamily="18" charset="0"/>
              </a:rPr>
              <a:t>(w dwóch egzemplarzach tj. w dwóch oryginałach – zalecane lub oryginale i kopii) wraz z wymaganą dokumentacją, </a:t>
            </a:r>
            <a:r>
              <a:rPr lang="pl-PL" altLang="pl-PL" sz="1400" b="1" dirty="0">
                <a:latin typeface="Calibri" pitchFamily="34" charset="0"/>
                <a:cs typeface="Times New Roman" pitchFamily="18" charset="0"/>
              </a:rPr>
              <a:t>należy składać od poniedziałku do piątku w godzinach pracy urzędu 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Wojewódzkim Urzędzie Pracy w Opolu</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Punkt Informacyjny o EFS</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Pokój nr 14</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ul. Głogowska 25c 45-315 </a:t>
            </a:r>
            <a:r>
              <a:rPr lang="pl-PL" altLang="pl-PL" sz="1400" b="1" dirty="0" smtClean="0">
                <a:latin typeface="Calibri" pitchFamily="34" charset="0"/>
                <a:cs typeface="Times New Roman" pitchFamily="18" charset="0"/>
              </a:rPr>
              <a:t>Opole</a:t>
            </a:r>
            <a:endParaRPr lang="pl-PL" altLang="pl-PL" sz="8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ctr"/>
            <a:r>
              <a:rPr lang="pl-PL" altLang="pl-PL" sz="1400" b="1" u="sng" dirty="0" smtClean="0">
                <a:latin typeface="Calibri" pitchFamily="34" charset="0"/>
                <a:cs typeface="Times New Roman" pitchFamily="18" charset="0"/>
              </a:rPr>
              <a:t>Instrukcja </a:t>
            </a:r>
            <a:r>
              <a:rPr lang="pl-PL" altLang="pl-PL" sz="1400" b="1" u="sng" dirty="0">
                <a:latin typeface="Calibri" pitchFamily="34" charset="0"/>
                <a:cs typeface="Times New Roman" pitchFamily="18" charset="0"/>
              </a:rPr>
              <a:t>przygotowania wersji elektronicznej i papierowej wniosku o dofinansowanie projektu znajduje się w załączniku nr 3 do </a:t>
            </a:r>
            <a:r>
              <a:rPr lang="pl-PL" altLang="pl-PL" sz="1400" b="1" u="sng" dirty="0" smtClean="0">
                <a:latin typeface="Calibri" pitchFamily="34" charset="0"/>
                <a:cs typeface="Times New Roman" pitchFamily="18" charset="0"/>
              </a:rPr>
              <a:t>Regulaminu Konkursu. </a:t>
            </a:r>
            <a:r>
              <a:rPr lang="pl-PL" altLang="pl-PL" sz="1400" b="1" u="sng" dirty="0">
                <a:latin typeface="Calibri" pitchFamily="34" charset="0"/>
                <a:cs typeface="Times New Roman" pitchFamily="18" charset="0"/>
              </a:rPr>
              <a:t>W zakresie doręczeń i sposobu obliczania terminów stosuje się przepisy ustawy z dnia 14 czerwca 1960 r. – Kodeks postępowania administracyjnego</a:t>
            </a:r>
            <a:r>
              <a:rPr lang="pl-PL" altLang="pl-PL" sz="1400" b="1" u="sng" dirty="0" smtClean="0">
                <a:latin typeface="Calibri" pitchFamily="34" charset="0"/>
                <a:cs typeface="Times New Roman" pitchFamily="18" charset="0"/>
              </a:rPr>
              <a:t>.</a:t>
            </a:r>
          </a:p>
          <a:p>
            <a:pPr algn="just"/>
            <a:endParaRPr lang="pl-PL" altLang="pl-PL" sz="1600"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4506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45069" name="Prostokąt 1"/>
          <p:cNvSpPr>
            <a:spLocks noChangeArrowheads="1"/>
          </p:cNvSpPr>
          <p:nvPr/>
        </p:nvSpPr>
        <p:spPr bwMode="auto">
          <a:xfrm>
            <a:off x="683568" y="1340768"/>
            <a:ext cx="7848872" cy="4162678"/>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ctr"/>
            <a:endParaRPr lang="pl-PL" altLang="pl-PL" b="1" dirty="0" smtClean="0">
              <a:latin typeface="Calibri" pitchFamily="34" charset="0"/>
              <a:ea typeface="Times New Roman" pitchFamily="18" charset="0"/>
              <a:cs typeface="Calibri" pitchFamily="34" charset="0"/>
            </a:endParaRPr>
          </a:p>
          <a:p>
            <a:r>
              <a:rPr lang="pl-PL" altLang="pl-PL" b="1" dirty="0" smtClean="0">
                <a:latin typeface="Calibri" pitchFamily="34" charset="0"/>
                <a:ea typeface="Times New Roman" pitchFamily="18" charset="0"/>
                <a:cs typeface="Calibri" pitchFamily="34" charset="0"/>
              </a:rPr>
              <a:t>W </a:t>
            </a:r>
            <a:r>
              <a:rPr lang="pl-PL" altLang="pl-PL" b="1" dirty="0">
                <a:latin typeface="Calibri" pitchFamily="34" charset="0"/>
                <a:ea typeface="Times New Roman" pitchFamily="18" charset="0"/>
                <a:cs typeface="Calibri" pitchFamily="34" charset="0"/>
              </a:rPr>
              <a:t>ramach projektu koszty pośrednie mogą być rozliczane </a:t>
            </a:r>
            <a:r>
              <a:rPr lang="pl-PL" altLang="pl-PL" b="1" u="sng" dirty="0">
                <a:latin typeface="Calibri" pitchFamily="34" charset="0"/>
                <a:ea typeface="Times New Roman" pitchFamily="18" charset="0"/>
                <a:cs typeface="Calibri" pitchFamily="34" charset="0"/>
              </a:rPr>
              <a:t>wyłącznie</a:t>
            </a:r>
            <a:r>
              <a:rPr lang="pl-PL" altLang="pl-PL" b="1" dirty="0">
                <a:latin typeface="Calibri" pitchFamily="34" charset="0"/>
                <a:ea typeface="Times New Roman" pitchFamily="18" charset="0"/>
                <a:cs typeface="Calibri" pitchFamily="34" charset="0"/>
              </a:rPr>
              <a:t> </a:t>
            </a:r>
            <a:br>
              <a:rPr lang="pl-PL" altLang="pl-PL" b="1" dirty="0">
                <a:latin typeface="Calibri" pitchFamily="34" charset="0"/>
                <a:ea typeface="Times New Roman" pitchFamily="18" charset="0"/>
                <a:cs typeface="Calibri" pitchFamily="34" charset="0"/>
              </a:rPr>
            </a:br>
            <a:r>
              <a:rPr lang="pl-PL" altLang="pl-PL" b="1" dirty="0">
                <a:latin typeface="Calibri" pitchFamily="34" charset="0"/>
                <a:ea typeface="Times New Roman" pitchFamily="18" charset="0"/>
                <a:cs typeface="Calibri" pitchFamily="34" charset="0"/>
              </a:rPr>
              <a:t>z wykorzystaniem następujących stawek ryczałtowych</a:t>
            </a:r>
            <a:r>
              <a:rPr lang="pl-PL" altLang="pl-PL" b="1" dirty="0" smtClean="0">
                <a:latin typeface="Calibri" pitchFamily="34" charset="0"/>
                <a:ea typeface="Times New Roman" pitchFamily="18" charset="0"/>
                <a:cs typeface="Calibri" pitchFamily="34" charset="0"/>
              </a:rPr>
              <a:t>:</a:t>
            </a:r>
          </a:p>
          <a:p>
            <a:endParaRPr lang="pl-PL" altLang="pl-PL" sz="1050" b="1" dirty="0">
              <a:latin typeface="Calibri" pitchFamily="34" charset="0"/>
              <a:ea typeface="Times New Roman" pitchFamily="18" charset="0"/>
              <a:cs typeface="Calibri" pitchFamily="34" charset="0"/>
            </a:endParaRPr>
          </a:p>
          <a:p>
            <a:pPr>
              <a:buFont typeface="Wingdings" pitchFamily="2" charset="2"/>
              <a:buChar char="§"/>
            </a:pPr>
            <a:r>
              <a:rPr lang="pl-PL" altLang="pl-PL" dirty="0" smtClean="0">
                <a:latin typeface="Calibri" pitchFamily="34" charset="0"/>
                <a:ea typeface="Times New Roman" pitchFamily="18" charset="0"/>
                <a:cs typeface="Calibri" pitchFamily="34" charset="0"/>
              </a:rPr>
              <a:t>  25 </a:t>
            </a:r>
            <a:r>
              <a:rPr lang="pl-PL" altLang="pl-PL" dirty="0">
                <a:latin typeface="Calibri" pitchFamily="34" charset="0"/>
                <a:ea typeface="Times New Roman" pitchFamily="18" charset="0"/>
                <a:cs typeface="Calibri" pitchFamily="34" charset="0"/>
              </a:rPr>
              <a:t>% kosztów bezpośrednich </a:t>
            </a:r>
            <a:r>
              <a:rPr lang="pl-PL" altLang="pl-PL" dirty="0" smtClean="0">
                <a:latin typeface="Calibri" pitchFamily="34" charset="0"/>
                <a:ea typeface="Times New Roman" pitchFamily="18" charset="0"/>
                <a:cs typeface="Calibri" pitchFamily="34" charset="0"/>
              </a:rPr>
              <a:t>–  </a:t>
            </a:r>
            <a:r>
              <a:rPr lang="pl-PL" altLang="pl-PL" dirty="0">
                <a:latin typeface="Calibri" pitchFamily="34" charset="0"/>
                <a:ea typeface="Times New Roman" pitchFamily="18" charset="0"/>
                <a:cs typeface="Calibri" pitchFamily="34" charset="0"/>
              </a:rPr>
              <a:t>w przypadku projektów o wartości do </a:t>
            </a:r>
            <a:br>
              <a:rPr lang="pl-PL" altLang="pl-PL" dirty="0">
                <a:latin typeface="Calibri" pitchFamily="34" charset="0"/>
                <a:ea typeface="Times New Roman" pitchFamily="18" charset="0"/>
                <a:cs typeface="Calibri" pitchFamily="34" charset="0"/>
              </a:rPr>
            </a:br>
            <a:r>
              <a:rPr lang="pl-PL" altLang="pl-PL" dirty="0">
                <a:latin typeface="Calibri" pitchFamily="34" charset="0"/>
                <a:ea typeface="Times New Roman" pitchFamily="18" charset="0"/>
                <a:cs typeface="Calibri" pitchFamily="34" charset="0"/>
              </a:rPr>
              <a:t>1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20 </a:t>
            </a:r>
            <a:r>
              <a:rPr lang="pl-PL" altLang="pl-PL" dirty="0">
                <a:latin typeface="Calibri" pitchFamily="34" charset="0"/>
                <a:ea typeface="Times New Roman" pitchFamily="18" charset="0"/>
                <a:cs typeface="Calibri" pitchFamily="34" charset="0"/>
              </a:rPr>
              <a:t>% kosztów bezpośrednich – </a:t>
            </a:r>
            <a:r>
              <a:rPr lang="pl-PL" altLang="pl-PL" dirty="0" smtClean="0">
                <a:latin typeface="Calibri" pitchFamily="34" charset="0"/>
                <a:ea typeface="Times New Roman" pitchFamily="18" charset="0"/>
                <a:cs typeface="Calibri" pitchFamily="34" charset="0"/>
              </a:rPr>
              <a:t> w </a:t>
            </a:r>
            <a:r>
              <a:rPr lang="pl-PL" altLang="pl-PL" dirty="0">
                <a:latin typeface="Calibri" pitchFamily="34" charset="0"/>
                <a:ea typeface="Times New Roman" pitchFamily="18" charset="0"/>
                <a:cs typeface="Calibri" pitchFamily="34" charset="0"/>
              </a:rPr>
              <a:t>przypadku projektów o wartości </a:t>
            </a:r>
            <a:r>
              <a:rPr lang="pl-PL" altLang="pl-PL" dirty="0" smtClean="0">
                <a:latin typeface="Calibri" pitchFamily="34" charset="0"/>
                <a:ea typeface="Times New Roman" pitchFamily="18" charset="0"/>
                <a:cs typeface="Calibri" pitchFamily="34" charset="0"/>
              </a:rPr>
              <a:t>powyżej         </a:t>
            </a:r>
            <a:r>
              <a:rPr lang="pl-PL" altLang="pl-PL" dirty="0">
                <a:latin typeface="Calibri" pitchFamily="34" charset="0"/>
                <a:ea typeface="Times New Roman" pitchFamily="18" charset="0"/>
                <a:cs typeface="Calibri" pitchFamily="34" charset="0"/>
              </a:rPr>
              <a:t>1 mln PLN do 2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15 </a:t>
            </a:r>
            <a:r>
              <a:rPr lang="pl-PL" altLang="pl-PL" dirty="0">
                <a:latin typeface="Calibri" pitchFamily="34" charset="0"/>
                <a:ea typeface="Times New Roman" pitchFamily="18" charset="0"/>
                <a:cs typeface="Calibri" pitchFamily="34" charset="0"/>
              </a:rPr>
              <a:t>% kosztów bezpośrednich – </a:t>
            </a:r>
            <a:r>
              <a:rPr lang="pl-PL" altLang="pl-PL" dirty="0" smtClean="0">
                <a:latin typeface="Calibri" pitchFamily="34" charset="0"/>
                <a:ea typeface="Times New Roman" pitchFamily="18" charset="0"/>
                <a:cs typeface="Calibri" pitchFamily="34" charset="0"/>
              </a:rPr>
              <a:t> w </a:t>
            </a:r>
            <a:r>
              <a:rPr lang="pl-PL" altLang="pl-PL" dirty="0">
                <a:latin typeface="Calibri" pitchFamily="34" charset="0"/>
                <a:ea typeface="Times New Roman" pitchFamily="18" charset="0"/>
                <a:cs typeface="Calibri" pitchFamily="34" charset="0"/>
              </a:rPr>
              <a:t>przypadku projektów o wartości </a:t>
            </a:r>
            <a:r>
              <a:rPr lang="pl-PL" altLang="pl-PL" dirty="0" smtClean="0">
                <a:latin typeface="Calibri" pitchFamily="34" charset="0"/>
                <a:ea typeface="Times New Roman" pitchFamily="18" charset="0"/>
                <a:cs typeface="Calibri" pitchFamily="34" charset="0"/>
              </a:rPr>
              <a:t>powyżej        </a:t>
            </a:r>
            <a:r>
              <a:rPr lang="pl-PL" altLang="pl-PL" dirty="0">
                <a:latin typeface="Calibri" pitchFamily="34" charset="0"/>
                <a:ea typeface="Times New Roman" pitchFamily="18" charset="0"/>
                <a:cs typeface="Calibri" pitchFamily="34" charset="0"/>
              </a:rPr>
              <a:t>2 mln PLN do 5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10 % </a:t>
            </a:r>
            <a:r>
              <a:rPr lang="pl-PL" altLang="pl-PL" dirty="0">
                <a:latin typeface="Calibri" pitchFamily="34" charset="0"/>
                <a:ea typeface="Times New Roman" pitchFamily="18" charset="0"/>
                <a:cs typeface="Calibri" pitchFamily="34" charset="0"/>
              </a:rPr>
              <a:t>kosztów bezpośrednich – w przypadku projektów </a:t>
            </a:r>
            <a:r>
              <a:rPr lang="pl-PL" altLang="pl-PL" dirty="0" smtClean="0">
                <a:latin typeface="Calibri" pitchFamily="34" charset="0"/>
                <a:ea typeface="Times New Roman" pitchFamily="18" charset="0"/>
                <a:cs typeface="Calibri" pitchFamily="34" charset="0"/>
              </a:rPr>
              <a:t>o </a:t>
            </a:r>
            <a:r>
              <a:rPr lang="pl-PL" altLang="pl-PL" dirty="0">
                <a:latin typeface="Calibri" pitchFamily="34" charset="0"/>
                <a:ea typeface="Times New Roman" pitchFamily="18" charset="0"/>
                <a:cs typeface="Calibri" pitchFamily="34" charset="0"/>
              </a:rPr>
              <a:t>wartości przekraczającej 5 mln PLN włącznie</a:t>
            </a:r>
            <a:r>
              <a:rPr lang="pl-PL" altLang="pl-PL" dirty="0" smtClean="0">
                <a:latin typeface="Calibri" pitchFamily="34" charset="0"/>
                <a:ea typeface="Times New Roman" pitchFamily="18" charset="0"/>
                <a:cs typeface="Calibri" pitchFamily="34" charset="0"/>
              </a:rPr>
              <a:t>.</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498377" y="1268759"/>
            <a:ext cx="1864678"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rPr>
              <a:t>Cross- </a:t>
            </a:r>
            <a:r>
              <a:rPr lang="pl-PL" altLang="pl-PL" sz="2000" b="1" u="sng" dirty="0" err="1" smtClean="0">
                <a:latin typeface="Calibri" pitchFamily="34" charset="0"/>
              </a:rPr>
              <a:t>financing</a:t>
            </a:r>
            <a:endParaRPr lang="pl-PL" altLang="pl-PL" sz="20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214313" y="2132856"/>
            <a:ext cx="8461375" cy="4801827"/>
          </a:xfrm>
          <a:prstGeom prst="rect">
            <a:avLst/>
          </a:prstGeom>
          <a:noFill/>
          <a:ln w="9525">
            <a:noFill/>
            <a:miter lim="800000"/>
            <a:headEnd/>
            <a:tailEnd/>
          </a:ln>
        </p:spPr>
        <p:txBody>
          <a:bodyPr wrap="square">
            <a:spAutoFit/>
          </a:bodyPr>
          <a:lstStyle/>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W przypadku projektów współfinansowanych z EFS</a:t>
            </a:r>
            <a:r>
              <a:rPr lang="pl-PL" b="1" i="1" dirty="0" smtClean="0">
                <a:solidFill>
                  <a:srgbClr val="000000"/>
                </a:solidFill>
                <a:latin typeface="+mn-lt"/>
              </a:rPr>
              <a:t> </a:t>
            </a:r>
            <a:r>
              <a:rPr lang="pl-PL" b="1" dirty="0" err="1" smtClean="0">
                <a:solidFill>
                  <a:srgbClr val="000000"/>
                </a:solidFill>
                <a:latin typeface="+mn-lt"/>
              </a:rPr>
              <a:t>cross-financing</a:t>
            </a:r>
            <a:r>
              <a:rPr lang="pl-PL" b="1" dirty="0" smtClean="0">
                <a:solidFill>
                  <a:srgbClr val="000000"/>
                </a:solidFill>
                <a:latin typeface="+mn-lt"/>
              </a:rPr>
              <a:t>  dotyczy wyłącznie:</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zakupu nieruchomości,</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zakupu infrastruktury, rozumianej jako elementy nieprzenośne, na stałe przytwierdzone do nieruchomości (np. wykonanie podjazdu do budynku, zainstalowanie windy w budynku),</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dostosowania lub adaptacji (prace remontowo-wykończeniowe) budynków</a:t>
            </a:r>
            <a:br>
              <a:rPr lang="pl-PL" dirty="0" smtClean="0">
                <a:solidFill>
                  <a:srgbClr val="000000"/>
                </a:solidFill>
                <a:latin typeface="+mn-lt"/>
              </a:rPr>
            </a:br>
            <a:r>
              <a:rPr lang="pl-PL" dirty="0" smtClean="0">
                <a:solidFill>
                  <a:srgbClr val="000000"/>
                </a:solidFill>
                <a:latin typeface="+mn-lt"/>
              </a:rPr>
              <a:t>i pomieszczeń.</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solidFill>
                <a:srgbClr val="000000"/>
              </a:solidFill>
              <a:latin typeface="+mn-lt"/>
            </a:endParaRP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Zakup środków trwałych, za wyjątkiem zakupu nieruchomości, infrastruktury</a:t>
            </a: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i środków trwałych przeznaczonych na dostosowanie lub adaptację budynków</a:t>
            </a: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i pomieszczeń, nie stanowi wydatku w ramach</a:t>
            </a:r>
            <a:r>
              <a:rPr lang="pl-PL" b="1" i="1" dirty="0" smtClean="0">
                <a:solidFill>
                  <a:srgbClr val="000000"/>
                </a:solidFill>
                <a:latin typeface="+mn-lt"/>
              </a:rPr>
              <a:t> </a:t>
            </a:r>
            <a:r>
              <a:rPr lang="pl-PL" b="1" dirty="0" err="1" smtClean="0">
                <a:solidFill>
                  <a:srgbClr val="000000"/>
                </a:solidFill>
                <a:latin typeface="+mn-lt"/>
              </a:rPr>
              <a:t>cross-financingu</a:t>
            </a:r>
            <a:r>
              <a:rPr lang="pl-PL" b="1" dirty="0" smtClean="0">
                <a:solidFill>
                  <a:srgbClr val="000000"/>
                </a:solidFill>
                <a:latin typeface="+mn-lt"/>
              </a:rPr>
              <a:t>. </a:t>
            </a:r>
          </a:p>
          <a:p>
            <a:pPr marL="282575" lvl="2" indent="-282575" algn="just">
              <a:lnSpc>
                <a:spcPct val="90000"/>
              </a:lnSpc>
              <a:spcBef>
                <a:spcPts val="800"/>
              </a:spcBef>
              <a:buClr>
                <a:srgbClr val="000000"/>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900" dirty="0" smtClean="0">
              <a:solidFill>
                <a:srgbClr val="000000"/>
              </a:solidFill>
              <a:latin typeface="+mn-lt"/>
            </a:endParaRPr>
          </a:p>
          <a:p>
            <a:pPr algn="just"/>
            <a:endParaRPr lang="pl-PL" altLang="pl-PL" dirty="0">
              <a:latin typeface="+mn-lt"/>
            </a:endParaRPr>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331184" y="1268760"/>
            <a:ext cx="2392944"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rPr>
              <a:t>Cross- </a:t>
            </a:r>
            <a:r>
              <a:rPr lang="pl-PL" altLang="pl-PL" sz="2000" b="1" u="sng" dirty="0" err="1" smtClean="0">
                <a:latin typeface="Calibri" pitchFamily="34" charset="0"/>
              </a:rPr>
              <a:t>financing</a:t>
            </a:r>
            <a:r>
              <a:rPr lang="pl-PL" altLang="pl-PL" sz="2000" b="1" u="sng" dirty="0" smtClean="0">
                <a:latin typeface="Calibri" pitchFamily="34" charset="0"/>
              </a:rPr>
              <a:t> c.d.</a:t>
            </a:r>
            <a:endParaRPr lang="pl-PL" altLang="pl-PL" sz="20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539552" y="2276872"/>
            <a:ext cx="7992888" cy="3739998"/>
          </a:xfrm>
          <a:prstGeom prst="rect">
            <a:avLst/>
          </a:prstGeom>
          <a:noFill/>
          <a:ln w="9525">
            <a:noFill/>
            <a:miter lim="800000"/>
            <a:headEnd/>
            <a:tailEnd/>
          </a:ln>
        </p:spPr>
        <p:txBody>
          <a:bodyPr wrap="square">
            <a:spAutoFit/>
          </a:bodyPr>
          <a:lstStyle/>
          <a:p>
            <a:pPr algn="just">
              <a:lnSpc>
                <a:spcPct val="150000"/>
              </a:lnSpc>
            </a:pPr>
            <a:r>
              <a:rPr lang="pl-PL" dirty="0" smtClean="0">
                <a:latin typeface="+mn-lt"/>
              </a:rPr>
              <a:t>Cross-</a:t>
            </a:r>
            <a:r>
              <a:rPr lang="pl-PL" dirty="0" err="1" smtClean="0">
                <a:latin typeface="+mn-lt"/>
              </a:rPr>
              <a:t>financing</a:t>
            </a:r>
            <a:r>
              <a:rPr lang="pl-PL" dirty="0" smtClean="0">
                <a:latin typeface="+mn-lt"/>
              </a:rPr>
              <a:t> może dotyczyć takich kategorii wydatków, bez których realizacja projektu nie byłaby możliwa, w szczególności zapewnienie realizacji zasady równości szans, a zwłaszcza potrzeb osób z niepełnosprawnościami.</a:t>
            </a:r>
          </a:p>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latin typeface="+mn-lt"/>
            </a:endParaRPr>
          </a:p>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latin typeface="+mn-lt"/>
              </a:rPr>
              <a:t>Dopuszczalny poziom cross – </a:t>
            </a:r>
            <a:r>
              <a:rPr lang="pl-PL" dirty="0" err="1" smtClean="0">
                <a:latin typeface="+mn-lt"/>
              </a:rPr>
              <a:t>financingu</a:t>
            </a:r>
            <a:r>
              <a:rPr lang="pl-PL" dirty="0" smtClean="0">
                <a:latin typeface="+mn-lt"/>
              </a:rPr>
              <a:t> to 10% wydatków </a:t>
            </a:r>
            <a:r>
              <a:rPr lang="pl-PL" dirty="0" err="1" smtClean="0">
                <a:latin typeface="+mn-lt"/>
              </a:rPr>
              <a:t>kwalifikowalnych</a:t>
            </a:r>
            <a:r>
              <a:rPr lang="pl-PL" dirty="0" smtClean="0">
                <a:latin typeface="+mn-lt"/>
              </a:rPr>
              <a:t> projektu. </a:t>
            </a:r>
          </a:p>
          <a:p>
            <a:pPr marL="282575" lvl="2" indent="-282575" algn="just">
              <a:lnSpc>
                <a:spcPct val="90000"/>
              </a:lnSpc>
              <a:spcBef>
                <a:spcPts val="800"/>
              </a:spcBef>
              <a:buClr>
                <a:srgbClr val="000000"/>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900" dirty="0" smtClean="0">
              <a:solidFill>
                <a:srgbClr val="000000"/>
              </a:solidFill>
              <a:latin typeface="+mn-lt"/>
            </a:endParaRPr>
          </a:p>
          <a:p>
            <a:pPr algn="just"/>
            <a:endParaRPr lang="pl-PL" altLang="pl-PL" dirty="0">
              <a:latin typeface="+mn-lt"/>
            </a:endParaRPr>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365125" y="2009775"/>
            <a:ext cx="7924800" cy="6619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dirty="0" smtClean="0"/>
          </a:p>
        </p:txBody>
      </p:sp>
      <p:sp>
        <p:nvSpPr>
          <p:cNvPr id="35849" name="Prostokąt 10"/>
          <p:cNvSpPr>
            <a:spLocks noChangeArrowheads="1"/>
          </p:cNvSpPr>
          <p:nvPr/>
        </p:nvSpPr>
        <p:spPr bwMode="auto">
          <a:xfrm>
            <a:off x="1042988" y="407035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pic>
        <p:nvPicPr>
          <p:cNvPr id="35850" name="Obraz 22" descr="\\172.16.32.4\data\ZP\a.kowalczyk\Pulpit\logo nowe - korekta.png"/>
          <p:cNvPicPr>
            <a:picLocks noChangeAspect="1" noChangeArrowheads="1"/>
          </p:cNvPicPr>
          <p:nvPr/>
        </p:nvPicPr>
        <p:blipFill>
          <a:blip r:embed="rId3" cstate="print"/>
          <a:srcRect/>
          <a:stretch>
            <a:fillRect/>
          </a:stretch>
        </p:blipFill>
        <p:spPr bwMode="auto">
          <a:xfrm>
            <a:off x="1828800" y="6021388"/>
            <a:ext cx="5291138" cy="715962"/>
          </a:xfrm>
          <a:prstGeom prst="rect">
            <a:avLst/>
          </a:prstGeom>
          <a:noFill/>
          <a:ln w="9525">
            <a:noFill/>
            <a:miter lim="800000"/>
            <a:headEnd/>
            <a:tailEnd/>
          </a:ln>
        </p:spPr>
      </p:pic>
      <p:sp>
        <p:nvSpPr>
          <p:cNvPr id="35851" name="Prostokąt 1"/>
          <p:cNvSpPr>
            <a:spLocks noChangeArrowheads="1"/>
          </p:cNvSpPr>
          <p:nvPr/>
        </p:nvSpPr>
        <p:spPr bwMode="auto">
          <a:xfrm>
            <a:off x="755650" y="1484784"/>
            <a:ext cx="7632700" cy="4816703"/>
          </a:xfrm>
          <a:prstGeom prst="rect">
            <a:avLst/>
          </a:prstGeom>
          <a:noFill/>
          <a:ln w="9525">
            <a:noFill/>
            <a:miter lim="800000"/>
            <a:headEnd/>
            <a:tailEnd/>
          </a:ln>
        </p:spPr>
        <p:txBody>
          <a:bodyPr wrap="square">
            <a:spAutoFit/>
          </a:bodyPr>
          <a:lstStyle/>
          <a:p>
            <a:pPr algn="ctr"/>
            <a:r>
              <a:rPr lang="pl-PL" sz="2000" b="1" u="sng" dirty="0" smtClean="0">
                <a:latin typeface="+mn-lt"/>
              </a:rPr>
              <a:t>Koszty związane z angażowaniem personelu</a:t>
            </a:r>
            <a:endParaRPr lang="pl-PL" sz="2000" u="sng" dirty="0" smtClean="0">
              <a:latin typeface="+mn-lt"/>
            </a:endParaRPr>
          </a:p>
          <a:p>
            <a:pPr algn="just"/>
            <a:endParaRPr lang="pl-PL" altLang="pl-PL" dirty="0" smtClean="0">
              <a:latin typeface="Calibri" pitchFamily="34" charset="0"/>
              <a:cs typeface="Times New Roman" pitchFamily="18" charset="0"/>
            </a:endParaRPr>
          </a:p>
          <a:p>
            <a:pPr algn="just"/>
            <a:r>
              <a:rPr lang="pl-PL" altLang="pl-PL" sz="1700" dirty="0" smtClean="0">
                <a:latin typeface="+mn-lt"/>
                <a:cs typeface="Times New Roman" pitchFamily="18" charset="0"/>
              </a:rPr>
              <a:t>We </a:t>
            </a:r>
            <a:r>
              <a:rPr lang="pl-PL" altLang="pl-PL" sz="1700" dirty="0">
                <a:latin typeface="+mn-lt"/>
                <a:cs typeface="Times New Roman" pitchFamily="18" charset="0"/>
              </a:rPr>
              <a:t>wniosku o dofinansowanie należy wskazać formę zaangażowania </a:t>
            </a:r>
            <a:br>
              <a:rPr lang="pl-PL" altLang="pl-PL" sz="1700" dirty="0">
                <a:latin typeface="+mn-lt"/>
                <a:cs typeface="Times New Roman" pitchFamily="18" charset="0"/>
              </a:rPr>
            </a:br>
            <a:r>
              <a:rPr lang="pl-PL" altLang="pl-PL" sz="1700" dirty="0">
                <a:latin typeface="+mn-lt"/>
                <a:cs typeface="Times New Roman" pitchFamily="18" charset="0"/>
              </a:rPr>
              <a:t>i szacunkowy wymiar czasu pracy personelu projektu niezbędnego do realizacji zadań merytorycznych (etat/liczba godzin), co stanowi podstawę do oceny </a:t>
            </a:r>
            <a:r>
              <a:rPr lang="pl-PL" altLang="pl-PL" sz="1700" dirty="0" err="1">
                <a:latin typeface="+mn-lt"/>
                <a:cs typeface="Times New Roman" pitchFamily="18" charset="0"/>
              </a:rPr>
              <a:t>kwalifikowalności</a:t>
            </a:r>
            <a:r>
              <a:rPr lang="pl-PL" altLang="pl-PL" sz="1700" dirty="0">
                <a:latin typeface="+mn-lt"/>
                <a:cs typeface="Times New Roman" pitchFamily="18" charset="0"/>
              </a:rPr>
              <a:t> wydatków personelu projektu na etapie wyboru projektu oraz w trakcie jego realizacji</a:t>
            </a:r>
            <a:r>
              <a:rPr lang="pl-PL" altLang="pl-PL" sz="1700" dirty="0" smtClean="0">
                <a:latin typeface="+mn-lt"/>
                <a:cs typeface="Times New Roman" pitchFamily="18" charset="0"/>
              </a:rPr>
              <a:t>.</a:t>
            </a:r>
          </a:p>
          <a:p>
            <a:pPr algn="just"/>
            <a:endParaRPr lang="pl-PL" altLang="pl-PL" sz="600" dirty="0">
              <a:latin typeface="+mn-lt"/>
              <a:cs typeface="Times New Roman" pitchFamily="18" charset="0"/>
            </a:endParaRPr>
          </a:p>
          <a:p>
            <a:pPr algn="just"/>
            <a:r>
              <a:rPr lang="pl-PL" sz="1700" dirty="0" smtClean="0">
                <a:solidFill>
                  <a:srgbClr val="000000"/>
                </a:solidFill>
                <a:latin typeface="+mn-lt"/>
              </a:rPr>
              <a:t>Wydatki na wynagrodzenie personelu są </a:t>
            </a:r>
            <a:r>
              <a:rPr lang="pl-PL" sz="1700" dirty="0" err="1" smtClean="0">
                <a:solidFill>
                  <a:srgbClr val="000000"/>
                </a:solidFill>
                <a:latin typeface="+mn-lt"/>
              </a:rPr>
              <a:t>kwalifikowalne</a:t>
            </a:r>
            <a:r>
              <a:rPr lang="pl-PL" sz="1700" dirty="0" smtClean="0">
                <a:solidFill>
                  <a:srgbClr val="000000"/>
                </a:solidFill>
                <a:latin typeface="+mn-lt"/>
              </a:rPr>
              <a:t> pod warunkiem, że ich wysokość odpowiada stawkom faktycznie stosowanym u beneficjenta poza projektami współfinansowanymi z funduszy strukturalnych na analogicznych stanowiskach lub stanowiskach wymagających analogicznych kwalifikacji.</a:t>
            </a:r>
          </a:p>
          <a:p>
            <a:pPr algn="just"/>
            <a:endParaRPr lang="pl-PL" sz="600" dirty="0" smtClean="0">
              <a:solidFill>
                <a:srgbClr val="000000"/>
              </a:solidFill>
              <a:latin typeface="+mn-lt"/>
            </a:endParaRPr>
          </a:p>
          <a:p>
            <a:pPr algn="just"/>
            <a:r>
              <a:rPr lang="pl-PL" sz="1700" b="1" dirty="0" err="1" smtClean="0">
                <a:latin typeface="+mn-lt"/>
                <a:cs typeface="+mn-cs"/>
              </a:rPr>
              <a:t>Kwalifikowalne</a:t>
            </a:r>
            <a:r>
              <a:rPr lang="pl-PL" sz="1700" b="1" dirty="0" smtClean="0">
                <a:latin typeface="+mn-lt"/>
                <a:cs typeface="+mn-cs"/>
              </a:rPr>
              <a:t> składniki wynagrodzenia personelu: </a:t>
            </a:r>
            <a:r>
              <a:rPr lang="pl-PL" sz="1700" dirty="0" smtClean="0">
                <a:latin typeface="+mn-lt"/>
                <a:cs typeface="+mn-cs"/>
              </a:rPr>
              <a:t>wynagrodzenie brutto, składki pracodawcy na ubezpieczenia społeczne, zdrowotne, składki na Fundusz Pracy, Fundusz Gwarantowanych Świadczeń Pracowniczych oraz wydatki ponoszone na Pracowniczy Program Emerytalny.</a:t>
            </a:r>
          </a:p>
          <a:p>
            <a:pPr algn="just"/>
            <a:endParaRPr lang="pl-PL" altLang="pl-PL" dirty="0">
              <a:latin typeface="Calibri" pitchFamily="34" charset="0"/>
              <a:cs typeface="Times New Roman" pitchFamily="18" charset="0"/>
            </a:endParaRPr>
          </a:p>
          <a:p>
            <a:pPr algn="just"/>
            <a:endParaRPr lang="pl-PL" altLang="pl-PL"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11560" y="1700808"/>
            <a:ext cx="7992888" cy="3693832"/>
          </a:xfrm>
          <a:prstGeom prst="rect">
            <a:avLst/>
          </a:prstGeom>
        </p:spPr>
        <p:txBody>
          <a:bodyPr wrap="square">
            <a:spAutoFit/>
          </a:bodyPr>
          <a:lstStyle/>
          <a:p>
            <a:pPr marL="0" lvl="3" indent="-457200" algn="ctr">
              <a:lnSpc>
                <a:spcPct val="90000"/>
              </a:lnSpc>
              <a:spcBef>
                <a:spcPts val="800"/>
              </a:spcBef>
              <a:buSzPct val="100000"/>
              <a:defRPr/>
            </a:pPr>
            <a:r>
              <a:rPr lang="pl-PL" sz="2000" b="1" u="sng" dirty="0">
                <a:latin typeface="+mn-lt"/>
              </a:rPr>
              <a:t>Koszty związane z angażowaniem </a:t>
            </a:r>
            <a:r>
              <a:rPr lang="pl-PL" sz="2000" b="1" u="sng" dirty="0" smtClean="0">
                <a:latin typeface="+mn-lt"/>
              </a:rPr>
              <a:t>personelu c.d.</a:t>
            </a:r>
            <a:endParaRPr lang="pl-PL" sz="2000" u="sng" dirty="0">
              <a:latin typeface="+mn-lt"/>
            </a:endParaRPr>
          </a:p>
          <a:p>
            <a:pPr marL="0" lvl="3" indent="-457200" algn="ctr">
              <a:lnSpc>
                <a:spcPct val="90000"/>
              </a:lnSpc>
              <a:spcBef>
                <a:spcPts val="800"/>
              </a:spcBef>
              <a:buSzPct val="100000"/>
              <a:defRPr/>
            </a:pPr>
            <a:endParaRPr lang="pl-PL" sz="1600" b="1" dirty="0" smtClean="0"/>
          </a:p>
          <a:p>
            <a:pPr marL="0" lvl="3" indent="-457200" algn="just">
              <a:lnSpc>
                <a:spcPct val="90000"/>
              </a:lnSpc>
              <a:spcBef>
                <a:spcPts val="800"/>
              </a:spcBef>
              <a:buSzPct val="100000"/>
              <a:defRPr/>
            </a:pPr>
            <a:r>
              <a:rPr lang="pl-PL" sz="1700" b="1" dirty="0" smtClean="0">
                <a:latin typeface="+mn-lt"/>
              </a:rPr>
              <a:t>Wydatki </a:t>
            </a:r>
            <a:r>
              <a:rPr lang="pl-PL" sz="1700" b="1" dirty="0">
                <a:latin typeface="+mn-lt"/>
              </a:rPr>
              <a:t>związane z zaangażowaniem osoby wykonującej zadania w projekcie lub projektach są </a:t>
            </a:r>
            <a:r>
              <a:rPr lang="pl-PL" sz="1700" b="1" dirty="0" err="1">
                <a:latin typeface="+mn-lt"/>
              </a:rPr>
              <a:t>kwalifikowalne</a:t>
            </a:r>
            <a:r>
              <a:rPr lang="pl-PL" sz="1700" b="1" dirty="0">
                <a:latin typeface="+mn-lt"/>
              </a:rPr>
              <a:t>, o ile:</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obciążenie z tego wynikające nie wyklucza możliwości prawidłowej i efektywnej realizacji wszystkich zadań powierzonych danej osobie,</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łączne zaangażowanie zawodowe tej osoby w realizację wszystkich </a:t>
            </a:r>
            <a:r>
              <a:rPr lang="pl-PL" sz="1700" dirty="0" smtClean="0">
                <a:latin typeface="+mn-lt"/>
              </a:rPr>
              <a:t>projektów </a:t>
            </a:r>
            <a:r>
              <a:rPr lang="pl-PL" sz="1700" dirty="0" err="1" smtClean="0">
                <a:latin typeface="+mn-lt"/>
              </a:rPr>
              <a:t>finansowanychz</a:t>
            </a:r>
            <a:r>
              <a:rPr lang="pl-PL" sz="1700" dirty="0" smtClean="0">
                <a:latin typeface="+mn-lt"/>
              </a:rPr>
              <a:t> </a:t>
            </a:r>
            <a:r>
              <a:rPr lang="pl-PL" sz="1700" dirty="0">
                <a:latin typeface="+mn-lt"/>
              </a:rPr>
              <a:t>funduszy strukturalnych i FS oraz działań finansowanych z innych źródeł, w tym środków własnych beneficjenta i innych podmiotów, </a:t>
            </a:r>
            <a:r>
              <a:rPr lang="pl-PL" sz="1700" b="1" dirty="0">
                <a:latin typeface="+mn-lt"/>
              </a:rPr>
              <a:t>nie przekracza 276 godzin miesięcznie</a:t>
            </a:r>
            <a:r>
              <a:rPr lang="pl-PL" sz="1700" dirty="0">
                <a:latin typeface="+mn-lt"/>
              </a:rPr>
              <a:t>,</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wykonanie zadań potwierdzone jest protokołem, wskazującym prawidłowe wykonanie zadań, liczbę oraz ewidencję godzin w danym miesiącu kalendarzowym poświęconych na wykonanie zadań w projekcie.</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7896" name="Prostokąt 13"/>
          <p:cNvSpPr>
            <a:spLocks noChangeArrowheads="1"/>
          </p:cNvSpPr>
          <p:nvPr/>
        </p:nvSpPr>
        <p:spPr bwMode="auto">
          <a:xfrm>
            <a:off x="4627563" y="3267075"/>
            <a:ext cx="3024187" cy="369888"/>
          </a:xfrm>
          <a:prstGeom prst="rect">
            <a:avLst/>
          </a:prstGeom>
          <a:noFill/>
          <a:ln w="9525">
            <a:noFill/>
            <a:miter lim="800000"/>
            <a:headEnd/>
            <a:tailEnd/>
          </a:ln>
        </p:spPr>
        <p:txBody>
          <a:bodyPr>
            <a:spAutoFit/>
          </a:bodyPr>
          <a:lstStyle/>
          <a:p>
            <a:pPr eaLnBrk="1" hangingPunct="1"/>
            <a:r>
              <a:rPr lang="pl-PL" altLang="pl-PL">
                <a:solidFill>
                  <a:srgbClr val="000000"/>
                </a:solidFill>
              </a:rPr>
              <a:t> </a:t>
            </a:r>
          </a:p>
        </p:txBody>
      </p:sp>
      <p:pic>
        <p:nvPicPr>
          <p:cNvPr id="37897"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7898" name="Prostokąt 2"/>
          <p:cNvSpPr>
            <a:spLocks noChangeArrowheads="1"/>
          </p:cNvSpPr>
          <p:nvPr/>
        </p:nvSpPr>
        <p:spPr bwMode="auto">
          <a:xfrm>
            <a:off x="827088" y="2028825"/>
            <a:ext cx="7632700" cy="3754438"/>
          </a:xfrm>
          <a:prstGeom prst="rect">
            <a:avLst/>
          </a:prstGeom>
          <a:noFill/>
          <a:ln w="9525">
            <a:noFill/>
            <a:miter lim="800000"/>
            <a:headEnd/>
            <a:tailEnd/>
          </a:ln>
        </p:spPr>
        <p:txBody>
          <a:bodyPr>
            <a:spAutoFit/>
          </a:bodyPr>
          <a:lstStyle/>
          <a:p>
            <a:pPr algn="just"/>
            <a:r>
              <a:rPr lang="pl-PL" altLang="pl-PL" sz="1700">
                <a:latin typeface="Calibri" pitchFamily="34" charset="0"/>
                <a:cs typeface="Times New Roman" pitchFamily="18" charset="0"/>
              </a:rPr>
              <a:t>Przy rozliczaniu poniesionych wydatków nie jest możliwe przekroczenie łącznej kwoty wydatków kwalifikowalnych w ramach projektu, wynikającej </a:t>
            </a:r>
            <a:br>
              <a:rPr lang="pl-PL" altLang="pl-PL" sz="1700">
                <a:latin typeface="Calibri" pitchFamily="34" charset="0"/>
                <a:cs typeface="Times New Roman" pitchFamily="18" charset="0"/>
              </a:rPr>
            </a:br>
            <a:r>
              <a:rPr lang="pl-PL" altLang="pl-PL" sz="1700">
                <a:latin typeface="Calibri" pitchFamily="34" charset="0"/>
                <a:cs typeface="Times New Roman" pitchFamily="18" charset="0"/>
              </a:rPr>
              <a:t>z zatwierdzonego wniosku o dofinansowanie projektu. Ponadto wnioskodawcę obowiązują limity wydatków wskazane w odniesieniu do każdego zadania </a:t>
            </a:r>
            <a:br>
              <a:rPr lang="pl-PL" altLang="pl-PL" sz="1700">
                <a:latin typeface="Calibri" pitchFamily="34" charset="0"/>
                <a:cs typeface="Times New Roman" pitchFamily="18" charset="0"/>
              </a:rPr>
            </a:br>
            <a:r>
              <a:rPr lang="pl-PL" altLang="pl-PL" sz="1700">
                <a:latin typeface="Calibri" pitchFamily="34" charset="0"/>
                <a:cs typeface="Times New Roman" pitchFamily="18" charset="0"/>
              </a:rPr>
              <a:t>w budżecie projektu w zatwierdzonym wniosku o dofinansowanie, przy czym poniesione wydatki nie muszą być zgodne ze szczegółowym budżetem projektu zawartym w zatwierdzonym wniosku o dofinansowanie. IOK rozlicza wnioskodawcę ze zrealizowanych zadań w ramach projektu z zastrzeżeniem postanowień </a:t>
            </a:r>
            <a:r>
              <a:rPr lang="pl-PL" altLang="pl-PL" sz="1700" i="1">
                <a:latin typeface="Calibri" pitchFamily="34" charset="0"/>
                <a:cs typeface="Times New Roman" pitchFamily="18" charset="0"/>
              </a:rPr>
              <a:t>Rozdziału 5 – Realizacja zasady równości szans i niedyskryminacji, w tym dostępności dla osób </a:t>
            </a:r>
            <a:br>
              <a:rPr lang="pl-PL" altLang="pl-PL" sz="1700" i="1">
                <a:latin typeface="Calibri" pitchFamily="34" charset="0"/>
                <a:cs typeface="Times New Roman" pitchFamily="18" charset="0"/>
              </a:rPr>
            </a:br>
            <a:r>
              <a:rPr lang="pl-PL" altLang="pl-PL" sz="1700" i="1">
                <a:latin typeface="Calibri" pitchFamily="34" charset="0"/>
                <a:cs typeface="Times New Roman" pitchFamily="18" charset="0"/>
              </a:rPr>
              <a:t>z niepełnosprawnościami w procesie wdrażania EFS, EFRR i FS – Wytycznych w zakresie realizacji zasady równości szans i niedyskryminacji, w tym dostępności dla osób z niepełnosprawnościami oraz zasady równości szans kobiet i mężczyzn w ramach funduszy unijnych na lata 2014-2020, </a:t>
            </a:r>
            <a:r>
              <a:rPr lang="pl-PL" altLang="pl-PL" sz="1700">
                <a:latin typeface="Calibri" pitchFamily="34" charset="0"/>
                <a:cs typeface="Times New Roman" pitchFamily="18" charset="0"/>
              </a:rPr>
              <a:t>dotyczących mechanizmu racjonalnych usprawnień.</a:t>
            </a:r>
            <a:endParaRPr lang="pl-PL" altLang="pl-PL" sz="170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3892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8921" name="Prostokąt 3"/>
          <p:cNvSpPr>
            <a:spLocks noChangeArrowheads="1"/>
          </p:cNvSpPr>
          <p:nvPr/>
        </p:nvSpPr>
        <p:spPr bwMode="auto">
          <a:xfrm>
            <a:off x="792163" y="2708275"/>
            <a:ext cx="7559675" cy="1323975"/>
          </a:xfrm>
          <a:prstGeom prst="rect">
            <a:avLst/>
          </a:prstGeom>
          <a:noFill/>
          <a:ln w="9525">
            <a:noFill/>
            <a:miter lim="800000"/>
            <a:headEnd/>
            <a:tailEnd/>
          </a:ln>
        </p:spPr>
        <p:txBody>
          <a:bodyPr>
            <a:spAutoFit/>
          </a:bodyPr>
          <a:lstStyle/>
          <a:p>
            <a:pPr algn="just"/>
            <a:r>
              <a:rPr lang="pl-PL" altLang="pl-PL" sz="2000" dirty="0">
                <a:latin typeface="Calibri" pitchFamily="34" charset="0"/>
                <a:cs typeface="Times New Roman" pitchFamily="18" charset="0"/>
              </a:rPr>
              <a:t>Beneficjent może dokonywać przesunięć w budżecie projektu określonym w zatwierdzonym na etapie podpisania umowy </a:t>
            </a:r>
            <a:br>
              <a:rPr lang="pl-PL" altLang="pl-PL" sz="2000" dirty="0">
                <a:latin typeface="Calibri" pitchFamily="34" charset="0"/>
                <a:cs typeface="Times New Roman" pitchFamily="18" charset="0"/>
              </a:rPr>
            </a:br>
            <a:r>
              <a:rPr lang="pl-PL" altLang="pl-PL" sz="2000" dirty="0">
                <a:latin typeface="Calibri" pitchFamily="34" charset="0"/>
                <a:cs typeface="Times New Roman" pitchFamily="18" charset="0"/>
              </a:rPr>
              <a:t>o dofinansowanie wniosku o dofinansowanie projektu, w oparciu </a:t>
            </a:r>
            <a:br>
              <a:rPr lang="pl-PL" altLang="pl-PL" sz="2000" dirty="0">
                <a:latin typeface="Calibri" pitchFamily="34" charset="0"/>
                <a:cs typeface="Times New Roman" pitchFamily="18" charset="0"/>
              </a:rPr>
            </a:br>
            <a:r>
              <a:rPr lang="pl-PL" altLang="pl-PL" sz="2000" dirty="0">
                <a:latin typeface="Calibri" pitchFamily="34" charset="0"/>
                <a:cs typeface="Times New Roman" pitchFamily="18" charset="0"/>
              </a:rPr>
              <a:t>o zasady określone w umowie o dofinansowanie projektu.</a:t>
            </a:r>
            <a:endParaRPr lang="pl-PL" altLang="pl-PL" sz="2000" dirty="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1724723" y="1412776"/>
            <a:ext cx="5411994" cy="461665"/>
          </a:xfrm>
          <a:prstGeom prst="rect">
            <a:avLst/>
          </a:prstGeom>
          <a:noFill/>
          <a:ln w="9525">
            <a:noFill/>
            <a:miter lim="800000"/>
            <a:headEnd/>
            <a:tailEnd/>
          </a:ln>
        </p:spPr>
        <p:txBody>
          <a:bodyPr wrap="square">
            <a:spAutoFit/>
          </a:bodyPr>
          <a:lstStyle/>
          <a:p>
            <a:pPr algn="ctr"/>
            <a:r>
              <a:rPr lang="pl-PL" altLang="pl-PL" sz="2400" b="1" u="sng" dirty="0" smtClean="0">
                <a:latin typeface="Calibri" pitchFamily="34" charset="0"/>
              </a:rPr>
              <a:t>Uproszczone formy rozliczania wydatków</a:t>
            </a:r>
            <a:endParaRPr lang="pl-PL" altLang="pl-PL" sz="24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539552" y="2492896"/>
            <a:ext cx="7920880" cy="2985433"/>
          </a:xfrm>
          <a:prstGeom prst="rect">
            <a:avLst/>
          </a:prstGeom>
          <a:noFill/>
          <a:ln w="9525">
            <a:noFill/>
            <a:miter lim="800000"/>
            <a:headEnd/>
            <a:tailEnd/>
          </a:ln>
        </p:spPr>
        <p:txBody>
          <a:bodyPr wrap="square">
            <a:spAutoFit/>
          </a:bodyPr>
          <a:lstStyle/>
          <a:p>
            <a:pPr algn="just"/>
            <a:r>
              <a:rPr lang="pl-PL" sz="2000" dirty="0" smtClean="0">
                <a:latin typeface="+mn-lt"/>
              </a:rPr>
              <a:t>Dla projektów, w których wartość wkładu publicznego (środków publicznych) nie przekracza wyrażonej w PLN równowartości 100 000 EUR rozliczanie wydatków następuje na podstawie uproszczonej metody rozliczania wydatków tj. kwoty ryczałtowej. </a:t>
            </a:r>
          </a:p>
          <a:p>
            <a:pPr algn="just"/>
            <a:endParaRPr lang="pl-PL" sz="1000" dirty="0" smtClean="0">
              <a:latin typeface="+mn-lt"/>
            </a:endParaRPr>
          </a:p>
          <a:p>
            <a:pPr algn="just"/>
            <a:r>
              <a:rPr lang="pl-PL" sz="2000" dirty="0" smtClean="0">
                <a:latin typeface="+mn-lt"/>
              </a:rPr>
              <a:t>Do przeliczania ww. kwoty na PLN stosuje się miesięczny obrachunkowy </a:t>
            </a:r>
          </a:p>
          <a:p>
            <a:pPr algn="just"/>
            <a:r>
              <a:rPr lang="pl-PL" sz="2000" dirty="0" smtClean="0">
                <a:latin typeface="+mn-lt"/>
              </a:rPr>
              <a:t>kurs wymiany stosowany przez KE, aktualny na dzień ogłoszenia konkursu.</a:t>
            </a:r>
            <a:endParaRPr lang="pl-PL" altLang="pl-PL" sz="2000" dirty="0">
              <a:latin typeface="+mn-lt"/>
            </a:endParaRPr>
          </a:p>
          <a:p>
            <a:endParaRPr lang="pl-PL" altLang="pl-PL" sz="2000" dirty="0">
              <a:latin typeface="+mn-lt"/>
            </a:endParaRPr>
          </a:p>
          <a:p>
            <a:endParaRPr lang="pl-PL" altLang="pl-PL" sz="2000" dirty="0">
              <a:latin typeface="+mn-lt"/>
            </a:endParaRPr>
          </a:p>
          <a:p>
            <a:endParaRPr lang="pl-PL" altLang="pl-P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07604" y="2113265"/>
            <a:ext cx="8002786" cy="3631763"/>
          </a:xfrm>
          <a:prstGeom prst="rect">
            <a:avLst/>
          </a:prstGeom>
        </p:spPr>
        <p:txBody>
          <a:bodyPr wrap="square">
            <a:spAutoFit/>
          </a:bodyPr>
          <a:lstStyle/>
          <a:p>
            <a:pPr algn="just"/>
            <a:r>
              <a:rPr lang="pl-PL" sz="1400" dirty="0">
                <a:solidFill>
                  <a:srgbClr val="000000"/>
                </a:solidFill>
                <a:latin typeface="Calibri"/>
              </a:rPr>
              <a:t>1) Limit wydatków związanych z doposażeniem szkół i placówek kształcenia </a:t>
            </a:r>
            <a:r>
              <a:rPr lang="pl-PL" sz="1400" dirty="0" smtClean="0">
                <a:solidFill>
                  <a:srgbClr val="000000"/>
                </a:solidFill>
                <a:latin typeface="Calibri"/>
              </a:rPr>
              <a:t>zawodowego </a:t>
            </a:r>
            <a:r>
              <a:rPr lang="pl-PL" sz="1400" dirty="0">
                <a:solidFill>
                  <a:srgbClr val="000000"/>
                </a:solidFill>
                <a:latin typeface="Calibri"/>
              </a:rPr>
              <a:t>w sprzęt niezbędny do realizacji edukacji zawodowej, poniesionych w ramach kosztów bezpośrednich projektu (włączając cross-</a:t>
            </a:r>
            <a:r>
              <a:rPr lang="pl-PL" sz="1400" dirty="0" err="1">
                <a:solidFill>
                  <a:srgbClr val="000000"/>
                </a:solidFill>
                <a:latin typeface="Calibri"/>
              </a:rPr>
              <a:t>financing</a:t>
            </a:r>
            <a:r>
              <a:rPr lang="pl-PL" sz="1400" dirty="0">
                <a:solidFill>
                  <a:srgbClr val="000000"/>
                </a:solidFill>
                <a:latin typeface="Calibri"/>
              </a:rPr>
              <a:t>), nie może przekroczyć 20% wydatków projektu. </a:t>
            </a:r>
          </a:p>
          <a:p>
            <a:pPr algn="just"/>
            <a:r>
              <a:rPr lang="pl-PL" sz="1400" dirty="0">
                <a:solidFill>
                  <a:srgbClr val="000000"/>
                </a:solidFill>
                <a:latin typeface="Calibri"/>
              </a:rPr>
              <a:t>2) Działania świadomościowe (kampanie informacyjne i działania upowszechniające) będą możliwe do finansowania jedynie jeśli będą stanowić część projektu i będą uzupełniać działania o charakterze wdrożeniowym w ramach tego projektu. </a:t>
            </a:r>
          </a:p>
          <a:p>
            <a:pPr algn="just"/>
            <a:r>
              <a:rPr lang="pl-PL" sz="1400" dirty="0">
                <a:solidFill>
                  <a:srgbClr val="000000"/>
                </a:solidFill>
                <a:latin typeface="Calibri"/>
              </a:rPr>
              <a:t>3) Przedsięwzięcia zaprojektowane w ramach poddziałania 9.2.1 mają na celu wsparcie wyłącznie kształcenia i szkolenia stricte zawodowego. Wsparcie szkół kształcenia zawodowego w zakresie podstawy programowej kształcenia ogólnego możliwe jest wyłącznie w ramach poddziałań 9.1.1 i 9.1.2 (zgodnie z zaprojektowanymi kierunkami). </a:t>
            </a:r>
            <a:endParaRPr lang="pl-PL" sz="1400" dirty="0" smtClean="0">
              <a:solidFill>
                <a:srgbClr val="000000"/>
              </a:solidFill>
              <a:latin typeface="Calibri"/>
            </a:endParaRPr>
          </a:p>
          <a:p>
            <a:pPr algn="just"/>
            <a:r>
              <a:rPr lang="pl-PL" sz="1400" dirty="0">
                <a:solidFill>
                  <a:srgbClr val="000000"/>
                </a:solidFill>
                <a:latin typeface="Calibri"/>
              </a:rPr>
              <a:t>4) Realizacja działań podejmowanych w ramach typu projektu 1 wynika z bieżąco diagnozowanych potrzeb rynku pracy, w tym przede wszystkim w obszarze specjalizacji regionalnych z wykorzystaniem ogólnopolskich lub regionalnych badań (załącznik nr 10 do niniejszego </a:t>
            </a:r>
            <a:r>
              <a:rPr lang="pl-PL" sz="1400" i="1" dirty="0">
                <a:solidFill>
                  <a:srgbClr val="000000"/>
                </a:solidFill>
                <a:latin typeface="Calibri"/>
              </a:rPr>
              <a:t>Regulaminu</a:t>
            </a:r>
            <a:r>
              <a:rPr lang="pl-PL" sz="1400" dirty="0">
                <a:solidFill>
                  <a:srgbClr val="000000"/>
                </a:solidFill>
                <a:latin typeface="Calibri"/>
              </a:rPr>
              <a:t>), analiz oraz uzupełniająco informacji jakościowych i ilościowych dostępnych za pośrednictwem powołanego z inicjatywy KE portalu </a:t>
            </a:r>
            <a:r>
              <a:rPr lang="pl-PL" sz="1400" i="1" dirty="0">
                <a:solidFill>
                  <a:srgbClr val="000000"/>
                </a:solidFill>
                <a:latin typeface="Calibri"/>
              </a:rPr>
              <a:t>EU </a:t>
            </a:r>
            <a:r>
              <a:rPr lang="pl-PL" sz="1400" i="1" dirty="0" err="1">
                <a:solidFill>
                  <a:srgbClr val="000000"/>
                </a:solidFill>
                <a:latin typeface="Calibri"/>
              </a:rPr>
              <a:t>Skills</a:t>
            </a:r>
            <a:r>
              <a:rPr lang="pl-PL" sz="1400" i="1" dirty="0">
                <a:solidFill>
                  <a:srgbClr val="000000"/>
                </a:solidFill>
                <a:latin typeface="Calibri"/>
              </a:rPr>
              <a:t> Panorama</a:t>
            </a:r>
            <a:r>
              <a:rPr lang="pl-PL" sz="1400" dirty="0">
                <a:solidFill>
                  <a:srgbClr val="000000"/>
                </a:solidFill>
                <a:latin typeface="Calibri"/>
              </a:rPr>
              <a:t>. </a:t>
            </a:r>
          </a:p>
          <a:p>
            <a:pPr algn="just">
              <a:defRPr/>
            </a:pPr>
            <a:endParaRPr lang="pl-PL" sz="2000" dirty="0"/>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8137" name="Prostokąt 5"/>
          <p:cNvSpPr>
            <a:spLocks noChangeArrowheads="1"/>
          </p:cNvSpPr>
          <p:nvPr/>
        </p:nvSpPr>
        <p:spPr bwMode="auto">
          <a:xfrm>
            <a:off x="1578199" y="1241425"/>
            <a:ext cx="5646289"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projektów</a:t>
            </a:r>
            <a:endParaRPr lang="pl-PL" altLang="pl-PL" sz="2400" u="sng" dirty="0">
              <a:latin typeface="Times New Roman" pitchFamily="18" charset="0"/>
              <a:cs typeface="Times New Roman" pitchFamily="18" charset="0"/>
            </a:endParaRPr>
          </a:p>
        </p:txBody>
      </p:sp>
      <p:pic>
        <p:nvPicPr>
          <p:cNvPr id="48138"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98376" y="1844824"/>
            <a:ext cx="8002786" cy="4401205"/>
          </a:xfrm>
          <a:prstGeom prst="rect">
            <a:avLst/>
          </a:prstGeom>
        </p:spPr>
        <p:txBody>
          <a:bodyPr wrap="square">
            <a:spAutoFit/>
          </a:bodyPr>
          <a:lstStyle/>
          <a:p>
            <a:pPr algn="just"/>
            <a:r>
              <a:rPr lang="pl-PL" sz="1400" dirty="0">
                <a:solidFill>
                  <a:srgbClr val="000000"/>
                </a:solidFill>
                <a:latin typeface="Calibri"/>
              </a:rPr>
              <a:t>5) Wszyscy nauczyciele, opiekunowie praktyk zawodowych i instruktorzy praktycznej nauki zawodu objęci wsparciem w ramach projektu w zakresie doskonalenia i podnoszenia umiejętności i kompetencji/ kwalifikacji zawodowych na zakończenie wsparcia muszą uzyskać potwierdzenie nabycia kompetencji i/lub kwalifikacji. Sposób weryfikacji zgodnie z zapisami pkt 20 niniejszego </a:t>
            </a:r>
            <a:r>
              <a:rPr lang="pl-PL" sz="1400" i="1" dirty="0">
                <a:solidFill>
                  <a:srgbClr val="000000"/>
                </a:solidFill>
                <a:latin typeface="Calibri"/>
              </a:rPr>
              <a:t>Regulaminu</a:t>
            </a:r>
            <a:r>
              <a:rPr lang="pl-PL" sz="1400" dirty="0">
                <a:solidFill>
                  <a:srgbClr val="000000"/>
                </a:solidFill>
                <a:latin typeface="Calibri"/>
              </a:rPr>
              <a:t>. </a:t>
            </a:r>
          </a:p>
          <a:p>
            <a:pPr algn="just"/>
            <a:r>
              <a:rPr lang="pl-PL" sz="1400" dirty="0">
                <a:solidFill>
                  <a:srgbClr val="000000"/>
                </a:solidFill>
                <a:latin typeface="Calibri"/>
              </a:rPr>
              <a:t>6) W ramach typu projektu 1B) zakres wsparcia udzielany w projekcie obejmujący pomoc stypendialną dla uczniów, wychowanków lub słuchaczy musi być zgodny z warunkami: </a:t>
            </a:r>
          </a:p>
          <a:p>
            <a:pPr algn="just"/>
            <a:r>
              <a:rPr lang="pl-PL" sz="1400" dirty="0">
                <a:solidFill>
                  <a:srgbClr val="000000"/>
                </a:solidFill>
                <a:latin typeface="Calibri"/>
              </a:rPr>
              <a:t>a) pomoc stypendialna udzielana jest przez szkołę lub placówkę systemu oświaty, w której kształcą się uczniowie, wychowankowie lub słuchacze albo przez organ prowadzący szkoły lub placówki systemu oświaty, </a:t>
            </a:r>
          </a:p>
          <a:p>
            <a:pPr algn="just"/>
            <a:r>
              <a:rPr lang="pl-PL" sz="1400" dirty="0">
                <a:solidFill>
                  <a:srgbClr val="000000"/>
                </a:solidFill>
                <a:latin typeface="Calibri"/>
              </a:rPr>
              <a:t>b) szczegółowe zasady realizacji programów stypendialnych zostaną określone przez beneficjenta w regulaminie przyznawania pomocy stypendialnej, </a:t>
            </a:r>
          </a:p>
          <a:p>
            <a:pPr algn="just"/>
            <a:r>
              <a:rPr lang="pl-PL" sz="1400" dirty="0">
                <a:solidFill>
                  <a:srgbClr val="000000"/>
                </a:solidFill>
                <a:latin typeface="Calibri"/>
              </a:rPr>
              <a:t>c) stypendium udzielane jest dla uczniów szczególnie uzdolnionych</a:t>
            </a:r>
            <a:r>
              <a:rPr lang="pl-PL" sz="800" dirty="0">
                <a:solidFill>
                  <a:srgbClr val="000000"/>
                </a:solidFill>
                <a:latin typeface="Calibri"/>
              </a:rPr>
              <a:t>5 </a:t>
            </a:r>
            <a:r>
              <a:rPr lang="pl-PL" sz="1400" dirty="0">
                <a:solidFill>
                  <a:srgbClr val="000000"/>
                </a:solidFill>
                <a:latin typeface="Calibri"/>
              </a:rPr>
              <a:t>potrzebujących wsparcia finansowego</a:t>
            </a:r>
            <a:r>
              <a:rPr lang="pl-PL" sz="800" dirty="0">
                <a:solidFill>
                  <a:srgbClr val="000000"/>
                </a:solidFill>
                <a:latin typeface="Calibri"/>
              </a:rPr>
              <a:t>6 </a:t>
            </a:r>
            <a:r>
              <a:rPr lang="pl-PL" sz="1400" dirty="0">
                <a:solidFill>
                  <a:srgbClr val="000000"/>
                </a:solidFill>
                <a:latin typeface="Calibri"/>
              </a:rPr>
              <a:t>w zakresie przedmiotów zawodowych, </a:t>
            </a:r>
          </a:p>
          <a:p>
            <a:pPr algn="just"/>
            <a:r>
              <a:rPr lang="pl-PL" sz="1400" dirty="0">
                <a:solidFill>
                  <a:srgbClr val="000000"/>
                </a:solidFill>
                <a:latin typeface="Calibri"/>
              </a:rPr>
              <a:t>d) kwota stypendium może być różnicowana, jej wysokość musi się mieścić w przedziale od 200 do 600 zł na jednego ucznia/słuchacza/wychowanka, </a:t>
            </a:r>
          </a:p>
          <a:p>
            <a:pPr algn="just"/>
            <a:r>
              <a:rPr lang="pl-PL" sz="1400" dirty="0">
                <a:solidFill>
                  <a:srgbClr val="000000"/>
                </a:solidFill>
                <a:latin typeface="Calibri"/>
              </a:rPr>
              <a:t>e) stypendium wypłacane jest uczniowi/słuchaczowi/wychowankowi w trybie miesięcznym</a:t>
            </a:r>
            <a:r>
              <a:rPr lang="pl-PL" sz="800" dirty="0">
                <a:solidFill>
                  <a:srgbClr val="000000"/>
                </a:solidFill>
                <a:latin typeface="Calibri"/>
              </a:rPr>
              <a:t>7</a:t>
            </a:r>
            <a:r>
              <a:rPr lang="pl-PL" sz="1400" dirty="0">
                <a:solidFill>
                  <a:srgbClr val="000000"/>
                </a:solidFill>
                <a:latin typeface="Calibri"/>
              </a:rPr>
              <a:t>, </a:t>
            </a:r>
            <a:endParaRPr lang="pl-PL" sz="1400" dirty="0" smtClean="0">
              <a:solidFill>
                <a:srgbClr val="000000"/>
              </a:solidFill>
              <a:latin typeface="Calibri"/>
            </a:endParaRPr>
          </a:p>
          <a:p>
            <a:pPr lvl="0" algn="just"/>
            <a:r>
              <a:rPr lang="pl-PL" sz="1400" dirty="0">
                <a:solidFill>
                  <a:srgbClr val="000000"/>
                </a:solidFill>
                <a:latin typeface="Calibri"/>
              </a:rPr>
              <a:t>f) beneficjent projektu musi zapewnić, że wymogiem otrzymania stypendium będzie przygotowanie i złożenie wraz z wnioskiem o przyznanie stypendium indywidualnego planu rozwoju edukacyjnego ucznia zawierającego co najmniej: </a:t>
            </a:r>
            <a:r>
              <a:rPr lang="pl-PL" sz="1400" i="1" dirty="0">
                <a:solidFill>
                  <a:srgbClr val="000000"/>
                </a:solidFill>
                <a:latin typeface="Calibri"/>
              </a:rPr>
              <a:t>cele do osiągnięcia w związku z otrzymanym stypendium oraz wydatki jakie stypendysta zamierza ponieść w ramach otrzymanego stypendium.</a:t>
            </a:r>
          </a:p>
          <a:p>
            <a:r>
              <a:rPr lang="pl-PL" sz="1400" dirty="0">
                <a:solidFill>
                  <a:srgbClr val="000000"/>
                </a:solidFill>
                <a:latin typeface="Calibri"/>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8137" name="Prostokąt 5"/>
          <p:cNvSpPr>
            <a:spLocks noChangeArrowheads="1"/>
          </p:cNvSpPr>
          <p:nvPr/>
        </p:nvSpPr>
        <p:spPr bwMode="auto">
          <a:xfrm>
            <a:off x="1315307" y="1241425"/>
            <a:ext cx="6172074"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a:t>
            </a:r>
            <a:r>
              <a:rPr lang="pl-PL" altLang="pl-PL" sz="2400" b="1" u="sng">
                <a:latin typeface="Calibri" pitchFamily="34" charset="0"/>
                <a:ea typeface="TimesNewRoman"/>
                <a:cs typeface="TimesNewRoman"/>
              </a:rPr>
              <a:t>realizacji </a:t>
            </a:r>
            <a:r>
              <a:rPr lang="pl-PL" altLang="pl-PL" sz="2400" b="1" u="sng" smtClean="0">
                <a:latin typeface="Calibri" pitchFamily="34" charset="0"/>
                <a:ea typeface="TimesNewRoman"/>
                <a:cs typeface="TimesNewRoman"/>
              </a:rPr>
              <a:t>projektów c.d.</a:t>
            </a:r>
            <a:endParaRPr lang="pl-PL" altLang="pl-PL" sz="2400" u="sng" dirty="0">
              <a:latin typeface="Times New Roman" pitchFamily="18" charset="0"/>
              <a:cs typeface="Times New Roman" pitchFamily="18" charset="0"/>
            </a:endParaRPr>
          </a:p>
        </p:txBody>
      </p:sp>
      <p:pic>
        <p:nvPicPr>
          <p:cNvPr id="48138"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extLst>
      <p:ext uri="{BB962C8B-B14F-4D97-AF65-F5344CB8AC3E}">
        <p14:creationId xmlns:p14="http://schemas.microsoft.com/office/powerpoint/2010/main" val="63153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31754" name="Prostokąt 2"/>
          <p:cNvSpPr>
            <a:spLocks noChangeArrowheads="1"/>
          </p:cNvSpPr>
          <p:nvPr/>
        </p:nvSpPr>
        <p:spPr bwMode="auto">
          <a:xfrm>
            <a:off x="185738" y="1268413"/>
            <a:ext cx="8743950" cy="3970318"/>
          </a:xfrm>
          <a:prstGeom prst="rect">
            <a:avLst/>
          </a:prstGeom>
          <a:noFill/>
          <a:ln w="9525">
            <a:noFill/>
            <a:miter lim="800000"/>
            <a:headEnd/>
            <a:tailEnd/>
          </a:ln>
        </p:spPr>
        <p:txBody>
          <a:bodyPr>
            <a:spAutoFit/>
          </a:bodyPr>
          <a:lstStyle/>
          <a:p>
            <a:pPr algn="ctr"/>
            <a:r>
              <a:rPr lang="pl-PL" altLang="pl-PL" sz="2000" b="1" u="sng" dirty="0">
                <a:solidFill>
                  <a:srgbClr val="000000"/>
                </a:solidFill>
                <a:latin typeface="Calibri" pitchFamily="34" charset="0"/>
              </a:rPr>
              <a:t>Etapy </a:t>
            </a:r>
            <a:r>
              <a:rPr lang="pl-PL" altLang="pl-PL" sz="2000" b="1" u="sng" dirty="0" smtClean="0">
                <a:solidFill>
                  <a:srgbClr val="000000"/>
                </a:solidFill>
                <a:latin typeface="Calibri" pitchFamily="34" charset="0"/>
              </a:rPr>
              <a:t>konkursu:</a:t>
            </a:r>
            <a:endParaRPr lang="pl-PL" altLang="pl-PL" sz="2000" b="1" u="sng" dirty="0">
              <a:solidFill>
                <a:srgbClr val="000000"/>
              </a:solidFill>
              <a:latin typeface="Calibri" pitchFamily="34" charset="0"/>
            </a:endParaRPr>
          </a:p>
          <a:p>
            <a:pPr algn="just"/>
            <a:endParaRPr lang="pl-PL" altLang="pl-PL" sz="2400" b="1" i="1" dirty="0">
              <a:solidFill>
                <a:srgbClr val="000000"/>
              </a:solidFill>
              <a:latin typeface="Calibri" pitchFamily="34" charset="0"/>
            </a:endParaRPr>
          </a:p>
          <a:p>
            <a:r>
              <a:rPr lang="pl-PL" altLang="pl-PL" sz="1600" b="1" dirty="0">
                <a:solidFill>
                  <a:srgbClr val="000000"/>
                </a:solidFill>
                <a:latin typeface="Calibri" pitchFamily="34" charset="0"/>
              </a:rPr>
              <a:t>Etap I –</a:t>
            </a:r>
            <a:r>
              <a:rPr lang="pl-PL" altLang="pl-PL" sz="1600" dirty="0">
                <a:solidFill>
                  <a:srgbClr val="000000"/>
                </a:solidFill>
                <a:latin typeface="Calibri" pitchFamily="34" charset="0"/>
              </a:rPr>
              <a:t> </a:t>
            </a:r>
            <a:r>
              <a:rPr lang="pl-PL" sz="1600" dirty="0">
                <a:latin typeface="+mn-lt"/>
              </a:rPr>
              <a:t>nabór wniosków </a:t>
            </a:r>
            <a:r>
              <a:rPr lang="pl-PL" sz="1600" dirty="0" smtClean="0">
                <a:latin typeface="+mn-lt"/>
              </a:rPr>
              <a:t>o dofinansowanie </a:t>
            </a:r>
            <a:r>
              <a:rPr lang="pl-PL" sz="1600">
                <a:latin typeface="+mn-lt"/>
              </a:rPr>
              <a:t>projektu </a:t>
            </a:r>
            <a:r>
              <a:rPr lang="pl-PL" sz="1600" smtClean="0">
                <a:latin typeface="+mn-lt"/>
              </a:rPr>
              <a:t>(składanie </a:t>
            </a:r>
            <a:r>
              <a:rPr lang="pl-PL" sz="1600" dirty="0">
                <a:latin typeface="+mn-lt"/>
              </a:rPr>
              <a:t>wniosku </a:t>
            </a:r>
            <a:r>
              <a:rPr lang="pl-PL" sz="1600" dirty="0" smtClean="0">
                <a:latin typeface="+mn-lt"/>
              </a:rPr>
              <a:t>o dofinansowanie </a:t>
            </a:r>
            <a:r>
              <a:rPr lang="pl-PL" sz="1600" dirty="0">
                <a:latin typeface="+mn-lt"/>
              </a:rPr>
              <a:t>projektu oraz </a:t>
            </a:r>
            <a:r>
              <a:rPr lang="pl-PL" sz="1600" dirty="0" smtClean="0">
                <a:latin typeface="+mn-lt"/>
              </a:rPr>
              <a:t>weryfikacja </a:t>
            </a:r>
            <a:r>
              <a:rPr lang="pl-PL" sz="1600" dirty="0">
                <a:latin typeface="+mn-lt"/>
              </a:rPr>
              <a:t>wymogów </a:t>
            </a:r>
            <a:r>
              <a:rPr lang="pl-PL" sz="1600" dirty="0" smtClean="0">
                <a:latin typeface="+mn-lt"/>
              </a:rPr>
              <a:t>formalnych, która</a:t>
            </a:r>
            <a:r>
              <a:rPr lang="pl-PL" sz="1600" dirty="0" smtClean="0"/>
              <a:t> </a:t>
            </a:r>
            <a:r>
              <a:rPr lang="pl-PL" altLang="pl-PL" sz="1600" dirty="0" smtClean="0">
                <a:solidFill>
                  <a:srgbClr val="000000"/>
                </a:solidFill>
                <a:latin typeface="Calibri" pitchFamily="34" charset="0"/>
              </a:rPr>
              <a:t>trwa </a:t>
            </a:r>
            <a:r>
              <a:rPr lang="pl-PL" altLang="pl-PL" sz="1600" dirty="0">
                <a:solidFill>
                  <a:srgbClr val="000000"/>
                </a:solidFill>
                <a:latin typeface="Calibri" pitchFamily="34" charset="0"/>
              </a:rPr>
              <a:t>do </a:t>
            </a:r>
            <a:r>
              <a:rPr lang="pl-PL" altLang="pl-PL" sz="1600" b="1" dirty="0">
                <a:solidFill>
                  <a:srgbClr val="000000"/>
                </a:solidFill>
                <a:latin typeface="Calibri" pitchFamily="34" charset="0"/>
              </a:rPr>
              <a:t>50 dni kalendarzowych </a:t>
            </a:r>
            <a:r>
              <a:rPr lang="pl-PL" sz="1600" dirty="0">
                <a:latin typeface="Calibri" pitchFamily="34" charset="0"/>
              </a:rPr>
              <a:t>od upłynięcia wyznaczonego terminu składania wniosków o </a:t>
            </a:r>
            <a:r>
              <a:rPr lang="pl-PL" sz="1600">
                <a:latin typeface="Calibri" pitchFamily="34" charset="0"/>
              </a:rPr>
              <a:t>dofinansowanie </a:t>
            </a:r>
            <a:r>
              <a:rPr lang="pl-PL" sz="1600" smtClean="0">
                <a:latin typeface="Calibri" pitchFamily="34" charset="0"/>
              </a:rPr>
              <a:t>projektu)</a:t>
            </a:r>
            <a:r>
              <a:rPr lang="pl-PL" altLang="pl-PL" sz="1600" smtClean="0">
                <a:solidFill>
                  <a:srgbClr val="000000"/>
                </a:solidFill>
                <a:latin typeface="Calibri" pitchFamily="34" charset="0"/>
              </a:rPr>
              <a:t>. </a:t>
            </a:r>
            <a:r>
              <a:rPr lang="pl-PL" altLang="pl-PL" sz="1600" dirty="0">
                <a:solidFill>
                  <a:srgbClr val="000000"/>
                </a:solidFill>
                <a:latin typeface="Calibri" pitchFamily="34" charset="0"/>
              </a:rPr>
              <a:t>Tylko wniosek spełniający wymogi formalne zostaje przekazany do dalszego etapu oceny.</a:t>
            </a:r>
          </a:p>
          <a:p>
            <a:pPr algn="just"/>
            <a:endParaRPr lang="pl-PL" altLang="pl-PL" sz="1600" dirty="0">
              <a:solidFill>
                <a:srgbClr val="000000"/>
              </a:solidFill>
              <a:latin typeface="Calibri" pitchFamily="34" charset="0"/>
            </a:endParaRPr>
          </a:p>
          <a:p>
            <a:pPr algn="just"/>
            <a:r>
              <a:rPr lang="pl-PL" altLang="pl-PL" sz="1600" b="1" dirty="0">
                <a:solidFill>
                  <a:srgbClr val="000000"/>
                </a:solidFill>
                <a:latin typeface="Calibri" pitchFamily="34" charset="0"/>
              </a:rPr>
              <a:t>Etap II – </a:t>
            </a:r>
            <a:r>
              <a:rPr lang="pl-PL" altLang="pl-PL" sz="1600" b="1" u="sng" dirty="0">
                <a:solidFill>
                  <a:srgbClr val="000000"/>
                </a:solidFill>
                <a:latin typeface="Calibri" pitchFamily="34" charset="0"/>
              </a:rPr>
              <a:t>ocena formalna </a:t>
            </a:r>
            <a:r>
              <a:rPr lang="pl-PL" altLang="pl-PL" sz="1600" dirty="0">
                <a:solidFill>
                  <a:srgbClr val="000000"/>
                </a:solidFill>
                <a:latin typeface="Calibri" pitchFamily="34" charset="0"/>
              </a:rPr>
              <a:t>– trwa do </a:t>
            </a:r>
            <a:r>
              <a:rPr lang="pl-PL" altLang="pl-PL" sz="1600" b="1" dirty="0">
                <a:solidFill>
                  <a:srgbClr val="000000"/>
                </a:solidFill>
                <a:latin typeface="Calibri" pitchFamily="34" charset="0"/>
              </a:rPr>
              <a:t>30 dni kalendarzowych </a:t>
            </a:r>
            <a:r>
              <a:rPr lang="pl-PL" altLang="pl-PL" sz="1600" dirty="0">
                <a:latin typeface="Calibri" pitchFamily="34" charset="0"/>
                <a:cs typeface="Times New Roman" pitchFamily="18" charset="0"/>
              </a:rPr>
              <a:t>od dnia</a:t>
            </a:r>
            <a:r>
              <a:rPr lang="pl-PL" sz="1600" dirty="0">
                <a:latin typeface="Calibri" pitchFamily="34" charset="0"/>
                <a:cs typeface="Times New Roman" pitchFamily="18" charset="0"/>
              </a:rPr>
              <a:t> zakończenia weryfikacji wymogów formalnych wszystkich wniosków o dofinansowanie projektu złożonych w odpowiedzi na konkurs</a:t>
            </a:r>
            <a:r>
              <a:rPr lang="pl-PL" sz="1600" dirty="0">
                <a:solidFill>
                  <a:srgbClr val="000000"/>
                </a:solidFill>
                <a:latin typeface="Calibri" pitchFamily="34" charset="0"/>
              </a:rPr>
              <a:t>. </a:t>
            </a:r>
            <a:r>
              <a:rPr lang="pl-PL" sz="1600" dirty="0">
                <a:latin typeface="Calibri" pitchFamily="34" charset="0"/>
              </a:rPr>
              <a:t>Ocena formalna dokonywana jest przez dwóch członków KOP (zgodnie z zasadą dwóch par oczu), na podstawie listy sprawdzającej do oceny formalnej w systemie TAK/NIE.</a:t>
            </a:r>
            <a:r>
              <a:rPr lang="pl-PL" sz="1600" dirty="0">
                <a:latin typeface="Calibri" pitchFamily="34" charset="0"/>
                <a:cs typeface="Times New Roman" pitchFamily="18" charset="0"/>
              </a:rPr>
              <a:t> Projekt spełniający wszystkie kryteria formalne zostaje przekazany do etapu oceny merytorycznej. </a:t>
            </a:r>
          </a:p>
          <a:p>
            <a:pPr algn="just"/>
            <a:endParaRPr lang="pl-PL" sz="1600" dirty="0">
              <a:latin typeface="Calibri" pitchFamily="34" charset="0"/>
              <a:cs typeface="Times New Roman" pitchFamily="18" charset="0"/>
            </a:endParaRPr>
          </a:p>
          <a:p>
            <a:pPr algn="just"/>
            <a:r>
              <a:rPr lang="pl-PL" sz="1600" b="1" dirty="0">
                <a:latin typeface="Calibri" pitchFamily="34" charset="0"/>
                <a:cs typeface="Times New Roman" pitchFamily="18" charset="0"/>
              </a:rPr>
              <a:t>UWAGA!</a:t>
            </a:r>
            <a:r>
              <a:rPr lang="pl-PL" sz="1600" dirty="0">
                <a:latin typeface="Calibri" pitchFamily="34" charset="0"/>
                <a:cs typeface="Times New Roman" pitchFamily="18" charset="0"/>
              </a:rPr>
              <a:t> Wnioskodawcy, którego projekt został negatywnie oceniony na etapie oceny formalnej i/lub merytorycznej, przysługuje prawo odwołania od wyników oceny.</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42742" y="1772816"/>
            <a:ext cx="8281988" cy="5447645"/>
          </a:xfrm>
          <a:prstGeom prst="rect">
            <a:avLst/>
          </a:prstGeom>
        </p:spPr>
        <p:txBody>
          <a:bodyPr wrap="square">
            <a:spAutoFit/>
          </a:bodyPr>
          <a:lstStyle/>
          <a:p>
            <a:pPr algn="just"/>
            <a:r>
              <a:rPr lang="pl-PL" sz="1400" dirty="0" smtClean="0">
                <a:solidFill>
                  <a:srgbClr val="000000"/>
                </a:solidFill>
                <a:latin typeface="Calibri"/>
              </a:rPr>
              <a:t>7</a:t>
            </a:r>
            <a:r>
              <a:rPr lang="pl-PL" sz="1400" dirty="0">
                <a:solidFill>
                  <a:srgbClr val="000000"/>
                </a:solidFill>
                <a:latin typeface="Calibri"/>
              </a:rPr>
              <a:t>) Za udział w praktyce zawodowej lub stażu zawodowym uczniowie/wychowankowie lub słuchacze otrzymują stypendium. Stypendium jest wypłacane za każde przepracowane 150 godzin. Wysokość stypendium nie może być większa niż wartość 120% zasiłku, o którym mowa w art. 72 ust. 1 pkt 1 </a:t>
            </a:r>
            <a:r>
              <a:rPr lang="pl-PL" sz="1400" i="1" dirty="0">
                <a:solidFill>
                  <a:srgbClr val="000000"/>
                </a:solidFill>
                <a:latin typeface="Calibri"/>
              </a:rPr>
              <a:t>ustawy z dnia 20 kwietnia 2004 r. </a:t>
            </a:r>
            <a:r>
              <a:rPr lang="pl-PL" sz="1400" i="1" dirty="0" smtClean="0">
                <a:solidFill>
                  <a:srgbClr val="000000"/>
                </a:solidFill>
                <a:latin typeface="Calibri"/>
              </a:rPr>
              <a:t/>
            </a:r>
            <a:br>
              <a:rPr lang="pl-PL" sz="1400" i="1" dirty="0" smtClean="0">
                <a:solidFill>
                  <a:srgbClr val="000000"/>
                </a:solidFill>
                <a:latin typeface="Calibri"/>
              </a:rPr>
            </a:br>
            <a:r>
              <a:rPr lang="pl-PL" sz="1400" i="1" dirty="0" smtClean="0">
                <a:solidFill>
                  <a:srgbClr val="000000"/>
                </a:solidFill>
                <a:latin typeface="Calibri"/>
              </a:rPr>
              <a:t>o </a:t>
            </a:r>
            <a:r>
              <a:rPr lang="pl-PL" sz="1400" i="1" dirty="0">
                <a:solidFill>
                  <a:srgbClr val="000000"/>
                </a:solidFill>
                <a:latin typeface="Calibri"/>
              </a:rPr>
              <a:t>promocji zatrudnienia i instytucjach rynku pracy </a:t>
            </a:r>
            <a:r>
              <a:rPr lang="pl-PL" sz="1400" dirty="0">
                <a:solidFill>
                  <a:srgbClr val="000000"/>
                </a:solidFill>
                <a:latin typeface="Calibri"/>
              </a:rPr>
              <a:t>(Dz. U. z 2008 r. Nr 69, poz. 415, z </a:t>
            </a:r>
            <a:r>
              <a:rPr lang="pl-PL" sz="1400" dirty="0" err="1">
                <a:solidFill>
                  <a:srgbClr val="000000"/>
                </a:solidFill>
                <a:latin typeface="Calibri"/>
              </a:rPr>
              <a:t>późn</a:t>
            </a:r>
            <a:r>
              <a:rPr lang="pl-PL" sz="1400" dirty="0">
                <a:solidFill>
                  <a:srgbClr val="000000"/>
                </a:solidFill>
                <a:latin typeface="Calibri"/>
              </a:rPr>
              <a:t>. zm.). </a:t>
            </a:r>
            <a:endParaRPr lang="pl-PL" sz="1400" dirty="0" smtClean="0">
              <a:solidFill>
                <a:srgbClr val="000000"/>
              </a:solidFill>
              <a:latin typeface="Calibri"/>
            </a:endParaRPr>
          </a:p>
          <a:p>
            <a:pPr algn="just"/>
            <a:r>
              <a:rPr lang="pl-PL" sz="1400" dirty="0">
                <a:solidFill>
                  <a:srgbClr val="000000"/>
                </a:solidFill>
                <a:latin typeface="Calibri"/>
              </a:rPr>
              <a:t>8) Okres realizacji praktyki zawodowej lub stażu zawodowego wynosi minimum 150 godzin i nie więcej niż 970 godzin w odniesieniu do udziału </a:t>
            </a:r>
            <a:r>
              <a:rPr lang="pl-PL" sz="1400" dirty="0" smtClean="0">
                <a:solidFill>
                  <a:srgbClr val="000000"/>
                </a:solidFill>
                <a:latin typeface="Calibri"/>
              </a:rPr>
              <a:t>jednego </a:t>
            </a:r>
            <a:r>
              <a:rPr lang="pl-PL" sz="1400" dirty="0">
                <a:solidFill>
                  <a:srgbClr val="000000"/>
                </a:solidFill>
                <a:latin typeface="Calibri"/>
              </a:rPr>
              <a:t>ucznia, wychowanka lub </a:t>
            </a:r>
            <a:r>
              <a:rPr lang="pl-PL" sz="1400" dirty="0" smtClean="0">
                <a:solidFill>
                  <a:srgbClr val="000000"/>
                </a:solidFill>
                <a:latin typeface="Calibri"/>
              </a:rPr>
              <a:t>słuchacza. </a:t>
            </a:r>
            <a:endParaRPr lang="pl-PL" sz="1400" dirty="0">
              <a:solidFill>
                <a:srgbClr val="000000"/>
              </a:solidFill>
              <a:latin typeface="Calibri"/>
            </a:endParaRPr>
          </a:p>
          <a:p>
            <a:pPr lvl="0" algn="just"/>
            <a:r>
              <a:rPr lang="pl-PL" sz="1400" dirty="0">
                <a:solidFill>
                  <a:srgbClr val="000000"/>
                </a:solidFill>
                <a:latin typeface="Calibri"/>
              </a:rPr>
              <a:t>9) W ramach kształcenia osób dorosłych: </a:t>
            </a:r>
          </a:p>
          <a:p>
            <a:pPr lvl="0" algn="just"/>
            <a:r>
              <a:rPr lang="pl-PL" sz="1400" dirty="0" smtClean="0">
                <a:solidFill>
                  <a:srgbClr val="000000"/>
                </a:solidFill>
                <a:latin typeface="Calibri"/>
              </a:rPr>
              <a:t>a</a:t>
            </a:r>
            <a:r>
              <a:rPr lang="pl-PL" sz="1400" dirty="0">
                <a:solidFill>
                  <a:srgbClr val="000000"/>
                </a:solidFill>
                <a:latin typeface="Calibri"/>
              </a:rPr>
              <a:t>) wsparcie kompetencji i kwalifikacji zawodowych ograniczone zostanie do zawodów, w ramach których zgodnie z prowadzonym monitoringiem odnotowuje się zapotrzebowanie na regionalnym rynku pracy, w tym </a:t>
            </a:r>
            <a:r>
              <a:rPr lang="pl-PL" sz="1400" dirty="0" smtClean="0">
                <a:solidFill>
                  <a:srgbClr val="000000"/>
                </a:solidFill>
                <a:latin typeface="Calibri"/>
              </a:rPr>
              <a:t/>
            </a:r>
            <a:br>
              <a:rPr lang="pl-PL" sz="1400" dirty="0" smtClean="0">
                <a:solidFill>
                  <a:srgbClr val="000000"/>
                </a:solidFill>
                <a:latin typeface="Calibri"/>
              </a:rPr>
            </a:br>
            <a:r>
              <a:rPr lang="pl-PL" sz="1400" dirty="0" smtClean="0">
                <a:solidFill>
                  <a:srgbClr val="000000"/>
                </a:solidFill>
                <a:latin typeface="Calibri"/>
              </a:rPr>
              <a:t>z uwzględnieniem </a:t>
            </a:r>
            <a:r>
              <a:rPr lang="pl-PL" sz="1400" dirty="0">
                <a:solidFill>
                  <a:srgbClr val="000000"/>
                </a:solidFill>
                <a:latin typeface="Calibri"/>
              </a:rPr>
              <a:t>specjalizacji regionalnych. W tym obszarze interwencja podlegać będzie stałemu monitoringowi z wykorzystaniem ogólnopolskich lub regionalnych badan, analiz oraz uzupełniająco informacji jakościowych i ilościowych dostępnych za pośrednictwem powołanego z inicjatywy KE portalu </a:t>
            </a:r>
            <a:r>
              <a:rPr lang="pl-PL" sz="1400" i="1" dirty="0">
                <a:solidFill>
                  <a:srgbClr val="000000"/>
                </a:solidFill>
                <a:latin typeface="Calibri"/>
              </a:rPr>
              <a:t>EU </a:t>
            </a:r>
            <a:r>
              <a:rPr lang="pl-PL" sz="1400" i="1" dirty="0" err="1">
                <a:solidFill>
                  <a:srgbClr val="000000"/>
                </a:solidFill>
                <a:latin typeface="Calibri"/>
              </a:rPr>
              <a:t>Skills</a:t>
            </a:r>
            <a:r>
              <a:rPr lang="pl-PL" sz="1400" i="1" dirty="0">
                <a:solidFill>
                  <a:srgbClr val="000000"/>
                </a:solidFill>
                <a:latin typeface="Calibri"/>
              </a:rPr>
              <a:t> Panorama, </a:t>
            </a:r>
            <a:r>
              <a:rPr lang="pl-PL" sz="1400" dirty="0">
                <a:solidFill>
                  <a:srgbClr val="000000"/>
                </a:solidFill>
                <a:latin typeface="Calibri"/>
              </a:rPr>
              <a:t>	</a:t>
            </a:r>
          </a:p>
          <a:p>
            <a:pPr lvl="0" algn="just"/>
            <a:r>
              <a:rPr lang="pl-PL" sz="1400" dirty="0">
                <a:solidFill>
                  <a:srgbClr val="000000"/>
                </a:solidFill>
                <a:latin typeface="Calibri"/>
              </a:rPr>
              <a:t>b) podejmowane działania skorelowane zostaną z procedurami uznawania wcześniej nabytego doświadczenia </a:t>
            </a:r>
            <a:r>
              <a:rPr lang="pl-PL" sz="1400" dirty="0" smtClean="0">
                <a:solidFill>
                  <a:srgbClr val="000000"/>
                </a:solidFill>
                <a:latin typeface="Calibri"/>
              </a:rPr>
              <a:t/>
            </a:r>
            <a:br>
              <a:rPr lang="pl-PL" sz="1400" dirty="0" smtClean="0">
                <a:solidFill>
                  <a:srgbClr val="000000"/>
                </a:solidFill>
                <a:latin typeface="Calibri"/>
              </a:rPr>
            </a:br>
            <a:r>
              <a:rPr lang="pl-PL" sz="1400" dirty="0" smtClean="0">
                <a:solidFill>
                  <a:srgbClr val="000000"/>
                </a:solidFill>
                <a:latin typeface="Calibri"/>
              </a:rPr>
              <a:t>i </a:t>
            </a:r>
            <a:r>
              <a:rPr lang="pl-PL" sz="1400" dirty="0">
                <a:solidFill>
                  <a:srgbClr val="000000"/>
                </a:solidFill>
                <a:latin typeface="Calibri"/>
              </a:rPr>
              <a:t>kompetencji oraz będą podlegać certyfikacji. </a:t>
            </a:r>
          </a:p>
          <a:p>
            <a:pPr lvl="0" algn="just"/>
            <a:r>
              <a:rPr lang="pl-PL" sz="1400" dirty="0">
                <a:solidFill>
                  <a:srgbClr val="000000"/>
                </a:solidFill>
                <a:latin typeface="Calibri"/>
              </a:rPr>
              <a:t>10) Pozostałe limity i ograniczenia w realizacji projektów niewskazane w SZOOP RPO WO 2014-2020 dla poddziałania 9.2.1 określone są w umowie o dofinansowanie</a:t>
            </a:r>
            <a:r>
              <a:rPr lang="pl-PL" sz="1600" dirty="0">
                <a:solidFill>
                  <a:srgbClr val="000000"/>
                </a:solidFill>
                <a:latin typeface="Calibri"/>
              </a:rPr>
              <a:t>. </a:t>
            </a:r>
            <a:r>
              <a:rPr lang="pl-PL" sz="2000" dirty="0">
                <a:solidFill>
                  <a:srgbClr val="000000"/>
                </a:solidFill>
                <a:latin typeface="Calibri"/>
              </a:rPr>
              <a:t>	</a:t>
            </a:r>
            <a:endParaRPr lang="pl-PL" sz="2000" dirty="0" smtClean="0">
              <a:solidFill>
                <a:srgbClr val="000000"/>
              </a:solidFill>
              <a:latin typeface="Calibri"/>
            </a:endParaRPr>
          </a:p>
          <a:p>
            <a:pPr algn="just"/>
            <a:r>
              <a:rPr lang="pl-PL" sz="1200" i="1" dirty="0">
                <a:solidFill>
                  <a:srgbClr val="000000"/>
                </a:solidFill>
                <a:latin typeface="Calibri"/>
              </a:rPr>
              <a:t>Okres na jaki jest przyznawane stypendium nie może być krótszy, niż minimalny okres który został wskazany w Wytycznych (…) </a:t>
            </a:r>
            <a:r>
              <a:rPr lang="pl-PL" sz="1200" i="1" dirty="0" smtClean="0">
                <a:solidFill>
                  <a:srgbClr val="000000"/>
                </a:solidFill>
                <a:latin typeface="Calibri"/>
              </a:rPr>
              <a:t/>
            </a:r>
            <a:br>
              <a:rPr lang="pl-PL" sz="1200" i="1" dirty="0" smtClean="0">
                <a:solidFill>
                  <a:srgbClr val="000000"/>
                </a:solidFill>
                <a:latin typeface="Calibri"/>
              </a:rPr>
            </a:br>
            <a:r>
              <a:rPr lang="pl-PL" sz="1200" i="1" dirty="0" smtClean="0">
                <a:solidFill>
                  <a:srgbClr val="000000"/>
                </a:solidFill>
                <a:latin typeface="Calibri"/>
              </a:rPr>
              <a:t>w obszarze </a:t>
            </a:r>
            <a:r>
              <a:rPr lang="pl-PL" sz="1200" i="1" dirty="0">
                <a:solidFill>
                  <a:srgbClr val="000000"/>
                </a:solidFill>
                <a:latin typeface="Calibri"/>
              </a:rPr>
              <a:t>edukacji na lata 2014-2020, zatwierdzonych przez Minister Infrastruktury i Rozwoju w dn. 02.06.2015 r., tj. 10 miesięcy. </a:t>
            </a:r>
          </a:p>
          <a:p>
            <a:endParaRPr lang="pl-PL" sz="2000" dirty="0">
              <a:solidFill>
                <a:srgbClr val="000000"/>
              </a:solidFill>
              <a:latin typeface="Calibri"/>
            </a:endParaRPr>
          </a:p>
          <a:p>
            <a:r>
              <a:rPr lang="pl-PL" sz="2000" dirty="0">
                <a:solidFill>
                  <a:srgbClr val="000000"/>
                </a:solidFill>
                <a:latin typeface="Calibri"/>
              </a:rPr>
              <a:t>	</a:t>
            </a:r>
          </a:p>
          <a:p>
            <a:r>
              <a:rPr lang="pl-PL" sz="2000" dirty="0">
                <a:solidFill>
                  <a:srgbClr val="000000"/>
                </a:solidFill>
                <a:latin typeface="Calibri"/>
              </a:rPr>
              <a:t>	</a:t>
            </a:r>
          </a:p>
          <a:p>
            <a:pPr algn="just">
              <a:defRPr/>
            </a:pPr>
            <a:endParaRPr lang="pl-PL" sz="2000" dirty="0"/>
          </a:p>
        </p:txBody>
      </p:sp>
      <p:pic>
        <p:nvPicPr>
          <p:cNvPr id="4915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9162" name="Prostokąt 6"/>
          <p:cNvSpPr>
            <a:spLocks noChangeArrowheads="1"/>
          </p:cNvSpPr>
          <p:nvPr/>
        </p:nvSpPr>
        <p:spPr bwMode="auto">
          <a:xfrm>
            <a:off x="1272827" y="1241425"/>
            <a:ext cx="6257034"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a:t>
            </a:r>
            <a:r>
              <a:rPr lang="pl-PL" altLang="pl-PL" sz="2400" b="1" u="sng" dirty="0" smtClean="0">
                <a:latin typeface="Calibri" pitchFamily="34" charset="0"/>
                <a:ea typeface="TimesNewRoman"/>
                <a:cs typeface="TimesNewRoman"/>
              </a:rPr>
              <a:t>projektów c.d.</a:t>
            </a:r>
            <a:endParaRPr lang="pl-PL" altLang="pl-PL" sz="24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132856"/>
            <a:ext cx="8281988" cy="2308324"/>
          </a:xfrm>
          <a:prstGeom prst="rect">
            <a:avLst/>
          </a:prstGeom>
        </p:spPr>
        <p:txBody>
          <a:bodyPr wrap="square">
            <a:spAutoFit/>
          </a:bodyPr>
          <a:lstStyle/>
          <a:p>
            <a:pPr algn="just"/>
            <a:r>
              <a:rPr lang="pl-PL" dirty="0">
                <a:solidFill>
                  <a:srgbClr val="000000"/>
                </a:solidFill>
                <a:latin typeface="Calibri"/>
              </a:rPr>
              <a:t>Efekty realizacji projektów w ramach typu 1 muszą zakładać trwałość zakupionego sprzętu zgodnie z Kryterium merytorycznym szczegółowym nr 4. </a:t>
            </a:r>
            <a:r>
              <a:rPr lang="pl-PL" dirty="0" smtClean="0">
                <a:solidFill>
                  <a:srgbClr val="000000"/>
                </a:solidFill>
                <a:latin typeface="Calibri"/>
              </a:rPr>
              <a:t/>
            </a:r>
            <a:br>
              <a:rPr lang="pl-PL" dirty="0" smtClean="0">
                <a:solidFill>
                  <a:srgbClr val="000000"/>
                </a:solidFill>
                <a:latin typeface="Calibri"/>
              </a:rPr>
            </a:br>
            <a:r>
              <a:rPr lang="pl-PL" dirty="0" smtClean="0">
                <a:solidFill>
                  <a:srgbClr val="000000"/>
                </a:solidFill>
                <a:latin typeface="Calibri"/>
              </a:rPr>
              <a:t>W </a:t>
            </a:r>
            <a:r>
              <a:rPr lang="pl-PL" dirty="0">
                <a:solidFill>
                  <a:srgbClr val="000000"/>
                </a:solidFill>
                <a:latin typeface="Calibri"/>
              </a:rPr>
              <a:t>związku z powyższym wnioskodawca powinien wskazać, że jest odpowiednio przygotowany do utrzymania efektów realizacji projektu pod względem organizacyjnym, technicznym i finansowym. W tym celu zobowiązany jest do zamieszczenia we wniosku o dofinansowanie deklaracji dotyczącej utrzymania </a:t>
            </a:r>
            <a:r>
              <a:rPr lang="pl-PL" dirty="0" smtClean="0">
                <a:solidFill>
                  <a:srgbClr val="000000"/>
                </a:solidFill>
                <a:latin typeface="Calibri"/>
              </a:rPr>
              <a:t/>
            </a:r>
            <a:br>
              <a:rPr lang="pl-PL" dirty="0" smtClean="0">
                <a:solidFill>
                  <a:srgbClr val="000000"/>
                </a:solidFill>
                <a:latin typeface="Calibri"/>
              </a:rPr>
            </a:br>
            <a:r>
              <a:rPr lang="pl-PL" dirty="0" smtClean="0">
                <a:solidFill>
                  <a:srgbClr val="000000"/>
                </a:solidFill>
                <a:latin typeface="Calibri"/>
              </a:rPr>
              <a:t>i </a:t>
            </a:r>
            <a:r>
              <a:rPr lang="pl-PL" dirty="0">
                <a:solidFill>
                  <a:srgbClr val="000000"/>
                </a:solidFill>
                <a:latin typeface="Calibri"/>
              </a:rPr>
              <a:t>wykorzystania zakupionego w ramach projektu sprzętu niezbędnego do prowadzenia zajęć edukacyjnych w okresie do 4 tygodni po zakończeniu realizacji projektu.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3257" name="Prostokąt 5"/>
          <p:cNvSpPr>
            <a:spLocks noChangeArrowheads="1"/>
          </p:cNvSpPr>
          <p:nvPr/>
        </p:nvSpPr>
        <p:spPr bwMode="auto">
          <a:xfrm>
            <a:off x="3272126" y="1169988"/>
            <a:ext cx="2317173" cy="461665"/>
          </a:xfrm>
          <a:prstGeom prst="rect">
            <a:avLst/>
          </a:prstGeom>
          <a:noFill/>
          <a:ln w="9525">
            <a:noFill/>
            <a:miter lim="800000"/>
            <a:headEnd/>
            <a:tailEnd/>
          </a:ln>
        </p:spPr>
        <p:txBody>
          <a:bodyPr wrap="square">
            <a:spAutoFit/>
          </a:bodyPr>
          <a:lstStyle/>
          <a:p>
            <a:pPr algn="ctr"/>
            <a:r>
              <a:rPr lang="pl-PL" altLang="pl-PL" sz="2400" b="1" u="sng" dirty="0">
                <a:latin typeface="Calibri" pitchFamily="34" charset="0"/>
                <a:ea typeface="TimesNewRoman"/>
                <a:cs typeface="TimesNewRoman"/>
              </a:rPr>
              <a:t>Trwałość sprzętu</a:t>
            </a:r>
            <a:endParaRPr lang="pl-PL" altLang="pl-PL" sz="2400" u="sng" dirty="0">
              <a:latin typeface="Times New Roman" pitchFamily="18" charset="0"/>
              <a:cs typeface="Times New Roman" pitchFamily="18" charset="0"/>
            </a:endParaRPr>
          </a:p>
        </p:txBody>
      </p:sp>
      <p:pic>
        <p:nvPicPr>
          <p:cNvPr id="53258"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276872"/>
            <a:ext cx="8281988" cy="3508653"/>
          </a:xfrm>
          <a:prstGeom prst="rect">
            <a:avLst/>
          </a:prstGeom>
        </p:spPr>
        <p:txBody>
          <a:bodyPr wrap="square">
            <a:spAutoFit/>
          </a:bodyPr>
          <a:lstStyle/>
          <a:p>
            <a:pPr algn="just">
              <a:defRPr/>
            </a:pPr>
            <a:r>
              <a:rPr lang="pl-PL" sz="2000" dirty="0">
                <a:latin typeface="+mn-lt"/>
              </a:rPr>
              <a:t>Weryfikacja doposażenia zakupionego dzięki EFS do prowadzenia zajęć edukacyjnych z przedmiotów przyrodniczych oraz sprzętu TIK będzie weryfikowane na reprezentatywnej próbie szkół objętych wsparciem do 4 tygodni po zakończeniu projektu w ramach wizyty monitorującej przez pracowników IP RPO WO 2014-2020. </a:t>
            </a:r>
          </a:p>
          <a:p>
            <a:pPr algn="just">
              <a:defRPr/>
            </a:pPr>
            <a:endParaRPr lang="pl-PL" sz="2000" dirty="0">
              <a:latin typeface="+mn-lt"/>
            </a:endParaRPr>
          </a:p>
          <a:p>
            <a:pPr algn="just">
              <a:defRPr/>
            </a:pPr>
            <a:r>
              <a:rPr lang="pl-PL" sz="2000" dirty="0">
                <a:latin typeface="+mn-lt"/>
              </a:rPr>
              <a:t>Jeżeli projekt zakończy się wraz z końcem czerwca i z obiektywnych powodów w wakacje nie będzie można dokonać pomiaru wskaźnika, okres ten może ulec wydłużeniu i zostanie dokonany w pierwszym miesiącu nowego roku szkolnego.</a:t>
            </a:r>
          </a:p>
          <a:p>
            <a:pPr>
              <a:defRPr/>
            </a:pPr>
            <a:r>
              <a:rPr lang="pl-PL" sz="2200" dirty="0">
                <a:latin typeface="+mn-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4281" name="Prostokąt 5"/>
          <p:cNvSpPr>
            <a:spLocks noChangeArrowheads="1"/>
          </p:cNvSpPr>
          <p:nvPr/>
        </p:nvSpPr>
        <p:spPr bwMode="auto">
          <a:xfrm>
            <a:off x="2979865" y="1241425"/>
            <a:ext cx="2842958"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Trwałość </a:t>
            </a:r>
            <a:r>
              <a:rPr lang="pl-PL" altLang="pl-PL" sz="2400" b="1" u="sng" dirty="0" smtClean="0">
                <a:latin typeface="Calibri" pitchFamily="34" charset="0"/>
                <a:ea typeface="TimesNewRoman"/>
                <a:cs typeface="TimesNewRoman"/>
              </a:rPr>
              <a:t>sprzętu c.d.</a:t>
            </a:r>
            <a:endParaRPr lang="pl-PL" altLang="pl-PL" sz="2400" u="sng" dirty="0">
              <a:latin typeface="Times New Roman" pitchFamily="18" charset="0"/>
              <a:cs typeface="Times New Roman" pitchFamily="18" charset="0"/>
            </a:endParaRPr>
          </a:p>
        </p:txBody>
      </p:sp>
      <p:pic>
        <p:nvPicPr>
          <p:cNvPr id="54282"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633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4" name="Prostokąt 13"/>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Karty Nauczyciela </a:t>
            </a:r>
          </a:p>
          <a:p>
            <a:pPr algn="ctr">
              <a:defRPr/>
            </a:pPr>
            <a:r>
              <a:rPr lang="pl-PL"/>
              <a:t>z dnia 26 </a:t>
            </a:r>
            <a:r>
              <a:rPr lang="pl-PL" dirty="0"/>
              <a:t>stycznia 1982r. </a:t>
            </a:r>
          </a:p>
        </p:txBody>
      </p:sp>
      <p:sp>
        <p:nvSpPr>
          <p:cNvPr id="56336" name="Prostokąt 14"/>
          <p:cNvSpPr>
            <a:spLocks noChangeArrowheads="1"/>
          </p:cNvSpPr>
          <p:nvPr/>
        </p:nvSpPr>
        <p:spPr bwMode="auto">
          <a:xfrm>
            <a:off x="468313" y="2276475"/>
            <a:ext cx="8424862" cy="3970338"/>
          </a:xfrm>
          <a:prstGeom prst="rect">
            <a:avLst/>
          </a:prstGeom>
          <a:noFill/>
          <a:ln w="9525">
            <a:noFill/>
            <a:miter lim="800000"/>
            <a:headEnd/>
            <a:tailEnd/>
          </a:ln>
        </p:spPr>
        <p:txBody>
          <a:bodyPr>
            <a:spAutoFit/>
          </a:bodyPr>
          <a:lstStyle/>
          <a:p>
            <a:pPr algn="just"/>
            <a:r>
              <a:rPr lang="pl-PL" altLang="pl-PL" b="1" dirty="0"/>
              <a:t>Art. 35a. </a:t>
            </a:r>
            <a:r>
              <a:rPr lang="pl-PL" altLang="pl-PL" dirty="0"/>
              <a:t>1. Nauczycielom wymienionym w art. 1 ust. 1, którzy w ramach programów finansowanych ze środków pochodzących z budżetu Unii Europejskiej prowadzą zajęcia bezpośrednio z uczniami lub wychowankami albo na ich rzecz, za każdą godzinę prowadzenia tych zajęć przysługuje wynagrodzenie w wysokości ustalonej w sposób określony w art. 35 ust. 3. </a:t>
            </a:r>
          </a:p>
          <a:p>
            <a:pPr algn="just"/>
            <a:r>
              <a:rPr lang="pl-PL" altLang="pl-PL" dirty="0"/>
              <a:t>2.  Zajęcia, o których mowa w ust. 1, są przydzielane za zgodą nauczyciela. </a:t>
            </a:r>
          </a:p>
          <a:p>
            <a:pPr algn="just"/>
            <a:r>
              <a:rPr lang="pl-PL" altLang="pl-PL" dirty="0"/>
              <a:t>3. Zajęcia, o których mowa w ust. 1, nie są wliczane do tygodniowego obowiązkowego wymiaru godzin zajęć dydaktycznych, wychowawczych                        i opiekuńczych, prowadzonych bezpośrednio z uczniami lub wychowankami albo na ich rzecz. </a:t>
            </a:r>
          </a:p>
          <a:p>
            <a:pPr algn="just"/>
            <a:r>
              <a:rPr lang="pl-PL" altLang="pl-PL" dirty="0"/>
              <a:t>4.  Wynagrodzenia nauczycieli, o którym mowa w ust. 1, nie uwzględnia się przy obliczaniu kwot wydatkowanych na średnie wynagrodzenia nauczycieli, o których mowa w art. 30 ust. 3.</a:t>
            </a:r>
          </a:p>
          <a:p>
            <a:pPr algn="just"/>
            <a:r>
              <a:rPr lang="pl-PL" altLang="pl-PL" dirty="0"/>
              <a:t> </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2"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7353"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7355"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735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Karty Nauczyciela </a:t>
            </a:r>
          </a:p>
          <a:p>
            <a:pPr algn="ctr">
              <a:defRPr/>
            </a:pPr>
            <a:r>
              <a:rPr lang="pl-PL" dirty="0"/>
              <a:t>z dnia 26 stycznia 1982r. </a:t>
            </a:r>
          </a:p>
        </p:txBody>
      </p:sp>
      <p:sp>
        <p:nvSpPr>
          <p:cNvPr id="57360" name="Prostokąt 13"/>
          <p:cNvSpPr>
            <a:spLocks noChangeArrowheads="1"/>
          </p:cNvSpPr>
          <p:nvPr/>
        </p:nvSpPr>
        <p:spPr bwMode="auto">
          <a:xfrm>
            <a:off x="900113" y="2690813"/>
            <a:ext cx="7343775" cy="1200150"/>
          </a:xfrm>
          <a:prstGeom prst="rect">
            <a:avLst/>
          </a:prstGeom>
          <a:noFill/>
          <a:ln w="9525">
            <a:noFill/>
            <a:miter lim="800000"/>
            <a:headEnd/>
            <a:tailEnd/>
          </a:ln>
        </p:spPr>
        <p:txBody>
          <a:bodyPr>
            <a:spAutoFit/>
          </a:bodyPr>
          <a:lstStyle/>
          <a:p>
            <a:pPr algn="just"/>
            <a:r>
              <a:rPr lang="pl-PL" altLang="pl-PL" b="1"/>
              <a:t>Art. 35 </a:t>
            </a:r>
            <a:r>
              <a:rPr lang="pl-PL" altLang="pl-PL"/>
              <a:t>ust. 3. Wynagrodzenie za godziny ponadwymiarowe i za godziny doraźnych zastępstw wypłaca się według stawki osobistego zaszeregowania nauczyciela, z uwzględnieniem dodatku za warunki pracy.</a:t>
            </a: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8376"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8377"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8378"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8379" name="Prostokąt 10"/>
          <p:cNvSpPr>
            <a:spLocks noChangeArrowheads="1"/>
          </p:cNvSpPr>
          <p:nvPr/>
        </p:nvSpPr>
        <p:spPr bwMode="auto">
          <a:xfrm>
            <a:off x="971550" y="2492375"/>
            <a:ext cx="7200900" cy="369888"/>
          </a:xfrm>
          <a:prstGeom prst="rect">
            <a:avLst/>
          </a:prstGeom>
          <a:noFill/>
          <a:ln w="9525">
            <a:noFill/>
            <a:miter lim="800000"/>
            <a:headEnd/>
            <a:tailEnd/>
          </a:ln>
        </p:spPr>
        <p:txBody>
          <a:bodyPr>
            <a:spAutoFit/>
          </a:bodyPr>
          <a:lstStyle/>
          <a:p>
            <a:pPr eaLnBrk="1" hangingPunct="1"/>
            <a:r>
              <a:rPr lang="pl-PL" altLang="pl-PL"/>
              <a:t>  </a:t>
            </a:r>
          </a:p>
        </p:txBody>
      </p:sp>
      <p:pic>
        <p:nvPicPr>
          <p:cNvPr id="5838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Ustawy o systemie oświaty </a:t>
            </a:r>
          </a:p>
          <a:p>
            <a:pPr algn="ctr">
              <a:defRPr/>
            </a:pPr>
            <a:r>
              <a:rPr lang="pl-PL" dirty="0"/>
              <a:t>z dnia 7 września 1991r.</a:t>
            </a:r>
          </a:p>
        </p:txBody>
      </p:sp>
      <p:sp>
        <p:nvSpPr>
          <p:cNvPr id="58384" name="Prostokąt 14"/>
          <p:cNvSpPr>
            <a:spLocks noChangeArrowheads="1"/>
          </p:cNvSpPr>
          <p:nvPr/>
        </p:nvSpPr>
        <p:spPr bwMode="auto">
          <a:xfrm>
            <a:off x="468313" y="2276475"/>
            <a:ext cx="8424862" cy="3693319"/>
          </a:xfrm>
          <a:prstGeom prst="rect">
            <a:avLst/>
          </a:prstGeom>
          <a:noFill/>
          <a:ln w="9525">
            <a:noFill/>
            <a:miter lim="800000"/>
            <a:headEnd/>
            <a:tailEnd/>
          </a:ln>
        </p:spPr>
        <p:txBody>
          <a:bodyPr>
            <a:spAutoFit/>
          </a:bodyPr>
          <a:lstStyle/>
          <a:p>
            <a:pPr algn="just"/>
            <a:r>
              <a:rPr lang="pl-PL" altLang="pl-PL" b="1" dirty="0"/>
              <a:t>Art. 7e. </a:t>
            </a:r>
            <a:endParaRPr lang="pl-PL" altLang="pl-PL" b="1" dirty="0" smtClean="0"/>
          </a:p>
          <a:p>
            <a:pPr algn="just"/>
            <a:r>
              <a:rPr lang="pl-PL" altLang="pl-PL" dirty="0" smtClean="0"/>
              <a:t>1</a:t>
            </a:r>
            <a:r>
              <a:rPr lang="pl-PL" altLang="pl-PL" dirty="0"/>
              <a:t>. W celu realizacji zajęć w ramach programów finansowanych ze środków pochodzących z budżetu Unii Europejskiej, prowadzonych bezpośrednio z uczniami lub wychowankami albo na ich rzecz, w szkole lub placówce publicznej może być zatrudniony nauczyciel, który nie realizuje w tej szkole lub placówce tygodniowego obowiązkowego wymiaru godzin zajęć dydaktycznych, wychowawczych i opiekuńczych, posiadający kwalifikacje określone                            w przepisach wydanych na podstawie art. 9 ust. 2 i 3 ustawy z dnia 26 stycznia 1982 r. – Karta Nauczyciela oraz spełniający warunki określone w art. 10 ust. 5 </a:t>
            </a:r>
            <a:r>
              <a:rPr lang="pl-PL" altLang="pl-PL" dirty="0" err="1"/>
              <a:t>pkt</a:t>
            </a:r>
            <a:r>
              <a:rPr lang="pl-PL" altLang="pl-PL" dirty="0"/>
              <a:t> 3 i 4 tej ustawy. W celu potwierdzenia spełnienia warunku, o którym mowa                w art. 10 ust. 5 </a:t>
            </a:r>
            <a:r>
              <a:rPr lang="pl-PL" altLang="pl-PL" dirty="0" err="1"/>
              <a:t>pkt</a:t>
            </a:r>
            <a:r>
              <a:rPr lang="pl-PL" altLang="pl-PL" dirty="0"/>
              <a:t> 4 ustawy z dnia 26 stycznia 1982 r. – Karta Nauczyciela, nauczyciel, przed nawiązaniem stosunku pracy, jest obowiązany przedstawić dyrektorowi szkoły lub placówki informację z Krajowego Rejestru Karnego. </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9400"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9401"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9402"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9403"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940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Ustawy o systemie oświaty </a:t>
            </a:r>
          </a:p>
          <a:p>
            <a:pPr algn="ctr">
              <a:defRPr/>
            </a:pPr>
            <a:r>
              <a:rPr lang="pl-PL" dirty="0"/>
              <a:t>z dnia 7 września 1991r.</a:t>
            </a:r>
          </a:p>
        </p:txBody>
      </p:sp>
      <p:sp>
        <p:nvSpPr>
          <p:cNvPr id="59408" name="Prostokąt 10"/>
          <p:cNvSpPr>
            <a:spLocks noChangeArrowheads="1"/>
          </p:cNvSpPr>
          <p:nvPr/>
        </p:nvSpPr>
        <p:spPr bwMode="auto">
          <a:xfrm>
            <a:off x="468313" y="2636911"/>
            <a:ext cx="8424862" cy="2554545"/>
          </a:xfrm>
          <a:prstGeom prst="rect">
            <a:avLst/>
          </a:prstGeom>
          <a:noFill/>
          <a:ln w="9525">
            <a:noFill/>
            <a:miter lim="800000"/>
            <a:headEnd/>
            <a:tailEnd/>
          </a:ln>
        </p:spPr>
        <p:txBody>
          <a:bodyPr wrap="square">
            <a:spAutoFit/>
          </a:bodyPr>
          <a:lstStyle/>
          <a:p>
            <a:pPr algn="just"/>
            <a:r>
              <a:rPr lang="pl-PL" altLang="pl-PL" dirty="0"/>
              <a:t>2. Nauczyciela, o którym mowa w ust. 1, zatrudnia się na zasadach określonych w Kodeksie pracy, z tym że za każdą godzinę prowadzenia zajęć, o których mowa w ust. 1, nauczycielowi przysługuje wynagrodzenie nie wyższe niż wynagrodzenie za jedną godzinę prowadzenia zajęć ustalone w sposób określony w art. 35 ust. 3 ustawy z dnia 26 stycznia 1982 r. – Karta Nauczyciela dla nauczyciela dyplomowanego posiadającego wykształcenie wyższe magisterskie i realizującego tygodniowy obowiązkowy wymiar godzin zajęć,                 o którym mowa w art. 42 ust. 3 w tabeli w lp. 3 tej ustawy.</a:t>
            </a:r>
          </a:p>
          <a:p>
            <a:pPr algn="just"/>
            <a:r>
              <a:rPr lang="pl-PL" altLang="pl-PL" sz="1600" dirty="0"/>
              <a:t> </a:t>
            </a: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646524" y="1071563"/>
            <a:ext cx="1568378"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rPr>
              <a:t>Taryfikator</a:t>
            </a: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214313" y="2132855"/>
            <a:ext cx="8461375" cy="2862322"/>
          </a:xfrm>
          <a:prstGeom prst="rect">
            <a:avLst/>
          </a:prstGeom>
          <a:noFill/>
          <a:ln w="9525">
            <a:noFill/>
            <a:miter lim="800000"/>
            <a:headEnd/>
            <a:tailEnd/>
          </a:ln>
        </p:spPr>
        <p:txBody>
          <a:bodyPr wrap="square">
            <a:spAutoFit/>
          </a:bodyPr>
          <a:lstStyle/>
          <a:p>
            <a:pPr algn="just"/>
            <a:r>
              <a:rPr lang="pl-PL" altLang="pl-PL" dirty="0"/>
              <a:t>W ramach Poddziałania </a:t>
            </a:r>
            <a:r>
              <a:rPr lang="pl-PL" altLang="pl-PL" dirty="0" smtClean="0"/>
              <a:t>9.2.1 </a:t>
            </a:r>
            <a:r>
              <a:rPr lang="pl-PL" altLang="pl-PL" dirty="0"/>
              <a:t>obowiązuje Taryfikator maksymalnych, dopuszczalnych cen towarów i usług typowych (powszechnie występujących) </a:t>
            </a:r>
            <a:br>
              <a:rPr lang="pl-PL" altLang="pl-PL" dirty="0"/>
            </a:br>
            <a:r>
              <a:rPr lang="pl-PL" altLang="pl-PL" dirty="0"/>
              <a:t>dla konkursowego i pozakonkursowego trybu wyboru projektów, dla których ocena przeprowadzona zostanie w ramach Regionalnego Programu Operacyjnego Województwa Opolskiego 2014-2020 w części dotyczącej Europejskiego Funduszu Społecznego.</a:t>
            </a:r>
          </a:p>
          <a:p>
            <a:pPr algn="just"/>
            <a:endParaRPr lang="pl-PL" altLang="pl-PL" dirty="0"/>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32778" name="Prostokąt 2"/>
          <p:cNvSpPr>
            <a:spLocks noChangeArrowheads="1"/>
          </p:cNvSpPr>
          <p:nvPr/>
        </p:nvSpPr>
        <p:spPr bwMode="auto">
          <a:xfrm>
            <a:off x="185738" y="1196753"/>
            <a:ext cx="8743950" cy="4780642"/>
          </a:xfrm>
          <a:prstGeom prst="rect">
            <a:avLst/>
          </a:prstGeom>
          <a:noFill/>
          <a:ln w="9525">
            <a:noFill/>
            <a:miter lim="800000"/>
            <a:headEnd/>
            <a:tailEnd/>
          </a:ln>
        </p:spPr>
        <p:txBody>
          <a:bodyPr wrap="square">
            <a:spAutoFit/>
          </a:bodyPr>
          <a:lstStyle/>
          <a:p>
            <a:pPr algn="ctr">
              <a:spcAft>
                <a:spcPts val="600"/>
              </a:spcAft>
            </a:pPr>
            <a:r>
              <a:rPr lang="pl-PL" altLang="pl-PL" sz="2000" b="1" u="sng" dirty="0" smtClean="0">
                <a:solidFill>
                  <a:srgbClr val="000000"/>
                </a:solidFill>
                <a:latin typeface="Calibri" pitchFamily="34" charset="0"/>
              </a:rPr>
              <a:t>Etapy konkursu c.d.</a:t>
            </a:r>
          </a:p>
          <a:p>
            <a:pPr algn="just">
              <a:spcAft>
                <a:spcPts val="600"/>
              </a:spcAft>
            </a:pPr>
            <a:r>
              <a:rPr lang="pl-PL" altLang="pl-PL" sz="1600" b="1" dirty="0" smtClean="0">
                <a:solidFill>
                  <a:srgbClr val="000000"/>
                </a:solidFill>
                <a:latin typeface="Calibri" pitchFamily="34" charset="0"/>
              </a:rPr>
              <a:t>Etap </a:t>
            </a:r>
            <a:r>
              <a:rPr lang="pl-PL" altLang="pl-PL" sz="1600" b="1" dirty="0">
                <a:solidFill>
                  <a:srgbClr val="000000"/>
                </a:solidFill>
                <a:latin typeface="Calibri" pitchFamily="34" charset="0"/>
              </a:rPr>
              <a:t>III – </a:t>
            </a:r>
            <a:r>
              <a:rPr lang="pl-PL" altLang="pl-PL" b="1" u="sng" dirty="0">
                <a:solidFill>
                  <a:srgbClr val="000000"/>
                </a:solidFill>
                <a:latin typeface="Calibri" pitchFamily="34" charset="0"/>
              </a:rPr>
              <a:t>ocena merytoryczna </a:t>
            </a:r>
            <a:r>
              <a:rPr lang="pl-PL" altLang="pl-PL" sz="1600" dirty="0">
                <a:solidFill>
                  <a:srgbClr val="000000"/>
                </a:solidFill>
                <a:latin typeface="Calibri" pitchFamily="34" charset="0"/>
              </a:rPr>
              <a:t>– </a:t>
            </a:r>
            <a:r>
              <a:rPr lang="pl-PL" sz="1600" dirty="0">
                <a:solidFill>
                  <a:srgbClr val="000000"/>
                </a:solidFill>
                <a:latin typeface="Calibri" pitchFamily="34" charset="0"/>
                <a:cs typeface="Times New Roman" pitchFamily="18" charset="0"/>
              </a:rPr>
              <a:t>przeprowadzana jest w terminie do </a:t>
            </a:r>
            <a:r>
              <a:rPr lang="pl-PL" sz="1600" b="1" dirty="0">
                <a:solidFill>
                  <a:srgbClr val="000000"/>
                </a:solidFill>
                <a:latin typeface="Calibri" pitchFamily="34" charset="0"/>
                <a:cs typeface="Times New Roman" pitchFamily="18" charset="0"/>
              </a:rPr>
              <a:t>45 dni kalendarzowych </a:t>
            </a:r>
            <a:r>
              <a:rPr lang="pl-PL" sz="1600" dirty="0">
                <a:solidFill>
                  <a:srgbClr val="000000"/>
                </a:solidFill>
                <a:latin typeface="Calibri" pitchFamily="34" charset="0"/>
                <a:cs typeface="Times New Roman" pitchFamily="18" charset="0"/>
              </a:rPr>
              <a:t>od dnia zakończenia oceny formalnej wszystkich projektów. Ocena merytoryczna przeprowadzana jest przez dwóch członków KOP na podstawie listy sprawdzającej w zakresie kryteriów merytorycznych uniwersalnych oraz szczegółowych w systemie TAK/NIE i punktowanym. Możliwość uzyskania dofinansowania otrzymuje projekt, który w wyniku przeprowadzonej oceny uzyska co najmniej 70 % maksymalnej liczby punktów ogółem oraz spełni wszystkie kryteria o charakterze bezwzględnym.</a:t>
            </a:r>
          </a:p>
          <a:p>
            <a:pPr algn="just">
              <a:spcAft>
                <a:spcPts val="600"/>
              </a:spcAft>
            </a:pPr>
            <a:r>
              <a:rPr lang="pl-PL" sz="1600" dirty="0">
                <a:solidFill>
                  <a:srgbClr val="000000"/>
                </a:solidFill>
                <a:latin typeface="Calibri" pitchFamily="34" charset="0"/>
                <a:cs typeface="Times New Roman" pitchFamily="18" charset="0"/>
              </a:rPr>
              <a:t>Na etapie oceny merytorycznej oceniający mogą uznać dane kryterium za spełnione warunkowo lub warunkowo przyznać określoną liczbę punktów za spełnianie danego kryterium i skierować projekt do negocjacji we wskazanym w listach sprawdzających zakresie dotyczącym warunkowo dokonanej oceny. </a:t>
            </a:r>
            <a:r>
              <a:rPr lang="pl-PL" sz="1600" b="1" dirty="0">
                <a:solidFill>
                  <a:srgbClr val="000000"/>
                </a:solidFill>
                <a:latin typeface="Calibri" pitchFamily="34" charset="0"/>
                <a:cs typeface="Times New Roman" pitchFamily="18" charset="0"/>
              </a:rPr>
              <a:t>Negocjacje mogą być prowadzone jedynie w sytuacji, kiedy kwota przeznaczona na dofinansowanie projektów w konkursie nie będzie mogła być rozdysponowana na projekty ocenione bezwarunkowo pozytywnie.</a:t>
            </a:r>
            <a:r>
              <a:rPr lang="pl-PL" sz="1600" dirty="0">
                <a:solidFill>
                  <a:srgbClr val="000000"/>
                </a:solidFill>
                <a:latin typeface="Calibri" pitchFamily="34" charset="0"/>
                <a:cs typeface="Times New Roman" pitchFamily="18" charset="0"/>
              </a:rPr>
              <a:t> </a:t>
            </a:r>
            <a:r>
              <a:rPr lang="pl-PL" sz="1600" dirty="0" smtClean="0">
                <a:solidFill>
                  <a:srgbClr val="000000"/>
                </a:solidFill>
                <a:latin typeface="Calibri" pitchFamily="34" charset="0"/>
                <a:cs typeface="Times New Roman" pitchFamily="18" charset="0"/>
              </a:rPr>
              <a:t>Negocjacjom </a:t>
            </a:r>
            <a:r>
              <a:rPr lang="pl-PL" sz="1600" dirty="0">
                <a:solidFill>
                  <a:srgbClr val="000000"/>
                </a:solidFill>
                <a:latin typeface="Calibri" pitchFamily="34" charset="0"/>
                <a:cs typeface="Times New Roman" pitchFamily="18" charset="0"/>
              </a:rPr>
              <a:t>podlegają wszystkie </a:t>
            </a:r>
            <a:r>
              <a:rPr lang="pl-PL" sz="1600" u="sng" dirty="0">
                <a:solidFill>
                  <a:srgbClr val="000000"/>
                </a:solidFill>
                <a:latin typeface="Calibri" pitchFamily="34" charset="0"/>
                <a:cs typeface="Times New Roman" pitchFamily="18" charset="0"/>
              </a:rPr>
              <a:t>kryteria merytoryczne punktowane</a:t>
            </a:r>
            <a:r>
              <a:rPr lang="pl-PL" sz="1600" dirty="0">
                <a:solidFill>
                  <a:srgbClr val="000000"/>
                </a:solidFill>
                <a:latin typeface="Calibri" pitchFamily="34" charset="0"/>
                <a:cs typeface="Times New Roman" pitchFamily="18" charset="0"/>
              </a:rPr>
              <a:t>. Jeżeli projekt nie spełnia bezwzględnych kryteriów merytorycznych lub otrzymał w wyniku oceny mniej niż 70% maksymalnej liczby punktów ogółem na skutek czego nie może zostać wybrany do dofinansowania, lub otrzymał minimum 70 % maksymalnej liczby punktów, jednak kwota przeznaczona na jego dofinansowanie w konkursie nie wystarcza na wybranie go do dofinansowania, to uznaje się, iż projekt otrzymał ocenę negatywną.</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683568" y="1700808"/>
            <a:ext cx="7704856" cy="4278094"/>
          </a:xfrm>
          <a:prstGeom prst="rect">
            <a:avLst/>
          </a:prstGeom>
        </p:spPr>
        <p:txBody>
          <a:bodyPr wrap="square">
            <a:spAutoFit/>
          </a:bodyPr>
          <a:lstStyle/>
          <a:p>
            <a:pPr algn="ctr">
              <a:defRPr/>
            </a:pPr>
            <a:r>
              <a:rPr lang="pl-PL" sz="2000" b="1" u="sng" dirty="0">
                <a:latin typeface="+mn-lt"/>
              </a:rPr>
              <a:t>Typy </a:t>
            </a:r>
            <a:r>
              <a:rPr lang="pl-PL" sz="2000" b="1" u="sng" dirty="0" smtClean="0">
                <a:latin typeface="+mn-lt"/>
              </a:rPr>
              <a:t>beneficjentów</a:t>
            </a:r>
            <a:endParaRPr lang="pl-PL" sz="2000" dirty="0">
              <a:latin typeface="+mn-lt"/>
            </a:endParaRPr>
          </a:p>
          <a:p>
            <a:pPr>
              <a:defRPr/>
            </a:pPr>
            <a:r>
              <a:rPr lang="pl-PL" sz="1400" b="1" dirty="0">
                <a:latin typeface="+mn-lt"/>
              </a:rPr>
              <a:t> </a:t>
            </a:r>
            <a:endParaRPr lang="pl-PL" sz="1400" dirty="0">
              <a:latin typeface="+mn-lt"/>
            </a:endParaRPr>
          </a:p>
          <a:p>
            <a:pPr algn="just">
              <a:defRPr/>
            </a:pPr>
            <a:r>
              <a:rPr lang="pl-PL" sz="1400" dirty="0">
                <a:latin typeface="+mn-lt"/>
              </a:rPr>
              <a:t>O dofinansowanie w ramach konkursu mogą ubiegać się podmioty działające w obszarze </a:t>
            </a:r>
            <a:r>
              <a:rPr lang="pl-PL" sz="1400">
                <a:latin typeface="+mn-lt"/>
              </a:rPr>
              <a:t>edukacji  </a:t>
            </a:r>
            <a:r>
              <a:rPr lang="pl-PL" sz="1400" smtClean="0">
                <a:latin typeface="+mn-lt"/>
              </a:rPr>
              <a:t>zawodowej </a:t>
            </a:r>
            <a:r>
              <a:rPr lang="pl-PL" sz="1400" dirty="0" smtClean="0">
                <a:latin typeface="+mn-lt"/>
              </a:rPr>
              <a:t>,tj. :</a:t>
            </a:r>
          </a:p>
          <a:p>
            <a:pPr algn="just">
              <a:defRPr/>
            </a:pPr>
            <a:endParaRPr lang="pl-PL" sz="1050" dirty="0">
              <a:latin typeface="+mn-lt"/>
            </a:endParaRPr>
          </a:p>
          <a:p>
            <a:pPr marL="285750" indent="-285750" algn="just">
              <a:buFont typeface="Arial" panose="020B0604020202020204" pitchFamily="34" charset="0"/>
              <a:buChar char="•"/>
              <a:defRPr/>
            </a:pPr>
            <a:r>
              <a:rPr lang="x-none" sz="1400" b="1" dirty="0">
                <a:latin typeface="+mn-lt"/>
              </a:rPr>
              <a:t>podmioty działające na podstawie obowiązujących regulacji prawnych ww. zakresie </a:t>
            </a:r>
            <a:r>
              <a:rPr lang="x-none" sz="1400" b="1" dirty="0"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prowadzące działalność gospodarczą, której przeważający numer PKD odpowiada obszarowi edukacji </a:t>
            </a:r>
            <a:r>
              <a:rPr lang="x-none" sz="1400" b="1" dirty="0"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posiadające w statucie lub w innym dokumencie (np. w umowie spółki) stanowiącym podstawę jego funkcjonowania zapisy o prowadzeniu działalności w przedmiotowym zakresie </a:t>
            </a:r>
            <a:r>
              <a:rPr lang="x-none" sz="1400" b="1" dirty="0"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które w sprawozdaniu finansowym, sporządzonym na koniec roku obrachunkowego poprzedzającego rok złożenia wniosku o dofinansowanie, wykazują, iż przeważający przychód uzyskały z prowadzenia działalności w obszarze edukacji</a:t>
            </a:r>
            <a:r>
              <a:rPr lang="pl-PL" sz="1400" b="1" dirty="0" smtClean="0">
                <a:latin typeface="+mn-lt"/>
              </a:rPr>
              <a:t>.</a:t>
            </a:r>
          </a:p>
          <a:p>
            <a:pPr marL="285750" indent="-285750" algn="just">
              <a:buFont typeface="Arial" panose="020B0604020202020204" pitchFamily="34" charset="0"/>
              <a:buChar char="•"/>
              <a:defRPr/>
            </a:pPr>
            <a:endParaRPr lang="pl-PL" sz="1400" b="1" dirty="0">
              <a:latin typeface="+mn-lt"/>
            </a:endParaRPr>
          </a:p>
          <a:p>
            <a:pPr marL="285750" indent="-285750" algn="just">
              <a:defRPr/>
            </a:pPr>
            <a:endParaRPr lang="pl-PL" sz="1400" b="1" dirty="0">
              <a:latin typeface="+mn-lt"/>
            </a:endParaRPr>
          </a:p>
          <a:p>
            <a:pPr algn="just">
              <a:defRPr/>
            </a:pPr>
            <a:r>
              <a:rPr lang="pl-PL" sz="1400" dirty="0"/>
              <a:t> </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706742" cy="4824398"/>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r>
              <a:rPr lang="pl-PL" sz="1200" dirty="0" smtClean="0">
                <a:latin typeface="+mn-lt"/>
              </a:rPr>
              <a:t>Możliwość </a:t>
            </a:r>
            <a:r>
              <a:rPr lang="pl-PL" sz="1200" dirty="0">
                <a:latin typeface="+mn-lt"/>
              </a:rPr>
              <a:t>realizacji projektów w partnerstwie została określona w art. </a:t>
            </a:r>
            <a:r>
              <a:rPr lang="pl-PL" sz="1200" dirty="0" smtClean="0">
                <a:latin typeface="+mn-lt"/>
              </a:rPr>
              <a:t>33</a:t>
            </a:r>
            <a:r>
              <a:rPr lang="pl-PL" sz="1200" i="1" dirty="0" smtClean="0">
                <a:latin typeface="+mn-lt"/>
              </a:rPr>
              <a:t> </a:t>
            </a:r>
            <a:r>
              <a:rPr lang="pl-PL" sz="1200" i="1" dirty="0">
                <a:latin typeface="+mn-lt"/>
              </a:rPr>
              <a:t>Ustawy </a:t>
            </a:r>
            <a:r>
              <a:rPr lang="pl-PL" sz="1200" i="1" dirty="0" smtClean="0">
                <a:latin typeface="+mn-lt"/>
              </a:rPr>
              <a:t>z dnia 11 lipca 2014r. o zasadach realizacji programów w zakresie polityki spójności finansowanych w perspektywie finansowej 2014-2020. </a:t>
            </a:r>
            <a:r>
              <a:rPr lang="pl-PL" sz="1200" dirty="0">
                <a:latin typeface="+mn-lt"/>
              </a:rPr>
              <a:t>Zapis ten określa ogólne zasady realizacji projektów partnerskich oraz zasady wyboru partnerów spoza sektora finansów publicznych przez podmioty, o których mowa w art. 3 ust 1 ustawy z dn. 29 stycznia 2004r. Prawo zamówień publicznych.</a:t>
            </a:r>
          </a:p>
          <a:p>
            <a:pPr algn="just">
              <a:defRPr/>
            </a:pPr>
            <a:r>
              <a:rPr lang="pl-PL" sz="1200" dirty="0">
                <a:latin typeface="+mn-lt"/>
              </a:rPr>
              <a:t> </a:t>
            </a:r>
          </a:p>
          <a:p>
            <a:pPr algn="just">
              <a:defRPr/>
            </a:pPr>
            <a:r>
              <a:rPr lang="pl-PL" sz="1200" dirty="0">
                <a:latin typeface="+mn-lt"/>
              </a:rPr>
              <a:t>Należy przy tym zaznaczyć, iż istotą realizacji projektu w partnerstwie jest wspólna realizacja projektu przez podmioty wnoszące do partnerstwa różnorodne zasoby (ludzkie, organizacyjne, techniczne, finansowe). Niedopuszczalne w takiej sytuacji jest zlecanie zadań pomiędzy podmiotami </a:t>
            </a:r>
            <a:r>
              <a:rPr lang="pl-PL" sz="1200" dirty="0" smtClean="0">
                <a:latin typeface="+mn-lt"/>
              </a:rPr>
              <a:t>partnerstwa, a </a:t>
            </a:r>
            <a:r>
              <a:rPr lang="pl-PL" sz="1200" dirty="0">
                <a:latin typeface="+mn-lt"/>
              </a:rPr>
              <a:t>także angażowanie </a:t>
            </a:r>
            <a:r>
              <a:rPr lang="pl-PL" sz="1200" dirty="0" smtClean="0">
                <a:latin typeface="+mn-lt"/>
              </a:rPr>
              <a:t>jako personelu projektu pracowników partnerów przez beneficjenta i odwrotnie. </a:t>
            </a:r>
            <a:endParaRPr lang="pl-PL" sz="1200" dirty="0">
              <a:latin typeface="+mn-lt"/>
            </a:endParaRPr>
          </a:p>
          <a:p>
            <a:pPr algn="just">
              <a:defRPr/>
            </a:pPr>
            <a:r>
              <a:rPr lang="pl-PL" sz="1200" dirty="0">
                <a:latin typeface="+mn-lt"/>
              </a:rPr>
              <a:t> </a:t>
            </a:r>
          </a:p>
          <a:p>
            <a:pPr algn="just">
              <a:defRPr/>
            </a:pPr>
            <a:r>
              <a:rPr lang="pl-PL" sz="1200" dirty="0">
                <a:latin typeface="+mn-lt"/>
              </a:rPr>
              <a:t>Realizacja  projektu w partnerstwie wymaga spełnienia niżej wskazanych warunków:</a:t>
            </a:r>
          </a:p>
          <a:p>
            <a:pPr algn="just">
              <a:defRPr/>
            </a:pPr>
            <a:r>
              <a:rPr lang="pl-PL" sz="1200" dirty="0" smtClean="0">
                <a:latin typeface="+mn-lt"/>
              </a:rPr>
              <a:t>1.   Posiadania </a:t>
            </a:r>
            <a:r>
              <a:rPr lang="pl-PL" sz="1200" dirty="0">
                <a:latin typeface="+mn-lt"/>
              </a:rPr>
              <a:t>Partnera wiodącego (będącego stroną umowy o </a:t>
            </a:r>
            <a:r>
              <a:rPr lang="pl-PL" sz="1200" dirty="0" smtClean="0">
                <a:latin typeface="+mn-lt"/>
              </a:rPr>
              <a:t>dofinansowanie).</a:t>
            </a:r>
          </a:p>
          <a:p>
            <a:pPr algn="just">
              <a:defRPr/>
            </a:pPr>
            <a:r>
              <a:rPr lang="pl-PL" sz="1200" dirty="0" smtClean="0">
                <a:latin typeface="+mn-lt"/>
              </a:rPr>
              <a:t>2. Adekwatności </a:t>
            </a:r>
            <a:r>
              <a:rPr lang="pl-PL" sz="1200" dirty="0">
                <a:latin typeface="+mn-lt"/>
              </a:rPr>
              <a:t>udziału partnerów tj. adekwatności wnoszonych przez nich zasobów ludzkich, organizacyjnych, technicznych </a:t>
            </a:r>
            <a:br>
              <a:rPr lang="pl-PL" sz="1200" dirty="0">
                <a:latin typeface="+mn-lt"/>
              </a:rPr>
            </a:br>
            <a:r>
              <a:rPr lang="pl-PL" sz="1200" dirty="0">
                <a:latin typeface="+mn-lt"/>
              </a:rPr>
              <a:t> </a:t>
            </a:r>
            <a:r>
              <a:rPr lang="pl-PL" sz="1200" dirty="0" smtClean="0">
                <a:latin typeface="+mn-lt"/>
              </a:rPr>
              <a:t>     i </a:t>
            </a:r>
            <a:r>
              <a:rPr lang="pl-PL" sz="1200" dirty="0">
                <a:latin typeface="+mn-lt"/>
              </a:rPr>
              <a:t>finansowych do zakresu zadań realizowanych przez nich w ramach </a:t>
            </a:r>
            <a:r>
              <a:rPr lang="pl-PL" sz="1200" dirty="0" smtClean="0">
                <a:latin typeface="+mn-lt"/>
              </a:rPr>
              <a:t>projektu.</a:t>
            </a:r>
            <a:endParaRPr lang="pl-PL" sz="1200" dirty="0">
              <a:latin typeface="+mn-lt"/>
            </a:endParaRPr>
          </a:p>
          <a:p>
            <a:pPr algn="just">
              <a:defRPr/>
            </a:pPr>
            <a:r>
              <a:rPr lang="pl-PL" sz="1200" dirty="0" smtClean="0">
                <a:latin typeface="+mn-lt"/>
              </a:rPr>
              <a:t>3.   Wspólnego </a:t>
            </a:r>
            <a:r>
              <a:rPr lang="pl-PL" sz="1200" dirty="0">
                <a:latin typeface="+mn-lt"/>
              </a:rPr>
              <a:t>przygotowania wniosku o dofinansowanie przez  Partnera wiodącego i  pozostałych Partnerów .</a:t>
            </a:r>
          </a:p>
          <a:p>
            <a:pPr algn="just">
              <a:defRPr/>
            </a:pPr>
            <a:r>
              <a:rPr lang="pl-PL" sz="1200" dirty="0" smtClean="0">
                <a:latin typeface="+mn-lt"/>
              </a:rPr>
              <a:t>4.   Zawarcia porozumienia</a:t>
            </a:r>
            <a:r>
              <a:rPr lang="pl-PL" sz="1200" dirty="0">
                <a:latin typeface="+mn-lt"/>
              </a:rPr>
              <a:t>/ umowy o partnerstwie która określa w szczególności:</a:t>
            </a:r>
          </a:p>
          <a:p>
            <a:pPr algn="just">
              <a:defRPr/>
            </a:pPr>
            <a:r>
              <a:rPr lang="pl-PL" sz="1200" dirty="0" smtClean="0">
                <a:latin typeface="+mn-lt"/>
              </a:rPr>
              <a:t>- przedmiot </a:t>
            </a:r>
            <a:r>
              <a:rPr lang="pl-PL" sz="1200" dirty="0">
                <a:latin typeface="+mn-lt"/>
              </a:rPr>
              <a:t>porozumienia albo umowy;</a:t>
            </a:r>
          </a:p>
          <a:p>
            <a:pPr algn="just">
              <a:defRPr/>
            </a:pPr>
            <a:r>
              <a:rPr lang="pl-PL" sz="1200" dirty="0" smtClean="0">
                <a:latin typeface="+mn-lt"/>
              </a:rPr>
              <a:t>- prawa </a:t>
            </a:r>
            <a:r>
              <a:rPr lang="pl-PL" sz="1200" dirty="0">
                <a:latin typeface="+mn-lt"/>
              </a:rPr>
              <a:t>i obowiązki stron;</a:t>
            </a:r>
          </a:p>
          <a:p>
            <a:pPr algn="just">
              <a:defRPr/>
            </a:pPr>
            <a:r>
              <a:rPr lang="pl-PL" sz="1200" dirty="0" smtClean="0">
                <a:latin typeface="+mn-lt"/>
              </a:rPr>
              <a:t>- zakres </a:t>
            </a:r>
            <a:r>
              <a:rPr lang="pl-PL" sz="1200" dirty="0">
                <a:latin typeface="+mn-lt"/>
              </a:rPr>
              <a:t>i formę udziału poszczególnych Partnerów w projekcie;</a:t>
            </a:r>
          </a:p>
          <a:p>
            <a:pPr algn="just">
              <a:buFontTx/>
              <a:buChar char="-"/>
              <a:defRPr/>
            </a:pPr>
            <a:r>
              <a:rPr lang="pl-PL" sz="1200" dirty="0" smtClean="0">
                <a:latin typeface="+mn-lt"/>
              </a:rPr>
              <a:t> partnera </a:t>
            </a:r>
            <a:r>
              <a:rPr lang="pl-PL" sz="1200" dirty="0">
                <a:latin typeface="+mn-lt"/>
              </a:rPr>
              <a:t>wiodącego uprawnionego do reprezentowania pozostałych partnerów </a:t>
            </a:r>
            <a:r>
              <a:rPr lang="pl-PL" sz="1200" dirty="0" smtClean="0">
                <a:latin typeface="+mn-lt"/>
              </a:rPr>
              <a:t>projektu;</a:t>
            </a:r>
          </a:p>
          <a:p>
            <a:pPr algn="just">
              <a:buFontTx/>
              <a:buChar char="-"/>
              <a:defRPr/>
            </a:pPr>
            <a:r>
              <a:rPr lang="pl-PL" sz="1200" dirty="0" smtClean="0">
                <a:latin typeface="+mn-lt"/>
              </a:rPr>
              <a:t> sposób </a:t>
            </a:r>
            <a:r>
              <a:rPr lang="pl-PL" sz="1200" dirty="0">
                <a:latin typeface="+mn-lt"/>
              </a:rPr>
              <a:t>przekazywania dofinansowania na pokrycie kosztów ponoszonych przez poszczególnych Partnerów projektu, </a:t>
            </a:r>
            <a:r>
              <a:rPr lang="pl-PL" sz="1200" dirty="0" smtClean="0">
                <a:latin typeface="+mn-lt"/>
              </a:rPr>
              <a:t>umożliwiający  określenie </a:t>
            </a:r>
            <a:r>
              <a:rPr lang="pl-PL" sz="1200" dirty="0">
                <a:latin typeface="+mn-lt"/>
              </a:rPr>
              <a:t>kwoty dofinansowania udzielonego każdemu z Partnerów;</a:t>
            </a:r>
          </a:p>
          <a:p>
            <a:pPr algn="just">
              <a:defRPr/>
            </a:pPr>
            <a:r>
              <a:rPr lang="pl-PL" sz="1200" dirty="0" smtClean="0">
                <a:latin typeface="+mn-lt"/>
              </a:rPr>
              <a:t>- sposób </a:t>
            </a:r>
            <a:r>
              <a:rPr lang="pl-PL" sz="1200" dirty="0">
                <a:latin typeface="+mn-lt"/>
              </a:rPr>
              <a:t>postępowania w przypadku naruszenia lub niewywiązania się stron z porozumienia lub umowy.</a:t>
            </a:r>
          </a:p>
          <a:p>
            <a:pPr algn="just">
              <a:defRPr/>
            </a:pPr>
            <a:r>
              <a:rPr lang="pl-PL" sz="1150" dirty="0">
                <a:latin typeface="+mn-lt"/>
              </a:rPr>
              <a:t> </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95536" y="1268760"/>
            <a:ext cx="8424936" cy="4708981"/>
          </a:xfrm>
          <a:prstGeom prst="rect">
            <a:avLst/>
          </a:prstGeom>
        </p:spPr>
        <p:txBody>
          <a:bodyPr wrap="square">
            <a:spAutoFit/>
          </a:bodyPr>
          <a:lstStyle/>
          <a:p>
            <a:pPr algn="ctr">
              <a:defRPr/>
            </a:pPr>
            <a:r>
              <a:rPr lang="pl-PL" sz="2000" b="1" u="sng" dirty="0" smtClean="0">
                <a:latin typeface="+mn-lt"/>
              </a:rPr>
              <a:t>Projekty partnerskie c.d.</a:t>
            </a:r>
          </a:p>
          <a:p>
            <a:pPr algn="just">
              <a:defRPr/>
            </a:pPr>
            <a:endParaRPr lang="pl-PL" sz="1000" b="1" dirty="0">
              <a:latin typeface="+mn-lt"/>
            </a:endParaRPr>
          </a:p>
          <a:p>
            <a:pPr algn="just">
              <a:defRPr/>
            </a:pPr>
            <a:r>
              <a:rPr lang="x-none" sz="1000" b="1" smtClean="0">
                <a:latin typeface="+mn-lt"/>
              </a:rPr>
              <a:t>Na </a:t>
            </a:r>
            <a:r>
              <a:rPr lang="x-none" sz="1000" b="1" dirty="0">
                <a:latin typeface="+mn-lt"/>
              </a:rPr>
              <a:t>etapie składania wniosku o dofinansowanie – w przypadku projektów realizowanych w partnerstwie – nie jest wymagana od Beneficjenta umowa </a:t>
            </a:r>
            <a:r>
              <a:rPr lang="pl-PL" sz="1000" b="1" dirty="0">
                <a:latin typeface="+mn-lt"/>
              </a:rPr>
              <a:t/>
            </a:r>
            <a:br>
              <a:rPr lang="pl-PL" sz="1000" b="1" dirty="0">
                <a:latin typeface="+mn-lt"/>
              </a:rPr>
            </a:br>
            <a:r>
              <a:rPr lang="pl-PL" sz="1000" b="1" dirty="0">
                <a:latin typeface="+mn-lt"/>
              </a:rPr>
              <a:t>o </a:t>
            </a:r>
            <a:r>
              <a:rPr lang="x-none" sz="1000" b="1" dirty="0">
                <a:latin typeface="+mn-lt"/>
              </a:rPr>
              <a:t>partners</a:t>
            </a:r>
            <a:r>
              <a:rPr lang="pl-PL" sz="1000" b="1" dirty="0" err="1">
                <a:latin typeface="+mn-lt"/>
              </a:rPr>
              <a:t>twie</a:t>
            </a:r>
            <a:r>
              <a:rPr lang="x-none" sz="1000" b="1" dirty="0">
                <a:latin typeface="+mn-lt"/>
              </a:rPr>
              <a:t>. W przypadku przyjęcia projektu do realizacji, Beneficjent zostanie zobligowany do dostarczenia umowy</a:t>
            </a:r>
            <a:r>
              <a:rPr lang="pl-PL" sz="1000" b="1" dirty="0">
                <a:latin typeface="+mn-lt"/>
              </a:rPr>
              <a:t> o</a:t>
            </a:r>
            <a:r>
              <a:rPr lang="x-none" sz="1000" b="1" dirty="0">
                <a:latin typeface="+mn-lt"/>
              </a:rPr>
              <a:t> partners</a:t>
            </a:r>
            <a:r>
              <a:rPr lang="pl-PL" sz="1000" b="1" dirty="0" err="1">
                <a:latin typeface="+mn-lt"/>
              </a:rPr>
              <a:t>twie</a:t>
            </a:r>
            <a:r>
              <a:rPr lang="x-none" sz="1000" b="1" dirty="0">
                <a:latin typeface="+mn-lt"/>
              </a:rPr>
              <a:t>, jednoznacznie określającej cele i reguły partnerstwa oraz jego ewentualny plan finansowy. Podpisanie umowy </a:t>
            </a:r>
            <a:r>
              <a:rPr lang="pl-PL" sz="1000" b="1" dirty="0">
                <a:latin typeface="+mn-lt"/>
              </a:rPr>
              <a:t>o </a:t>
            </a:r>
            <a:r>
              <a:rPr lang="x-none" sz="1000" b="1" dirty="0">
                <a:latin typeface="+mn-lt"/>
              </a:rPr>
              <a:t>partners</a:t>
            </a:r>
            <a:r>
              <a:rPr lang="pl-PL" sz="1000" b="1" dirty="0" err="1">
                <a:latin typeface="+mn-lt"/>
              </a:rPr>
              <a:t>twie</a:t>
            </a:r>
            <a:r>
              <a:rPr lang="x-none" sz="1000" b="1" dirty="0">
                <a:latin typeface="+mn-lt"/>
              </a:rPr>
              <a:t> musi nastąpić przed dniem zawarcia umowy o dofinansowanie. </a:t>
            </a:r>
            <a:endParaRPr lang="pl-PL" sz="1000" b="1" dirty="0">
              <a:latin typeface="+mn-lt"/>
            </a:endParaRPr>
          </a:p>
          <a:p>
            <a:pPr>
              <a:defRPr/>
            </a:pPr>
            <a:r>
              <a:rPr lang="x-none" sz="1000" b="1">
                <a:latin typeface="+mn-lt"/>
              </a:rPr>
              <a:t> </a:t>
            </a:r>
            <a:endParaRPr lang="pl-PL" sz="1000" b="1" dirty="0">
              <a:latin typeface="+mn-lt"/>
            </a:endParaRPr>
          </a:p>
          <a:p>
            <a:pPr algn="just">
              <a:defRPr/>
            </a:pPr>
            <a:r>
              <a:rPr lang="pl-PL" sz="1000" dirty="0">
                <a:latin typeface="+mn-lt"/>
              </a:rPr>
              <a:t>Podmiot ubiegający się o dofinansowanie, o którym mowa w art. 3 ust. 1 ustawy z dnia 29 stycznia 2004 r. – </a:t>
            </a:r>
            <a:r>
              <a:rPr lang="pl-PL" sz="1000" i="1" dirty="0">
                <a:latin typeface="+mn-lt"/>
              </a:rPr>
              <a:t>Prawo zamówień publicznych</a:t>
            </a:r>
            <a:r>
              <a:rPr lang="pl-PL" sz="1000" dirty="0">
                <a:latin typeface="+mn-lt"/>
              </a:rPr>
              <a:t>, dokonuje wyboru partnerów spoza sektora finansów publicznych z zachowaniem zasady przejrzystości i równego traktowania podmiotów, zobowiązany jest do:</a:t>
            </a:r>
          </a:p>
          <a:p>
            <a:pPr algn="just">
              <a:defRPr/>
            </a:pPr>
            <a:r>
              <a:rPr lang="pl-PL" sz="1000" dirty="0">
                <a:latin typeface="+mn-lt"/>
              </a:rPr>
              <a:t>-    </a:t>
            </a:r>
            <a:r>
              <a:rPr lang="pl-PL" sz="1000" dirty="0" smtClean="0">
                <a:latin typeface="+mn-lt"/>
              </a:rPr>
              <a:t> ogłoszenia </a:t>
            </a:r>
            <a:r>
              <a:rPr lang="pl-PL" sz="1000" dirty="0">
                <a:latin typeface="+mn-lt"/>
              </a:rPr>
              <a:t>otwartego naboru partnerów na swojej stronie internetowej wraz ze wskazaniem co najmniej 21-dniowego terminu na zgłaszanie się Partnerów;</a:t>
            </a:r>
          </a:p>
          <a:p>
            <a:pPr marL="171450" indent="-171450" algn="just">
              <a:buFontTx/>
              <a:buChar char="-"/>
              <a:defRPr/>
            </a:pPr>
            <a:r>
              <a:rPr lang="pl-PL" sz="1000" dirty="0">
                <a:latin typeface="+mn-lt"/>
              </a:rPr>
              <a:t>uwzględnienia przy wyborze Partnerów; zgodności działania potencjalnego Partnera z celami partnerstwa, deklarowanego wkładu potencjalnego Partnera </a:t>
            </a:r>
            <a:br>
              <a:rPr lang="pl-PL" sz="1000" dirty="0">
                <a:latin typeface="+mn-lt"/>
              </a:rPr>
            </a:br>
            <a:r>
              <a:rPr lang="pl-PL" sz="1000" dirty="0" smtClean="0">
                <a:latin typeface="+mn-lt"/>
              </a:rPr>
              <a:t>w </a:t>
            </a:r>
            <a:r>
              <a:rPr lang="pl-PL" sz="1000" dirty="0">
                <a:latin typeface="+mn-lt"/>
              </a:rPr>
              <a:t>realizację celu partnerstwa, doświadczenia w realizacji projektów o podobnym charakterze;</a:t>
            </a:r>
          </a:p>
          <a:p>
            <a:pPr algn="just">
              <a:defRPr/>
            </a:pPr>
            <a:r>
              <a:rPr lang="pl-PL" sz="1000" dirty="0">
                <a:latin typeface="+mn-lt"/>
              </a:rPr>
              <a:t>-    </a:t>
            </a:r>
            <a:r>
              <a:rPr lang="pl-PL" sz="1000" dirty="0" smtClean="0">
                <a:latin typeface="+mn-lt"/>
              </a:rPr>
              <a:t> podanie </a:t>
            </a:r>
            <a:r>
              <a:rPr lang="pl-PL" sz="1000" dirty="0">
                <a:latin typeface="+mn-lt"/>
              </a:rPr>
              <a:t>do publicznej wiadomości na swojej stronie internetowej informacji o podmiotach wybranych do pełnienia funkcji partnera.</a:t>
            </a:r>
          </a:p>
          <a:p>
            <a:pPr algn="just">
              <a:defRPr/>
            </a:pPr>
            <a:r>
              <a:rPr lang="pl-PL" sz="1000" dirty="0">
                <a:latin typeface="+mn-lt"/>
              </a:rPr>
              <a:t>Wybór partnerów spoza sektora finansów publicznych jest dokonywany przed złożeniem wniosku o dofinansowanie projektu partnerskiego. </a:t>
            </a:r>
          </a:p>
          <a:p>
            <a:pPr>
              <a:defRPr/>
            </a:pPr>
            <a:r>
              <a:rPr lang="pl-PL" sz="1000" dirty="0">
                <a:latin typeface="+mn-lt"/>
              </a:rPr>
              <a:t> </a:t>
            </a:r>
          </a:p>
          <a:p>
            <a:pPr>
              <a:defRPr/>
            </a:pPr>
            <a:r>
              <a:rPr lang="pl-PL" sz="1000" dirty="0">
                <a:latin typeface="+mn-lt"/>
              </a:rPr>
              <a:t>Podmioty nie należące do sektora finansów publicznych indywidualnie określają zasady wyboru partnera projektu.</a:t>
            </a:r>
          </a:p>
          <a:p>
            <a:pPr algn="just">
              <a:defRPr/>
            </a:pPr>
            <a:r>
              <a:rPr lang="x-none" sz="1000" dirty="0">
                <a:latin typeface="+mn-lt"/>
              </a:rPr>
              <a:t>Partnerstwo nie może zostać zawarte pomiędzy podmiotami pozostającymi ze sobą w relacji uniemożliwiającej nawiązanie równoprawnych relacji partnerskich. Niedopuszczalna jest sytuacja polegająca na zawarciu partnerstwa przez podmiot z własną jednostką organizacyjną; w przypadku administracji samorządowej i rządowej oznacza to, iż organ administracji nie może uznać za partnera podległej mu jednostki budżetowej (nie dotyczy to jednostek nadzorowanych przez organ administracji oraz tych jednostek podległych organowi administracji, które na podstawie odrębnych przepisów mają osobowość prawną). </a:t>
            </a:r>
            <a:endParaRPr lang="pl-PL" sz="1000" dirty="0">
              <a:latin typeface="+mn-lt"/>
            </a:endParaRPr>
          </a:p>
          <a:p>
            <a:pPr>
              <a:defRPr/>
            </a:pPr>
            <a:r>
              <a:rPr lang="pl-PL" sz="1000" dirty="0">
                <a:latin typeface="+mn-lt"/>
              </a:rPr>
              <a:t> </a:t>
            </a:r>
          </a:p>
          <a:p>
            <a:pPr algn="just">
              <a:defRPr/>
            </a:pPr>
            <a:r>
              <a:rPr lang="pl-PL" sz="1000" dirty="0">
                <a:latin typeface="+mn-lt"/>
              </a:rPr>
              <a:t>Porozumienie lub umowa o partnerstwie nie mogą być zawarte pomiędzy podmiotami powiązanymi w rozumieniu załącznika I do rozporządzenia Komisji (UE) nr 651/2014 z dnia 17 czerwca 2014r. uznającego niektóre rodzaje pomocy za zgodne z rynkiem wewnętrznym w zastosowaniu art. 107 i 108 Traktatu (Dz. Urz. UE L. 187 z 26.06 2014, str. 1)”. Ponadto podmioty, które zostały wykluczone z możliwości otrzymania dofinansowania, nie mogą być stroną porozumienia czy umowy o partnerstwie.</a:t>
            </a:r>
          </a:p>
          <a:p>
            <a:pPr>
              <a:defRPr/>
            </a:pPr>
            <a:r>
              <a:rPr lang="pl-PL" sz="1000" dirty="0">
                <a:latin typeface="+mn-lt"/>
              </a:rPr>
              <a:t> </a:t>
            </a:r>
          </a:p>
          <a:p>
            <a:pPr>
              <a:defRPr/>
            </a:pPr>
            <a:r>
              <a:rPr lang="pl-PL" sz="1000" b="1" dirty="0">
                <a:latin typeface="+mn-lt"/>
              </a:rPr>
              <a:t>Strony realizują wspólnie projekt partnerski na warunkach określonych w:</a:t>
            </a:r>
            <a:endParaRPr lang="pl-PL" sz="1000" dirty="0">
              <a:latin typeface="+mn-lt"/>
            </a:endParaRPr>
          </a:p>
          <a:p>
            <a:pPr marL="171450" indent="-171450">
              <a:buFont typeface="Arial" panose="020B0604020202020204" pitchFamily="34" charset="0"/>
              <a:buChar char="•"/>
              <a:defRPr/>
            </a:pPr>
            <a:r>
              <a:rPr lang="pl-PL" sz="1000" b="1" dirty="0">
                <a:latin typeface="+mn-lt"/>
              </a:rPr>
              <a:t>wzorze umowy o dofinansowanie,</a:t>
            </a:r>
            <a:endParaRPr lang="pl-PL" sz="1000" dirty="0">
              <a:latin typeface="+mn-lt"/>
            </a:endParaRPr>
          </a:p>
          <a:p>
            <a:pPr marL="171450" indent="-171450">
              <a:buFont typeface="Arial" panose="020B0604020202020204" pitchFamily="34" charset="0"/>
              <a:buChar char="•"/>
              <a:defRPr/>
            </a:pPr>
            <a:r>
              <a:rPr lang="pl-PL" sz="1000" b="1" dirty="0">
                <a:latin typeface="+mn-lt"/>
              </a:rPr>
              <a:t>porozumieniu/umowie o partnerstwie.</a:t>
            </a:r>
            <a:r>
              <a:rPr lang="pl-PL" sz="1000" dirty="0">
                <a:latin typeface="+mn-lt"/>
              </a:rPr>
              <a:t> </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rostokąt 2"/>
          <p:cNvSpPr>
            <a:spLocks noChangeArrowheads="1"/>
          </p:cNvSpPr>
          <p:nvPr/>
        </p:nvSpPr>
        <p:spPr bwMode="auto">
          <a:xfrm>
            <a:off x="251520" y="2852936"/>
            <a:ext cx="8567738" cy="3480440"/>
          </a:xfrm>
          <a:prstGeom prst="rect">
            <a:avLst/>
          </a:prstGeom>
          <a:noFill/>
          <a:ln w="9525">
            <a:noFill/>
            <a:miter lim="800000"/>
            <a:headEnd/>
            <a:tailEnd/>
          </a:ln>
        </p:spPr>
        <p:txBody>
          <a:bodyPr wrap="square">
            <a:spAutoFit/>
          </a:bodyPr>
          <a:lstStyle/>
          <a:p>
            <a:pPr algn="just">
              <a:spcBef>
                <a:spcPts val="500"/>
              </a:spcBef>
            </a:pPr>
            <a:r>
              <a:rPr lang="pl-PL" altLang="pl-PL" sz="1600" dirty="0">
                <a:solidFill>
                  <a:srgbClr val="000000"/>
                </a:solidFill>
                <a:latin typeface="Calibri" pitchFamily="34" charset="0"/>
                <a:ea typeface="TimesNewRoman"/>
                <a:cs typeface="Times New Roman" pitchFamily="18" charset="0"/>
              </a:rPr>
              <a:t>O dofinansowanie </a:t>
            </a:r>
            <a:r>
              <a:rPr lang="pl-PL" altLang="pl-PL" sz="1600" b="1" dirty="0">
                <a:solidFill>
                  <a:srgbClr val="C00000"/>
                </a:solidFill>
                <a:latin typeface="Calibri" pitchFamily="34" charset="0"/>
                <a:ea typeface="TimesNewRoman"/>
                <a:cs typeface="Times New Roman" pitchFamily="18" charset="0"/>
              </a:rPr>
              <a:t>nie mogą</a:t>
            </a:r>
            <a:r>
              <a:rPr lang="pl-PL" altLang="pl-PL" sz="1600" dirty="0">
                <a:solidFill>
                  <a:srgbClr val="C00000"/>
                </a:solidFill>
                <a:latin typeface="Calibri" pitchFamily="34" charset="0"/>
                <a:ea typeface="TimesNewRoman"/>
                <a:cs typeface="Times New Roman" pitchFamily="18" charset="0"/>
              </a:rPr>
              <a:t> </a:t>
            </a:r>
            <a:r>
              <a:rPr lang="pl-PL" altLang="pl-PL" sz="1600" dirty="0">
                <a:solidFill>
                  <a:srgbClr val="000000"/>
                </a:solidFill>
                <a:latin typeface="Calibri" pitchFamily="34" charset="0"/>
                <a:ea typeface="TimesNewRoman"/>
                <a:cs typeface="Times New Roman" pitchFamily="18" charset="0"/>
              </a:rPr>
              <a:t>ubiegać się podmioty podlegające wykluczeniu </a:t>
            </a:r>
            <a:br>
              <a:rPr lang="pl-PL" altLang="pl-PL" sz="1600" dirty="0">
                <a:solidFill>
                  <a:srgbClr val="000000"/>
                </a:solidFill>
                <a:latin typeface="Calibri" pitchFamily="34" charset="0"/>
                <a:ea typeface="TimesNewRoman"/>
                <a:cs typeface="Times New Roman" pitchFamily="18" charset="0"/>
              </a:rPr>
            </a:br>
            <a:r>
              <a:rPr lang="pl-PL" altLang="pl-PL" sz="1600" dirty="0">
                <a:solidFill>
                  <a:srgbClr val="000000"/>
                </a:solidFill>
                <a:latin typeface="Calibri" pitchFamily="34" charset="0"/>
                <a:ea typeface="TimesNewRoman"/>
                <a:cs typeface="Times New Roman" pitchFamily="18" charset="0"/>
              </a:rPr>
              <a:t>z ubiegania się o dofinansowanie na podstawie art. 207 ust. 4 ustawy z dnia 27 sierpnia 2009 r. o finansach publicznych; art. 12 ust. 1 </a:t>
            </a:r>
            <a:r>
              <a:rPr lang="pl-PL" altLang="pl-PL" sz="1600" dirty="0" err="1">
                <a:solidFill>
                  <a:srgbClr val="000000"/>
                </a:solidFill>
                <a:latin typeface="Calibri" pitchFamily="34" charset="0"/>
                <a:ea typeface="TimesNewRoman"/>
                <a:cs typeface="Times New Roman" pitchFamily="18" charset="0"/>
              </a:rPr>
              <a:t>pkt</a:t>
            </a:r>
            <a:r>
              <a:rPr lang="pl-PL" altLang="pl-PL" sz="1600" dirty="0">
                <a:solidFill>
                  <a:srgbClr val="000000"/>
                </a:solidFill>
                <a:latin typeface="Calibri" pitchFamily="34" charset="0"/>
                <a:ea typeface="TimesNewRoman"/>
                <a:cs typeface="Times New Roman" pitchFamily="18" charset="0"/>
              </a:rPr>
              <a:t> 1 ustawy o skutkach powierzania wykonywania pracy cudzoziemcom przebywającym wbrew przepisom na terytorium Rzeczypospolitej Polskiej, art. 9 ust. 1 </a:t>
            </a:r>
            <a:r>
              <a:rPr lang="pl-PL" altLang="pl-PL" sz="1600" dirty="0" smtClean="0">
                <a:solidFill>
                  <a:srgbClr val="000000"/>
                </a:solidFill>
                <a:latin typeface="Calibri" pitchFamily="34" charset="0"/>
                <a:ea typeface="TimesNewRoman"/>
                <a:cs typeface="Times New Roman" pitchFamily="18" charset="0"/>
              </a:rPr>
              <a:t>pkt. </a:t>
            </a:r>
            <a:r>
              <a:rPr lang="pl-PL" altLang="pl-PL" sz="1600" dirty="0">
                <a:solidFill>
                  <a:srgbClr val="000000"/>
                </a:solidFill>
                <a:latin typeface="Calibri" pitchFamily="34" charset="0"/>
                <a:ea typeface="TimesNewRoman"/>
                <a:cs typeface="Times New Roman" pitchFamily="18" charset="0"/>
              </a:rPr>
              <a:t>2a ustawy </a:t>
            </a:r>
            <a:r>
              <a:rPr lang="pl-PL" altLang="pl-PL" sz="1600" dirty="0" smtClean="0">
                <a:solidFill>
                  <a:srgbClr val="000000"/>
                </a:solidFill>
                <a:latin typeface="Calibri" pitchFamily="34" charset="0"/>
                <a:ea typeface="TimesNewRoman"/>
                <a:cs typeface="Times New Roman" pitchFamily="18" charset="0"/>
              </a:rPr>
              <a:t>z </a:t>
            </a:r>
            <a:r>
              <a:rPr lang="pl-PL" altLang="pl-PL" sz="1600" dirty="0">
                <a:solidFill>
                  <a:srgbClr val="000000"/>
                </a:solidFill>
                <a:latin typeface="Calibri" pitchFamily="34" charset="0"/>
                <a:ea typeface="TimesNewRoman"/>
                <a:cs typeface="Times New Roman" pitchFamily="18" charset="0"/>
              </a:rPr>
              <a:t>dnia 28 października 2002 r. o odpowiedzialności podmiotów zbiorowych za czyny zabronione pod groźbą kary.</a:t>
            </a:r>
          </a:p>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pic>
        <p:nvPicPr>
          <p:cNvPr id="46083"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6" name="Prostokąt 5"/>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7" name="Prostokąt zaokrąglony 6"/>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6090" name="Prostokąt 7"/>
          <p:cNvSpPr>
            <a:spLocks noChangeArrowheads="1"/>
          </p:cNvSpPr>
          <p:nvPr/>
        </p:nvSpPr>
        <p:spPr bwMode="auto">
          <a:xfrm>
            <a:off x="2403998" y="1484784"/>
            <a:ext cx="3975640"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ea typeface="TimesNewRoman"/>
                <a:cs typeface="TimesNewRoman"/>
              </a:rPr>
              <a:t>Podmioty  </a:t>
            </a:r>
            <a:r>
              <a:rPr lang="pl-PL" altLang="pl-PL" sz="2000" b="1" u="sng" dirty="0">
                <a:latin typeface="Calibri" pitchFamily="34" charset="0"/>
                <a:ea typeface="TimesNewRoman"/>
                <a:cs typeface="TimesNewRoman"/>
              </a:rPr>
              <a:t>podlegające wykluczeniu</a:t>
            </a:r>
            <a:endParaRPr lang="pl-PL" altLang="pl-PL" sz="20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09700"/>
            <a:ext cx="8424936" cy="4778231"/>
          </a:xfrm>
          <a:prstGeom prst="rect">
            <a:avLst/>
          </a:prstGeom>
        </p:spPr>
        <p:txBody>
          <a:bodyPr wrap="square">
            <a:spAutoFit/>
          </a:bodyPr>
          <a:lstStyle/>
          <a:p>
            <a:pPr algn="ctr">
              <a:defRPr/>
            </a:pPr>
            <a:r>
              <a:rPr lang="pl-PL" sz="2000" b="1" u="sng" dirty="0">
                <a:latin typeface="+mn-lt"/>
              </a:rPr>
              <a:t>Poziom dofinansowania</a:t>
            </a:r>
          </a:p>
          <a:p>
            <a:pPr algn="ctr">
              <a:defRPr/>
            </a:pPr>
            <a:endParaRPr lang="pl-PL" sz="1050" b="1" dirty="0">
              <a:latin typeface="+mn-lt"/>
            </a:endParaRPr>
          </a:p>
          <a:p>
            <a:pPr algn="just">
              <a:defRPr/>
            </a:pPr>
            <a:r>
              <a:rPr lang="pl-PL" sz="1400" dirty="0">
                <a:latin typeface="+mn-lt"/>
              </a:rPr>
              <a:t>Wartość dofinansowania w ramach </a:t>
            </a:r>
            <a:r>
              <a:rPr lang="pl-PL" sz="1400" b="1" dirty="0">
                <a:latin typeface="+mn-lt"/>
              </a:rPr>
              <a:t>Regionalnego Programu Operacyjnego Województwa Opolskiego na lata 2014-2020 dla działania </a:t>
            </a:r>
            <a:r>
              <a:rPr lang="pl-PL" sz="1400" b="1" dirty="0" smtClean="0">
                <a:latin typeface="+mn-lt"/>
              </a:rPr>
              <a:t>9.2.1 </a:t>
            </a:r>
            <a:r>
              <a:rPr lang="pl-PL" sz="1400" b="1" i="1" dirty="0">
                <a:latin typeface="+mn-lt"/>
              </a:rPr>
              <a:t>Wsparcie kształcenia </a:t>
            </a:r>
            <a:r>
              <a:rPr lang="pl-PL" sz="1400" b="1" i="1" dirty="0" smtClean="0">
                <a:latin typeface="+mn-lt"/>
              </a:rPr>
              <a:t>zawodowego</a:t>
            </a:r>
            <a:r>
              <a:rPr lang="pl-PL" sz="1400" b="1" dirty="0" smtClean="0">
                <a:latin typeface="+mn-lt"/>
              </a:rPr>
              <a:t> </a:t>
            </a:r>
            <a:r>
              <a:rPr lang="pl-PL" sz="1400" dirty="0">
                <a:latin typeface="+mn-lt"/>
              </a:rPr>
              <a:t>wynosi w łącznej kwocie </a:t>
            </a:r>
            <a:r>
              <a:rPr lang="pl-PL" sz="1400" b="1" dirty="0" smtClean="0">
                <a:latin typeface="+mn-lt"/>
              </a:rPr>
              <a:t>6 300 000,00</a:t>
            </a:r>
            <a:r>
              <a:rPr lang="pl-PL" sz="1400" b="1" baseline="30000" dirty="0" smtClean="0">
                <a:latin typeface="+mn-lt"/>
              </a:rPr>
              <a:t>1</a:t>
            </a:r>
            <a:r>
              <a:rPr lang="pl-PL" sz="1400" dirty="0">
                <a:latin typeface="+mn-lt"/>
              </a:rPr>
              <a:t>, w tym </a:t>
            </a:r>
            <a:r>
              <a:rPr lang="pl-PL" sz="1400" dirty="0" smtClean="0">
                <a:latin typeface="+mn-lt"/>
              </a:rPr>
              <a:t>5 950 000,00 Euro </a:t>
            </a:r>
            <a:r>
              <a:rPr lang="pl-PL" sz="1400" dirty="0">
                <a:latin typeface="+mn-lt"/>
              </a:rPr>
              <a:t>pochodzące z Europejskiego Funduszu Społecznego, natomiast </a:t>
            </a:r>
            <a:r>
              <a:rPr lang="pl-PL" sz="1400" dirty="0" smtClean="0">
                <a:latin typeface="+mn-lt"/>
              </a:rPr>
              <a:t>350 000,00 Euro </a:t>
            </a:r>
            <a:r>
              <a:rPr lang="pl-PL" sz="1400" dirty="0">
                <a:latin typeface="+mn-lt"/>
              </a:rPr>
              <a:t>z Budżetu Państwa. Z ogólnej kwoty alokacji przeznaczonej na nabór, </a:t>
            </a:r>
            <a:r>
              <a:rPr lang="pl-PL" sz="1400" u="sng" dirty="0">
                <a:latin typeface="+mn-lt"/>
              </a:rPr>
              <a:t>na procedurę odwoławczą</a:t>
            </a:r>
            <a:r>
              <a:rPr lang="pl-PL" sz="1400" dirty="0">
                <a:latin typeface="+mn-lt"/>
              </a:rPr>
              <a:t> przeznacza się </a:t>
            </a:r>
            <a:r>
              <a:rPr lang="pl-PL" sz="1400" b="1" dirty="0" smtClean="0">
                <a:latin typeface="+mn-lt"/>
              </a:rPr>
              <a:t>630 000,00 </a:t>
            </a:r>
            <a:r>
              <a:rPr lang="pl-PL" sz="1400" b="1" dirty="0">
                <a:latin typeface="+mn-lt"/>
              </a:rPr>
              <a:t>Euro</a:t>
            </a:r>
            <a:r>
              <a:rPr lang="pl-PL" sz="1400" b="1" baseline="30000" dirty="0">
                <a:latin typeface="+mn-lt"/>
              </a:rPr>
              <a:t>2</a:t>
            </a:r>
            <a:r>
              <a:rPr lang="pl-PL" sz="1400" dirty="0">
                <a:latin typeface="+mn-lt"/>
              </a:rPr>
              <a:t>, w tym </a:t>
            </a:r>
            <a:r>
              <a:rPr lang="pl-PL" sz="1400" dirty="0" smtClean="0">
                <a:latin typeface="+mn-lt"/>
              </a:rPr>
              <a:t>595 000,00 </a:t>
            </a:r>
            <a:r>
              <a:rPr lang="pl-PL" sz="1400" dirty="0">
                <a:latin typeface="+mn-lt"/>
              </a:rPr>
              <a:t>Euro pochodzące z Europejskiego Funduszu Społecznego i </a:t>
            </a:r>
            <a:r>
              <a:rPr lang="pl-PL" sz="1400" dirty="0" smtClean="0">
                <a:latin typeface="+mn-lt"/>
              </a:rPr>
              <a:t>35 000,00 Euro </a:t>
            </a:r>
            <a:r>
              <a:rPr lang="pl-PL" sz="1400" dirty="0">
                <a:latin typeface="+mn-lt"/>
              </a:rPr>
              <a:t>z Budżetu Państwa</a:t>
            </a:r>
            <a:r>
              <a:rPr lang="pl-PL" sz="1400" dirty="0" smtClean="0">
                <a:latin typeface="+mn-lt"/>
              </a:rPr>
              <a:t>.</a:t>
            </a:r>
          </a:p>
          <a:p>
            <a:pPr algn="just">
              <a:defRPr/>
            </a:pPr>
            <a:endParaRPr lang="pl-PL" sz="600" dirty="0">
              <a:latin typeface="+mn-lt"/>
            </a:endParaRPr>
          </a:p>
          <a:p>
            <a:pPr>
              <a:defRPr/>
            </a:pPr>
            <a:r>
              <a:rPr lang="pl-PL" sz="1400" b="1" baseline="30000" dirty="0" smtClean="0"/>
              <a:t>1 </a:t>
            </a:r>
            <a:r>
              <a:rPr lang="pl-PL" sz="1400" dirty="0" smtClean="0">
                <a:latin typeface="+mn-lt"/>
              </a:rPr>
              <a:t>Co </a:t>
            </a:r>
            <a:r>
              <a:rPr lang="pl-PL" sz="1400" dirty="0">
                <a:latin typeface="+mn-lt"/>
              </a:rPr>
              <a:t>na dzień ogłoszenia naboru wynosi </a:t>
            </a:r>
            <a:r>
              <a:rPr lang="pl-PL" sz="1400" b="1" dirty="0" smtClean="0">
                <a:latin typeface="+mn-lt"/>
              </a:rPr>
              <a:t>26 684 280,00</a:t>
            </a:r>
            <a:r>
              <a:rPr lang="pl-PL" sz="1400" dirty="0">
                <a:latin typeface="+mn-lt"/>
              </a:rPr>
              <a:t> </a:t>
            </a:r>
            <a:r>
              <a:rPr lang="pl-PL" sz="1400" b="1" dirty="0">
                <a:latin typeface="+mn-lt"/>
              </a:rPr>
              <a:t> PLN</a:t>
            </a:r>
            <a:r>
              <a:rPr lang="pl-PL" sz="1400" dirty="0">
                <a:latin typeface="+mn-lt"/>
              </a:rPr>
              <a:t> według kursu Europejskiego Banku Centralnego    z przedostatniego dnia kwotowania środków w miesiącu poprzedzającym miesiąc, w którym ogłoszono </a:t>
            </a:r>
            <a:r>
              <a:rPr lang="pl-PL" sz="1400" dirty="0" smtClean="0">
                <a:latin typeface="+mn-lt"/>
              </a:rPr>
              <a:t>nabór.</a:t>
            </a:r>
          </a:p>
          <a:p>
            <a:pPr>
              <a:defRPr/>
            </a:pPr>
            <a:r>
              <a:rPr lang="pl-PL" sz="1400" b="1" baseline="30000" dirty="0" smtClean="0"/>
              <a:t>2 </a:t>
            </a:r>
            <a:r>
              <a:rPr lang="pl-PL" sz="1400" dirty="0" smtClean="0">
                <a:latin typeface="+mn-lt"/>
              </a:rPr>
              <a:t>Co </a:t>
            </a:r>
            <a:r>
              <a:rPr lang="pl-PL" sz="1400" dirty="0">
                <a:latin typeface="+mn-lt"/>
              </a:rPr>
              <a:t>na dzień ogłoszenia naboru wynosi </a:t>
            </a:r>
            <a:r>
              <a:rPr lang="pl-PL" sz="1400" b="1" dirty="0" smtClean="0">
                <a:latin typeface="+mn-lt"/>
              </a:rPr>
              <a:t>2 668 428,00</a:t>
            </a:r>
            <a:r>
              <a:rPr lang="pl-PL" sz="1400" dirty="0">
                <a:latin typeface="+mn-lt"/>
              </a:rPr>
              <a:t> </a:t>
            </a:r>
            <a:r>
              <a:rPr lang="pl-PL" sz="1400" b="1" dirty="0">
                <a:latin typeface="+mn-lt"/>
              </a:rPr>
              <a:t> PLN</a:t>
            </a:r>
            <a:r>
              <a:rPr lang="pl-PL" sz="1400" dirty="0">
                <a:latin typeface="+mn-lt"/>
              </a:rPr>
              <a:t> według kursu Europejskiego Banku Centralnego z przedostatniego dnia kwotowania środków w miesiącu poprzedzającym miesiąc, w którym ogłoszono nabór.</a:t>
            </a:r>
          </a:p>
          <a:p>
            <a:pPr>
              <a:defRPr/>
            </a:pPr>
            <a:endParaRPr lang="pl-PL" sz="1000" dirty="0">
              <a:latin typeface="+mn-lt"/>
            </a:endParaRPr>
          </a:p>
          <a:p>
            <a:pPr algn="just">
              <a:defRPr/>
            </a:pPr>
            <a:r>
              <a:rPr lang="pl-PL" sz="1400" dirty="0">
                <a:latin typeface="+mn-lt"/>
              </a:rPr>
              <a:t>Zgodnie z </a:t>
            </a:r>
            <a:r>
              <a:rPr lang="pl-PL" sz="1400" i="1" dirty="0">
                <a:latin typeface="+mn-lt"/>
              </a:rPr>
              <a:t>SZOOP RPO WO 2014-2020 - wersja </a:t>
            </a:r>
            <a:r>
              <a:rPr lang="pl-PL" sz="1400" i="1" dirty="0" smtClean="0">
                <a:latin typeface="+mn-lt"/>
              </a:rPr>
              <a:t>4</a:t>
            </a:r>
            <a:r>
              <a:rPr lang="pl-PL" sz="1400" dirty="0" smtClean="0">
                <a:latin typeface="+mn-lt"/>
              </a:rPr>
              <a:t> </a:t>
            </a:r>
            <a:r>
              <a:rPr lang="pl-PL" sz="1400" b="1" dirty="0">
                <a:latin typeface="+mn-lt"/>
              </a:rPr>
              <a:t>maksymalny poziom dofinansowania całkowitego </a:t>
            </a:r>
            <a:r>
              <a:rPr lang="pl-PL" sz="1400" dirty="0">
                <a:latin typeface="+mn-lt"/>
              </a:rPr>
              <a:t>wydatków kwalifikowalnych na poziomie projektu wynosi </a:t>
            </a:r>
            <a:r>
              <a:rPr lang="pl-PL" sz="1400" b="1" dirty="0" smtClean="0">
                <a:latin typeface="+mn-lt"/>
              </a:rPr>
              <a:t>90%</a:t>
            </a:r>
            <a:r>
              <a:rPr lang="pl-PL" sz="1400" dirty="0" smtClean="0">
                <a:latin typeface="+mn-lt"/>
              </a:rPr>
              <a:t>, </a:t>
            </a:r>
            <a:r>
              <a:rPr lang="pl-PL" sz="1400" dirty="0">
                <a:latin typeface="+mn-lt"/>
              </a:rPr>
              <a:t>w tym </a:t>
            </a:r>
            <a:r>
              <a:rPr lang="pl-PL" sz="1400" b="1" dirty="0">
                <a:latin typeface="+mn-lt"/>
              </a:rPr>
              <a:t>poziom dofinansowania UE - maksymalnie 85%</a:t>
            </a:r>
            <a:r>
              <a:rPr lang="pl-PL" sz="1400" dirty="0">
                <a:latin typeface="+mn-lt"/>
              </a:rPr>
              <a:t>. Minimalny wkład własny beneficjenta jako % wydatków kwalifikowalnych wynosi</a:t>
            </a:r>
            <a:r>
              <a:rPr lang="pl-PL" sz="1400" b="1" dirty="0">
                <a:latin typeface="+mn-lt"/>
              </a:rPr>
              <a:t> </a:t>
            </a:r>
            <a:r>
              <a:rPr lang="pl-PL" sz="1400" b="1" dirty="0" smtClean="0">
                <a:latin typeface="+mn-lt"/>
              </a:rPr>
              <a:t>10 </a:t>
            </a:r>
            <a:r>
              <a:rPr lang="pl-PL" sz="1400" b="1" dirty="0">
                <a:latin typeface="+mn-lt"/>
              </a:rPr>
              <a:t>%. </a:t>
            </a:r>
            <a:r>
              <a:rPr lang="pl-PL" sz="1400" dirty="0">
                <a:latin typeface="+mn-lt"/>
              </a:rPr>
              <a:t>Wkład własny beneficjenta jest wykazywany we wniosku o dofinansowanie, przy czym to beneficjent określa formę wniesienia wkładu własnego ( pieniężny, niepieniężny </a:t>
            </a:r>
            <a:r>
              <a:rPr lang="pl-PL" sz="1400" dirty="0" smtClean="0">
                <a:latin typeface="+mn-lt"/>
              </a:rPr>
              <a:t>).</a:t>
            </a:r>
          </a:p>
          <a:p>
            <a:pPr algn="just">
              <a:defRPr/>
            </a:pPr>
            <a:endParaRPr lang="pl-PL" sz="1000" dirty="0">
              <a:latin typeface="+mn-lt"/>
            </a:endParaRPr>
          </a:p>
          <a:p>
            <a:pPr algn="just">
              <a:defRPr/>
            </a:pPr>
            <a:r>
              <a:rPr lang="pl-PL" sz="1400" b="1" dirty="0" smtClean="0">
                <a:latin typeface="+mn-lt"/>
              </a:rPr>
              <a:t>Minimalna </a:t>
            </a:r>
            <a:r>
              <a:rPr lang="pl-PL" sz="1400" b="1" dirty="0">
                <a:latin typeface="+mn-lt"/>
              </a:rPr>
              <a:t>wartość projektu</a:t>
            </a:r>
            <a:r>
              <a:rPr lang="pl-PL" sz="1400" dirty="0">
                <a:latin typeface="+mn-lt"/>
              </a:rPr>
              <a:t> wynosi </a:t>
            </a:r>
            <a:r>
              <a:rPr lang="pl-PL" sz="1400" b="1" dirty="0">
                <a:latin typeface="+mn-lt"/>
              </a:rPr>
              <a:t>100 tys. PLN</a:t>
            </a:r>
          </a:p>
          <a:p>
            <a:pPr>
              <a:defRPr/>
            </a:pPr>
            <a:r>
              <a:rPr lang="pl-PL" sz="1400" b="1" dirty="0">
                <a:latin typeface="+mn-lt"/>
              </a:rPr>
              <a:t>Maksymalna wartość projektu </a:t>
            </a:r>
            <a:r>
              <a:rPr lang="pl-PL" sz="1400" dirty="0">
                <a:latin typeface="+mn-lt"/>
              </a:rPr>
              <a:t>wynosi </a:t>
            </a:r>
            <a:r>
              <a:rPr lang="pl-PL" sz="1400" b="1" dirty="0">
                <a:latin typeface="+mn-lt"/>
              </a:rPr>
              <a:t>9</a:t>
            </a:r>
            <a:r>
              <a:rPr lang="pl-PL" sz="1400" b="1" dirty="0" smtClean="0">
                <a:latin typeface="+mn-lt"/>
              </a:rPr>
              <a:t> </a:t>
            </a:r>
            <a:r>
              <a:rPr lang="pl-PL" sz="1400" b="1" dirty="0">
                <a:latin typeface="+mn-lt"/>
              </a:rPr>
              <a:t>mln PLN</a:t>
            </a:r>
            <a:endParaRPr lang="pl-PL" sz="1400" dirty="0">
              <a:latin typeface="+mn-lt"/>
            </a:endParaRPr>
          </a:p>
          <a:p>
            <a:pPr>
              <a:defRPr/>
            </a:pPr>
            <a:r>
              <a:rPr lang="pl-PL" sz="1000" dirty="0"/>
              <a:t> </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5056</TotalTime>
  <Words>2415</Words>
  <Application>Microsoft Office PowerPoint</Application>
  <PresentationFormat>Pokaz na ekranie (4:3)</PresentationFormat>
  <Paragraphs>409</Paragraphs>
  <Slides>37</Slides>
  <Notes>3</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37</vt:i4>
      </vt:variant>
    </vt:vector>
  </HeadingPairs>
  <TitlesOfParts>
    <vt:vector size="45" baseType="lpstr">
      <vt:lpstr>Arial</vt:lpstr>
      <vt:lpstr>Calibri</vt:lpstr>
      <vt:lpstr>Tahoma</vt:lpstr>
      <vt:lpstr>Times New Roman</vt:lpstr>
      <vt:lpstr>TimesNewRoman</vt:lpstr>
      <vt:lpstr>Wingdings</vt:lpstr>
      <vt:lpstr>Motyw pakietu Office</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Wojewódzki Urząd Pracy w Opolu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WUP OPOLE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K.Bajer</cp:lastModifiedBy>
  <cp:revision>494</cp:revision>
  <cp:lastPrinted>2015-11-04T12:01:35Z</cp:lastPrinted>
  <dcterms:created xsi:type="dcterms:W3CDTF">2013-10-01T06:15:47Z</dcterms:created>
  <dcterms:modified xsi:type="dcterms:W3CDTF">2015-11-10T06:31:38Z</dcterms:modified>
</cp:coreProperties>
</file>