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7"/>
  </p:notesMasterIdLst>
  <p:handoutMasterIdLst>
    <p:handoutMasterId r:id="rId58"/>
  </p:handoutMasterIdLst>
  <p:sldIdLst>
    <p:sldId id="424" r:id="rId3"/>
    <p:sldId id="439" r:id="rId4"/>
    <p:sldId id="499" r:id="rId5"/>
    <p:sldId id="500" r:id="rId6"/>
    <p:sldId id="449" r:id="rId7"/>
    <p:sldId id="450" r:id="rId8"/>
    <p:sldId id="451" r:id="rId9"/>
    <p:sldId id="480" r:id="rId10"/>
    <p:sldId id="452" r:id="rId11"/>
    <p:sldId id="486" r:id="rId12"/>
    <p:sldId id="453" r:id="rId13"/>
    <p:sldId id="454" r:id="rId14"/>
    <p:sldId id="455" r:id="rId15"/>
    <p:sldId id="456" r:id="rId16"/>
    <p:sldId id="457" r:id="rId17"/>
    <p:sldId id="458" r:id="rId18"/>
    <p:sldId id="459" r:id="rId19"/>
    <p:sldId id="460" r:id="rId20"/>
    <p:sldId id="461" r:id="rId21"/>
    <p:sldId id="462" r:id="rId22"/>
    <p:sldId id="463" r:id="rId23"/>
    <p:sldId id="464" r:id="rId24"/>
    <p:sldId id="465" r:id="rId25"/>
    <p:sldId id="466" r:id="rId26"/>
    <p:sldId id="467" r:id="rId27"/>
    <p:sldId id="468" r:id="rId28"/>
    <p:sldId id="469" r:id="rId29"/>
    <p:sldId id="501" r:id="rId30"/>
    <p:sldId id="502" r:id="rId31"/>
    <p:sldId id="470" r:id="rId32"/>
    <p:sldId id="471" r:id="rId33"/>
    <p:sldId id="475" r:id="rId34"/>
    <p:sldId id="476" r:id="rId35"/>
    <p:sldId id="477" r:id="rId36"/>
    <p:sldId id="479" r:id="rId37"/>
    <p:sldId id="504" r:id="rId38"/>
    <p:sldId id="505" r:id="rId39"/>
    <p:sldId id="472" r:id="rId40"/>
    <p:sldId id="503" r:id="rId41"/>
    <p:sldId id="473" r:id="rId42"/>
    <p:sldId id="474" r:id="rId43"/>
    <p:sldId id="506" r:id="rId44"/>
    <p:sldId id="482" r:id="rId45"/>
    <p:sldId id="483" r:id="rId46"/>
    <p:sldId id="484" r:id="rId47"/>
    <p:sldId id="485" r:id="rId48"/>
    <p:sldId id="487" r:id="rId49"/>
    <p:sldId id="488" r:id="rId50"/>
    <p:sldId id="489" r:id="rId51"/>
    <p:sldId id="490" r:id="rId52"/>
    <p:sldId id="491" r:id="rId53"/>
    <p:sldId id="492" r:id="rId54"/>
    <p:sldId id="493" r:id="rId55"/>
    <p:sldId id="498" r:id="rId56"/>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EC70"/>
    <a:srgbClr val="5B89C1"/>
    <a:srgbClr val="B1C7E1"/>
    <a:srgbClr val="618DC3"/>
    <a:srgbClr val="779DCB"/>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60" autoAdjust="0"/>
    <p:restoredTop sz="94660"/>
  </p:normalViewPr>
  <p:slideViewPr>
    <p:cSldViewPr>
      <p:cViewPr varScale="1">
        <p:scale>
          <a:sx n="108" d="100"/>
          <a:sy n="108" d="100"/>
        </p:scale>
        <p:origin x="120"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650"/>
    </p:cViewPr>
  </p:sorterViewPr>
  <p:notesViewPr>
    <p:cSldViewPr>
      <p:cViewPr varScale="1">
        <p:scale>
          <a:sx n="76" d="100"/>
          <a:sy n="76" d="100"/>
        </p:scale>
        <p:origin x="-2166"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4B4ECEE1-C649-49FB-939C-700FA6C5EDA8}" type="datetimeFigureOut">
              <a:rPr lang="pl-PL"/>
              <a:pPr>
                <a:defRPr/>
              </a:pPr>
              <a:t>2015-11-02</a:t>
            </a:fld>
            <a:endParaRPr lang="pl-PL" dirty="0"/>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13F88AD-AFC0-4AC6-A29D-E34610CBCB0C}" type="slidenum">
              <a:rPr lang="pl-PL" altLang="pl-PL"/>
              <a:pPr/>
              <a:t>‹#›</a:t>
            </a:fld>
            <a:endParaRPr lang="pl-PL" altLang="pl-PL"/>
          </a:p>
        </p:txBody>
      </p:sp>
    </p:spTree>
    <p:extLst>
      <p:ext uri="{BB962C8B-B14F-4D97-AF65-F5344CB8AC3E}">
        <p14:creationId xmlns:p14="http://schemas.microsoft.com/office/powerpoint/2010/main" val="4257053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1B6A718A-DA2F-4202-A9DA-C46AAF4B8A32}" type="datetimeFigureOut">
              <a:rPr lang="pl-PL"/>
              <a:pPr>
                <a:defRPr/>
              </a:pPr>
              <a:t>2015-11-02</a:t>
            </a:fld>
            <a:endParaRPr lang="pl-PL" dirty="0"/>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dirty="0" smtClean="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F8586CD-F6B1-4BDC-AEDA-A27618093E73}" type="slidenum">
              <a:rPr lang="pl-PL" altLang="pl-PL"/>
              <a:pPr/>
              <a:t>‹#›</a:t>
            </a:fld>
            <a:endParaRPr lang="pl-PL" altLang="pl-PL"/>
          </a:p>
        </p:txBody>
      </p:sp>
    </p:spTree>
    <p:extLst>
      <p:ext uri="{BB962C8B-B14F-4D97-AF65-F5344CB8AC3E}">
        <p14:creationId xmlns:p14="http://schemas.microsoft.com/office/powerpoint/2010/main" val="3053977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14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6148" name="Symbol zastępczy numeru slajdu 3"/>
          <p:cNvSpPr>
            <a:spLocks noGrp="1"/>
          </p:cNvSpPr>
          <p:nvPr>
            <p:ph type="sldNum" sz="quarter" idx="5"/>
          </p:nvPr>
        </p:nvSpPr>
        <p:spPr bwMode="auto">
          <a:noFill/>
          <a:ln>
            <a:miter lim="800000"/>
            <a:headEnd/>
            <a:tailEnd/>
          </a:ln>
        </p:spPr>
        <p:txBody>
          <a:bodyPr/>
          <a:lstStyle/>
          <a:p>
            <a:fld id="{8DDEA96D-DA58-420F-BD00-37C6E962AFE1}" type="slidenum">
              <a:rPr lang="pl-PL" altLang="pl-PL"/>
              <a:pPr/>
              <a:t>1</a:t>
            </a:fld>
            <a:endParaRPr lang="pl-PL" altLang="pl-PL"/>
          </a:p>
        </p:txBody>
      </p:sp>
    </p:spTree>
    <p:extLst>
      <p:ext uri="{BB962C8B-B14F-4D97-AF65-F5344CB8AC3E}">
        <p14:creationId xmlns:p14="http://schemas.microsoft.com/office/powerpoint/2010/main" val="70263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41988" name="Symbol zastępczy numeru slajdu 3"/>
          <p:cNvSpPr>
            <a:spLocks noGrp="1"/>
          </p:cNvSpPr>
          <p:nvPr>
            <p:ph type="sldNum" sz="quarter" idx="5"/>
          </p:nvPr>
        </p:nvSpPr>
        <p:spPr bwMode="auto">
          <a:noFill/>
          <a:ln>
            <a:miter lim="800000"/>
            <a:headEnd/>
            <a:tailEnd/>
          </a:ln>
        </p:spPr>
        <p:txBody>
          <a:bodyPr/>
          <a:lstStyle/>
          <a:p>
            <a:fld id="{444A9C37-8D5B-4EC4-A895-2C1FDB671AB8}" type="slidenum">
              <a:rPr lang="pl-PL" altLang="pl-PL"/>
              <a:pPr/>
              <a:t>33</a:t>
            </a:fld>
            <a:endParaRPr lang="pl-PL" altLang="pl-PL"/>
          </a:p>
        </p:txBody>
      </p:sp>
    </p:spTree>
    <p:extLst>
      <p:ext uri="{BB962C8B-B14F-4D97-AF65-F5344CB8AC3E}">
        <p14:creationId xmlns:p14="http://schemas.microsoft.com/office/powerpoint/2010/main" val="2778411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686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36868" name="Symbol zastępczy numeru slajdu 3"/>
          <p:cNvSpPr>
            <a:spLocks noGrp="1"/>
          </p:cNvSpPr>
          <p:nvPr>
            <p:ph type="sldNum" sz="quarter" idx="5"/>
          </p:nvPr>
        </p:nvSpPr>
        <p:spPr bwMode="auto">
          <a:noFill/>
          <a:ln>
            <a:miter lim="800000"/>
            <a:headEnd/>
            <a:tailEnd/>
          </a:ln>
        </p:spPr>
        <p:txBody>
          <a:bodyPr/>
          <a:lstStyle/>
          <a:p>
            <a:fld id="{E4A3D833-4D86-4CEC-A96D-8CFBB2B5E593}" type="slidenum">
              <a:rPr lang="pl-PL" altLang="pl-PL"/>
              <a:pPr/>
              <a:t>38</a:t>
            </a:fld>
            <a:endParaRPr lang="pl-PL" altLang="pl-PL"/>
          </a:p>
        </p:txBody>
      </p:sp>
    </p:spTree>
    <p:extLst>
      <p:ext uri="{BB962C8B-B14F-4D97-AF65-F5344CB8AC3E}">
        <p14:creationId xmlns:p14="http://schemas.microsoft.com/office/powerpoint/2010/main" val="2620044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25518771-5418-4FB1-981E-BB18B548AEEB}"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712C452-EB1B-45F8-8182-C8F6BC9E24FC}" type="slidenum">
              <a:rPr lang="pl-PL" altLang="pl-PL"/>
              <a:pPr/>
              <a:t>‹#›</a:t>
            </a:fld>
            <a:endParaRPr lang="pl-PL" alt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0534E3D-31E4-46F3-B312-1704CF2094A4}"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BB2DC-9174-4C79-99CC-256665849604}" type="slidenum">
              <a:rPr lang="pl-PL" altLang="pl-PL"/>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750EA3D4-C51B-4172-99E2-A5A3872EDE57}"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C13A7F1-9C4E-4A6B-9904-C379B952B4CB}" type="slidenum">
              <a:rPr lang="pl-PL" altLang="pl-PL"/>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163C19BC-F5D7-4F17-961B-C6FC4F87A09D}"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A88B37F1-EA02-494D-BCF2-5A20CF9E5850}" type="slidenum">
              <a:rPr lang="pl-PL" altLang="pl-PL"/>
              <a:pPr/>
              <a:t>‹#›</a:t>
            </a:fld>
            <a:endParaRPr lang="pl-PL" alt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36BDD4CD-289F-4706-ACAD-E0C112C4C57B}"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BBC8C535-DE0A-4D77-A9DA-C10F5FE73F83}" type="slidenum">
              <a:rPr lang="pl-PL" altLang="pl-PL"/>
              <a:pPr/>
              <a:t>‹#›</a:t>
            </a:fld>
            <a:endParaRPr lang="pl-PL" alt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96148F1A-EC55-4B61-AD5A-A2519CC07B8E}"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AF3DFB6-3394-4990-A77B-E31D14E632B3}" type="slidenum">
              <a:rPr lang="pl-PL" altLang="pl-PL"/>
              <a:pPr/>
              <a:t>‹#›</a:t>
            </a:fld>
            <a:endParaRPr lang="pl-PL" alt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CFABFCB8-7DF6-4659-BDEE-1B1D3650ECA7}" type="datetimeFigureOut">
              <a:rPr lang="pl-PL"/>
              <a:pPr>
                <a:defRPr/>
              </a:pPr>
              <a:t>2015-11-02</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7C90ED4F-7326-4425-828F-2AB932D15CFE}" type="slidenum">
              <a:rPr lang="pl-PL" altLang="pl-PL"/>
              <a:pPr/>
              <a:t>‹#›</a:t>
            </a:fld>
            <a:endParaRPr lang="pl-PL" alt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0C65C1DE-C614-403D-A8E5-715CAEFEAA50}" type="datetimeFigureOut">
              <a:rPr lang="pl-PL"/>
              <a:pPr>
                <a:defRPr/>
              </a:pPr>
              <a:t>2015-11-02</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D93A5F58-3BF8-466C-9057-F3FDD04EA826}" type="slidenum">
              <a:rPr lang="pl-PL" altLang="pl-PL"/>
              <a:pPr/>
              <a:t>‹#›</a:t>
            </a:fld>
            <a:endParaRPr lang="pl-PL" alt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0D320BAB-0298-41D2-A7AB-EC0FFAE05DD8}" type="datetimeFigureOut">
              <a:rPr lang="pl-PL"/>
              <a:pPr>
                <a:defRPr/>
              </a:pPr>
              <a:t>2015-11-02</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CC7CC59-2EE6-4FE4-9F14-88677511BAF1}" type="slidenum">
              <a:rPr lang="pl-PL" altLang="pl-PL"/>
              <a:pPr/>
              <a:t>‹#›</a:t>
            </a:fld>
            <a:endParaRPr lang="pl-PL" altLang="pl-P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B076A012-F236-4C2C-9A49-8CB195080498}" type="datetimeFigureOut">
              <a:rPr lang="pl-PL"/>
              <a:pPr>
                <a:defRPr/>
              </a:pPr>
              <a:t>2015-11-02</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E7DF194F-FC7D-43B2-A93E-2F6BC4B6766C}" type="slidenum">
              <a:rPr lang="pl-PL" altLang="pl-PL"/>
              <a:pPr/>
              <a:t>‹#›</a:t>
            </a:fld>
            <a:endParaRPr lang="pl-PL" alt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DD2A4B2A-E237-4472-82FC-16531B2142A3}" type="datetimeFigureOut">
              <a:rPr lang="pl-PL"/>
              <a:pPr>
                <a:defRPr/>
              </a:pPr>
              <a:t>2015-11-02</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F04C58ED-18D9-4965-9662-7310D566526B}" type="slidenum">
              <a:rPr lang="pl-PL" altLang="pl-PL"/>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355EF374-5A06-49AA-9BCC-6A2567FAA0EE}"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2460F272-4410-428B-B83A-C552716E877D}" type="slidenum">
              <a:rPr lang="pl-PL" altLang="pl-PL"/>
              <a:pPr/>
              <a:t>‹#›</a:t>
            </a:fld>
            <a:endParaRPr lang="pl-PL" alt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6E23C98D-0DC8-44CC-BD0F-FCCDD9123350}" type="datetimeFigureOut">
              <a:rPr lang="pl-PL"/>
              <a:pPr>
                <a:defRPr/>
              </a:pPr>
              <a:t>2015-11-02</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2270259C-C3DD-4330-ABC6-04856951779A}" type="slidenum">
              <a:rPr lang="pl-PL" altLang="pl-PL"/>
              <a:pPr/>
              <a:t>‹#›</a:t>
            </a:fld>
            <a:endParaRPr lang="pl-PL" altLang="pl-P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C21BC39-BCA0-42C0-9DA8-043CC7375758}"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4F2C0964-F3E0-440D-BF5F-E3EE5C287362}" type="slidenum">
              <a:rPr lang="pl-PL" altLang="pl-PL"/>
              <a:pPr/>
              <a:t>‹#›</a:t>
            </a:fld>
            <a:endParaRPr lang="pl-PL" altLang="pl-P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CD6B9E60-462C-400C-966E-B4DC1513AD03}"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5C2A89CF-D389-4F3F-A90D-5E0056501CA8}" type="slidenum">
              <a:rPr lang="pl-PL" altLang="pl-PL"/>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5CC92425-0C72-449E-AC10-2A75D88A7FF9}" type="datetimeFigureOut">
              <a:rPr lang="pl-PL"/>
              <a:pPr>
                <a:defRPr/>
              </a:pPr>
              <a:t>2015-11-02</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C5214F47-4AE7-499E-91AC-5461BF0782C1}" type="slidenum">
              <a:rPr lang="pl-PL" altLang="pl-PL"/>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BBD382AF-22F1-43F9-9A13-8EBC3830814E}" type="datetimeFigureOut">
              <a:rPr lang="pl-PL"/>
              <a:pPr>
                <a:defRPr/>
              </a:pPr>
              <a:t>2015-11-02</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C9A591CB-023F-427F-B3D3-13E70CCF892E}" type="slidenum">
              <a:rPr lang="pl-PL" altLang="pl-PL"/>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2D994D40-B8F9-4CDE-87D6-5F1FC45B76DB}" type="datetimeFigureOut">
              <a:rPr lang="pl-PL"/>
              <a:pPr>
                <a:defRPr/>
              </a:pPr>
              <a:t>2015-11-02</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1F16504A-D863-49B4-BA2A-773CE771A32A}" type="slidenum">
              <a:rPr lang="pl-PL" altLang="pl-PL"/>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77B35359-AE47-4437-BBAB-F0347D124319}" type="datetimeFigureOut">
              <a:rPr lang="pl-PL"/>
              <a:pPr>
                <a:defRPr/>
              </a:pPr>
              <a:t>2015-11-02</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9920B2A-768A-41A4-8790-9B18B2A55044}" type="slidenum">
              <a:rPr lang="pl-PL" altLang="pl-PL"/>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1B0AB611-6657-48AE-8394-65073BA3BBF4}" type="datetimeFigureOut">
              <a:rPr lang="pl-PL"/>
              <a:pPr>
                <a:defRPr/>
              </a:pPr>
              <a:t>2015-11-02</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BEFB09A5-D7DC-4975-883A-36C095040325}" type="slidenum">
              <a:rPr lang="pl-PL" altLang="pl-PL"/>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96B6074C-5DAC-4882-84A0-04640613C32E}" type="datetimeFigureOut">
              <a:rPr lang="pl-PL"/>
              <a:pPr>
                <a:defRPr/>
              </a:pPr>
              <a:t>2015-11-02</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1108651F-C2E2-4A0E-86B8-608E5CB8281E}" type="slidenum">
              <a:rPr lang="pl-PL" altLang="pl-PL"/>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862A9903-B53E-45CC-9D01-F0A2F2FB0039}" type="datetimeFigureOut">
              <a:rPr lang="pl-PL"/>
              <a:pPr>
                <a:defRPr/>
              </a:pPr>
              <a:t>2015-11-02</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37B43986-8538-423A-B475-B56DCC3F83E7}" type="slidenum">
              <a:rPr lang="pl-PL" altLang="pl-PL"/>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E820BD31-E4A4-4A92-94BA-409862BADBD9}" type="datetimeFigureOut">
              <a:rPr lang="pl-PL"/>
              <a:pPr>
                <a:defRPr/>
              </a:pPr>
              <a:t>2015-11-02</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87A76CA4-82E5-4D33-9BC7-6C1534D894D6}"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50"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2051"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6368D247-3ED6-46FB-9975-6EBDA1F253E5}" type="datetimeFigureOut">
              <a:rPr lang="pl-PL"/>
              <a:pPr>
                <a:defRPr/>
              </a:pPr>
              <a:t>2015-11-02</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515D1960-F112-4533-BE43-E75D880873FF}"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hyperlink" Target="http://www.men.gov.pl/" TargetMode="External"/><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hyperlink" Target="http://www.men.gov.pl/" TargetMode="External"/><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test.pw.opolskie.pl/" TargetMode="External"/><Relationship Id="rId2" Type="http://schemas.openxmlformats.org/officeDocument/2006/relationships/image" Target="../media/image1.jpeg"/><Relationship Id="rId1" Type="http://schemas.openxmlformats.org/officeDocument/2006/relationships/slideLayout" Target="../slideLayouts/slideLayout18.xml"/><Relationship Id="rId4" Type="http://schemas.openxmlformats.org/officeDocument/2006/relationships/hyperlink" Target="http://www.pw.opolskie.pl/"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upa 3"/>
          <p:cNvGrpSpPr>
            <a:grpSpLocks/>
          </p:cNvGrpSpPr>
          <p:nvPr/>
        </p:nvGrpSpPr>
        <p:grpSpPr bwMode="auto">
          <a:xfrm>
            <a:off x="1000125" y="857250"/>
            <a:ext cx="6888163" cy="4537075"/>
            <a:chOff x="-1" y="1"/>
            <a:chExt cx="6888089" cy="4536504"/>
          </a:xfrm>
        </p:grpSpPr>
        <p:sp>
          <p:nvSpPr>
            <p:cNvPr id="5" name="Schemat blokowy: operacja ręczna 4"/>
            <p:cNvSpPr/>
            <p:nvPr/>
          </p:nvSpPr>
          <p:spPr>
            <a:xfrm rot="16200000">
              <a:off x="1175792" y="-1175792"/>
              <a:ext cx="4536504" cy="6888089"/>
            </a:xfrm>
            <a:prstGeom prst="flowChartManualOperation">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Schemat blokowy: operacja ręczna 4"/>
            <p:cNvSpPr/>
            <p:nvPr/>
          </p:nvSpPr>
          <p:spPr>
            <a:xfrm>
              <a:off x="-1" y="907937"/>
              <a:ext cx="6888089" cy="2720633"/>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a:lnSpc>
                  <a:spcPct val="90000"/>
                </a:lnSpc>
                <a:spcAft>
                  <a:spcPts val="0"/>
                </a:spcAft>
                <a:defRPr/>
              </a:pPr>
              <a:r>
                <a:rPr lang="pl-PL" sz="4300" b="1" spc="150" dirty="0">
                  <a:ln w="11430"/>
                  <a:solidFill>
                    <a:srgbClr val="F8F8F8"/>
                  </a:solidFill>
                  <a:effectLst>
                    <a:outerShdw blurRad="25400" algn="tl" rotWithShape="0">
                      <a:srgbClr val="000000">
                        <a:alpha val="43000"/>
                      </a:srgbClr>
                    </a:outerShdw>
                  </a:effectLst>
                </a:rPr>
                <a:t>Regionalny Program Operacyjny Województwa Opolskiego na lata 2014-2020</a:t>
              </a:r>
              <a:endParaRPr lang="pl-PL" sz="4300" b="1" spc="150" dirty="0">
                <a:ln w="11430"/>
                <a:effectLst>
                  <a:outerShdw blurRad="25400" algn="tl" rotWithShape="0">
                    <a:srgbClr val="000000">
                      <a:alpha val="43000"/>
                    </a:srgbClr>
                  </a:outerShdw>
                </a:effectLst>
              </a:endParaRPr>
            </a:p>
          </p:txBody>
        </p:sp>
      </p:grpSp>
      <p:grpSp>
        <p:nvGrpSpPr>
          <p:cNvPr id="5123" name="Grupa 7"/>
          <p:cNvGrpSpPr>
            <a:grpSpLocks/>
          </p:cNvGrpSpPr>
          <p:nvPr/>
        </p:nvGrpSpPr>
        <p:grpSpPr bwMode="auto">
          <a:xfrm rot="10800000">
            <a:off x="3643313" y="4357688"/>
            <a:ext cx="4733925" cy="1439862"/>
            <a:chOff x="-1" y="-2"/>
            <a:chExt cx="6343160" cy="4064001"/>
          </a:xfrm>
        </p:grpSpPr>
        <p:sp>
          <p:nvSpPr>
            <p:cNvPr id="8" name="Schemat blokowy: operacja ręczna 7"/>
            <p:cNvSpPr/>
            <p:nvPr/>
          </p:nvSpPr>
          <p:spPr>
            <a:xfrm rot="16200000">
              <a:off x="1122561" y="-1016205"/>
              <a:ext cx="4064001" cy="6096411"/>
            </a:xfrm>
            <a:prstGeom prst="flowChartManualOperation">
              <a:avLst/>
            </a:prstGeom>
            <a:solidFill>
              <a:srgbClr val="FF99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Schemat blokowy: operacja ręczna 4"/>
            <p:cNvSpPr/>
            <p:nvPr/>
          </p:nvSpPr>
          <p:spPr>
            <a:xfrm rot="10800000">
              <a:off x="1" y="812798"/>
              <a:ext cx="6343158" cy="2438401"/>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eaLnBrk="1" hangingPunct="1">
                <a:lnSpc>
                  <a:spcPct val="90000"/>
                </a:lnSpc>
                <a:spcAft>
                  <a:spcPts val="0"/>
                </a:spcAft>
                <a:defRPr/>
              </a:pP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Opole, 29 października 2015 r.</a:t>
              </a:r>
            </a:p>
          </p:txBody>
        </p:sp>
      </p:grpSp>
      <p:pic>
        <p:nvPicPr>
          <p:cNvPr id="5124" name="Obraz 9" descr="\\172.16.32.4\data\ZP\a.kowalczyk\Pulpit\logo nowe - korekta.png"/>
          <p:cNvPicPr>
            <a:picLocks noChangeAspect="1" noChangeArrowheads="1"/>
          </p:cNvPicPr>
          <p:nvPr/>
        </p:nvPicPr>
        <p:blipFill>
          <a:blip r:embed="rId3" cstate="print"/>
          <a:srcRect/>
          <a:stretch>
            <a:fillRect/>
          </a:stretch>
        </p:blipFill>
        <p:spPr bwMode="auto">
          <a:xfrm>
            <a:off x="1846263" y="5797550"/>
            <a:ext cx="5291137" cy="727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260350" y="2276872"/>
            <a:ext cx="8281988" cy="3447098"/>
          </a:xfrm>
          <a:prstGeom prst="rect">
            <a:avLst/>
          </a:prstGeom>
        </p:spPr>
        <p:txBody>
          <a:bodyPr wrap="square">
            <a:spAutoFit/>
          </a:bodyPr>
          <a:lstStyle/>
          <a:p>
            <a:pPr marL="342900" indent="-342900" algn="just">
              <a:buFontTx/>
              <a:buAutoNum type="arabicParenR"/>
              <a:defRPr/>
            </a:pPr>
            <a:r>
              <a:rPr lang="pl-PL" dirty="0">
                <a:latin typeface="+mn-lt"/>
              </a:rPr>
              <a:t>Publiczne i niepubliczne szkoły podstawowe, gimnazjalne, ponadgimnazjalne, szkoły dla dorosłych lub placówki systemu oświaty prowadzące kształcenie ogólne.</a:t>
            </a:r>
          </a:p>
          <a:p>
            <a:pPr marL="342900" indent="-342900" algn="just">
              <a:buFontTx/>
              <a:buAutoNum type="arabicParenR"/>
              <a:defRPr/>
            </a:pPr>
            <a:endParaRPr lang="pl-PL" dirty="0">
              <a:latin typeface="+mn-lt"/>
            </a:endParaRPr>
          </a:p>
          <a:p>
            <a:pPr marL="342900" indent="-342900" algn="just">
              <a:buFontTx/>
              <a:buAutoNum type="arabicParenR"/>
              <a:defRPr/>
            </a:pPr>
            <a:r>
              <a:rPr lang="pl-PL" dirty="0">
                <a:latin typeface="+mn-lt"/>
              </a:rPr>
              <a:t>Szkoły zawodowe i placówki systemu oświaty prowadzące kształcenie zawodowe, w zakresie prowadzonego przez nie nauczania w oparciu </a:t>
            </a:r>
            <a:br>
              <a:rPr lang="pl-PL" dirty="0">
                <a:latin typeface="+mn-lt"/>
              </a:rPr>
            </a:br>
            <a:r>
              <a:rPr lang="pl-PL" dirty="0">
                <a:latin typeface="+mn-lt"/>
              </a:rPr>
              <a:t>o podstawę programową kształcenia ogólnego.</a:t>
            </a:r>
          </a:p>
          <a:p>
            <a:pPr marL="342900" indent="-342900" algn="just">
              <a:buFontTx/>
              <a:buAutoNum type="arabicParenR"/>
              <a:defRPr/>
            </a:pPr>
            <a:endParaRPr lang="pl-PL" dirty="0">
              <a:latin typeface="+mn-lt"/>
            </a:endParaRPr>
          </a:p>
          <a:p>
            <a:pPr marL="342900" indent="-342900" algn="just">
              <a:buFontTx/>
              <a:buAutoNum type="arabicParenR"/>
              <a:defRPr/>
            </a:pPr>
            <a:r>
              <a:rPr lang="pl-PL" dirty="0">
                <a:latin typeface="+mn-lt"/>
              </a:rPr>
              <a:t>Uczniowie, wychowankowie i słuchacze szkół i placówek wskazanych w pkt. 1-2 oraz ich rodzice i opiekunowie, w tym z grup </a:t>
            </a:r>
            <a:r>
              <a:rPr lang="pl-PL" dirty="0" err="1" smtClean="0">
                <a:latin typeface="+mn-lt"/>
              </a:rPr>
              <a:t>defaworyzowanych</a:t>
            </a:r>
            <a:r>
              <a:rPr lang="pl-PL" dirty="0" smtClean="0">
                <a:latin typeface="+mn-lt"/>
              </a:rPr>
              <a:t>.</a:t>
            </a:r>
          </a:p>
          <a:p>
            <a:pPr marL="342900" indent="-342900" algn="just">
              <a:buFontTx/>
              <a:buAutoNum type="arabicParenR"/>
              <a:defRPr/>
            </a:pPr>
            <a:endParaRPr lang="pl-PL" dirty="0">
              <a:latin typeface="+mn-lt"/>
            </a:endParaRPr>
          </a:p>
          <a:p>
            <a:pPr marL="342900" indent="-342900" algn="just">
              <a:buFontTx/>
              <a:buAutoNum type="arabicParenR"/>
              <a:defRPr/>
            </a:pPr>
            <a:r>
              <a:rPr lang="pl-PL" dirty="0">
                <a:latin typeface="+mn-lt"/>
              </a:rPr>
              <a:t>Nauczyciele kształcenia ogólnego</a:t>
            </a:r>
            <a:r>
              <a:rPr lang="pl-PL" dirty="0" smtClean="0">
                <a:latin typeface="+mn-lt"/>
              </a:rPr>
              <a:t>.</a:t>
            </a:r>
          </a:p>
          <a:p>
            <a:pPr marL="342900" indent="-342900" algn="just">
              <a:defRPr/>
            </a:pPr>
            <a:endParaRPr lang="pl-PL" sz="2000" dirty="0">
              <a:latin typeface="+mn-lt"/>
            </a:endParaRP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2233" name="Prostokąt 5"/>
          <p:cNvSpPr>
            <a:spLocks noChangeArrowheads="1"/>
          </p:cNvSpPr>
          <p:nvPr/>
        </p:nvSpPr>
        <p:spPr bwMode="auto">
          <a:xfrm>
            <a:off x="3350607" y="1412776"/>
            <a:ext cx="2101473" cy="400110"/>
          </a:xfrm>
          <a:prstGeom prst="rect">
            <a:avLst/>
          </a:prstGeom>
          <a:noFill/>
          <a:ln w="9525">
            <a:noFill/>
            <a:miter lim="800000"/>
            <a:headEnd/>
            <a:tailEnd/>
          </a:ln>
        </p:spPr>
        <p:txBody>
          <a:bodyPr wrap="square">
            <a:spAutoFit/>
          </a:bodyPr>
          <a:lstStyle/>
          <a:p>
            <a:pPr algn="ctr"/>
            <a:r>
              <a:rPr lang="pl-PL" altLang="pl-PL" sz="2000" b="1" u="sng" dirty="0">
                <a:latin typeface="+mn-lt"/>
                <a:ea typeface="TimesNewRoman"/>
                <a:cs typeface="TimesNewRoman"/>
              </a:rPr>
              <a:t>Grupa docelowa</a:t>
            </a:r>
            <a:endParaRPr lang="pl-PL" altLang="pl-PL" sz="2000" u="sng" dirty="0">
              <a:latin typeface="+mn-lt"/>
              <a:cs typeface="Times New Roman" pitchFamily="18" charset="0"/>
            </a:endParaRPr>
          </a:p>
        </p:txBody>
      </p:sp>
      <p:pic>
        <p:nvPicPr>
          <p:cNvPr id="52234"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23528" y="1412776"/>
            <a:ext cx="8424936" cy="4797524"/>
          </a:xfrm>
          <a:prstGeom prst="rect">
            <a:avLst/>
          </a:prstGeom>
        </p:spPr>
        <p:txBody>
          <a:bodyPr wrap="square">
            <a:spAutoFit/>
          </a:bodyPr>
          <a:lstStyle/>
          <a:p>
            <a:pPr algn="ctr">
              <a:defRPr/>
            </a:pPr>
            <a:r>
              <a:rPr lang="pl-PL" sz="2000" b="1" u="sng" dirty="0">
                <a:latin typeface="+mn-lt"/>
              </a:rPr>
              <a:t>Typy projektów podlegających dofinansowaniu</a:t>
            </a:r>
            <a:endParaRPr lang="pl-PL" sz="2000" u="sng" dirty="0">
              <a:latin typeface="+mn-lt"/>
            </a:endParaRPr>
          </a:p>
          <a:p>
            <a:pPr>
              <a:defRPr/>
            </a:pPr>
            <a:r>
              <a:rPr lang="pl-PL" sz="1400" b="1" dirty="0">
                <a:latin typeface="+mn-lt"/>
              </a:rPr>
              <a:t> </a:t>
            </a:r>
            <a:endParaRPr lang="pl-PL" sz="1200" dirty="0">
              <a:latin typeface="+mn-lt"/>
            </a:endParaRPr>
          </a:p>
          <a:p>
            <a:pPr algn="just">
              <a:defRPr/>
            </a:pPr>
            <a:r>
              <a:rPr lang="pl-PL" sz="1200" dirty="0">
                <a:latin typeface="+mn-lt"/>
              </a:rPr>
              <a:t>Przedmiotem konkursu są typy projektów określone dla poddziałania </a:t>
            </a:r>
            <a:r>
              <a:rPr lang="pl-PL" sz="1200" b="1" dirty="0">
                <a:latin typeface="+mn-lt"/>
              </a:rPr>
              <a:t>9.1.1 </a:t>
            </a:r>
            <a:r>
              <a:rPr lang="pl-PL" sz="1200" b="1" i="1" dirty="0">
                <a:latin typeface="+mn-lt"/>
              </a:rPr>
              <a:t>Wsparcie kształcenia ogólnego</a:t>
            </a:r>
            <a:r>
              <a:rPr lang="pl-PL" sz="1200" i="1" dirty="0">
                <a:latin typeface="+mn-lt"/>
              </a:rPr>
              <a:t> </a:t>
            </a:r>
            <a:r>
              <a:rPr lang="pl-PL" sz="1200" dirty="0">
                <a:latin typeface="+mn-lt"/>
              </a:rPr>
              <a:t>Osi priorytetowej IX </a:t>
            </a:r>
            <a:r>
              <a:rPr lang="pl-PL" sz="1200" b="1" i="1" dirty="0">
                <a:latin typeface="+mn-lt"/>
              </a:rPr>
              <a:t>Wysoka jakość edukacji</a:t>
            </a:r>
            <a:r>
              <a:rPr lang="pl-PL" sz="1200" i="1" dirty="0">
                <a:latin typeface="+mn-lt"/>
              </a:rPr>
              <a:t> </a:t>
            </a:r>
            <a:r>
              <a:rPr lang="pl-PL" sz="1200" dirty="0">
                <a:latin typeface="+mn-lt"/>
              </a:rPr>
              <a:t>RPO WO 2014-2020 </a:t>
            </a:r>
            <a:r>
              <a:rPr lang="pl-PL" sz="1200" u="sng" dirty="0">
                <a:latin typeface="+mn-lt"/>
              </a:rPr>
              <a:t>w zakresie: kształcenia kompetencji kluczowych, tworzenia warunków do nauczania opartego na metodzie eksperymentu, korzystania z nowoczesnych technologii informacyjno-komunikacyjnych (TIK), wspomagania szkoły w procesie indywidualnej pracy z uczniem, rozwoju doradztwa </a:t>
            </a:r>
            <a:r>
              <a:rPr lang="pl-PL" sz="1200" u="sng" dirty="0" err="1" smtClean="0">
                <a:latin typeface="+mn-lt"/>
              </a:rPr>
              <a:t>edukacyjno-zawodowego,</a:t>
            </a:r>
            <a:r>
              <a:rPr lang="pl-PL" sz="1200" dirty="0" err="1" smtClean="0">
                <a:latin typeface="+mn-lt"/>
              </a:rPr>
              <a:t>tj</a:t>
            </a:r>
            <a:r>
              <a:rPr lang="pl-PL" sz="1200" dirty="0">
                <a:latin typeface="+mn-lt"/>
              </a:rPr>
              <a:t>.:</a:t>
            </a:r>
          </a:p>
          <a:p>
            <a:pPr algn="just">
              <a:defRPr/>
            </a:pPr>
            <a:r>
              <a:rPr lang="pl-PL" sz="1200" dirty="0">
                <a:latin typeface="+mn-lt"/>
              </a:rPr>
              <a:t> </a:t>
            </a:r>
          </a:p>
          <a:p>
            <a:pPr>
              <a:defRPr/>
            </a:pPr>
            <a:r>
              <a:rPr lang="pl-PL" sz="1200" b="1" dirty="0">
                <a:latin typeface="+mn-lt"/>
              </a:rPr>
              <a:t>Pierwszy typ projektu:</a:t>
            </a:r>
          </a:p>
          <a:p>
            <a:pPr algn="just">
              <a:defRPr/>
            </a:pPr>
            <a:r>
              <a:rPr lang="pl-PL" sz="1200" b="1" dirty="0">
                <a:latin typeface="+mn-lt"/>
              </a:rPr>
              <a:t>Kształcenie kompetencji kluczowych (TIK, matematyczno-przyrodnicze, języki obce) oraz właściwych umiejętności i postaw niezbędnych do funkcjonowania na rynku pracy (kreatywność, innowacyjność, praca zespołowa) poprzez:</a:t>
            </a:r>
            <a:endParaRPr lang="pl-PL" sz="1200" dirty="0">
              <a:latin typeface="+mn-lt"/>
            </a:endParaRPr>
          </a:p>
          <a:p>
            <a:pPr algn="just">
              <a:defRPr/>
            </a:pPr>
            <a:r>
              <a:rPr lang="pl-PL" sz="1100" dirty="0">
                <a:latin typeface="+mn-lt"/>
              </a:rPr>
              <a:t>a) doskonalenie umiejętności i kompetencji/ kwalifikacji zawodowych nauczycieli w zakresie stosowania metod oraz form organizacyjnych sprzyjających kształtowaniu i rozwijaniu u uczniów, wychowanków lub słuchaczy kompetencji kluczowych niezbędnych na rynku pracy oraz właściwych postaw i umiejętności;</a:t>
            </a:r>
          </a:p>
          <a:p>
            <a:pPr algn="just">
              <a:defRPr/>
            </a:pPr>
            <a:r>
              <a:rPr lang="pl-PL" sz="1100" dirty="0">
                <a:latin typeface="+mn-lt"/>
              </a:rPr>
              <a:t>b) kształtowanie i rozwijanie u uczniów, wychowanków lub słuchaczy kompetencji kluczowych niezbędnych na rynku pracy oraz właściwych postaw i umiejętności.</a:t>
            </a:r>
          </a:p>
          <a:p>
            <a:pPr>
              <a:defRPr/>
            </a:pPr>
            <a:r>
              <a:rPr lang="pl-PL" sz="1100" dirty="0">
                <a:latin typeface="+mn-lt"/>
              </a:rPr>
              <a:t> </a:t>
            </a:r>
          </a:p>
          <a:p>
            <a:pPr>
              <a:defRPr/>
            </a:pPr>
            <a:r>
              <a:rPr lang="pl-PL" sz="1100" dirty="0">
                <a:latin typeface="+mn-lt"/>
              </a:rPr>
              <a:t>Jako kompetencje kluczowe oraz postawy i umiejętności niezbędne na rynku pracy należy rozumieć następujące kompetencje spośród katalogu określonego w Zaleceniach Parlamentu Europejskiego i Rady (2006/962/WE z dnia 18 grudnia 2006 r.) w sprawie kompetencji kluczowych </a:t>
            </a:r>
            <a:br>
              <a:rPr lang="pl-PL" sz="1100" dirty="0">
                <a:latin typeface="+mn-lt"/>
              </a:rPr>
            </a:br>
            <a:r>
              <a:rPr lang="pl-PL" sz="1100" dirty="0">
                <a:latin typeface="+mn-lt"/>
              </a:rPr>
              <a:t>w procesie uczenia się przez całe życie:</a:t>
            </a:r>
          </a:p>
          <a:p>
            <a:pPr marL="171450" indent="-171450" algn="just">
              <a:buFont typeface="Arial" panose="020B0604020202020204" pitchFamily="34" charset="0"/>
              <a:buChar char="•"/>
              <a:defRPr/>
            </a:pPr>
            <a:r>
              <a:rPr lang="pl-PL" sz="1100" dirty="0">
                <a:latin typeface="+mn-lt"/>
              </a:rPr>
              <a:t>porozumiewanie się w językach obcych,</a:t>
            </a:r>
          </a:p>
          <a:p>
            <a:pPr marL="171450" indent="-171450" algn="just">
              <a:buFont typeface="Arial" panose="020B0604020202020204" pitchFamily="34" charset="0"/>
              <a:buChar char="•"/>
              <a:defRPr/>
            </a:pPr>
            <a:r>
              <a:rPr lang="pl-PL" sz="1100" dirty="0">
                <a:latin typeface="+mn-lt"/>
              </a:rPr>
              <a:t>kompetencje matematyczne i podstawowe kompetencje naukowo – techniczne,</a:t>
            </a:r>
          </a:p>
          <a:p>
            <a:pPr marL="171450" indent="-171450" algn="just">
              <a:buFont typeface="Arial" panose="020B0604020202020204" pitchFamily="34" charset="0"/>
              <a:buChar char="•"/>
              <a:defRPr/>
            </a:pPr>
            <a:r>
              <a:rPr lang="pl-PL" sz="1100" dirty="0">
                <a:latin typeface="+mn-lt"/>
              </a:rPr>
              <a:t>kompetencje informatyczne,</a:t>
            </a:r>
          </a:p>
          <a:p>
            <a:pPr marL="171450" indent="-171450" algn="just">
              <a:buFont typeface="Arial" panose="020B0604020202020204" pitchFamily="34" charset="0"/>
              <a:buChar char="•"/>
              <a:defRPr/>
            </a:pPr>
            <a:r>
              <a:rPr lang="pl-PL" sz="1100" dirty="0">
                <a:latin typeface="+mn-lt"/>
              </a:rPr>
              <a:t>umiejętność uczenia się,</a:t>
            </a:r>
          </a:p>
          <a:p>
            <a:pPr marL="171450" indent="-171450" algn="just">
              <a:buFont typeface="Arial" panose="020B0604020202020204" pitchFamily="34" charset="0"/>
              <a:buChar char="•"/>
              <a:defRPr/>
            </a:pPr>
            <a:r>
              <a:rPr lang="pl-PL" sz="1100" dirty="0">
                <a:latin typeface="+mn-lt"/>
              </a:rPr>
              <a:t>kompetencje społeczne,</a:t>
            </a:r>
          </a:p>
          <a:p>
            <a:pPr marL="171450" indent="-171450" algn="just">
              <a:buFont typeface="Arial" panose="020B0604020202020204" pitchFamily="34" charset="0"/>
              <a:buChar char="•"/>
              <a:defRPr/>
            </a:pPr>
            <a:r>
              <a:rPr lang="pl-PL" sz="1100" dirty="0">
                <a:latin typeface="+mn-lt"/>
              </a:rPr>
              <a:t>inicjatywność i przedsiębiorczość</a:t>
            </a:r>
          </a:p>
          <a:p>
            <a:pPr>
              <a:defRPr/>
            </a:pPr>
            <a:r>
              <a:rPr lang="pl-PL" sz="1100" dirty="0">
                <a:latin typeface="+mn-lt"/>
              </a:rPr>
              <a:t> </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23528" y="1412776"/>
            <a:ext cx="8424936" cy="5401479"/>
          </a:xfrm>
          <a:prstGeom prst="rect">
            <a:avLst/>
          </a:prstGeom>
        </p:spPr>
        <p:txBody>
          <a:bodyPr wrap="square">
            <a:spAutoFit/>
          </a:bodyPr>
          <a:lstStyle/>
          <a:p>
            <a:pPr algn="ctr">
              <a:defRPr/>
            </a:pPr>
            <a:r>
              <a:rPr lang="pl-PL" sz="1400" b="1" u="sng" dirty="0" smtClean="0">
                <a:cs typeface="Arial" pitchFamily="34" charset="0"/>
              </a:rPr>
              <a:t>Typy </a:t>
            </a:r>
            <a:r>
              <a:rPr lang="pl-PL" sz="1400" b="1" u="sng" dirty="0">
                <a:cs typeface="Arial" pitchFamily="34" charset="0"/>
              </a:rPr>
              <a:t>projektów podlegających </a:t>
            </a:r>
            <a:r>
              <a:rPr lang="pl-PL" sz="1400" b="1" u="sng" dirty="0" smtClean="0">
                <a:cs typeface="Arial" pitchFamily="34" charset="0"/>
              </a:rPr>
              <a:t>dofinansowaniu c.d.</a:t>
            </a:r>
            <a:endParaRPr lang="pl-PL" sz="1400" dirty="0">
              <a:cs typeface="Arial" pitchFamily="34" charset="0"/>
            </a:endParaRPr>
          </a:p>
          <a:p>
            <a:pPr>
              <a:defRPr/>
            </a:pPr>
            <a:endParaRPr lang="pl-PL" sz="1200" dirty="0" smtClean="0">
              <a:latin typeface="+mn-lt"/>
            </a:endParaRPr>
          </a:p>
          <a:p>
            <a:pPr>
              <a:defRPr/>
            </a:pPr>
            <a:r>
              <a:rPr lang="x-none" sz="1200" smtClean="0">
                <a:latin typeface="+mn-lt"/>
              </a:rPr>
              <a:t>Wsparcie </a:t>
            </a:r>
            <a:r>
              <a:rPr lang="x-none" sz="1200" dirty="0">
                <a:latin typeface="+mn-lt"/>
              </a:rPr>
              <a:t>w zakresie doskonalenia umiejętności i kompetencji/ kwalifikacji zawodowych nauczycieli w zakresie stosowania metod oraz form organizacyjnych sprzyjających kształtowaniu i rozwijaniu u uczniów, wychowanków lub słuchaczy kompetencji kluczowych niezbędnych na rynku pracy oraz właściwych postaw i umiejętności może obejmować w szczególności:</a:t>
            </a:r>
            <a:endParaRPr lang="pl-PL" sz="1200" dirty="0">
              <a:latin typeface="+mn-lt"/>
            </a:endParaRPr>
          </a:p>
          <a:p>
            <a:pPr>
              <a:defRPr/>
            </a:pPr>
            <a:r>
              <a:rPr lang="pl-PL" sz="1200" dirty="0">
                <a:latin typeface="+mn-lt"/>
              </a:rPr>
              <a:t>a) kursy i szkolenia doskonalące (teoretyczne i praktyczne), w tym z wykorzystaniem trenerów przeszkolonych w ramach PO WER, studia podyplomowe;</a:t>
            </a:r>
          </a:p>
          <a:p>
            <a:pPr>
              <a:defRPr/>
            </a:pPr>
            <a:r>
              <a:rPr lang="pl-PL" sz="1200" dirty="0">
                <a:latin typeface="+mn-lt"/>
              </a:rPr>
              <a:t>b) wspieranie istniejących, budowanie nowych i moderowanie sieci współpracy i samokształcenia nauczycieli;</a:t>
            </a:r>
          </a:p>
          <a:p>
            <a:pPr>
              <a:defRPr/>
            </a:pPr>
            <a:r>
              <a:rPr lang="pl-PL" sz="1200" dirty="0">
                <a:latin typeface="+mn-lt"/>
              </a:rPr>
              <a:t>c) realizację w szkole lub placówce systemu oświaty programów wspomagania;</a:t>
            </a:r>
          </a:p>
          <a:p>
            <a:pPr>
              <a:defRPr/>
            </a:pPr>
            <a:r>
              <a:rPr lang="pl-PL" sz="1200" dirty="0">
                <a:latin typeface="+mn-lt"/>
              </a:rPr>
              <a:t>d) staże i praktyki nauczycieli realizowane we współpracy z podmiotami z otoczenia szkoły lub placówki systemu oświaty;</a:t>
            </a:r>
          </a:p>
          <a:p>
            <a:pPr>
              <a:defRPr/>
            </a:pPr>
            <a:r>
              <a:rPr lang="pl-PL" sz="1200" dirty="0">
                <a:latin typeface="+mn-lt"/>
              </a:rPr>
              <a:t>e) współpracę ze specjalistycznymi ośrodkami, np.: szkołami kształcącymi dzieci i młodzież z niepełnosprawnościami, specjalnymi ośrodkami szkolno-wychowawczymi młodzieżowymi ośrodkami wychowawczymi, młodzieżowymi ośrodkami socjoterapii, poradniami psychologiczno-pedagogicznymi;</a:t>
            </a:r>
          </a:p>
          <a:p>
            <a:pPr>
              <a:defRPr/>
            </a:pPr>
            <a:r>
              <a:rPr lang="pl-PL" sz="1200" dirty="0">
                <a:latin typeface="+mn-lt"/>
              </a:rPr>
              <a:t>f) wykorzystanie narzędzi, metod lub form pracy wypracowanych w ramach projektów, w tym pozytywnie </a:t>
            </a:r>
            <a:r>
              <a:rPr lang="pl-PL" sz="1200" dirty="0" err="1">
                <a:latin typeface="+mn-lt"/>
              </a:rPr>
              <a:t>zwalidowanych</a:t>
            </a:r>
            <a:r>
              <a:rPr lang="pl-PL" sz="1200" dirty="0">
                <a:latin typeface="+mn-lt"/>
              </a:rPr>
              <a:t> produktów projektów innowacyjnych, zrealizowanych w latach 2007-2013 w ramach PO KL.</a:t>
            </a:r>
          </a:p>
          <a:p>
            <a:pPr>
              <a:defRPr/>
            </a:pPr>
            <a:endParaRPr lang="pl-PL" sz="1200" dirty="0">
              <a:latin typeface="+mn-lt"/>
            </a:endParaRPr>
          </a:p>
          <a:p>
            <a:pPr>
              <a:defRPr/>
            </a:pPr>
            <a:r>
              <a:rPr lang="pl-PL" sz="1200" dirty="0">
                <a:latin typeface="+mn-lt"/>
              </a:rPr>
              <a:t>Program wspomagania (lit. c) jest formą doskonalenia nauczycieli związaną </a:t>
            </a:r>
            <a:r>
              <a:rPr lang="pl-PL" sz="1200" dirty="0" smtClean="0">
                <a:latin typeface="+mn-lt"/>
              </a:rPr>
              <a:t>z </a:t>
            </a:r>
            <a:r>
              <a:rPr lang="pl-PL" sz="1200" dirty="0">
                <a:latin typeface="+mn-lt"/>
              </a:rPr>
              <a:t>bezpośrednim wsparciem szkół lub placówek systemu oświaty. Realizacja programów wspomagania musi być zgodna ze wszystkimi wskazanymi poniżej warunkami:</a:t>
            </a:r>
          </a:p>
          <a:p>
            <a:pPr>
              <a:defRPr/>
            </a:pPr>
            <a:r>
              <a:rPr lang="pl-PL" sz="1200" dirty="0">
                <a:latin typeface="+mn-lt"/>
              </a:rPr>
              <a:t>a) program wspomagania powinien służyć pomocą szkole lub placówce systemu oświaty w wykonywaniu przez nią zadań na rzecz kształtowania i rozwijania u uczniów lub słuchaczy kompetencji kluczowych niezbędnych na rynku pracy oraz właściwych postaw/umiejętności (kreatywności, innowacyjności oraz pracy zespołowej); </a:t>
            </a:r>
          </a:p>
          <a:p>
            <a:pPr>
              <a:defRPr/>
            </a:pPr>
            <a:r>
              <a:rPr lang="pl-PL" sz="1200" dirty="0">
                <a:latin typeface="+mn-lt"/>
              </a:rPr>
              <a:t>b) zakres wspomagania wynika z analizy indywidualnej sytuacji szkoły lub placówki systemu oświaty i odpowiada na specyficzne potrzeby tych podmiotów;</a:t>
            </a:r>
          </a:p>
          <a:p>
            <a:pPr>
              <a:defRPr/>
            </a:pPr>
            <a:endParaRPr lang="pl-PL" sz="1200" dirty="0">
              <a:latin typeface="+mn-lt"/>
            </a:endParaRPr>
          </a:p>
          <a:p>
            <a:pPr>
              <a:defRPr/>
            </a:pPr>
            <a:r>
              <a:rPr lang="pl-PL" sz="1200" dirty="0">
                <a:latin typeface="+mn-lt"/>
              </a:rPr>
              <a:t> </a:t>
            </a:r>
          </a:p>
          <a:p>
            <a:pPr>
              <a:defRPr/>
            </a:pPr>
            <a:endParaRPr lang="pl-PL" sz="1200" dirty="0">
              <a:latin typeface="+mn-lt"/>
            </a:endParaRPr>
          </a:p>
          <a:p>
            <a:pPr>
              <a:defRPr/>
            </a:pPr>
            <a:r>
              <a:rPr lang="pl-PL" sz="1400" dirty="0"/>
              <a:t> </a:t>
            </a:r>
          </a:p>
          <a:p>
            <a:pPr>
              <a:defRPr/>
            </a:pPr>
            <a:r>
              <a:rPr lang="pl-PL" sz="1100" dirty="0">
                <a:latin typeface="+mn-lt"/>
              </a:rPr>
              <a:t> </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268760"/>
            <a:ext cx="8706742" cy="4878259"/>
          </a:xfrm>
          <a:prstGeom prst="rect">
            <a:avLst/>
          </a:prstGeom>
        </p:spPr>
        <p:txBody>
          <a:bodyPr wrap="square">
            <a:spAutoFit/>
          </a:bodyPr>
          <a:lstStyle/>
          <a:p>
            <a:pPr algn="ctr">
              <a:defRPr/>
            </a:pPr>
            <a:r>
              <a:rPr lang="pl-PL" sz="1400" b="1" u="sng" dirty="0"/>
              <a:t>Typy projektów podlegających dofinansowaniu c.d.</a:t>
            </a:r>
            <a:endParaRPr lang="pl-PL" sz="1400" dirty="0" smtClean="0">
              <a:latin typeface="+mn-lt"/>
            </a:endParaRPr>
          </a:p>
          <a:p>
            <a:pPr>
              <a:defRPr/>
            </a:pPr>
            <a:endParaRPr lang="pl-PL" sz="1100" dirty="0" smtClean="0">
              <a:latin typeface="+mn-lt"/>
            </a:endParaRPr>
          </a:p>
          <a:p>
            <a:pPr>
              <a:defRPr/>
            </a:pPr>
            <a:r>
              <a:rPr lang="pl-PL" sz="1100" dirty="0" smtClean="0">
                <a:latin typeface="+mn-lt"/>
              </a:rPr>
              <a:t>c</a:t>
            </a:r>
            <a:r>
              <a:rPr lang="pl-PL" sz="1100" dirty="0">
                <a:latin typeface="+mn-lt"/>
              </a:rPr>
              <a:t>) realizacja programów wspomagania obejmuje następujące etapy:</a:t>
            </a:r>
          </a:p>
          <a:p>
            <a:pPr>
              <a:defRPr/>
            </a:pPr>
            <a:r>
              <a:rPr lang="pl-PL" sz="1100" dirty="0">
                <a:latin typeface="+mn-lt"/>
              </a:rPr>
              <a:t>i) przeprowadzenie diagnozy obszarów problemowych związanych </a:t>
            </a:r>
            <a:br>
              <a:rPr lang="pl-PL" sz="1100" dirty="0">
                <a:latin typeface="+mn-lt"/>
              </a:rPr>
            </a:br>
            <a:r>
              <a:rPr lang="pl-PL" sz="1100" dirty="0">
                <a:latin typeface="+mn-lt"/>
              </a:rPr>
              <a:t>z realizacją przez szkołę lub placówkę systemu oświaty zadań z zakresu kształtowania i rozwijania u uczniów lub słuchaczy kompetencji kluczowych niezbędnych na rynku pracy oraz właściwych postaw/umiejętności (kreatywności, innowacyjności oraz pracy zespołowej);</a:t>
            </a:r>
          </a:p>
          <a:p>
            <a:pPr>
              <a:defRPr/>
            </a:pPr>
            <a:r>
              <a:rPr lang="pl-PL" sz="1100" dirty="0">
                <a:latin typeface="+mn-lt"/>
              </a:rPr>
              <a:t>ii) prowadzenie procesu wspomagania w oparciu o ofertę doskonalenia nauczycieli przygotowaną zgodnie z potrzebami danej szkoły lub placówki systemu oświaty, z możliwością wykorzystania ofert doskonalenia funkcjonujących na rynku, m. in. udostępnianych przez centralne i wojewódzkie placówki doskonalenia nauczycieli; </a:t>
            </a:r>
          </a:p>
          <a:p>
            <a:pPr>
              <a:defRPr/>
            </a:pPr>
            <a:r>
              <a:rPr lang="pl-PL" sz="1100" dirty="0">
                <a:latin typeface="+mn-lt"/>
              </a:rPr>
              <a:t>iii) monitorowanie i ocena procesu wspomagania z wykorzystaniem m. in. ewaluacji wewnętrznej szkoły lub placówki systemu oświaty.</a:t>
            </a:r>
          </a:p>
          <a:p>
            <a:pPr>
              <a:defRPr/>
            </a:pPr>
            <a:endParaRPr lang="pl-PL" sz="800" dirty="0"/>
          </a:p>
          <a:p>
            <a:pPr>
              <a:defRPr/>
            </a:pPr>
            <a:r>
              <a:rPr lang="x-none" sz="1100" dirty="0">
                <a:latin typeface="+mn-lt"/>
              </a:rPr>
              <a:t>Wsparcie w zakresie kształtowania i rozwijania u uczniów, wychowanków lub słuchaczy kompetencji kluczowych niezbędnych na rynku pracy oraz właściwych postaw i umiejętności, może objąć w szczególności:</a:t>
            </a:r>
            <a:endParaRPr lang="pl-PL" sz="1100" dirty="0">
              <a:latin typeface="+mn-lt"/>
            </a:endParaRPr>
          </a:p>
          <a:p>
            <a:pPr>
              <a:defRPr/>
            </a:pPr>
            <a:r>
              <a:rPr lang="pl-PL" sz="1100" dirty="0">
                <a:latin typeface="+mn-lt"/>
              </a:rPr>
              <a:t>a) realizację projektów edukacyjnych w szkołach lub placówkach systemu oświaty objętych wsparciem;</a:t>
            </a:r>
          </a:p>
          <a:p>
            <a:pPr>
              <a:defRPr/>
            </a:pPr>
            <a:r>
              <a:rPr lang="pl-PL" sz="1100" dirty="0">
                <a:latin typeface="+mn-lt"/>
              </a:rPr>
              <a:t>b) realizację dodatkowych zajęć dydaktyczno-wyrównawczych służących wyrównywaniu dysproporcji edukacyjnych w trakcie procesu kształcenia dla uczniów lub słuchaczy mających trudności w spełnianiu wymagań edukacyjnych, wynikających z podstawy programowej kształcenia ogólnego dla danego etapu edukacyjnego;</a:t>
            </a:r>
          </a:p>
          <a:p>
            <a:pPr>
              <a:defRPr/>
            </a:pPr>
            <a:r>
              <a:rPr lang="pl-PL" sz="1100" dirty="0">
                <a:latin typeface="+mn-lt"/>
              </a:rPr>
              <a:t>c) realizację różnych form rozwijających uzdolnienia;</a:t>
            </a:r>
          </a:p>
          <a:p>
            <a:pPr>
              <a:defRPr/>
            </a:pPr>
            <a:r>
              <a:rPr lang="pl-PL" sz="1100" dirty="0">
                <a:latin typeface="+mn-lt"/>
              </a:rPr>
              <a:t>d) wdrożenie nowych form i programów nauczania;</a:t>
            </a:r>
          </a:p>
          <a:p>
            <a:pPr>
              <a:defRPr/>
            </a:pPr>
            <a:r>
              <a:rPr lang="pl-PL" sz="1100" dirty="0">
                <a:latin typeface="+mn-lt"/>
              </a:rPr>
              <a:t>e) tworzenie i realizacja zajęć w klasach o nowatorskich rozwiązaniach programowych, organizacyjnych lub metodycznych;</a:t>
            </a:r>
          </a:p>
          <a:p>
            <a:pPr>
              <a:defRPr/>
            </a:pPr>
            <a:r>
              <a:rPr lang="pl-PL" sz="1100" dirty="0">
                <a:latin typeface="+mn-lt"/>
              </a:rPr>
              <a:t>f) organizację kółek zainteresowań, warsztatów, laboratoriów dla uczniów lub słuchaczy;</a:t>
            </a:r>
          </a:p>
          <a:p>
            <a:pPr>
              <a:defRPr/>
            </a:pPr>
            <a:r>
              <a:rPr lang="pl-PL" sz="1100" dirty="0">
                <a:latin typeface="+mn-lt"/>
              </a:rPr>
              <a:t>g) nawiązywanie współpracy z otoczeniem zewnętrznym szkoły lub placówki systemu oświaty (w tym m. in.: przedsiębiorcami, zrzeszeniami przedsiębiorców) w celu realizacji programów edukacyjnych;</a:t>
            </a:r>
          </a:p>
          <a:p>
            <a:pPr>
              <a:defRPr/>
            </a:pPr>
            <a:r>
              <a:rPr lang="pl-PL" sz="1100" dirty="0">
                <a:latin typeface="+mn-lt"/>
              </a:rPr>
              <a:t>h) wykorzystanie narzędzi, metod lub form pracy wypracowanych w ramach projektów, w tym pozytywnie </a:t>
            </a:r>
            <a:r>
              <a:rPr lang="pl-PL" sz="1100" dirty="0" err="1">
                <a:latin typeface="+mn-lt"/>
              </a:rPr>
              <a:t>zwalidowanych</a:t>
            </a:r>
            <a:r>
              <a:rPr lang="pl-PL" sz="1100" dirty="0">
                <a:latin typeface="+mn-lt"/>
              </a:rPr>
              <a:t> produktów projektów innowacyjnych, zrealizowanych w latach 2007-2013 w ramach PO KL;</a:t>
            </a:r>
          </a:p>
          <a:p>
            <a:pPr>
              <a:defRPr/>
            </a:pPr>
            <a:r>
              <a:rPr lang="pl-PL" sz="1100" dirty="0">
                <a:latin typeface="+mn-lt"/>
              </a:rPr>
              <a:t>i) doradztwo </a:t>
            </a:r>
            <a:r>
              <a:rPr lang="pl-PL" sz="1100" dirty="0" err="1">
                <a:latin typeface="+mn-lt"/>
              </a:rPr>
              <a:t>edukacyjno</a:t>
            </a:r>
            <a:r>
              <a:rPr lang="pl-PL" sz="1100" dirty="0">
                <a:latin typeface="+mn-lt"/>
              </a:rPr>
              <a:t>–zawodowe dla uczniów lub słuchaczy, ze szczególnym uwzględnieniem uczniów ze specjalnymi potrzebami edukacyjnymi;</a:t>
            </a:r>
          </a:p>
          <a:p>
            <a:pPr>
              <a:defRPr/>
            </a:pPr>
            <a:r>
              <a:rPr lang="pl-PL" sz="1100" dirty="0">
                <a:latin typeface="+mn-lt"/>
              </a:rPr>
              <a:t>j) realizację zajęć organizowanych poza lekcjami lub poza szkołą.</a:t>
            </a:r>
          </a:p>
          <a:p>
            <a:pPr>
              <a:defRPr/>
            </a:pPr>
            <a:r>
              <a:rPr lang="pl-PL" sz="1200" dirty="0"/>
              <a:t> </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268760"/>
            <a:ext cx="8778750" cy="7186583"/>
          </a:xfrm>
          <a:prstGeom prst="rect">
            <a:avLst/>
          </a:prstGeom>
        </p:spPr>
        <p:txBody>
          <a:bodyPr wrap="square">
            <a:spAutoFit/>
          </a:bodyPr>
          <a:lstStyle/>
          <a:p>
            <a:pPr algn="ctr">
              <a:defRPr/>
            </a:pPr>
            <a:r>
              <a:rPr lang="pl-PL" sz="1400" b="1" u="sng" dirty="0" smtClean="0"/>
              <a:t>Typy </a:t>
            </a:r>
            <a:r>
              <a:rPr lang="pl-PL" sz="1400" b="1" u="sng" dirty="0"/>
              <a:t>projektów podlegających dofinansowaniu c.d</a:t>
            </a:r>
            <a:r>
              <a:rPr lang="pl-PL" sz="1400" b="1" u="sng" dirty="0" smtClean="0"/>
              <a:t>.</a:t>
            </a:r>
          </a:p>
          <a:p>
            <a:pPr>
              <a:defRPr/>
            </a:pPr>
            <a:endParaRPr lang="pl-PL" sz="1100" dirty="0">
              <a:latin typeface="+mn-lt"/>
            </a:endParaRPr>
          </a:p>
          <a:p>
            <a:pPr>
              <a:defRPr/>
            </a:pPr>
            <a:r>
              <a:rPr lang="pl-PL" sz="1100" dirty="0" smtClean="0">
                <a:latin typeface="+mn-lt"/>
              </a:rPr>
              <a:t>Realizacja </a:t>
            </a:r>
            <a:r>
              <a:rPr lang="pl-PL" sz="1100" dirty="0">
                <a:latin typeface="+mn-lt"/>
              </a:rPr>
              <a:t>projektów edukacyjnych (lit. a) musi być zgodna z następującymi warunkami:</a:t>
            </a:r>
          </a:p>
          <a:p>
            <a:pPr>
              <a:defRPr/>
            </a:pPr>
            <a:r>
              <a:rPr lang="pl-PL" sz="1100" dirty="0">
                <a:latin typeface="+mn-lt"/>
              </a:rPr>
              <a:t>a) zakres tematyczny projektu edukacyjnego finansowanego ze środków EFS może wykraczać poza treści nauczania określone w podstawie programowej kształcenia ogólnego;</a:t>
            </a:r>
          </a:p>
          <a:p>
            <a:pPr>
              <a:defRPr/>
            </a:pPr>
            <a:r>
              <a:rPr lang="pl-PL" sz="1100" dirty="0">
                <a:latin typeface="+mn-lt"/>
              </a:rPr>
              <a:t>b) projekt edukacyjny finansowany ze środków EFS może być realizowany jako projekt interdyscyplinarny, łączący wiadomości i umiejętności z różnych dziedzin;</a:t>
            </a:r>
          </a:p>
          <a:p>
            <a:pPr>
              <a:defRPr/>
            </a:pPr>
            <a:r>
              <a:rPr lang="pl-PL" sz="1100" dirty="0">
                <a:latin typeface="+mn-lt"/>
              </a:rPr>
              <a:t>c) projekt edukacyjny finansowany ze środków EFS może być realizowany w czasie obowiązkowych zajęć edukacyjnych albo w czasie zajęć organizowanych poza lekcjami lub poza szkołą.</a:t>
            </a:r>
          </a:p>
          <a:p>
            <a:pPr>
              <a:defRPr/>
            </a:pPr>
            <a:endParaRPr lang="pl-PL" sz="1100" dirty="0">
              <a:latin typeface="+mn-lt"/>
            </a:endParaRPr>
          </a:p>
          <a:p>
            <a:pPr>
              <a:defRPr/>
            </a:pPr>
            <a:r>
              <a:rPr lang="pl-PL" sz="1200" b="1" dirty="0">
                <a:latin typeface="+mn-lt"/>
              </a:rPr>
              <a:t>Drugi typ projektu:</a:t>
            </a:r>
            <a:r>
              <a:rPr lang="pl-PL" sz="1100" dirty="0"/>
              <a:t> </a:t>
            </a:r>
          </a:p>
          <a:p>
            <a:pPr>
              <a:defRPr/>
            </a:pPr>
            <a:r>
              <a:rPr lang="pl-PL" sz="1200" b="1" dirty="0">
                <a:latin typeface="+mn-lt"/>
              </a:rPr>
              <a:t>Tworzenie warunków dla nauczania opartego na metodzie eksperymentu poprzez realizację kompleksowych projektów obejmujących:</a:t>
            </a:r>
            <a:endParaRPr lang="pl-PL" sz="1200" dirty="0">
              <a:latin typeface="+mn-lt"/>
            </a:endParaRPr>
          </a:p>
          <a:p>
            <a:pPr>
              <a:defRPr/>
            </a:pPr>
            <a:r>
              <a:rPr lang="pl-PL" sz="1100" dirty="0">
                <a:latin typeface="+mn-lt"/>
              </a:rPr>
              <a:t>a) wyposażenie pracowni szkolnych w narzędzia do nauczania przedmiotów przyrodniczych lub matematyki,</a:t>
            </a:r>
          </a:p>
          <a:p>
            <a:pPr>
              <a:defRPr/>
            </a:pPr>
            <a:r>
              <a:rPr lang="pl-PL" sz="1100" dirty="0">
                <a:latin typeface="+mn-lt"/>
              </a:rPr>
              <a:t>b) doskonalenie umiejętności i kompetencji/ kwalifikacji zawodowych nauczycieli, w tym nauczycieli przedmiotów przyrodniczych lub matematyki, niezbędnych do prowadzenia procesu nauczania opartego na metodzie eksperymentu,</a:t>
            </a:r>
          </a:p>
          <a:p>
            <a:pPr>
              <a:defRPr/>
            </a:pPr>
            <a:r>
              <a:rPr lang="pl-PL" sz="1100" dirty="0">
                <a:latin typeface="+mn-lt"/>
              </a:rPr>
              <a:t>c) kształtowanie i rozwijanie kompetencji uczniów, wychowanków lub słuchaczy w zakresie przedmiotów przyrodniczych lub matematyki</a:t>
            </a:r>
            <a:r>
              <a:rPr lang="pl-PL" sz="1100" dirty="0" smtClean="0">
                <a:latin typeface="+mn-lt"/>
              </a:rPr>
              <a:t>.</a:t>
            </a:r>
          </a:p>
          <a:p>
            <a:pPr>
              <a:defRPr/>
            </a:pPr>
            <a:endParaRPr lang="pl-PL" sz="800" dirty="0">
              <a:latin typeface="+mn-lt"/>
            </a:endParaRPr>
          </a:p>
          <a:p>
            <a:pPr>
              <a:defRPr/>
            </a:pPr>
            <a:r>
              <a:rPr lang="pl-PL" sz="1100" dirty="0">
                <a:latin typeface="+mn-lt"/>
              </a:rPr>
              <a:t>Wyposażenie pracowni szkolnych w narzędzia do nauczania przedmiotów przyrodniczych lub matematyki (</a:t>
            </a:r>
            <a:r>
              <a:rPr lang="pl-PL" sz="1100" b="1" dirty="0">
                <a:latin typeface="+mn-lt"/>
              </a:rPr>
              <a:t>lit. a</a:t>
            </a:r>
            <a:r>
              <a:rPr lang="pl-PL" sz="1100" dirty="0">
                <a:latin typeface="+mn-lt"/>
              </a:rPr>
              <a:t>) powinno być zgodne z następującymi warunkami:</a:t>
            </a:r>
          </a:p>
          <a:p>
            <a:pPr>
              <a:defRPr/>
            </a:pPr>
            <a:r>
              <a:rPr lang="pl-PL" sz="1100" dirty="0">
                <a:latin typeface="+mn-lt"/>
              </a:rPr>
              <a:t>a) katalog wydatków kwalifikowalnych w ramach wyposażenia szkolnych pracowni przedmiotów przyrodniczych obejmuje:</a:t>
            </a:r>
          </a:p>
          <a:p>
            <a:pPr>
              <a:defRPr/>
            </a:pPr>
            <a:r>
              <a:rPr lang="pl-PL" sz="1100" dirty="0">
                <a:latin typeface="+mn-lt"/>
              </a:rPr>
              <a:t>i) podstawowe wyposażenie pracowni (wagi, szafy laboratoryjne itp.);</a:t>
            </a:r>
          </a:p>
          <a:p>
            <a:pPr>
              <a:defRPr/>
            </a:pPr>
            <a:r>
              <a:rPr lang="pl-PL" sz="1100" dirty="0">
                <a:latin typeface="+mn-lt"/>
              </a:rPr>
              <a:t>ii) sprzęt niezbędny do przeprowadzania doświadczeń, eksperymentów,  obserwacji (przyrządy pomiarowe, przyrządy optyczne, szkło      laboratoryjne, szkiełka mikroskopowe itp.), w tym narzędzia TIK wraz z odpowiednimi aplikacjami tematycznymi;</a:t>
            </a:r>
          </a:p>
          <a:p>
            <a:pPr>
              <a:defRPr/>
            </a:pPr>
            <a:r>
              <a:rPr lang="pl-PL" sz="1100" dirty="0">
                <a:latin typeface="+mn-lt"/>
              </a:rPr>
              <a:t>iii) odczynniki lub substancje chemiczne;</a:t>
            </a:r>
          </a:p>
          <a:p>
            <a:pPr>
              <a:defRPr/>
            </a:pPr>
            <a:r>
              <a:rPr lang="pl-PL" sz="1100" dirty="0">
                <a:latin typeface="+mn-lt"/>
              </a:rPr>
              <a:t>iv) środki czystości;</a:t>
            </a:r>
          </a:p>
          <a:p>
            <a:pPr>
              <a:defRPr/>
            </a:pPr>
            <a:r>
              <a:rPr lang="pl-PL" sz="1100" dirty="0">
                <a:latin typeface="+mn-lt"/>
              </a:rPr>
              <a:t>v) pomoce dydaktyczne (środki trwałe, mapy, atlasy, roczniki statystyczne itp.);</a:t>
            </a:r>
          </a:p>
          <a:p>
            <a:pPr>
              <a:defRPr/>
            </a:pPr>
            <a:r>
              <a:rPr lang="pl-PL" sz="1100" dirty="0">
                <a:latin typeface="+mn-lt"/>
              </a:rPr>
              <a:t>W ramach 2 typu projektu zakłada się realizację projektów obejmujących co najmniej 2 wybrane działania określone w ramach lit. a)-c). Beneficjent może zrezygnować ze stosowania się do powyższego wymogu pod warunkiem, że zapewni realizację jednego z tych działań poza projektem.</a:t>
            </a: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268760"/>
            <a:ext cx="8634734" cy="7463582"/>
          </a:xfrm>
          <a:prstGeom prst="rect">
            <a:avLst/>
          </a:prstGeom>
        </p:spPr>
        <p:txBody>
          <a:bodyPr wrap="square">
            <a:spAutoFit/>
          </a:bodyPr>
          <a:lstStyle/>
          <a:p>
            <a:pPr algn="ctr">
              <a:defRPr/>
            </a:pPr>
            <a:r>
              <a:rPr lang="pl-PL" sz="1400" b="1" u="sng" dirty="0" smtClean="0"/>
              <a:t>Typy </a:t>
            </a:r>
            <a:r>
              <a:rPr lang="pl-PL" sz="1400" b="1" u="sng" dirty="0"/>
              <a:t>projektów podlegających dofinansowaniu c.d</a:t>
            </a:r>
            <a:r>
              <a:rPr lang="pl-PL" sz="1400" b="1" u="sng" dirty="0" smtClean="0"/>
              <a:t>.</a:t>
            </a:r>
          </a:p>
          <a:p>
            <a:pPr algn="ctr">
              <a:defRPr/>
            </a:pPr>
            <a:endParaRPr lang="pl-PL" sz="800" dirty="0">
              <a:latin typeface="+mn-lt"/>
            </a:endParaRPr>
          </a:p>
          <a:p>
            <a:pPr algn="just">
              <a:defRPr/>
            </a:pPr>
            <a:r>
              <a:rPr lang="pl-PL" sz="1100" dirty="0" smtClean="0">
                <a:latin typeface="+mn-lt"/>
              </a:rPr>
              <a:t>b</a:t>
            </a:r>
            <a:r>
              <a:rPr lang="pl-PL" sz="1100" dirty="0">
                <a:latin typeface="+mn-lt"/>
              </a:rPr>
              <a:t>) szczegółowy katalog wyposażenia szkolnych pracowni przedmiotów przyrodniczych został opracowany przez MEN i jest udostępniany za pośrednictwem strony internetowej </a:t>
            </a:r>
            <a:r>
              <a:rPr lang="pl-PL" sz="1100" b="1" dirty="0">
                <a:latin typeface="+mn-lt"/>
              </a:rPr>
              <a:t>www.men.gov.pl</a:t>
            </a:r>
            <a:r>
              <a:rPr lang="pl-PL" sz="1100" dirty="0">
                <a:latin typeface="+mn-lt"/>
              </a:rPr>
              <a:t>.;</a:t>
            </a:r>
          </a:p>
          <a:p>
            <a:pPr algn="just">
              <a:defRPr/>
            </a:pPr>
            <a:r>
              <a:rPr lang="pl-PL" sz="1100" dirty="0">
                <a:latin typeface="+mn-lt"/>
              </a:rPr>
              <a:t>c) możliwość sfinansowania w ramach projektów kosztów związanych  z adaptacją pomieszczeń na potrzeby pracowni szkolnych, wynikających </a:t>
            </a:r>
            <a:br>
              <a:rPr lang="pl-PL" sz="1100" dirty="0">
                <a:latin typeface="+mn-lt"/>
              </a:rPr>
            </a:br>
            <a:r>
              <a:rPr lang="pl-PL" sz="1100" dirty="0">
                <a:latin typeface="+mn-lt"/>
              </a:rPr>
              <a:t>m. in. z konieczności montażu zakupionego wyposażenia oraz zagwarantowania bezpiecznego ich użytkowania;</a:t>
            </a:r>
          </a:p>
          <a:p>
            <a:pPr algn="just">
              <a:defRPr/>
            </a:pPr>
            <a:r>
              <a:rPr lang="pl-PL" sz="1100" dirty="0">
                <a:latin typeface="+mn-lt"/>
              </a:rPr>
              <a:t>d) liczba zestawów laboratoryjnych (doświadczalnych) zakupionych w ramach wyposażenia szkolnych pracowni przedmiotów przyrodniczych jest zależna od wielkości szkoły lub placówki systemu oświaty, mierzonej liczbą uczniów, a także liczby grup zadaniowych, które będą realizowały doświadczenia. Co do zasady, jeden zestaw laboratoryjny jest przewidziany dla grupy zadaniowej liczącej od 2 do 5 osób;</a:t>
            </a:r>
          </a:p>
          <a:p>
            <a:pPr algn="just">
              <a:defRPr/>
            </a:pPr>
            <a:r>
              <a:rPr lang="pl-PL" sz="1100" dirty="0">
                <a:latin typeface="+mn-lt"/>
              </a:rPr>
              <a:t>e) możliwość wyposażenia szkolnych pracowni matematyki (katalog przykładowego wyposażenia szkolnych pracowni matematycznych stanowi załącznik nr 8 do niniejszego Regulaminu);</a:t>
            </a:r>
          </a:p>
          <a:p>
            <a:pPr algn="just">
              <a:defRPr/>
            </a:pPr>
            <a:r>
              <a:rPr lang="pl-PL" sz="1100" dirty="0">
                <a:latin typeface="+mn-lt"/>
              </a:rPr>
              <a:t>f) wyposażenie szkolnych pracowni przedmiotów przyrodniczych i matematyki powinno być dostosowane do potrzeb ich użytkowników, w tym wynikających z niepełnosprawności;</a:t>
            </a:r>
          </a:p>
          <a:p>
            <a:pPr algn="just">
              <a:defRPr/>
            </a:pPr>
            <a:r>
              <a:rPr lang="pl-PL" sz="1100" dirty="0">
                <a:latin typeface="+mn-lt"/>
              </a:rPr>
              <a:t>g) zakupione wyposażenie powinno być dostosowane do odpowiedniego etapu edukacyjnego i zakresu realizacji podstawy programowej kształcenia ogólnego w poszczególnych typach szkół (podstawowego lub rozszerzonego);</a:t>
            </a:r>
          </a:p>
          <a:p>
            <a:pPr algn="just">
              <a:defRPr/>
            </a:pPr>
            <a:r>
              <a:rPr lang="pl-PL" sz="1100" dirty="0">
                <a:latin typeface="+mn-lt"/>
              </a:rPr>
              <a:t>h) w przypadku interwencji w zakresie wyposażenia pracowni szkolnych  w SZOOP RPO WO 2014-2020 zostały zawarte limity wydatków kwalifikowalnych ponoszonych na zakup środków trwałych oraz </a:t>
            </a:r>
            <a:r>
              <a:rPr lang="pl-PL" sz="1100" dirty="0" err="1">
                <a:latin typeface="+mn-lt"/>
              </a:rPr>
              <a:t>cross-financing</a:t>
            </a:r>
            <a:r>
              <a:rPr lang="pl-PL" sz="1100" dirty="0" smtClean="0">
                <a:latin typeface="+mn-lt"/>
              </a:rPr>
              <a:t>.</a:t>
            </a:r>
          </a:p>
          <a:p>
            <a:pPr algn="just">
              <a:defRPr/>
            </a:pPr>
            <a:endParaRPr lang="pl-PL" sz="600" dirty="0">
              <a:latin typeface="+mn-lt"/>
            </a:endParaRPr>
          </a:p>
          <a:p>
            <a:pPr>
              <a:defRPr/>
            </a:pPr>
            <a:r>
              <a:rPr lang="pl-PL" sz="1100" dirty="0">
                <a:latin typeface="+mn-lt"/>
              </a:rPr>
              <a:t>Doskonalenie umiejętności i kompetencji/ kwalifikacji zawodowych nauczycieli, w tym nauczycieli przedmiotów przyrodniczych lub matematyki, niezbędnych do prowadzenia procesu nauczania opartego na metodzie eksperymentu (</a:t>
            </a:r>
            <a:r>
              <a:rPr lang="pl-PL" sz="1100" b="1" dirty="0">
                <a:latin typeface="+mn-lt"/>
              </a:rPr>
              <a:t>lit. b</a:t>
            </a:r>
            <a:r>
              <a:rPr lang="pl-PL" sz="1100" dirty="0">
                <a:latin typeface="+mn-lt"/>
              </a:rPr>
              <a:t>), może obejmować w szczególności:</a:t>
            </a:r>
          </a:p>
          <a:p>
            <a:pPr algn="just">
              <a:defRPr/>
            </a:pPr>
            <a:r>
              <a:rPr lang="pl-PL" sz="1100" dirty="0">
                <a:latin typeface="+mn-lt"/>
              </a:rPr>
              <a:t>a) kursy i szkolenia doskonalące (teoretyczne i praktyczne), w tym z wykorzystaniem trenerów przeszkolonych w ramach PO WER, studia podyplomowe;</a:t>
            </a:r>
          </a:p>
          <a:p>
            <a:pPr>
              <a:defRPr/>
            </a:pPr>
            <a:r>
              <a:rPr lang="pl-PL" sz="1100" dirty="0">
                <a:latin typeface="+mn-lt"/>
              </a:rPr>
              <a:t>b) wspieranie istniejących, budowanie nowych i moderowanie sieci współpracy i samokształcenia nauczycieli;</a:t>
            </a:r>
          </a:p>
          <a:p>
            <a:pPr>
              <a:defRPr/>
            </a:pPr>
            <a:r>
              <a:rPr lang="pl-PL" sz="1100" dirty="0">
                <a:latin typeface="+mn-lt"/>
              </a:rPr>
              <a:t>c) realizację w szkole lub placówce systemu oświaty programów wspomagania;</a:t>
            </a:r>
          </a:p>
          <a:p>
            <a:pPr>
              <a:defRPr/>
            </a:pPr>
            <a:r>
              <a:rPr lang="pl-PL" sz="1100" dirty="0">
                <a:latin typeface="+mn-lt"/>
              </a:rPr>
              <a:t>d) staże i praktyki nauczycieli realizowane we współpracy z podmiotami z otoczenia szkoły lub placówki systemu oświaty;</a:t>
            </a:r>
          </a:p>
          <a:p>
            <a:pPr>
              <a:defRPr/>
            </a:pPr>
            <a:r>
              <a:rPr lang="pl-PL" sz="1100" dirty="0">
                <a:latin typeface="+mn-lt"/>
              </a:rPr>
              <a:t>e) współpracę ze specjalistycznymi ośrodkami, np.: szkołami kształcącymi dzieci i młodzież z niepełnosprawnościami, specjalnymi ośrodkami szkolno-wychowawczymi, młodzieżowymi ośrodkami wychowawczymi, młodzieżowymi ośrodkami socjoterapii, poradniami psychologiczno-pedagogicznymi;</a:t>
            </a:r>
          </a:p>
          <a:p>
            <a:pPr>
              <a:defRPr/>
            </a:pPr>
            <a:r>
              <a:rPr lang="pl-PL" sz="1100" dirty="0">
                <a:latin typeface="+mn-lt"/>
              </a:rPr>
              <a:t>f) wykorzystanie narzędzi, metod lub form pracy wypracowanych w ramach projektów, w tym pozytywnie </a:t>
            </a:r>
            <a:r>
              <a:rPr lang="pl-PL" sz="1100" dirty="0" err="1">
                <a:latin typeface="+mn-lt"/>
              </a:rPr>
              <a:t>zwalidowanych</a:t>
            </a:r>
            <a:r>
              <a:rPr lang="pl-PL" sz="1100" dirty="0">
                <a:latin typeface="+mn-lt"/>
              </a:rPr>
              <a:t> produktów projektów innowacyjnych, zrealizowanych w latach 2007-2013 w ramach PO KL.</a:t>
            </a: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634734" cy="7294305"/>
          </a:xfrm>
          <a:prstGeom prst="rect">
            <a:avLst/>
          </a:prstGeom>
        </p:spPr>
        <p:txBody>
          <a:bodyPr wrap="square">
            <a:spAutoFit/>
          </a:bodyPr>
          <a:lstStyle/>
          <a:p>
            <a:pPr algn="ctr">
              <a:defRPr/>
            </a:pPr>
            <a:r>
              <a:rPr lang="pl-PL" sz="1400" b="1" u="sng" dirty="0" smtClean="0"/>
              <a:t>Typy </a:t>
            </a:r>
            <a:r>
              <a:rPr lang="pl-PL" sz="1400" b="1" u="sng" dirty="0"/>
              <a:t>projektów podlegających dofinansowaniu c.d.</a:t>
            </a:r>
            <a:endParaRPr lang="pl-PL" sz="1400" dirty="0">
              <a:latin typeface="+mn-lt"/>
            </a:endParaRPr>
          </a:p>
          <a:p>
            <a:pPr>
              <a:defRPr/>
            </a:pPr>
            <a:endParaRPr lang="pl-PL" sz="1100" dirty="0" smtClean="0">
              <a:latin typeface="+mn-lt"/>
            </a:endParaRPr>
          </a:p>
          <a:p>
            <a:pPr>
              <a:defRPr/>
            </a:pPr>
            <a:r>
              <a:rPr lang="pl-PL" sz="1100" dirty="0" smtClean="0">
                <a:latin typeface="+mn-lt"/>
              </a:rPr>
              <a:t>Kształtowanie </a:t>
            </a:r>
            <a:r>
              <a:rPr lang="pl-PL" sz="1100" dirty="0">
                <a:latin typeface="+mn-lt"/>
              </a:rPr>
              <a:t>i rozwijanie kompetencji uczniów, wychowanków lub słuchaczy   w zakresie przedmiotów przyrodniczych lub matematyki (</a:t>
            </a:r>
            <a:r>
              <a:rPr lang="pl-PL" sz="1100" b="1" dirty="0">
                <a:latin typeface="+mn-lt"/>
              </a:rPr>
              <a:t>lit. c</a:t>
            </a:r>
            <a:r>
              <a:rPr lang="pl-PL" sz="1100" dirty="0">
                <a:latin typeface="+mn-lt"/>
              </a:rPr>
              <a:t>), może objąć w  szczególności:</a:t>
            </a:r>
          </a:p>
          <a:p>
            <a:pPr>
              <a:lnSpc>
                <a:spcPct val="150000"/>
              </a:lnSpc>
              <a:defRPr/>
            </a:pPr>
            <a:r>
              <a:rPr lang="pl-PL" sz="1100" dirty="0">
                <a:latin typeface="+mn-lt"/>
              </a:rPr>
              <a:t>a) realizację projektów edukacyjnych w szkołach lub placówkach systemu oświaty objętych wsparciem;</a:t>
            </a:r>
          </a:p>
          <a:p>
            <a:pPr>
              <a:lnSpc>
                <a:spcPct val="150000"/>
              </a:lnSpc>
              <a:defRPr/>
            </a:pPr>
            <a:r>
              <a:rPr lang="pl-PL" sz="1100" dirty="0">
                <a:latin typeface="+mn-lt"/>
              </a:rPr>
              <a:t>b) realizację dodatkowych zajęć dydaktyczno-wyrównawczych służących wyrównywaniu dysproporcji edukacyjnych w trakcie procesu kształcenia dla uczniów lub słuchaczy mających trudności w spełnianiu wymagań edukacyjnych, wynikających z podstawy programowej kształcenia ogólnego dla danego etapu edukacyjnego;</a:t>
            </a:r>
          </a:p>
          <a:p>
            <a:pPr>
              <a:lnSpc>
                <a:spcPct val="150000"/>
              </a:lnSpc>
              <a:defRPr/>
            </a:pPr>
            <a:r>
              <a:rPr lang="pl-PL" sz="1100" dirty="0">
                <a:latin typeface="+mn-lt"/>
              </a:rPr>
              <a:t>c) realizację różnych form rozwijających uzdolnienia;</a:t>
            </a:r>
          </a:p>
          <a:p>
            <a:pPr>
              <a:lnSpc>
                <a:spcPct val="150000"/>
              </a:lnSpc>
              <a:defRPr/>
            </a:pPr>
            <a:r>
              <a:rPr lang="pl-PL" sz="1100" dirty="0">
                <a:latin typeface="+mn-lt"/>
              </a:rPr>
              <a:t>d) wdrożenie nowych form i programów nauczania;</a:t>
            </a:r>
          </a:p>
          <a:p>
            <a:pPr>
              <a:lnSpc>
                <a:spcPct val="150000"/>
              </a:lnSpc>
              <a:defRPr/>
            </a:pPr>
            <a:r>
              <a:rPr lang="pl-PL" sz="1100" dirty="0">
                <a:latin typeface="+mn-lt"/>
              </a:rPr>
              <a:t>e) tworzenie i realizacja zajęć w klasach o nowatorskich rozwiązaniach programowych, organizacyjnych lub metodycznych;</a:t>
            </a:r>
          </a:p>
          <a:p>
            <a:pPr>
              <a:lnSpc>
                <a:spcPct val="150000"/>
              </a:lnSpc>
              <a:defRPr/>
            </a:pPr>
            <a:r>
              <a:rPr lang="pl-PL" sz="1100" dirty="0">
                <a:latin typeface="+mn-lt"/>
              </a:rPr>
              <a:t>f) organizację kółek zainteresowań, warsztatów, laboratoriów dla uczniów lub słuchaczy;</a:t>
            </a:r>
          </a:p>
          <a:p>
            <a:pPr>
              <a:lnSpc>
                <a:spcPct val="150000"/>
              </a:lnSpc>
              <a:defRPr/>
            </a:pPr>
            <a:r>
              <a:rPr lang="pl-PL" sz="1100" dirty="0">
                <a:latin typeface="+mn-lt"/>
              </a:rPr>
              <a:t>g) nawiązywanie współpracy z otoczeniem zewnętrznym szkoły lub placówki systemu oświaty (w tym m. in.: przedsiębiorcami, zrzeszeniami przedsiębiorców) w celu realizacji programów edukacyjnych;</a:t>
            </a:r>
          </a:p>
          <a:p>
            <a:pPr>
              <a:lnSpc>
                <a:spcPct val="150000"/>
              </a:lnSpc>
              <a:defRPr/>
            </a:pPr>
            <a:r>
              <a:rPr lang="pl-PL" sz="1100" dirty="0">
                <a:latin typeface="+mn-lt"/>
              </a:rPr>
              <a:t>h) wykorzystanie narzędzi, metod lub form pracy wypracowanych w ramach projektów, w tym pozytywnie </a:t>
            </a:r>
            <a:r>
              <a:rPr lang="pl-PL" sz="1100" dirty="0" err="1">
                <a:latin typeface="+mn-lt"/>
              </a:rPr>
              <a:t>zwalidowanych</a:t>
            </a:r>
            <a:r>
              <a:rPr lang="pl-PL" sz="1100" dirty="0">
                <a:latin typeface="+mn-lt"/>
              </a:rPr>
              <a:t> produktów projektów innowacyjnych, zrealizowanych w latach 2007-2013 w ramach PO KL;</a:t>
            </a:r>
          </a:p>
          <a:p>
            <a:pPr>
              <a:lnSpc>
                <a:spcPct val="150000"/>
              </a:lnSpc>
              <a:defRPr/>
            </a:pPr>
            <a:r>
              <a:rPr lang="pl-PL" sz="1100" dirty="0">
                <a:latin typeface="+mn-lt"/>
              </a:rPr>
              <a:t>i) doradztwo </a:t>
            </a:r>
            <a:r>
              <a:rPr lang="pl-PL" sz="1100" dirty="0" err="1">
                <a:latin typeface="+mn-lt"/>
              </a:rPr>
              <a:t>edukacyjno</a:t>
            </a:r>
            <a:r>
              <a:rPr lang="pl-PL" sz="1100" dirty="0">
                <a:latin typeface="+mn-lt"/>
              </a:rPr>
              <a:t>–zawodowe dla uczniów lub słuchaczy, ze szczególnym uwzględnieniem uczniów ze specjalnymi potrzebami edukacyjnymi;</a:t>
            </a:r>
          </a:p>
          <a:p>
            <a:pPr>
              <a:lnSpc>
                <a:spcPct val="150000"/>
              </a:lnSpc>
              <a:defRPr/>
            </a:pPr>
            <a:r>
              <a:rPr lang="pl-PL" sz="1100" dirty="0">
                <a:latin typeface="+mn-lt"/>
              </a:rPr>
              <a:t>j) realizację zajęć organizowanych poza lekcjami lub poza szkołą.</a:t>
            </a:r>
          </a:p>
          <a:p>
            <a:pPr>
              <a:lnSpc>
                <a:spcPct val="150000"/>
              </a:lnSpc>
              <a:defRPr/>
            </a:pPr>
            <a:r>
              <a:rPr lang="pl-PL" sz="1100" dirty="0">
                <a:latin typeface="+mn-lt"/>
              </a:rPr>
              <a:t> </a:t>
            </a:r>
          </a:p>
          <a:p>
            <a:pPr>
              <a:lnSpc>
                <a:spcPct val="150000"/>
              </a:lnSpc>
              <a:defRPr/>
            </a:pPr>
            <a:endParaRPr lang="pl-PL" sz="11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634734" cy="7232749"/>
          </a:xfrm>
          <a:prstGeom prst="rect">
            <a:avLst/>
          </a:prstGeom>
        </p:spPr>
        <p:txBody>
          <a:bodyPr wrap="square">
            <a:spAutoFit/>
          </a:bodyPr>
          <a:lstStyle/>
          <a:p>
            <a:pPr algn="ctr">
              <a:defRPr/>
            </a:pPr>
            <a:r>
              <a:rPr lang="pl-PL" sz="1400" b="1" u="sng" dirty="0"/>
              <a:t>Typy projektów podlegających dofinansowaniu c.d. </a:t>
            </a:r>
            <a:r>
              <a:rPr lang="pl-PL" sz="1400" dirty="0">
                <a:latin typeface="+mn-lt"/>
              </a:rPr>
              <a:t> </a:t>
            </a:r>
          </a:p>
          <a:p>
            <a:pPr>
              <a:defRPr/>
            </a:pPr>
            <a:endParaRPr lang="pl-PL" sz="1200" b="1" dirty="0" smtClean="0">
              <a:latin typeface="+mn-lt"/>
            </a:endParaRPr>
          </a:p>
          <a:p>
            <a:pPr>
              <a:defRPr/>
            </a:pPr>
            <a:r>
              <a:rPr lang="pl-PL" sz="1200" b="1" dirty="0" smtClean="0">
                <a:latin typeface="+mn-lt"/>
              </a:rPr>
              <a:t>Trzeci </a:t>
            </a:r>
            <a:r>
              <a:rPr lang="pl-PL" sz="1200" b="1" dirty="0">
                <a:latin typeface="+mn-lt"/>
              </a:rPr>
              <a:t>typ projektu:  </a:t>
            </a:r>
          </a:p>
          <a:p>
            <a:pPr>
              <a:defRPr/>
            </a:pPr>
            <a:r>
              <a:rPr lang="pl-PL" sz="1100" b="1" dirty="0">
                <a:latin typeface="+mn-lt"/>
              </a:rPr>
              <a:t>Korzystanie z nowoczesnych technologii informacyjno-komunikacyjnych (TIK) oraz rozwijanie kompetencji informatycznych poprzez:</a:t>
            </a:r>
          </a:p>
          <a:p>
            <a:pPr>
              <a:defRPr/>
            </a:pPr>
            <a:endParaRPr lang="pl-PL" sz="800" dirty="0">
              <a:latin typeface="+mn-lt"/>
            </a:endParaRPr>
          </a:p>
          <a:p>
            <a:pPr algn="just">
              <a:defRPr/>
            </a:pPr>
            <a:r>
              <a:rPr lang="pl-PL" sz="1100" dirty="0">
                <a:latin typeface="+mn-lt"/>
              </a:rPr>
              <a:t>a) wyposażenie szkół lub placówek systemu oświaty w nowoczesne pomoce dydaktyczne oraz narzędzia TIK niezbędne do realizacji programów nauczania w szkołach lub placówkach systemu oświaty, w tym zapewnienie odpowiedniej infrastruktury sieciowo-usługowej;</a:t>
            </a:r>
          </a:p>
          <a:p>
            <a:pPr algn="just">
              <a:defRPr/>
            </a:pPr>
            <a:r>
              <a:rPr lang="pl-PL" sz="1100" dirty="0">
                <a:latin typeface="+mn-lt"/>
              </a:rPr>
              <a:t>b) podnoszenie kompetencji/ kwalifikacji cyfrowych nauczycieli wszystkich przedmiotów, w tym w zakresie korzystania z narzędzi TIK zakupionych do szkół lub placówek systemu oświaty oraz włączania narzędzi TIK do nauczania przedmiotowego;</a:t>
            </a:r>
          </a:p>
          <a:p>
            <a:pPr algn="just">
              <a:defRPr/>
            </a:pPr>
            <a:r>
              <a:rPr lang="pl-PL" sz="1100" dirty="0">
                <a:latin typeface="+mn-lt"/>
              </a:rPr>
              <a:t>c) kształtowanie i rozwijanie kompetencji cyfrowych uczniów, wychowanków lub słuchaczy, w tym z uwzględnieniem bezpieczeństwa w cyberprzestrzeni i wynikających z tego tytułu zagrożeń;</a:t>
            </a:r>
          </a:p>
          <a:p>
            <a:pPr algn="just">
              <a:defRPr/>
            </a:pPr>
            <a:r>
              <a:rPr lang="pl-PL" sz="1100" dirty="0">
                <a:latin typeface="+mn-lt"/>
              </a:rPr>
              <a:t>d) programy rozwijania kompetencji cyfrowych uczniów, wychowanków lub słuchaczy poprzez naukę programowania.</a:t>
            </a:r>
          </a:p>
          <a:p>
            <a:pPr algn="just">
              <a:defRPr/>
            </a:pPr>
            <a:endParaRPr lang="pl-PL" sz="800" dirty="0">
              <a:latin typeface="+mn-lt"/>
            </a:endParaRPr>
          </a:p>
          <a:p>
            <a:pPr algn="just">
              <a:defRPr/>
            </a:pPr>
            <a:r>
              <a:rPr lang="pl-PL" sz="1050" dirty="0">
                <a:latin typeface="+mn-lt"/>
              </a:rPr>
              <a:t>W zakresie 3 typu projektu wsparcie, o którym mowa w lit. a) możliwe jest w odniesieniu do szkół lub placówek systemu oświaty, w ramach których </a:t>
            </a:r>
            <a:br>
              <a:rPr lang="pl-PL" sz="1050" dirty="0">
                <a:latin typeface="+mn-lt"/>
              </a:rPr>
            </a:br>
            <a:r>
              <a:rPr lang="pl-PL" sz="1050" dirty="0">
                <a:latin typeface="+mn-lt"/>
              </a:rPr>
              <a:t>w wyniku diagnozy stwierdzono zasadność zakupu pomocy dydaktycznych oraz narzędzi TIK do realizacji działań wymienionych w lit. b) lub c). Beneficjent może zrezygnować ze stosowania się do powyższego wymogu pod warunkiem, że zapewni realizację działań wymienionych w lit. b) lub c) poza projektem.</a:t>
            </a:r>
          </a:p>
          <a:p>
            <a:pPr algn="just">
              <a:defRPr/>
            </a:pPr>
            <a:endParaRPr lang="pl-PL" sz="800" dirty="0">
              <a:latin typeface="+mn-lt"/>
            </a:endParaRPr>
          </a:p>
          <a:p>
            <a:pPr algn="just">
              <a:defRPr/>
            </a:pPr>
            <a:r>
              <a:rPr lang="pl-PL" sz="1100" dirty="0">
                <a:latin typeface="+mn-lt"/>
              </a:rPr>
              <a:t>Wyposażenie szkół lub placówek systemu oświaty w nowoczesne pomoce dydaktyczne oraz narzędzia TIK niezbędne do realizacji programów nauczania w szkołach lub placówkach systemu oświaty, w tym zapewnienie odpowiedniej infrastruktury sieciowo-usługowej (</a:t>
            </a:r>
            <a:r>
              <a:rPr lang="pl-PL" sz="1100" b="1" dirty="0">
                <a:latin typeface="+mn-lt"/>
              </a:rPr>
              <a:t>lit. a)</a:t>
            </a:r>
            <a:r>
              <a:rPr lang="pl-PL" sz="1100" dirty="0">
                <a:latin typeface="+mn-lt"/>
              </a:rPr>
              <a:t>, powinno być zgodne z następującymi warunkami: </a:t>
            </a:r>
          </a:p>
          <a:p>
            <a:pPr marL="228600" indent="-228600" algn="just">
              <a:buFontTx/>
              <a:buAutoNum type="alphaLcParenR"/>
              <a:defRPr/>
            </a:pPr>
            <a:r>
              <a:rPr lang="pl-PL" sz="1100" dirty="0">
                <a:latin typeface="+mn-lt"/>
              </a:rPr>
              <a:t>szczegółowy wykaz pomocy dydaktycznych oraz narzędzi TIK, na zakup których udziela się wsparcia finansowego został określony przez MEN </a:t>
            </a:r>
            <a:br>
              <a:rPr lang="pl-PL" sz="1100" dirty="0">
                <a:latin typeface="+mn-lt"/>
              </a:rPr>
            </a:br>
            <a:r>
              <a:rPr lang="pl-PL" sz="1100" dirty="0">
                <a:latin typeface="+mn-lt"/>
              </a:rPr>
              <a:t>i jest udostępniany za pośrednictwem strony internetowej </a:t>
            </a:r>
            <a:r>
              <a:rPr lang="pl-PL" sz="1100" b="1" dirty="0">
                <a:latin typeface="+mn-lt"/>
                <a:hlinkClick r:id="rId3"/>
              </a:rPr>
              <a:t>www.men.gov.pl</a:t>
            </a:r>
            <a:r>
              <a:rPr lang="pl-PL" sz="1100" dirty="0">
                <a:latin typeface="+mn-lt"/>
              </a:rPr>
              <a:t>.</a:t>
            </a:r>
          </a:p>
          <a:p>
            <a:pPr marL="228600" indent="-228600" algn="just">
              <a:buFontTx/>
              <a:buAutoNum type="alphaLcParenR"/>
              <a:defRPr/>
            </a:pPr>
            <a:r>
              <a:rPr lang="pl-PL" sz="1100" dirty="0">
                <a:latin typeface="+mn-lt"/>
              </a:rPr>
              <a:t>dopuszcza się możliwość sfinansowania w ramach projektów kosztów związanych z adaptacją pomieszczeń na potrzeby pracowni szkolnych,    wynikających m. in. z konieczności montażu zakupionego wyposażenia oraz zagwarantowania bezpiecznego ich użytkowania; </a:t>
            </a:r>
          </a:p>
          <a:p>
            <a:pPr algn="just">
              <a:defRPr/>
            </a:pPr>
            <a:r>
              <a:rPr lang="pl-PL" sz="1100" dirty="0">
                <a:latin typeface="+mn-lt"/>
              </a:rPr>
              <a:t>c) pomoce dydaktyczne oraz narzędzia TIK powinny być dostosowane do potrzeb ich użytkowników, w tym wynikających z niepełnosprawności; </a:t>
            </a:r>
          </a:p>
          <a:p>
            <a:pPr algn="just">
              <a:defRPr/>
            </a:pPr>
            <a:r>
              <a:rPr lang="pl-PL" sz="1100" dirty="0">
                <a:latin typeface="+mn-lt"/>
              </a:rPr>
              <a:t>d) maksymalna wartość wsparcia finansowego na zakup pomocy dydaktycznych i narzędzi TIK w szkole lub placówce systemu oświaty objętej   wsparciem wynosi tak jak w punkcie Regulaminu dotyczącym dopuszczalnej maksymalnej wartości zakupionych środków trwałych jako % wydatków kwalifikowalnych.</a:t>
            </a:r>
          </a:p>
          <a:p>
            <a:pPr algn="just">
              <a:defRPr/>
            </a:pPr>
            <a:endParaRPr lang="pl-PL" sz="1050" dirty="0">
              <a:latin typeface="+mn-lt"/>
            </a:endParaRPr>
          </a:p>
          <a:p>
            <a:pPr>
              <a:defRPr/>
            </a:pPr>
            <a:endParaRPr lang="pl-PL" sz="11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6855723"/>
          </a:xfrm>
          <a:prstGeom prst="rect">
            <a:avLst/>
          </a:prstGeom>
        </p:spPr>
        <p:txBody>
          <a:bodyPr>
            <a:spAutoFit/>
          </a:bodyPr>
          <a:lstStyle/>
          <a:p>
            <a:pPr algn="just">
              <a:defRPr/>
            </a:pPr>
            <a:r>
              <a:rPr lang="pl-PL" sz="1100" dirty="0">
                <a:latin typeface="+mn-lt"/>
              </a:rPr>
              <a:t> </a:t>
            </a:r>
            <a:endParaRPr lang="pl-PL" sz="1400" dirty="0" smtClean="0">
              <a:latin typeface="+mn-lt"/>
            </a:endParaRPr>
          </a:p>
          <a:p>
            <a:pPr algn="ctr">
              <a:defRPr/>
            </a:pPr>
            <a:r>
              <a:rPr lang="pl-PL" sz="1400" b="1" u="sng" dirty="0"/>
              <a:t>Typy projektów podlegających dofinansowaniu c.d.</a:t>
            </a:r>
            <a:endParaRPr lang="pl-PL" sz="1400" dirty="0">
              <a:latin typeface="+mn-lt"/>
            </a:endParaRPr>
          </a:p>
          <a:p>
            <a:pPr algn="just">
              <a:defRPr/>
            </a:pPr>
            <a:endParaRPr lang="pl-PL" sz="1100" dirty="0" smtClean="0">
              <a:latin typeface="+mn-lt"/>
            </a:endParaRPr>
          </a:p>
          <a:p>
            <a:pPr algn="just">
              <a:defRPr/>
            </a:pPr>
            <a:r>
              <a:rPr lang="pl-PL" sz="1100" dirty="0" smtClean="0">
                <a:latin typeface="+mn-lt"/>
              </a:rPr>
              <a:t>Szkoły </a:t>
            </a:r>
            <a:r>
              <a:rPr lang="pl-PL" sz="1100" dirty="0">
                <a:latin typeface="+mn-lt"/>
              </a:rPr>
              <a:t>lub placówki systemu oświaty korzystające ze wsparcia mają możliwość utworzenia wewnątrzszkolnych sieci komputerowych lub bezprzewodowych, które mogą objąć: </a:t>
            </a:r>
          </a:p>
          <a:p>
            <a:pPr algn="just">
              <a:defRPr/>
            </a:pPr>
            <a:r>
              <a:rPr lang="pl-PL" sz="1100" dirty="0">
                <a:latin typeface="+mn-lt"/>
              </a:rPr>
              <a:t>a) opracowanie projektów technicznych dla każdej ze szkół lub placówek systemu oświaty uczestniczących w projekcie w zakresie instalacji sieci i urządzeń niezbędnych do stworzenia wewnątrzszkolnych sieci komputerowych lub bezprzewodowych; </a:t>
            </a:r>
          </a:p>
          <a:p>
            <a:pPr algn="just">
              <a:defRPr/>
            </a:pPr>
            <a:r>
              <a:rPr lang="pl-PL" sz="1100" dirty="0">
                <a:latin typeface="+mn-lt"/>
              </a:rPr>
              <a:t>b) zakup urządzeń w ramach infrastruktury sieciowo-usługowej i wykonanie instalacji sieci zgodnie z opracowaną dokumentacją; </a:t>
            </a:r>
          </a:p>
          <a:p>
            <a:pPr algn="just">
              <a:defRPr/>
            </a:pPr>
            <a:r>
              <a:rPr lang="pl-PL" sz="1100" dirty="0">
                <a:latin typeface="+mn-lt"/>
              </a:rPr>
              <a:t>c) sfinansowanie usług administrowania zakupionym w ramach projektu sprzętem i urządzeniami przez okres nie dłuższy niż okres trwania projektu. </a:t>
            </a:r>
          </a:p>
          <a:p>
            <a:pPr algn="just">
              <a:defRPr/>
            </a:pPr>
            <a:r>
              <a:rPr lang="pl-PL" sz="1100" dirty="0">
                <a:latin typeface="+mn-lt"/>
              </a:rPr>
              <a:t>Szczegółowy wykaz urządzeń w ramach infrastruktury sieciowo-usługowej, na zakup których udziela się wsparcia finansowego, został określony przez MEN i jest udostępniany za pośrednictwem strony internetowej </a:t>
            </a:r>
            <a:r>
              <a:rPr lang="pl-PL" sz="1100" b="1" dirty="0">
                <a:latin typeface="+mn-lt"/>
                <a:hlinkClick r:id="rId3"/>
              </a:rPr>
              <a:t>www.men.gov.pl</a:t>
            </a:r>
            <a:r>
              <a:rPr lang="pl-PL" sz="1100" dirty="0">
                <a:latin typeface="+mn-lt"/>
              </a:rPr>
              <a:t>.</a:t>
            </a:r>
          </a:p>
          <a:p>
            <a:pPr algn="just">
              <a:defRPr/>
            </a:pPr>
            <a:r>
              <a:rPr lang="pl-PL" sz="1100" dirty="0">
                <a:latin typeface="+mn-lt"/>
              </a:rPr>
              <a:t> </a:t>
            </a:r>
          </a:p>
          <a:p>
            <a:pPr algn="just">
              <a:defRPr/>
            </a:pPr>
            <a:r>
              <a:rPr lang="pl-PL" sz="1100" dirty="0">
                <a:latin typeface="+mn-lt"/>
              </a:rPr>
              <a:t>Podnoszenie kompetencji/ kwalifikacji cyfrowych nauczycieli wszystkich przedmiotów, w tym w zakresie korzystania z narzędzi TIK zakupionych do szkół lub placówek systemu oświaty oraz włączania narzędzi TIK do nauczania przedmiotowego (</a:t>
            </a:r>
            <a:r>
              <a:rPr lang="pl-PL" sz="1100" b="1" dirty="0">
                <a:latin typeface="+mn-lt"/>
              </a:rPr>
              <a:t>lit. b)</a:t>
            </a:r>
            <a:r>
              <a:rPr lang="pl-PL" sz="1100" dirty="0">
                <a:latin typeface="+mn-lt"/>
              </a:rPr>
              <a:t> może objąć </a:t>
            </a:r>
            <a:br>
              <a:rPr lang="pl-PL" sz="1100" dirty="0">
                <a:latin typeface="+mn-lt"/>
              </a:rPr>
            </a:br>
            <a:r>
              <a:rPr lang="pl-PL" sz="1100" dirty="0">
                <a:latin typeface="+mn-lt"/>
              </a:rPr>
              <a:t>w szczególności: </a:t>
            </a:r>
          </a:p>
          <a:p>
            <a:pPr algn="just">
              <a:defRPr/>
            </a:pPr>
            <a:r>
              <a:rPr lang="pl-PL" sz="1100" dirty="0">
                <a:latin typeface="+mn-lt"/>
              </a:rPr>
              <a:t>a) obsługę urządzeń cyfrowych oraz sprzętu informatycznego, w tym mobilnego, zakupionego do szkół w ramach wsparcia EFS; </a:t>
            </a:r>
          </a:p>
          <a:p>
            <a:pPr algn="just">
              <a:defRPr/>
            </a:pPr>
            <a:r>
              <a:rPr lang="pl-PL" sz="1100" dirty="0">
                <a:latin typeface="+mn-lt"/>
              </a:rPr>
              <a:t>b) wykorzystanie narzędzi cyfrowych w nauczaniu przedmiotowym, w tym wykorzystanie cyfrowych programów i aplikacji wspomagających nauczanie oraz dydaktycznych serwisów internetowych, również w trakcie zajęć prowadzonych z uczniami z niepełnosprawnościami oraz w kształceniu informatycznym; </a:t>
            </a:r>
          </a:p>
          <a:p>
            <a:pPr algn="just">
              <a:defRPr/>
            </a:pPr>
            <a:r>
              <a:rPr lang="pl-PL" sz="1100" dirty="0">
                <a:latin typeface="+mn-lt"/>
              </a:rPr>
              <a:t>c) nowe metody kształcenia z wykorzystaniem narzędzi cyfrowych; </a:t>
            </a:r>
          </a:p>
          <a:p>
            <a:pPr algn="just">
              <a:defRPr/>
            </a:pPr>
            <a:r>
              <a:rPr lang="pl-PL" sz="1100" dirty="0">
                <a:latin typeface="+mn-lt"/>
              </a:rPr>
              <a:t>d) edukację w zakresie bezpieczeństwa w cyberprzestrzeni oraz bezpieczne korzystanie ze sprzętu komputerowego lub innych mobilnych narzędzi mających funkcje komputera; </a:t>
            </a:r>
          </a:p>
          <a:p>
            <a:pPr algn="just">
              <a:defRPr/>
            </a:pPr>
            <a:r>
              <a:rPr lang="pl-PL" sz="1100" dirty="0">
                <a:latin typeface="+mn-lt"/>
              </a:rPr>
              <a:t>e) wykorzystanie zasobów dydaktycznych dostępnych w Internecie; </a:t>
            </a:r>
          </a:p>
          <a:p>
            <a:pPr algn="just">
              <a:defRPr/>
            </a:pPr>
            <a:r>
              <a:rPr lang="pl-PL" sz="1100" dirty="0">
                <a:latin typeface="+mn-lt"/>
              </a:rPr>
              <a:t>f) administrację wewnętrzną infrastrukturą sieciowo-usługową szkoły lub placówki systemu oświaty (komputerową i bezprzewodową) </a:t>
            </a:r>
          </a:p>
          <a:p>
            <a:pPr algn="just">
              <a:defRPr/>
            </a:pPr>
            <a:endParaRPr lang="pl-PL" sz="1050" dirty="0">
              <a:latin typeface="+mn-lt"/>
            </a:endParaRPr>
          </a:p>
          <a:p>
            <a:pPr algn="just">
              <a:defRPr/>
            </a:pPr>
            <a:endParaRPr lang="pl-PL" sz="11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562726" cy="6863417"/>
          </a:xfrm>
          <a:prstGeom prst="rect">
            <a:avLst/>
          </a:prstGeom>
        </p:spPr>
        <p:txBody>
          <a:bodyPr wrap="square">
            <a:spAutoFit/>
          </a:bodyPr>
          <a:lstStyle/>
          <a:p>
            <a:pPr algn="ctr">
              <a:defRPr/>
            </a:pPr>
            <a:r>
              <a:rPr lang="pl-PL" sz="1400" b="1" u="sng" dirty="0"/>
              <a:t>Typy projektów podlegających dofinansowaniu c.d.</a:t>
            </a:r>
            <a:endParaRPr lang="pl-PL" sz="1400" dirty="0" smtClean="0">
              <a:latin typeface="+mn-lt"/>
            </a:endParaRPr>
          </a:p>
          <a:p>
            <a:pPr algn="just">
              <a:defRPr/>
            </a:pPr>
            <a:endParaRPr lang="pl-PL" sz="1000" dirty="0">
              <a:latin typeface="+mn-lt"/>
            </a:endParaRPr>
          </a:p>
          <a:p>
            <a:pPr algn="just">
              <a:defRPr/>
            </a:pPr>
            <a:r>
              <a:rPr lang="pl-PL" sz="1000" dirty="0" smtClean="0">
                <a:latin typeface="+mn-lt"/>
              </a:rPr>
              <a:t>W/</a:t>
            </a:r>
            <a:r>
              <a:rPr lang="pl-PL" sz="1000" dirty="0" err="1" smtClean="0">
                <a:latin typeface="+mn-lt"/>
              </a:rPr>
              <a:t>w</a:t>
            </a:r>
            <a:r>
              <a:rPr lang="pl-PL" sz="1000" dirty="0" smtClean="0">
                <a:latin typeface="+mn-lt"/>
              </a:rPr>
              <a:t> </a:t>
            </a:r>
            <a:r>
              <a:rPr lang="pl-PL" sz="1000" dirty="0">
                <a:latin typeface="+mn-lt"/>
              </a:rPr>
              <a:t>wsparcie może być realizowane z wykorzystaniem poniższych form:</a:t>
            </a:r>
          </a:p>
          <a:p>
            <a:pPr algn="just">
              <a:defRPr/>
            </a:pPr>
            <a:r>
              <a:rPr lang="pl-PL" sz="1000" dirty="0">
                <a:latin typeface="+mn-lt"/>
              </a:rPr>
              <a:t> a) kursów i szkoleń doskonalących (teoretyczne i praktyczne), w tym z wykorzystaniem trenerów przeszkolonych w ramach PO WER, studiów podyplomowych; </a:t>
            </a:r>
          </a:p>
          <a:p>
            <a:pPr algn="just">
              <a:defRPr/>
            </a:pPr>
            <a:r>
              <a:rPr lang="pl-PL" sz="1000" dirty="0">
                <a:latin typeface="+mn-lt"/>
              </a:rPr>
              <a:t>b) wspierania istniejących, budowania nowych i moderowania sieci współpracy i samokształcenia nauczycieli; </a:t>
            </a:r>
          </a:p>
          <a:p>
            <a:pPr algn="just">
              <a:defRPr/>
            </a:pPr>
            <a:r>
              <a:rPr lang="pl-PL" sz="1000" dirty="0">
                <a:latin typeface="+mn-lt"/>
              </a:rPr>
              <a:t>c) realizacji w szkole lub placówce systemu oświaty programów wspomagania, które są formą doskonalenia nauczycieli związaną z bezpośrednim wsparciem szkół lub placówek systemu oświaty. Programy wspomagania powinny służyć pomocą szkole lub placówce systemu oświaty w wykonywaniu przez nią zadań na rzecz kształtowania i rozwijania u uczniów lub słuchaczy kompetencji kluczowych niezbędnych na rynku pracy oraz właściwych postaw/umiejętności (kreatywności, innowacyjności oraz pracy zespołowej); </a:t>
            </a:r>
          </a:p>
          <a:p>
            <a:pPr algn="just">
              <a:defRPr/>
            </a:pPr>
            <a:r>
              <a:rPr lang="pl-PL" sz="1000" dirty="0">
                <a:latin typeface="+mn-lt"/>
              </a:rPr>
              <a:t>d) staży i praktyk nauczycieli realizowanych we współpracy z podmiotami z otoczenia szkoły lub placówki systemu oświaty albo instytucjami wspomagającymi przedszkola; </a:t>
            </a:r>
          </a:p>
          <a:p>
            <a:pPr algn="just">
              <a:defRPr/>
            </a:pPr>
            <a:r>
              <a:rPr lang="pl-PL" sz="1000" dirty="0">
                <a:latin typeface="+mn-lt"/>
              </a:rPr>
              <a:t>e) współpracy ze specjalistycznymi ośrodkami, np.: szkołami kształcącymi dzieci i młodzież z niepełnosprawnościami, specjalnymi ośrodkami szkolno-wychowawczymi.</a:t>
            </a:r>
          </a:p>
          <a:p>
            <a:pPr algn="just">
              <a:defRPr/>
            </a:pPr>
            <a:endParaRPr lang="pl-PL" sz="800" dirty="0">
              <a:latin typeface="+mn-lt"/>
            </a:endParaRPr>
          </a:p>
          <a:p>
            <a:pPr algn="just">
              <a:defRPr/>
            </a:pPr>
            <a:r>
              <a:rPr lang="pl-PL" sz="1000" dirty="0">
                <a:latin typeface="+mn-lt"/>
              </a:rPr>
              <a:t>Kształtowanie i rozwijanie kompetencji cyfrowych uczniów, wychowanków lub słuchaczy, w tym z uwzględnieniem bezpieczeństwa w cyberprzestrzeni   </a:t>
            </a:r>
            <a:br>
              <a:rPr lang="pl-PL" sz="1000" dirty="0">
                <a:latin typeface="+mn-lt"/>
              </a:rPr>
            </a:br>
            <a:r>
              <a:rPr lang="pl-PL" sz="1000" dirty="0">
                <a:latin typeface="+mn-lt"/>
              </a:rPr>
              <a:t>i wynikających z tego tytułu zagrożeń </a:t>
            </a:r>
            <a:r>
              <a:rPr lang="pl-PL" sz="1000" b="1" dirty="0">
                <a:latin typeface="+mn-lt"/>
              </a:rPr>
              <a:t>(lit. c) </a:t>
            </a:r>
            <a:r>
              <a:rPr lang="pl-PL" sz="1000" dirty="0">
                <a:latin typeface="+mn-lt"/>
              </a:rPr>
              <a:t>powinno być realizowane poprzez:</a:t>
            </a:r>
          </a:p>
          <a:p>
            <a:pPr algn="just">
              <a:defRPr/>
            </a:pPr>
            <a:r>
              <a:rPr lang="pl-PL" sz="1000" dirty="0">
                <a:latin typeface="+mn-lt"/>
              </a:rPr>
              <a:t>a)  realizację projektów edukacyjnych w szkołach lub placówkach systemu oświaty objętych wsparciem; </a:t>
            </a:r>
          </a:p>
          <a:p>
            <a:pPr algn="just">
              <a:defRPr/>
            </a:pPr>
            <a:r>
              <a:rPr lang="pl-PL" sz="1000" dirty="0">
                <a:latin typeface="+mn-lt"/>
              </a:rPr>
              <a:t>b) realizację dodatkowych zajęć dydaktyczno-wyrównawczych służących wyrównywaniu dysproporcji edukacyjnych w trakcie procesu kształcenia dla uczniów lub słuchaczy mających trudności w spełnianiu wymagań edukacyjnych, wynikających z podstawy programowej kształcenia ogólnego lub przedszkolnego dla danego etapu edukacyjnego; </a:t>
            </a:r>
          </a:p>
          <a:p>
            <a:pPr algn="just">
              <a:defRPr/>
            </a:pPr>
            <a:r>
              <a:rPr lang="pl-PL" sz="1000" dirty="0">
                <a:latin typeface="+mn-lt"/>
              </a:rPr>
              <a:t>c)  realizację różnych form rozwijających uzdolnienia; </a:t>
            </a:r>
          </a:p>
          <a:p>
            <a:pPr algn="just">
              <a:defRPr/>
            </a:pPr>
            <a:r>
              <a:rPr lang="pl-PL" sz="1000" dirty="0">
                <a:latin typeface="+mn-lt"/>
              </a:rPr>
              <a:t>d)  wdrożenie nowych form i programów nauczania; </a:t>
            </a:r>
          </a:p>
          <a:p>
            <a:pPr algn="just">
              <a:defRPr/>
            </a:pPr>
            <a:r>
              <a:rPr lang="pl-PL" sz="1000" dirty="0">
                <a:latin typeface="+mn-lt"/>
              </a:rPr>
              <a:t>e) tworzenie i realizację zajęć w klasach o nowatorskich rozwiązaniach programowych, organizacyjnych lub metodycznych; </a:t>
            </a:r>
          </a:p>
          <a:p>
            <a:pPr algn="just">
              <a:defRPr/>
            </a:pPr>
            <a:r>
              <a:rPr lang="pl-PL" sz="1000" dirty="0">
                <a:latin typeface="+mn-lt"/>
              </a:rPr>
              <a:t>f) organizację kółek zainteresowań, warsztatów, laboratoriów dla uczniów lub słuchaczy; </a:t>
            </a:r>
          </a:p>
          <a:p>
            <a:pPr algn="just">
              <a:defRPr/>
            </a:pPr>
            <a:r>
              <a:rPr lang="pl-PL" sz="1000" dirty="0">
                <a:latin typeface="+mn-lt"/>
              </a:rPr>
              <a:t>g) nawiązywanie współpracy z otoczeniem zewnętrznym szkoły lub placówki systemu oświaty (w tym m. in.: przedsiębiorcami, zrzeszeniami przedsiębiorców) </a:t>
            </a:r>
            <a:br>
              <a:rPr lang="pl-PL" sz="1000" dirty="0">
                <a:latin typeface="+mn-lt"/>
              </a:rPr>
            </a:br>
            <a:r>
              <a:rPr lang="pl-PL" sz="1000" dirty="0">
                <a:latin typeface="+mn-lt"/>
              </a:rPr>
              <a:t>w celu realizacji programów edukacyjnych; </a:t>
            </a:r>
          </a:p>
          <a:p>
            <a:pPr algn="just">
              <a:defRPr/>
            </a:pPr>
            <a:r>
              <a:rPr lang="pl-PL" sz="1000" dirty="0">
                <a:latin typeface="+mn-lt"/>
              </a:rPr>
              <a:t>h) wykorzystanie narzędzi, metod lub form pracy wypracowanych w ramach projektów, w tym pozytywnie </a:t>
            </a:r>
            <a:r>
              <a:rPr lang="pl-PL" sz="1000" dirty="0" err="1" smtClean="0">
                <a:latin typeface="+mn-lt"/>
              </a:rPr>
              <a:t>zwalidowanych</a:t>
            </a:r>
            <a:r>
              <a:rPr lang="pl-PL" sz="1000" dirty="0" smtClean="0">
                <a:latin typeface="+mn-lt"/>
              </a:rPr>
              <a:t> </a:t>
            </a:r>
            <a:r>
              <a:rPr lang="pl-PL" sz="1000" dirty="0">
                <a:latin typeface="+mn-lt"/>
              </a:rPr>
              <a:t>produktów projektów innowacyjnych, zrealizowanych w latach 2007-2013 w ramach PO KL; </a:t>
            </a:r>
          </a:p>
          <a:p>
            <a:pPr algn="just">
              <a:defRPr/>
            </a:pPr>
            <a:r>
              <a:rPr lang="pl-PL" sz="1000" dirty="0">
                <a:latin typeface="+mn-lt"/>
              </a:rPr>
              <a:t>i) doradztwo </a:t>
            </a:r>
            <a:r>
              <a:rPr lang="pl-PL" sz="1000" dirty="0" err="1" smtClean="0">
                <a:latin typeface="+mn-lt"/>
              </a:rPr>
              <a:t>edukacyjno–zawodowe</a:t>
            </a:r>
            <a:r>
              <a:rPr lang="pl-PL" sz="1000" dirty="0" smtClean="0">
                <a:latin typeface="+mn-lt"/>
              </a:rPr>
              <a:t> </a:t>
            </a:r>
            <a:r>
              <a:rPr lang="pl-PL" sz="1000" dirty="0">
                <a:latin typeface="+mn-lt"/>
              </a:rPr>
              <a:t>dla uczniów lub słuchaczy, ze szczególnym uwzględnieniem uczniów ze specjalnymi potrzebami edukacyjnymi, </a:t>
            </a:r>
          </a:p>
          <a:p>
            <a:pPr algn="just">
              <a:defRPr/>
            </a:pPr>
            <a:r>
              <a:rPr lang="pl-PL" sz="1000" dirty="0">
                <a:latin typeface="+mn-lt"/>
              </a:rPr>
              <a:t>j) realizację zajęć organizowanych poza lekcjami lub poza szkołą. </a:t>
            </a:r>
          </a:p>
          <a:p>
            <a:pPr algn="just">
              <a:defRPr/>
            </a:pPr>
            <a:r>
              <a:rPr lang="pl-PL" sz="1000" dirty="0">
                <a:latin typeface="+mn-lt"/>
              </a:rPr>
              <a:t> </a:t>
            </a: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395536" y="1268760"/>
            <a:ext cx="8136904" cy="5047536"/>
          </a:xfrm>
          <a:prstGeom prst="rect">
            <a:avLst/>
          </a:prstGeom>
          <a:noFill/>
          <a:ln w="9525">
            <a:noFill/>
            <a:miter lim="800000"/>
            <a:headEnd/>
            <a:tailEnd/>
          </a:ln>
        </p:spPr>
        <p:txBody>
          <a:bodyPr wrap="square">
            <a:spAutoFit/>
          </a:bodyPr>
          <a:lstStyle/>
          <a:p>
            <a:pPr algn="ctr"/>
            <a:r>
              <a:rPr lang="pl-PL" altLang="pl-PL" sz="2000" b="1" u="sng" dirty="0">
                <a:latin typeface="Calibri" pitchFamily="34" charset="0"/>
                <a:cs typeface="Times New Roman" pitchFamily="18" charset="0"/>
              </a:rPr>
              <a:t>Termin i </a:t>
            </a:r>
            <a:r>
              <a:rPr lang="pl-PL" altLang="pl-PL" sz="2000" b="1" u="sng" dirty="0" smtClean="0">
                <a:latin typeface="Calibri" pitchFamily="34" charset="0"/>
                <a:cs typeface="Times New Roman" pitchFamily="18" charset="0"/>
              </a:rPr>
              <a:t>miejsce naboru wniosków konkursowych w ramach </a:t>
            </a:r>
            <a:r>
              <a:rPr lang="pl-PL" altLang="pl-PL" sz="2000" b="1" u="sng" dirty="0" err="1" smtClean="0">
                <a:latin typeface="Calibri" pitchFamily="34" charset="0"/>
                <a:cs typeface="Times New Roman" pitchFamily="18" charset="0"/>
              </a:rPr>
              <a:t>Poddziałania</a:t>
            </a:r>
            <a:r>
              <a:rPr lang="pl-PL" altLang="pl-PL" sz="2000" b="1" u="sng" dirty="0" smtClean="0">
                <a:latin typeface="Calibri" pitchFamily="34" charset="0"/>
                <a:cs typeface="Times New Roman" pitchFamily="18" charset="0"/>
              </a:rPr>
              <a:t> 9.1.1  </a:t>
            </a:r>
            <a:r>
              <a:rPr lang="pl-PL" altLang="pl-PL" sz="2000" b="1" i="1" u="sng" dirty="0" smtClean="0">
                <a:latin typeface="Calibri" pitchFamily="34" charset="0"/>
                <a:cs typeface="Times New Roman" pitchFamily="18" charset="0"/>
              </a:rPr>
              <a:t>Wsparcie kształcenia ogólnego </a:t>
            </a:r>
            <a:r>
              <a:rPr lang="pl-PL" altLang="pl-PL" sz="2000" b="1" u="sng" dirty="0" smtClean="0">
                <a:latin typeface="Calibri" pitchFamily="34" charset="0"/>
                <a:cs typeface="Times New Roman" pitchFamily="18" charset="0"/>
              </a:rPr>
              <a:t>:</a:t>
            </a:r>
          </a:p>
          <a:p>
            <a:pPr algn="ctr"/>
            <a:endParaRPr lang="pl-PL" altLang="pl-PL" dirty="0">
              <a:latin typeface="Calibri" pitchFamily="34" charset="0"/>
              <a:cs typeface="Times New Roman" pitchFamily="18" charset="0"/>
            </a:endParaRPr>
          </a:p>
          <a:p>
            <a:pPr algn="just"/>
            <a:r>
              <a:rPr lang="pl-PL" altLang="pl-PL" sz="1400" dirty="0">
                <a:latin typeface="Calibri" pitchFamily="34" charset="0"/>
                <a:cs typeface="Times New Roman" pitchFamily="18" charset="0"/>
              </a:rPr>
              <a:t>Nabór wniosków o dofinansowanie </a:t>
            </a:r>
            <a:r>
              <a:rPr lang="pl-PL" altLang="pl-PL" sz="1400" dirty="0" smtClean="0">
                <a:latin typeface="Calibri" pitchFamily="34" charset="0"/>
                <a:cs typeface="Times New Roman" pitchFamily="18" charset="0"/>
              </a:rPr>
              <a:t>projektów konkursowych </a:t>
            </a:r>
            <a:r>
              <a:rPr lang="pl-PL" altLang="pl-PL" sz="1400" dirty="0">
                <a:latin typeface="Calibri" pitchFamily="34" charset="0"/>
                <a:cs typeface="Times New Roman" pitchFamily="18" charset="0"/>
              </a:rPr>
              <a:t>będzie prowadzony od dnia </a:t>
            </a:r>
            <a:r>
              <a:rPr lang="pl-PL" altLang="pl-PL" sz="1400" b="1" dirty="0">
                <a:latin typeface="Calibri" pitchFamily="34" charset="0"/>
                <a:cs typeface="Times New Roman" pitchFamily="18" charset="0"/>
              </a:rPr>
              <a:t>10.11.2015r. </a:t>
            </a:r>
            <a:r>
              <a:rPr lang="pl-PL" altLang="pl-PL" sz="1400" dirty="0">
                <a:latin typeface="Calibri" pitchFamily="34" charset="0"/>
                <a:cs typeface="Times New Roman" pitchFamily="18" charset="0"/>
              </a:rPr>
              <a:t>do dnia </a:t>
            </a:r>
            <a:r>
              <a:rPr lang="pl-PL" altLang="pl-PL" sz="1400" b="1" dirty="0">
                <a:latin typeface="Calibri" pitchFamily="34" charset="0"/>
                <a:cs typeface="Times New Roman" pitchFamily="18" charset="0"/>
              </a:rPr>
              <a:t>18.11.2015r.</a:t>
            </a:r>
            <a:endParaRPr lang="pl-PL" altLang="pl-PL" sz="1600" b="1" dirty="0">
              <a:latin typeface="Calibri" pitchFamily="34" charset="0"/>
              <a:cs typeface="Times New Roman" pitchFamily="18" charset="0"/>
            </a:endParaRPr>
          </a:p>
          <a:p>
            <a:pPr algn="just"/>
            <a:endParaRPr lang="pl-PL" altLang="pl-PL" sz="1000" b="1"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Wypełniony w </a:t>
            </a:r>
            <a:r>
              <a:rPr lang="pl-PL" altLang="pl-PL" sz="1400" b="1" u="sng" dirty="0">
                <a:solidFill>
                  <a:srgbClr val="0000FF"/>
                </a:solidFill>
                <a:latin typeface="Calibri" pitchFamily="34" charset="0"/>
                <a:cs typeface="Times New Roman" pitchFamily="18" charset="0"/>
                <a:hlinkClick r:id="rId3"/>
              </a:rPr>
              <a:t>Panelu Wnioskodawcy SYZYF RPO WO 2014-2020</a:t>
            </a:r>
            <a:r>
              <a:rPr lang="pl-PL" altLang="pl-PL" sz="1400" b="1" dirty="0">
                <a:latin typeface="Calibri" pitchFamily="34" charset="0"/>
                <a:cs typeface="Times New Roman" pitchFamily="18" charset="0"/>
              </a:rPr>
              <a:t>, tj. generatorze wniosków formularz wniosku o dofinansowanie projektu, należy wysłać </a:t>
            </a:r>
            <a:r>
              <a:rPr lang="pl-PL" altLang="pl-PL" sz="1400" b="1" dirty="0" err="1">
                <a:latin typeface="Calibri" pitchFamily="34" charset="0"/>
                <a:cs typeface="Times New Roman" pitchFamily="18" charset="0"/>
              </a:rPr>
              <a:t>on-line</a:t>
            </a:r>
            <a:r>
              <a:rPr lang="pl-PL" altLang="pl-PL" sz="1400" b="1" dirty="0">
                <a:latin typeface="Calibri" pitchFamily="34" charset="0"/>
                <a:cs typeface="Times New Roman" pitchFamily="18" charset="0"/>
              </a:rPr>
              <a:t> </a:t>
            </a:r>
            <a:r>
              <a:rPr lang="pl-PL" altLang="pl-PL" sz="1400" dirty="0">
                <a:latin typeface="Calibri" pitchFamily="34" charset="0"/>
                <a:cs typeface="Times New Roman" pitchFamily="18" charset="0"/>
              </a:rPr>
              <a:t>(taką funkcjonalność zapewnia generator wniosków dostępny na stronie internetowej </a:t>
            </a:r>
            <a:r>
              <a:rPr lang="pl-PL" altLang="pl-PL" sz="1400" u="sng" dirty="0" err="1">
                <a:solidFill>
                  <a:srgbClr val="0000FF"/>
                </a:solidFill>
                <a:latin typeface="Calibri" pitchFamily="34" charset="0"/>
                <a:cs typeface="Times New Roman" pitchFamily="18" charset="0"/>
                <a:hlinkClick r:id="rId4"/>
              </a:rPr>
              <a:t>www.pw.opolskie.pl</a:t>
            </a:r>
            <a:r>
              <a:rPr lang="pl-PL" altLang="pl-PL" sz="1400" dirty="0">
                <a:latin typeface="Calibri" pitchFamily="34" charset="0"/>
                <a:cs typeface="Times New Roman" pitchFamily="18" charset="0"/>
              </a:rPr>
              <a:t>) </a:t>
            </a:r>
            <a:r>
              <a:rPr lang="pl-PL" altLang="pl-PL" sz="1400" b="1" dirty="0">
                <a:latin typeface="Calibri" pitchFamily="34" charset="0"/>
                <a:cs typeface="Times New Roman" pitchFamily="18" charset="0"/>
              </a:rPr>
              <a:t>w wyżej określonym terminie.</a:t>
            </a:r>
            <a:endParaRPr lang="pl-PL" altLang="pl-PL" sz="1600" b="1" dirty="0">
              <a:latin typeface="Calibri" pitchFamily="34" charset="0"/>
              <a:cs typeface="Times New Roman" pitchFamily="18" charset="0"/>
            </a:endParaRPr>
          </a:p>
          <a:p>
            <a:pPr algn="just"/>
            <a:endParaRPr lang="pl-PL" altLang="pl-PL" sz="600"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Natomiast wersję papierową wniosku </a:t>
            </a:r>
            <a:r>
              <a:rPr lang="pl-PL" altLang="pl-PL" sz="1400" dirty="0">
                <a:latin typeface="Calibri" pitchFamily="34" charset="0"/>
                <a:cs typeface="Times New Roman" pitchFamily="18" charset="0"/>
              </a:rPr>
              <a:t>(w dwóch egzemplarzach tj. w dwóch oryginałach – zalecane lub oryginale i kopii) wraz z wymaganą dokumentacją, </a:t>
            </a:r>
            <a:r>
              <a:rPr lang="pl-PL" altLang="pl-PL" sz="1400" b="1" dirty="0">
                <a:latin typeface="Calibri" pitchFamily="34" charset="0"/>
                <a:cs typeface="Times New Roman" pitchFamily="18" charset="0"/>
              </a:rPr>
              <a:t>należy składać od poniedziałku do piątku w godzinach pracy urzędu tj. od 7:30 do 15:30 w: </a:t>
            </a:r>
            <a:endParaRPr lang="pl-PL" altLang="pl-PL" sz="1600" b="1" dirty="0">
              <a:latin typeface="Calibri" pitchFamily="34" charset="0"/>
              <a:cs typeface="Times New Roman" pitchFamily="18" charset="0"/>
            </a:endParaRPr>
          </a:p>
          <a:p>
            <a:pPr algn="just"/>
            <a:endParaRPr lang="pl-PL" altLang="pl-PL" sz="800" dirty="0">
              <a:latin typeface="Calibri" pitchFamily="34" charset="0"/>
              <a:cs typeface="Times New Roman" pitchFamily="18" charset="0"/>
            </a:endParaRPr>
          </a:p>
          <a:p>
            <a:pPr algn="ctr"/>
            <a:r>
              <a:rPr lang="pl-PL" altLang="pl-PL" sz="1400" b="1" dirty="0">
                <a:latin typeface="Calibri" pitchFamily="34" charset="0"/>
                <a:cs typeface="Times New Roman" pitchFamily="18" charset="0"/>
              </a:rPr>
              <a:t>Wojewódzkim Urzędzie Pracy w Opolu</a:t>
            </a:r>
            <a:endParaRPr lang="pl-PL" altLang="pl-PL" sz="1600" dirty="0">
              <a:latin typeface="Calibri" pitchFamily="34" charset="0"/>
              <a:cs typeface="Times New Roman" pitchFamily="18" charset="0"/>
            </a:endParaRPr>
          </a:p>
          <a:p>
            <a:pPr algn="ctr"/>
            <a:r>
              <a:rPr lang="pl-PL" altLang="pl-PL" sz="1400" b="1" dirty="0">
                <a:latin typeface="Calibri" pitchFamily="34" charset="0"/>
                <a:cs typeface="Times New Roman" pitchFamily="18" charset="0"/>
              </a:rPr>
              <a:t>Punkt Informacyjny o EFS</a:t>
            </a:r>
            <a:endParaRPr lang="pl-PL" altLang="pl-PL" sz="1600" dirty="0">
              <a:latin typeface="Calibri" pitchFamily="34" charset="0"/>
              <a:cs typeface="Times New Roman" pitchFamily="18" charset="0"/>
            </a:endParaRPr>
          </a:p>
          <a:p>
            <a:pPr algn="ctr"/>
            <a:r>
              <a:rPr lang="pl-PL" altLang="pl-PL" sz="1400" b="1" dirty="0">
                <a:latin typeface="Calibri" pitchFamily="34" charset="0"/>
                <a:cs typeface="Times New Roman" pitchFamily="18" charset="0"/>
              </a:rPr>
              <a:t>Pokój nr 14</a:t>
            </a:r>
            <a:endParaRPr lang="pl-PL" altLang="pl-PL" sz="1600" dirty="0">
              <a:latin typeface="Calibri" pitchFamily="34" charset="0"/>
              <a:cs typeface="Times New Roman" pitchFamily="18" charset="0"/>
            </a:endParaRPr>
          </a:p>
          <a:p>
            <a:pPr algn="ctr"/>
            <a:r>
              <a:rPr lang="pl-PL" altLang="pl-PL" sz="1400" b="1" dirty="0">
                <a:latin typeface="Calibri" pitchFamily="34" charset="0"/>
                <a:cs typeface="Times New Roman" pitchFamily="18" charset="0"/>
              </a:rPr>
              <a:t>ul. Głogowska 25c 45-315 </a:t>
            </a:r>
            <a:r>
              <a:rPr lang="pl-PL" altLang="pl-PL" sz="1400" b="1" dirty="0" smtClean="0">
                <a:latin typeface="Calibri" pitchFamily="34" charset="0"/>
                <a:cs typeface="Times New Roman" pitchFamily="18" charset="0"/>
              </a:rPr>
              <a:t>Opole</a:t>
            </a:r>
            <a:endParaRPr lang="pl-PL" altLang="pl-PL" sz="800" dirty="0" smtClean="0">
              <a:latin typeface="Calibri" pitchFamily="34" charset="0"/>
              <a:cs typeface="Times New Roman" pitchFamily="18" charset="0"/>
            </a:endParaRPr>
          </a:p>
          <a:p>
            <a:pPr algn="ctr"/>
            <a:r>
              <a:rPr lang="pl-PL" altLang="pl-PL" sz="800" b="1" dirty="0">
                <a:latin typeface="Calibri" pitchFamily="34" charset="0"/>
                <a:cs typeface="Times New Roman" pitchFamily="18" charset="0"/>
              </a:rPr>
              <a:t> </a:t>
            </a:r>
            <a:endParaRPr lang="pl-PL" altLang="pl-PL" sz="800" dirty="0">
              <a:latin typeface="Calibri" pitchFamily="34" charset="0"/>
              <a:cs typeface="Times New Roman" pitchFamily="18" charset="0"/>
            </a:endParaRPr>
          </a:p>
          <a:p>
            <a:pPr algn="ctr"/>
            <a:r>
              <a:rPr lang="pl-PL" altLang="pl-PL" sz="1400" b="1" u="sng" dirty="0" smtClean="0">
                <a:latin typeface="Calibri" pitchFamily="34" charset="0"/>
                <a:cs typeface="Times New Roman" pitchFamily="18" charset="0"/>
              </a:rPr>
              <a:t>Instrukcja </a:t>
            </a:r>
            <a:r>
              <a:rPr lang="pl-PL" altLang="pl-PL" sz="1400" b="1" u="sng" dirty="0">
                <a:latin typeface="Calibri" pitchFamily="34" charset="0"/>
                <a:cs typeface="Times New Roman" pitchFamily="18" charset="0"/>
              </a:rPr>
              <a:t>przygotowania wersji elektronicznej i papierowej wniosku o dofinansowanie projektu znajduje się w załączniku nr 3 do </a:t>
            </a:r>
            <a:r>
              <a:rPr lang="pl-PL" altLang="pl-PL" sz="1400" b="1" u="sng" dirty="0" smtClean="0">
                <a:latin typeface="Calibri" pitchFamily="34" charset="0"/>
                <a:cs typeface="Times New Roman" pitchFamily="18" charset="0"/>
              </a:rPr>
              <a:t>Regulaminu Konkursu. </a:t>
            </a:r>
            <a:r>
              <a:rPr lang="pl-PL" altLang="pl-PL" sz="1400" b="1" u="sng" dirty="0">
                <a:latin typeface="Calibri" pitchFamily="34" charset="0"/>
                <a:cs typeface="Times New Roman" pitchFamily="18" charset="0"/>
              </a:rPr>
              <a:t>W zakresie doręczeń i sposobu obliczania terminów stosuje się przepisy ustawy z dnia 14 czerwca 1960 r. – Kodeks postępowania administracyjnego</a:t>
            </a:r>
            <a:r>
              <a:rPr lang="pl-PL" altLang="pl-PL" sz="1400" b="1" u="sng" dirty="0" smtClean="0">
                <a:latin typeface="Calibri" pitchFamily="34" charset="0"/>
                <a:cs typeface="Times New Roman" pitchFamily="18" charset="0"/>
              </a:rPr>
              <a:t>.</a:t>
            </a:r>
          </a:p>
          <a:p>
            <a:pPr algn="just"/>
            <a:endParaRPr lang="pl-PL" altLang="pl-PL" sz="1600" dirty="0">
              <a:latin typeface="Calibri" pitchFamily="34"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634734" cy="6340197"/>
          </a:xfrm>
          <a:prstGeom prst="rect">
            <a:avLst/>
          </a:prstGeom>
        </p:spPr>
        <p:txBody>
          <a:bodyPr wrap="square">
            <a:spAutoFit/>
          </a:bodyPr>
          <a:lstStyle/>
          <a:p>
            <a:pPr algn="just">
              <a:defRPr/>
            </a:pPr>
            <a:endParaRPr lang="pl-PL" sz="1400" dirty="0" smtClean="0">
              <a:latin typeface="+mn-lt"/>
            </a:endParaRPr>
          </a:p>
          <a:p>
            <a:pPr algn="ctr">
              <a:defRPr/>
            </a:pPr>
            <a:r>
              <a:rPr lang="pl-PL" sz="1400" b="1" u="sng" dirty="0"/>
              <a:t>Typy projektów podlegających dofinansowaniu c.d.</a:t>
            </a:r>
            <a:endParaRPr lang="pl-PL" sz="1400" dirty="0">
              <a:latin typeface="+mn-lt"/>
            </a:endParaRPr>
          </a:p>
          <a:p>
            <a:pPr algn="just">
              <a:defRPr/>
            </a:pPr>
            <a:endParaRPr lang="pl-PL" sz="1200" dirty="0" smtClean="0">
              <a:latin typeface="+mn-lt"/>
            </a:endParaRPr>
          </a:p>
          <a:p>
            <a:pPr algn="just">
              <a:defRPr/>
            </a:pPr>
            <a:r>
              <a:rPr lang="pl-PL" sz="1200" dirty="0" smtClean="0">
                <a:latin typeface="+mn-lt"/>
              </a:rPr>
              <a:t>W/</a:t>
            </a:r>
            <a:r>
              <a:rPr lang="pl-PL" sz="1200" dirty="0" err="1" smtClean="0">
                <a:latin typeface="+mn-lt"/>
              </a:rPr>
              <a:t>w</a:t>
            </a:r>
            <a:r>
              <a:rPr lang="pl-PL" sz="1200" dirty="0" smtClean="0">
                <a:latin typeface="+mn-lt"/>
              </a:rPr>
              <a:t> </a:t>
            </a:r>
            <a:r>
              <a:rPr lang="pl-PL" sz="1200" dirty="0">
                <a:latin typeface="+mn-lt"/>
              </a:rPr>
              <a:t>działania będą prowadzone z uwzględnieniem indywidualnych potrzeb rozwojowych i edukacyjnych oraz możliwości psychofizycznych uczniów lub słuchaczy objętych wsparciem.</a:t>
            </a:r>
          </a:p>
          <a:p>
            <a:pPr algn="just">
              <a:defRPr/>
            </a:pPr>
            <a:r>
              <a:rPr lang="pl-PL" sz="1200" dirty="0">
                <a:latin typeface="+mn-lt"/>
              </a:rPr>
              <a:t> </a:t>
            </a:r>
          </a:p>
          <a:p>
            <a:pPr algn="just">
              <a:defRPr/>
            </a:pPr>
            <a:r>
              <a:rPr lang="pl-PL" sz="1200" dirty="0">
                <a:latin typeface="+mn-lt"/>
              </a:rPr>
              <a:t>W ramach programów rozwijania kompetencji cyfrowych uczniów, wychowanków lub słuchaczy poprzez naukę programowania </a:t>
            </a:r>
            <a:br>
              <a:rPr lang="pl-PL" sz="1200" dirty="0">
                <a:latin typeface="+mn-lt"/>
              </a:rPr>
            </a:br>
            <a:r>
              <a:rPr lang="pl-PL" sz="1200" b="1" dirty="0">
                <a:latin typeface="+mn-lt"/>
              </a:rPr>
              <a:t>(lit. d)</a:t>
            </a:r>
            <a:r>
              <a:rPr lang="pl-PL" sz="1200" dirty="0">
                <a:latin typeface="+mn-lt"/>
              </a:rPr>
              <a:t> zapewnia się szkołom lub placówkom systemu oświaty realizującym programy rozwijania kompetencji cyfrowych uczniów, wychowanków lub słuchaczy możliwość wyboru środowiska informatycznego do prowadzenia nauki programowania.</a:t>
            </a:r>
          </a:p>
          <a:p>
            <a:pPr algn="just">
              <a:defRPr/>
            </a:pPr>
            <a:r>
              <a:rPr lang="pl-PL" sz="1200" dirty="0">
                <a:latin typeface="+mn-lt"/>
              </a:rPr>
              <a:t>Działania dotyczące podnoszenia kompetencji nauczycieli w zakresie programowania mogą być realizowane według jednego </a:t>
            </a:r>
            <a:br>
              <a:rPr lang="pl-PL" sz="1200" dirty="0">
                <a:latin typeface="+mn-lt"/>
              </a:rPr>
            </a:br>
            <a:r>
              <a:rPr lang="pl-PL" sz="1200" dirty="0">
                <a:latin typeface="+mn-lt"/>
              </a:rPr>
              <a:t>z poniższych schematów:</a:t>
            </a:r>
          </a:p>
          <a:p>
            <a:pPr>
              <a:defRPr/>
            </a:pPr>
            <a:r>
              <a:rPr lang="pl-PL" sz="1200" dirty="0">
                <a:latin typeface="+mn-lt"/>
              </a:rPr>
              <a:t>a) szkolenia lub inne formy podnoszenia kompetencji nauczycieli prowadzone przez trenerów przygotowanych w ramach PO WER do realizacji programów szkoleniowych dla nauczycieli; </a:t>
            </a:r>
          </a:p>
          <a:p>
            <a:pPr>
              <a:defRPr/>
            </a:pPr>
            <a:r>
              <a:rPr lang="pl-PL" sz="1200" dirty="0">
                <a:latin typeface="+mn-lt"/>
              </a:rPr>
              <a:t>b) studia podyplomowe; </a:t>
            </a:r>
          </a:p>
          <a:p>
            <a:pPr>
              <a:defRPr/>
            </a:pPr>
            <a:r>
              <a:rPr lang="pl-PL" sz="1200" dirty="0">
                <a:latin typeface="+mn-lt"/>
              </a:rPr>
              <a:t>c) szkolenia lub inne formy podnoszenia kompetencji nauczycieli prowadzone przez ekspertów z dziedziny programowania; </a:t>
            </a:r>
          </a:p>
          <a:p>
            <a:pPr algn="just">
              <a:defRPr/>
            </a:pPr>
            <a:r>
              <a:rPr lang="pl-PL" sz="1200" dirty="0">
                <a:latin typeface="+mn-lt"/>
              </a:rPr>
              <a:t>d) szkolenia z wykorzystaniem wiedzy i umiejętności nauczycieli szkół lub placówek systemu oświaty, które uczestniczyły </a:t>
            </a:r>
            <a:br>
              <a:rPr lang="pl-PL" sz="1200" dirty="0">
                <a:latin typeface="+mn-lt"/>
              </a:rPr>
            </a:br>
            <a:r>
              <a:rPr lang="pl-PL" sz="1200" dirty="0">
                <a:latin typeface="+mn-lt"/>
              </a:rPr>
              <a:t>w podobnych przedsięwzięciach. </a:t>
            </a:r>
          </a:p>
          <a:p>
            <a:pPr>
              <a:defRPr/>
            </a:pPr>
            <a:endParaRPr lang="pl-PL" sz="1200" dirty="0">
              <a:latin typeface="+mn-lt"/>
            </a:endParaRPr>
          </a:p>
          <a:p>
            <a:pPr>
              <a:defRPr/>
            </a:pPr>
            <a:r>
              <a:rPr lang="pl-PL" sz="1200" dirty="0">
                <a:latin typeface="+mn-lt"/>
              </a:rPr>
              <a:t>Zakres wsparcia dotyczący nauki programowania wśród uczniów i słuchaczy obejmie </a:t>
            </a:r>
            <a:r>
              <a:rPr lang="pl-PL" sz="1200" dirty="0" smtClean="0">
                <a:latin typeface="+mn-lt"/>
              </a:rPr>
              <a:t>m.in.:</a:t>
            </a:r>
            <a:endParaRPr lang="pl-PL" sz="1200" dirty="0">
              <a:latin typeface="+mn-lt"/>
            </a:endParaRPr>
          </a:p>
          <a:p>
            <a:pPr>
              <a:defRPr/>
            </a:pPr>
            <a:r>
              <a:rPr lang="pl-PL" sz="1200" dirty="0">
                <a:latin typeface="+mn-lt"/>
              </a:rPr>
              <a:t>- realizację dodatkowych zajęć na podstawie opracowanych scenariuszy; </a:t>
            </a:r>
          </a:p>
          <a:p>
            <a:pPr>
              <a:defRPr/>
            </a:pPr>
            <a:r>
              <a:rPr lang="pl-PL" sz="1200" dirty="0">
                <a:latin typeface="+mn-lt"/>
              </a:rPr>
              <a:t>- działalność szkolnych kółek programistycznych. </a:t>
            </a:r>
          </a:p>
          <a:p>
            <a:pPr>
              <a:defRPr/>
            </a:pPr>
            <a:r>
              <a:rPr lang="pl-PL" sz="1200" dirty="0">
                <a:latin typeface="+mn-lt"/>
              </a:rPr>
              <a:t> </a:t>
            </a:r>
          </a:p>
          <a:p>
            <a:pPr>
              <a:defRPr/>
            </a:pPr>
            <a:r>
              <a:rPr lang="pl-PL" sz="1000" dirty="0">
                <a:latin typeface="+mn-lt"/>
              </a:rPr>
              <a:t> </a:t>
            </a: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634734" cy="6401753"/>
          </a:xfrm>
          <a:prstGeom prst="rect">
            <a:avLst/>
          </a:prstGeom>
        </p:spPr>
        <p:txBody>
          <a:bodyPr wrap="square">
            <a:spAutoFit/>
          </a:bodyPr>
          <a:lstStyle/>
          <a:p>
            <a:pPr algn="ctr">
              <a:defRPr/>
            </a:pPr>
            <a:r>
              <a:rPr lang="pl-PL" sz="1400" b="1" u="sng" dirty="0"/>
              <a:t>Typy projektów podlegających dofinansowaniu c.d.</a:t>
            </a:r>
            <a:endParaRPr lang="pl-PL" sz="1400" b="1" dirty="0" smtClean="0">
              <a:latin typeface="+mn-lt"/>
            </a:endParaRPr>
          </a:p>
          <a:p>
            <a:pPr>
              <a:defRPr/>
            </a:pPr>
            <a:endParaRPr lang="pl-PL" sz="1200" b="1" dirty="0">
              <a:latin typeface="+mn-lt"/>
            </a:endParaRPr>
          </a:p>
          <a:p>
            <a:pPr>
              <a:defRPr/>
            </a:pPr>
            <a:r>
              <a:rPr lang="pl-PL" sz="1200" b="1" dirty="0" smtClean="0">
                <a:latin typeface="+mn-lt"/>
              </a:rPr>
              <a:t>Czwarty </a:t>
            </a:r>
            <a:r>
              <a:rPr lang="pl-PL" sz="1200" b="1" dirty="0">
                <a:latin typeface="+mn-lt"/>
              </a:rPr>
              <a:t>typ projektu:</a:t>
            </a:r>
          </a:p>
          <a:p>
            <a:pPr>
              <a:defRPr/>
            </a:pPr>
            <a:r>
              <a:rPr lang="pl-PL" sz="1200" b="1" dirty="0">
                <a:latin typeface="+mn-lt"/>
              </a:rPr>
              <a:t>Kompleksowe programy wspomagające szkołę lub placówkę systemu oświaty w procesie indywidualizacji pracy z uczniem ze specjalnymi potrzebami edukacyjnymi, w tym wsparcie ucznia młodszego:</a:t>
            </a:r>
          </a:p>
          <a:p>
            <a:pPr>
              <a:defRPr/>
            </a:pPr>
            <a:endParaRPr lang="pl-PL" sz="1200" dirty="0">
              <a:latin typeface="+mn-lt"/>
            </a:endParaRPr>
          </a:p>
          <a:p>
            <a:pPr algn="just">
              <a:defRPr/>
            </a:pPr>
            <a:r>
              <a:rPr lang="pl-PL" sz="1200" dirty="0">
                <a:latin typeface="+mn-lt"/>
              </a:rPr>
              <a:t>a) doposażenie szkół lub placówek systemu oświaty w pomoce dydaktyczne oraz specjalistyczny sprzęt do rozpoznawania potrzeb rozwojowych, edukacyjnych i możliwości psychofizycznych oraz wspomagania rozwoju i prowadzenia terapii uczniów ze specjalnymi potrzebami edukacyjnymi, a także podręczniki szkolne i materiały dydaktyczne dostosowane do potrzeb uczniów z niepełnosprawnością, ze szczególnym uwzględnieniem tych pomocy, sprzętu i narzędzi, które są zgodne z koncepcją uniwersalnego projektowania;</a:t>
            </a:r>
          </a:p>
          <a:p>
            <a:pPr algn="just">
              <a:defRPr/>
            </a:pPr>
            <a:r>
              <a:rPr lang="pl-PL" sz="1200" dirty="0">
                <a:latin typeface="+mn-lt"/>
              </a:rPr>
              <a:t>b) przygotowanie nauczycieli do prowadzenia procesu indywidualizacji pracy z uczniem ze specjalnymi potrzebami edukacyjnymi, w tym wsparcia ucznia młodszego, rozpoznawania potrzeb rozwojowych, edukacyjnych i możliwości psychofizycznych uczniów i efektywnego stosowania pomocy dydaktycznych w pracy;</a:t>
            </a:r>
          </a:p>
          <a:p>
            <a:pPr>
              <a:defRPr/>
            </a:pPr>
            <a:r>
              <a:rPr lang="pl-PL" sz="1200" dirty="0">
                <a:latin typeface="+mn-lt"/>
              </a:rPr>
              <a:t>c) wsparcie uczniów ze specjalnymi potrzebami edukacyjnymi, w tym uczniów młodszych w ramach zajęć uzupełniających ofertę szkoły lub placówki systemu oświaty.</a:t>
            </a:r>
          </a:p>
          <a:p>
            <a:pPr>
              <a:defRPr/>
            </a:pPr>
            <a:r>
              <a:rPr lang="pl-PL" sz="1200" dirty="0">
                <a:latin typeface="+mn-lt"/>
              </a:rPr>
              <a:t> </a:t>
            </a:r>
          </a:p>
          <a:p>
            <a:pPr algn="just">
              <a:defRPr/>
            </a:pPr>
            <a:r>
              <a:rPr lang="pl-PL" sz="1200" dirty="0">
                <a:latin typeface="+mn-lt"/>
              </a:rPr>
              <a:t>Działania w zakresie indywidualizacji pracy z uczniem ze specjalnymi potrzebami edukacyjnymi, z wyłączeniem</a:t>
            </a:r>
          </a:p>
          <a:p>
            <a:pPr algn="just">
              <a:defRPr/>
            </a:pPr>
            <a:r>
              <a:rPr lang="pl-PL" sz="1200" dirty="0">
                <a:latin typeface="+mn-lt"/>
              </a:rPr>
              <a:t>wsparcia udzielanego na rzecz ucznia młodszego lub ucznia z niepełnosprawnością, obejmą wyłącznie II etap edukacyjny</a:t>
            </a:r>
          </a:p>
          <a:p>
            <a:pPr algn="just">
              <a:defRPr/>
            </a:pPr>
            <a:r>
              <a:rPr lang="pl-PL" sz="1200" dirty="0">
                <a:latin typeface="+mn-lt"/>
              </a:rPr>
              <a:t>(klasy IV-VI szkoły podstawowej) i III etap edukacyjny (gimnazjum). Wsparcie ucznia młodszego oraz ucznia z</a:t>
            </a:r>
          </a:p>
          <a:p>
            <a:pPr algn="just">
              <a:defRPr/>
            </a:pPr>
            <a:r>
              <a:rPr lang="pl-PL" sz="1200" dirty="0">
                <a:latin typeface="+mn-lt"/>
              </a:rPr>
              <a:t>niepełnosprawnością może być realizowane na wszystkich etapach edukacyjnych.</a:t>
            </a:r>
          </a:p>
          <a:p>
            <a:pPr algn="just">
              <a:defRPr/>
            </a:pPr>
            <a:endParaRPr lang="pl-PL" sz="1200" dirty="0">
              <a:latin typeface="+mn-lt"/>
            </a:endParaRPr>
          </a:p>
          <a:p>
            <a:pPr algn="just">
              <a:defRPr/>
            </a:pPr>
            <a:r>
              <a:rPr lang="pl-PL" sz="1200" dirty="0">
                <a:latin typeface="+mn-lt"/>
              </a:rPr>
              <a:t>W ramach 4 typu projektu zakłada się, iż działania określone w ramach lit. b) i c) uwzględniają współpracę z rodzicami.</a:t>
            </a:r>
          </a:p>
          <a:p>
            <a:pPr algn="just">
              <a:defRPr/>
            </a:pPr>
            <a:r>
              <a:rPr lang="pl-PL" sz="1200" dirty="0">
                <a:latin typeface="+mn-lt"/>
              </a:rPr>
              <a:t> </a:t>
            </a:r>
          </a:p>
          <a:p>
            <a:pPr>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634734" cy="6586418"/>
          </a:xfrm>
          <a:prstGeom prst="rect">
            <a:avLst/>
          </a:prstGeom>
        </p:spPr>
        <p:txBody>
          <a:bodyPr wrap="square">
            <a:spAutoFit/>
          </a:bodyPr>
          <a:lstStyle/>
          <a:p>
            <a:pPr algn="ctr">
              <a:defRPr/>
            </a:pPr>
            <a:r>
              <a:rPr lang="pl-PL" sz="1400" b="1" u="sng" dirty="0"/>
              <a:t>Typy projektów podlegających dofinansowaniu c.d</a:t>
            </a:r>
            <a:r>
              <a:rPr lang="pl-PL" sz="1400" b="1" u="sng" dirty="0" smtClean="0"/>
              <a:t>.</a:t>
            </a:r>
          </a:p>
          <a:p>
            <a:pPr>
              <a:defRPr/>
            </a:pPr>
            <a:endParaRPr lang="pl-PL" sz="1200" dirty="0">
              <a:latin typeface="+mn-lt"/>
            </a:endParaRPr>
          </a:p>
          <a:p>
            <a:pPr>
              <a:defRPr/>
            </a:pPr>
            <a:r>
              <a:rPr lang="pl-PL" sz="1200" dirty="0" smtClean="0">
                <a:latin typeface="+mn-lt"/>
              </a:rPr>
              <a:t>Doposażenie </a:t>
            </a:r>
            <a:r>
              <a:rPr lang="pl-PL" sz="1200" dirty="0">
                <a:latin typeface="+mn-lt"/>
              </a:rPr>
              <a:t>bazy dydaktycznej szkół i placówek systemu oświaty </a:t>
            </a:r>
            <a:r>
              <a:rPr lang="pl-PL" sz="1200" b="1" dirty="0">
                <a:latin typeface="+mn-lt"/>
              </a:rPr>
              <a:t>(lit. a)</a:t>
            </a:r>
            <a:r>
              <a:rPr lang="pl-PL" sz="1200" dirty="0">
                <a:latin typeface="+mn-lt"/>
              </a:rPr>
              <a:t> obejmuje zakup m.in.:</a:t>
            </a:r>
          </a:p>
          <a:p>
            <a:pPr>
              <a:defRPr/>
            </a:pPr>
            <a:r>
              <a:rPr lang="pl-PL" sz="1200" dirty="0">
                <a:latin typeface="+mn-lt"/>
              </a:rPr>
              <a:t>i) specjalistycznego oprogramowania;</a:t>
            </a:r>
          </a:p>
          <a:p>
            <a:pPr>
              <a:defRPr/>
            </a:pPr>
            <a:r>
              <a:rPr lang="pl-PL" sz="1200" dirty="0">
                <a:latin typeface="+mn-lt"/>
              </a:rPr>
              <a:t>ii) materiałów do diagnozy, wspomagania rozwoju </a:t>
            </a:r>
            <a:br>
              <a:rPr lang="pl-PL" sz="1200" dirty="0">
                <a:latin typeface="+mn-lt"/>
              </a:rPr>
            </a:br>
            <a:r>
              <a:rPr lang="pl-PL" sz="1200" dirty="0">
                <a:latin typeface="+mn-lt"/>
              </a:rPr>
              <a:t>i korygowania deficytów takich jak: wady wymowy, dysleksja, wady postawy, zaburzenia koordynacji wzrokowo-ruchowej;</a:t>
            </a:r>
          </a:p>
          <a:p>
            <a:pPr algn="just">
              <a:defRPr/>
            </a:pPr>
            <a:r>
              <a:rPr lang="pl-PL" sz="1200" dirty="0">
                <a:latin typeface="+mn-lt"/>
              </a:rPr>
              <a:t>iii) materiałów do diagnozy i terapii specyficznych trudności w uczeniu  się, również takich, które wynikają z potrzeb ucznia młodszego;</a:t>
            </a:r>
          </a:p>
          <a:p>
            <a:pPr>
              <a:defRPr/>
            </a:pPr>
            <a:r>
              <a:rPr lang="pl-PL" sz="1200" dirty="0">
                <a:latin typeface="+mn-lt"/>
              </a:rPr>
              <a:t>iv) sprzętu specjalistycznego, wspierającego funkcjonowanie uczniów z niepełnosprawnością w szkole lub placówce;</a:t>
            </a:r>
          </a:p>
          <a:p>
            <a:pPr>
              <a:defRPr/>
            </a:pPr>
            <a:r>
              <a:rPr lang="pl-PL" sz="1200" dirty="0">
                <a:latin typeface="+mn-lt"/>
              </a:rPr>
              <a:t>v) podręczników szkolnych i materiałów dydaktycznych dostosowanych do potrzeb uczniów z niepełnosprawnością.</a:t>
            </a:r>
          </a:p>
          <a:p>
            <a:pPr>
              <a:defRPr/>
            </a:pPr>
            <a:r>
              <a:rPr lang="pl-PL" sz="1200" dirty="0">
                <a:latin typeface="+mn-lt"/>
              </a:rPr>
              <a:t> </a:t>
            </a:r>
          </a:p>
          <a:p>
            <a:pPr>
              <a:defRPr/>
            </a:pPr>
            <a:r>
              <a:rPr lang="pl-PL" sz="1200" dirty="0">
                <a:latin typeface="+mn-lt"/>
              </a:rPr>
              <a:t>Wsparcie w zakresie przygotowania nauczycieli do prowadzenia procesu indywidualizacji pracy z uczniem ze specjalnymi potrzebami edukacyjnymi, w tym wsparcia ucznia młodszego i efektywnego stosowania pomocy dydaktycznych w pracy </a:t>
            </a:r>
            <a:r>
              <a:rPr lang="pl-PL" sz="1200" b="1" dirty="0">
                <a:latin typeface="+mn-lt"/>
              </a:rPr>
              <a:t>(lit. b ) </a:t>
            </a:r>
            <a:r>
              <a:rPr lang="pl-PL" sz="1200" dirty="0">
                <a:latin typeface="+mn-lt"/>
              </a:rPr>
              <a:t>może obejmować w szczególności:</a:t>
            </a:r>
          </a:p>
          <a:p>
            <a:pPr>
              <a:defRPr/>
            </a:pPr>
            <a:r>
              <a:rPr lang="pl-PL" sz="1200" dirty="0">
                <a:latin typeface="+mn-lt"/>
              </a:rPr>
              <a:t>a) kursy i szkolenia doskonalące (teoretyczne i praktyczne), w tym z wykorzystaniem trenerów przeszkolonych w ramach PO WER, studia podyplomowe;</a:t>
            </a:r>
          </a:p>
          <a:p>
            <a:pPr>
              <a:defRPr/>
            </a:pPr>
            <a:r>
              <a:rPr lang="pl-PL" sz="1200" dirty="0">
                <a:latin typeface="+mn-lt"/>
              </a:rPr>
              <a:t>b) wspieranie istniejących, budowanie nowych i moderowanie sieci współpracy i samokształcenia nauczycieli;</a:t>
            </a:r>
          </a:p>
          <a:p>
            <a:pPr>
              <a:defRPr/>
            </a:pPr>
            <a:r>
              <a:rPr lang="pl-PL" sz="1200" dirty="0">
                <a:latin typeface="+mn-lt"/>
              </a:rPr>
              <a:t>c) realizację w szkole lub placówce systemu oświaty programów wspomagania;</a:t>
            </a:r>
          </a:p>
          <a:p>
            <a:pPr>
              <a:defRPr/>
            </a:pPr>
            <a:r>
              <a:rPr lang="pl-PL" sz="1200" dirty="0">
                <a:latin typeface="+mn-lt"/>
              </a:rPr>
              <a:t>d) staże i praktyki nauczycieli realizowane we współpracy z podmiotami  z otoczenia szkoły lub placówki systemu oświaty;</a:t>
            </a:r>
          </a:p>
          <a:p>
            <a:pPr algn="just">
              <a:defRPr/>
            </a:pPr>
            <a:r>
              <a:rPr lang="pl-PL" sz="1200" dirty="0">
                <a:latin typeface="+mn-lt"/>
              </a:rPr>
              <a:t>e) współpracę ze specjalistycznymi ośrodkami, np.: szkołami kształcącymi dzieci i młodzież z niepełnosprawnościami, specjalnymi ośrodkami szkolno-wychowawczymi, młodzieżowymi ośrodkami wychowawczymi, młodzieżowymi ośrodkami socjoterapii, poradniami psychologiczno-pedagogicznymi;</a:t>
            </a:r>
          </a:p>
          <a:p>
            <a:pPr algn="just">
              <a:defRPr/>
            </a:pPr>
            <a:r>
              <a:rPr lang="pl-PL" sz="1200" dirty="0">
                <a:latin typeface="+mn-lt"/>
              </a:rPr>
              <a:t>f) wykorzystanie narzędzi, metod lub form pracy wypracowanych w ramach projektów, w tym pozytywnie </a:t>
            </a:r>
            <a:r>
              <a:rPr lang="pl-PL" sz="1200" dirty="0" err="1">
                <a:latin typeface="+mn-lt"/>
              </a:rPr>
              <a:t>zwalidowanych</a:t>
            </a:r>
            <a:r>
              <a:rPr lang="pl-PL" sz="1200" dirty="0">
                <a:latin typeface="+mn-lt"/>
              </a:rPr>
              <a:t> produktów projektów innowacyjnych, zrealizowanych w latach 2007-2013 w ramach PO KL.</a:t>
            </a: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634734" cy="6401753"/>
          </a:xfrm>
          <a:prstGeom prst="rect">
            <a:avLst/>
          </a:prstGeom>
        </p:spPr>
        <p:txBody>
          <a:bodyPr wrap="square">
            <a:spAutoFit/>
          </a:bodyPr>
          <a:lstStyle/>
          <a:p>
            <a:pPr algn="ctr">
              <a:defRPr/>
            </a:pPr>
            <a:r>
              <a:rPr lang="pl-PL" sz="1400" b="1" u="sng" dirty="0"/>
              <a:t>Typy projektów podlegających dofinansowaniu c.d.</a:t>
            </a:r>
            <a:endParaRPr lang="pl-PL" sz="1400" dirty="0" smtClean="0">
              <a:latin typeface="+mn-lt"/>
            </a:endParaRPr>
          </a:p>
          <a:p>
            <a:pPr algn="just">
              <a:defRPr/>
            </a:pPr>
            <a:endParaRPr lang="pl-PL" sz="1200" dirty="0">
              <a:latin typeface="+mn-lt"/>
            </a:endParaRPr>
          </a:p>
          <a:p>
            <a:pPr algn="just">
              <a:defRPr/>
            </a:pPr>
            <a:r>
              <a:rPr lang="pl-PL" sz="1200" dirty="0" smtClean="0">
                <a:latin typeface="+mn-lt"/>
              </a:rPr>
              <a:t>Realizacja </a:t>
            </a:r>
            <a:r>
              <a:rPr lang="pl-PL" sz="1200" dirty="0">
                <a:latin typeface="+mn-lt"/>
              </a:rPr>
              <a:t>wsparcia, o którym mowa powyżej jest możliwa z wykorzystaniem lokalnych zasobów specjalistycznych placówek specjalnych, ośrodków szkolno-wychowawczych, młodzieżowych ośrodków wychowawczych, młodzieżowych ośrodków socjoterapii, ośrodków rewalidacyjno-wychowawczych, poradni psychologiczno-pedagogicznych.</a:t>
            </a:r>
          </a:p>
          <a:p>
            <a:pPr algn="just">
              <a:defRPr/>
            </a:pPr>
            <a:endParaRPr lang="pl-PL" sz="1200" dirty="0">
              <a:latin typeface="+mn-lt"/>
            </a:endParaRPr>
          </a:p>
          <a:p>
            <a:pPr algn="just">
              <a:defRPr/>
            </a:pPr>
            <a:r>
              <a:rPr lang="pl-PL" sz="1200" dirty="0">
                <a:latin typeface="+mn-lt"/>
              </a:rPr>
              <a:t>Beneficjent ma obowiązek zapewnić, by zakupione pomoce, sprzęt specjalistyczny lub podręczniki, a także wiedza i umiejętności przeszkolonych nauczycieli będą wykorzystywane w ramach działań prowadzonych przez szkoły lub placówki systemu oświaty, odpowiednio do:</a:t>
            </a:r>
          </a:p>
          <a:p>
            <a:pPr algn="just">
              <a:defRPr/>
            </a:pPr>
            <a:r>
              <a:rPr lang="pl-PL" sz="1200" dirty="0">
                <a:latin typeface="+mn-lt"/>
              </a:rPr>
              <a:t>a) organizowania i udzielania przez szkoły i placówki systemu oświaty pomocy psychologiczno-pedagogicznej w trakcie bieżącej pracy z uczniem oraz w formach wymienionych w rozporządzeniu Ministra Edukacji Narodowej z dnia 30 kwietnia 2013 r. w sprawie zasad udzielania i organizacji pomocy </a:t>
            </a:r>
            <a:r>
              <a:rPr lang="pl-PL" sz="1200" dirty="0" err="1">
                <a:latin typeface="+mn-lt"/>
              </a:rPr>
              <a:t>psychologiczno</a:t>
            </a:r>
            <a:r>
              <a:rPr lang="pl-PL" sz="1200" dirty="0">
                <a:latin typeface="+mn-lt"/>
              </a:rPr>
              <a:t> – pedagogicznej w publicznych przedszkolach, szkołach i placówkach;</a:t>
            </a:r>
          </a:p>
          <a:p>
            <a:pPr algn="just">
              <a:defRPr/>
            </a:pPr>
            <a:r>
              <a:rPr lang="pl-PL" sz="1200" dirty="0">
                <a:latin typeface="+mn-lt"/>
              </a:rPr>
              <a:t>b) opracowania i realizacji w trakcie bieżącej pracy z uczniem indywidualnych programów edukacyjno-terapeutycznych dla uczniów posiadających orzeczenie o potrzebie kształcenia specjalnego zgodnie z przepisami odpowiednio rozporządzenia Ministra Edukacji Narodowej z dnia 17 listopada 2010 r. w sprawie warunków organizowania kształcenia, wychowania i opieki dla dzieci i młodzieży niepełnosprawnych oraz niedostosowanych społecznie w przedszkolach, szkołach i oddziałach ogólnodostępnych lub integracyjnych (Dz. U. z 2014 r. poz. 414) lub rozporządzenia Ministra Edukacji Narodowej z dnia 17 listopada 2010 r. w sprawie warunków organizowania kształcenia, wychowania i opieki dla dzieci i młodzieży niepełnosprawnych oraz niedostosowanych społecznie </a:t>
            </a:r>
            <a:br>
              <a:rPr lang="pl-PL" sz="1200" dirty="0">
                <a:latin typeface="+mn-lt"/>
              </a:rPr>
            </a:br>
            <a:r>
              <a:rPr lang="pl-PL" sz="1200" dirty="0">
                <a:latin typeface="+mn-lt"/>
              </a:rPr>
              <a:t>w specjalnych przedszkolach, szkołach i oddziałach oraz w ośrodkach (Dz. U. z 2014 r. poz. 392);</a:t>
            </a:r>
          </a:p>
          <a:p>
            <a:pPr algn="just">
              <a:defRPr/>
            </a:pPr>
            <a:r>
              <a:rPr lang="pl-PL" sz="1200" dirty="0">
                <a:latin typeface="+mn-lt"/>
              </a:rPr>
              <a:t>c) opracowania i realizacji w trakcie bieżącej pracy z uczniem indywidualnych programów zajęć rewalidacyjno-wychowawczych dla dzieci i młodzieży posiadających orzeczenie o potrzebie zajęć rewalidacyjno-wychowawczych zgodnie z przepisami rozporządzenia Ministra Edukacji Narodowej z dnia 23 kwietnia 2013 r. w sprawie warunków i sposobu organizowania zajęć rewalidacyjno-wychowawczych dla dzieci i młodzieży z upośledzeniem umysłowym w stopniu głębokim (Dz. U. poz. 529).</a:t>
            </a:r>
          </a:p>
          <a:p>
            <a:pPr algn="just">
              <a:defRPr/>
            </a:pPr>
            <a:endParaRPr lang="pl-PL" sz="1200" dirty="0">
              <a:latin typeface="+mn-lt"/>
            </a:endParaRPr>
          </a:p>
          <a:p>
            <a:pPr algn="just">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634734" cy="6894195"/>
          </a:xfrm>
          <a:prstGeom prst="rect">
            <a:avLst/>
          </a:prstGeom>
        </p:spPr>
        <p:txBody>
          <a:bodyPr wrap="square">
            <a:spAutoFit/>
          </a:bodyPr>
          <a:lstStyle/>
          <a:p>
            <a:pPr algn="ctr">
              <a:defRPr/>
            </a:pPr>
            <a:r>
              <a:rPr lang="pl-PL" sz="1400" b="1" u="sng" dirty="0"/>
              <a:t>Typy projektów podlegających dofinansowaniu c.d.</a:t>
            </a:r>
            <a:endParaRPr lang="pl-PL" sz="1400" dirty="0" smtClean="0">
              <a:latin typeface="+mn-lt"/>
            </a:endParaRPr>
          </a:p>
          <a:p>
            <a:pPr algn="just">
              <a:defRPr/>
            </a:pPr>
            <a:endParaRPr lang="pl-PL" sz="1200" dirty="0">
              <a:latin typeface="+mn-lt"/>
            </a:endParaRPr>
          </a:p>
          <a:p>
            <a:pPr algn="just">
              <a:defRPr/>
            </a:pPr>
            <a:r>
              <a:rPr lang="pl-PL" sz="1200" dirty="0" smtClean="0">
                <a:latin typeface="+mn-lt"/>
              </a:rPr>
              <a:t>Wsparcie </a:t>
            </a:r>
            <a:r>
              <a:rPr lang="pl-PL" sz="1200" dirty="0">
                <a:latin typeface="+mn-lt"/>
              </a:rPr>
              <a:t>uczniów ze specjalnymi potrzebami edukacyjnymi, w tym uczniów młodszych w ramach zajęć uzupełniających ofertę szkoły lub placówki systemu oświaty  </a:t>
            </a:r>
            <a:r>
              <a:rPr lang="pl-PL" sz="1200" b="1" dirty="0">
                <a:latin typeface="+mn-lt"/>
              </a:rPr>
              <a:t>(lit. c)</a:t>
            </a:r>
            <a:r>
              <a:rPr lang="pl-PL" sz="1200" dirty="0">
                <a:latin typeface="+mn-lt"/>
              </a:rPr>
              <a:t> , może obejmować w szczególności realizację:</a:t>
            </a:r>
          </a:p>
          <a:p>
            <a:pPr algn="just">
              <a:defRPr/>
            </a:pPr>
            <a:r>
              <a:rPr lang="pl-PL" sz="1200" dirty="0">
                <a:latin typeface="+mn-lt"/>
              </a:rPr>
              <a:t>i) zajęć specjalistycznych, prowadzonych w celu stymulowania rozwoju</a:t>
            </a:r>
          </a:p>
          <a:p>
            <a:pPr algn="just">
              <a:defRPr/>
            </a:pPr>
            <a:r>
              <a:rPr lang="pl-PL" sz="1200" dirty="0">
                <a:latin typeface="+mn-lt"/>
              </a:rPr>
              <a:t>poznawczego i zmniejszania trudności w opanowaniu wiadomości i umiejętności szkolnych przez uczniów ze specjalnymi potrzebami edukacyjnymi, w tym uczniów młodszych w ramach: zajęć </a:t>
            </a:r>
            <a:r>
              <a:rPr lang="pl-PL" sz="1200" dirty="0" err="1">
                <a:latin typeface="+mn-lt"/>
              </a:rPr>
              <a:t>korekcyjno</a:t>
            </a:r>
            <a:r>
              <a:rPr lang="pl-PL" sz="1200" dirty="0">
                <a:latin typeface="+mn-lt"/>
              </a:rPr>
              <a:t>–kompensacyjnych, logopedycznych, socjoterapeutycznych i </a:t>
            </a:r>
            <a:r>
              <a:rPr lang="pl-PL" sz="1200" dirty="0" err="1">
                <a:latin typeface="+mn-lt"/>
              </a:rPr>
              <a:t>psychoedukacyjnych</a:t>
            </a:r>
            <a:r>
              <a:rPr lang="pl-PL" sz="1200" dirty="0">
                <a:latin typeface="+mn-lt"/>
              </a:rPr>
              <a:t> oraz innych zajęć o charakterze terapeutycznym;</a:t>
            </a:r>
          </a:p>
          <a:p>
            <a:pPr algn="just">
              <a:defRPr/>
            </a:pPr>
            <a:r>
              <a:rPr lang="pl-PL" sz="1200" dirty="0">
                <a:latin typeface="+mn-lt"/>
              </a:rPr>
              <a:t>ii) zajęć </a:t>
            </a:r>
            <a:r>
              <a:rPr lang="pl-PL" sz="1200" dirty="0" err="1">
                <a:latin typeface="+mn-lt"/>
              </a:rPr>
              <a:t>dydaktyczno</a:t>
            </a:r>
            <a:r>
              <a:rPr lang="pl-PL" sz="1200" dirty="0">
                <a:latin typeface="+mn-lt"/>
              </a:rPr>
              <a:t> – wyrównawczych, organizowanych dla uczniów ze</a:t>
            </a:r>
          </a:p>
          <a:p>
            <a:pPr algn="just">
              <a:defRPr/>
            </a:pPr>
            <a:r>
              <a:rPr lang="pl-PL" sz="1200" dirty="0">
                <a:latin typeface="+mn-lt"/>
              </a:rPr>
              <a:t>specjalnymi potrzebami edukacyjnymi, w tym uczniów młodszych, mających trudności w spełnianiu wymagań edukacyjnych wynikających z podstawy programowej kształcenia ogólnego dla danego etapu edukacyjnego;</a:t>
            </a:r>
          </a:p>
          <a:p>
            <a:pPr algn="just">
              <a:defRPr/>
            </a:pPr>
            <a:r>
              <a:rPr lang="pl-PL" sz="1200" dirty="0">
                <a:latin typeface="+mn-lt"/>
              </a:rPr>
              <a:t>iii) warsztatów;</a:t>
            </a:r>
          </a:p>
          <a:p>
            <a:pPr algn="just">
              <a:defRPr/>
            </a:pPr>
            <a:r>
              <a:rPr lang="pl-PL" sz="1200" dirty="0">
                <a:latin typeface="+mn-lt"/>
              </a:rPr>
              <a:t>iv) porad i konsultacji;</a:t>
            </a:r>
          </a:p>
          <a:p>
            <a:pPr algn="just">
              <a:defRPr/>
            </a:pPr>
            <a:r>
              <a:rPr lang="pl-PL" sz="1200" dirty="0">
                <a:latin typeface="+mn-lt"/>
              </a:rPr>
              <a:t>v) zajęć rewalidacyjno-wychowawczych, o których mowa w rozporządzeniu Ministra Edukacji Narodowej z dnia 23 kwietnia 2013 r. </a:t>
            </a:r>
            <a:r>
              <a:rPr lang="pl-PL" sz="1200" dirty="0" smtClean="0">
                <a:latin typeface="+mn-lt"/>
              </a:rPr>
              <a:t>                     w </a:t>
            </a:r>
            <a:r>
              <a:rPr lang="pl-PL" sz="1200" dirty="0">
                <a:latin typeface="+mn-lt"/>
              </a:rPr>
              <a:t>sprawie warunków i sposobu organizowania zajęć rewalidacyjno-wychowawczych dla dzieci i młodzieży z upośledzeniem umysłowym w stopniu głębokim.</a:t>
            </a:r>
          </a:p>
          <a:p>
            <a:pPr algn="just">
              <a:defRPr/>
            </a:pPr>
            <a:endParaRPr lang="pl-PL" sz="800" dirty="0">
              <a:latin typeface="+mn-lt"/>
            </a:endParaRPr>
          </a:p>
          <a:p>
            <a:pPr algn="just">
              <a:defRPr/>
            </a:pPr>
            <a:r>
              <a:rPr lang="pl-PL" sz="1200" b="1" dirty="0">
                <a:latin typeface="+mn-lt"/>
              </a:rPr>
              <a:t>Piąty typ projektu:</a:t>
            </a:r>
          </a:p>
          <a:p>
            <a:pPr algn="just">
              <a:defRPr/>
            </a:pPr>
            <a:r>
              <a:rPr lang="pl-PL" sz="1200" b="1" dirty="0">
                <a:latin typeface="+mn-lt"/>
              </a:rPr>
              <a:t>Rozwój doradztwa edukacyjno-zawodowego poprzez:</a:t>
            </a:r>
            <a:endParaRPr lang="pl-PL" sz="1200" dirty="0">
              <a:latin typeface="+mn-lt"/>
            </a:endParaRPr>
          </a:p>
          <a:p>
            <a:pPr algn="just">
              <a:defRPr/>
            </a:pPr>
            <a:r>
              <a:rPr lang="pl-PL" sz="1200" dirty="0">
                <a:latin typeface="+mn-lt"/>
              </a:rPr>
              <a:t>a) uzyskiwanie kwalifikacji doradców edukacyjno-zawodowych przez osoby realizujące zadania z zakresu doradztwa edukacyjno-zawodowego w szkołach i placówkach, które nie posiadają kwalifikacji z tego zakresu oraz podnoszenie kwalifikacji doradców edukacyjno-zawodowych, realizujących zadania z zakresu doradztwa edukacyjno-zawodowego w szkołach,</a:t>
            </a:r>
          </a:p>
          <a:p>
            <a:pPr algn="just">
              <a:defRPr/>
            </a:pPr>
            <a:r>
              <a:rPr lang="pl-PL" sz="1200" dirty="0">
                <a:latin typeface="+mn-lt"/>
              </a:rPr>
              <a:t>b) tworzenie Szkolnych Punktów Informacji i Kariery,</a:t>
            </a:r>
          </a:p>
          <a:p>
            <a:pPr algn="just">
              <a:defRPr/>
            </a:pPr>
            <a:r>
              <a:rPr lang="pl-PL" sz="1200" dirty="0">
                <a:latin typeface="+mn-lt"/>
              </a:rPr>
              <a:t>c) zewnętrzne wsparcie szkół w obszarze doradztwa edukacyjno-zawodowego.</a:t>
            </a:r>
          </a:p>
          <a:p>
            <a:pPr algn="just">
              <a:defRPr/>
            </a:pPr>
            <a:r>
              <a:rPr lang="pl-PL" sz="1200" dirty="0">
                <a:latin typeface="+mn-lt"/>
              </a:rPr>
              <a:t>Działania w ramach 5 typu projektu mogą być realizowane wyłącznie uzupełniająco dla 1, 2 i 3 typu projektu.</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634734" cy="6801862"/>
          </a:xfrm>
          <a:prstGeom prst="rect">
            <a:avLst/>
          </a:prstGeom>
        </p:spPr>
        <p:txBody>
          <a:bodyPr wrap="square">
            <a:spAutoFit/>
          </a:bodyPr>
          <a:lstStyle/>
          <a:p>
            <a:pPr algn="ctr">
              <a:defRPr/>
            </a:pPr>
            <a:r>
              <a:rPr lang="pl-PL" sz="1400" b="1" u="sng" dirty="0"/>
              <a:t>Typy projektów podlegających dofinansowaniu c.d.</a:t>
            </a:r>
            <a:endParaRPr lang="pl-PL" sz="1400" dirty="0" smtClean="0">
              <a:latin typeface="+mn-lt"/>
            </a:endParaRPr>
          </a:p>
          <a:p>
            <a:pPr algn="just">
              <a:defRPr/>
            </a:pPr>
            <a:endParaRPr lang="pl-PL" sz="1200" dirty="0">
              <a:latin typeface="+mn-lt"/>
            </a:endParaRPr>
          </a:p>
          <a:p>
            <a:pPr algn="just">
              <a:defRPr/>
            </a:pPr>
            <a:r>
              <a:rPr lang="pl-PL" sz="1200" dirty="0" smtClean="0">
                <a:latin typeface="+mn-lt"/>
              </a:rPr>
              <a:t>Zakres </a:t>
            </a:r>
            <a:r>
              <a:rPr lang="pl-PL" sz="1200" dirty="0">
                <a:latin typeface="+mn-lt"/>
              </a:rPr>
              <a:t>wsparcia udzielanego w ramach doradztwa edukacyjno-zawodowego</a:t>
            </a:r>
            <a:r>
              <a:rPr lang="pl-PL" sz="1200" b="1" dirty="0">
                <a:latin typeface="+mn-lt"/>
              </a:rPr>
              <a:t> </a:t>
            </a:r>
            <a:r>
              <a:rPr lang="pl-PL" sz="1200" dirty="0">
                <a:latin typeface="+mn-lt"/>
              </a:rPr>
              <a:t>obejmuje zapewnienie zewnętrznego wsparcia szkół </a:t>
            </a:r>
            <a:br>
              <a:rPr lang="pl-PL" sz="1200" dirty="0">
                <a:latin typeface="+mn-lt"/>
              </a:rPr>
            </a:br>
            <a:r>
              <a:rPr lang="pl-PL" sz="1200" dirty="0">
                <a:latin typeface="+mn-lt"/>
              </a:rPr>
              <a:t>w ww. obszarze na poziomie regionalnym i lokalnym  oraz musi być zgodny z następującymi warunkami:</a:t>
            </a:r>
          </a:p>
          <a:p>
            <a:pPr algn="just">
              <a:defRPr/>
            </a:pPr>
            <a:endParaRPr lang="pl-PL" sz="1200" dirty="0">
              <a:latin typeface="+mn-lt"/>
            </a:endParaRPr>
          </a:p>
          <a:p>
            <a:pPr algn="just">
              <a:defRPr/>
            </a:pPr>
            <a:r>
              <a:rPr lang="pl-PL" sz="1200" dirty="0">
                <a:latin typeface="+mn-lt"/>
              </a:rPr>
              <a:t>a) program zewnętrznego wsparcia powinien przyczynić się do zwiększenia dostępu do usług doradztwa edukacyjno-zawodowego opartych na rzetelnej informacji edukacyjnozawodowej;</a:t>
            </a:r>
          </a:p>
          <a:p>
            <a:pPr algn="just">
              <a:defRPr/>
            </a:pPr>
            <a:r>
              <a:rPr lang="pl-PL" sz="1200" dirty="0">
                <a:latin typeface="+mn-lt"/>
              </a:rPr>
              <a:t>b) zapewnienie dostępu do informacji edukacyjno-zawodowej może obejmować tworzenie regionalnych systemów informacji edukacyjno-zawodowej;</a:t>
            </a:r>
          </a:p>
          <a:p>
            <a:pPr algn="just">
              <a:defRPr/>
            </a:pPr>
            <a:r>
              <a:rPr lang="pl-PL" sz="1200" dirty="0">
                <a:latin typeface="+mn-lt"/>
              </a:rPr>
              <a:t>c) zakres wsparcia wynika z analizy indywidualnej sytuacji szkoły lub placówki systemu oświaty i odpowiada na jej specyficzne potrzeby;</a:t>
            </a:r>
          </a:p>
          <a:p>
            <a:pPr algn="just">
              <a:defRPr/>
            </a:pPr>
            <a:r>
              <a:rPr lang="pl-PL" sz="1200" dirty="0">
                <a:latin typeface="+mn-lt"/>
              </a:rPr>
              <a:t>d) realizacja programów zewnętrznego wsparcia szkół w zakresie doradztwa edukacyjno-zawodowego na poziomie regionalnym obejmuje następujące </a:t>
            </a:r>
            <a:r>
              <a:rPr lang="pl-PL" sz="1200" dirty="0" smtClean="0">
                <a:latin typeface="+mn-lt"/>
              </a:rPr>
              <a:t>etapy :</a:t>
            </a:r>
          </a:p>
          <a:p>
            <a:pPr algn="just">
              <a:defRPr/>
            </a:pPr>
            <a:endParaRPr lang="pl-PL" sz="600" dirty="0">
              <a:latin typeface="+mn-lt"/>
            </a:endParaRPr>
          </a:p>
          <a:p>
            <a:pPr algn="just">
              <a:defRPr/>
            </a:pPr>
            <a:r>
              <a:rPr lang="pl-PL" sz="1200" dirty="0">
                <a:latin typeface="+mn-lt"/>
              </a:rPr>
              <a:t>i) współpracę z </a:t>
            </a:r>
            <a:r>
              <a:rPr lang="pl-PL" sz="1200" dirty="0" err="1">
                <a:latin typeface="+mn-lt"/>
              </a:rPr>
              <a:t>KOWEZiU</a:t>
            </a:r>
            <a:r>
              <a:rPr lang="pl-PL" sz="1200" dirty="0">
                <a:latin typeface="+mn-lt"/>
              </a:rPr>
              <a:t> w zakresie doskonalenia kadry systemu doskonalenia zawodowego nauczycieli w zakresie doradztwa edukacyjno-zawodowego, w tym m.in. wykorzystania zasobów doradztwa na potrzeby regionu, gromadzenia i udostępniania informacji edukacyjno-zawodowej;</a:t>
            </a:r>
          </a:p>
          <a:p>
            <a:pPr algn="just">
              <a:defRPr/>
            </a:pPr>
            <a:r>
              <a:rPr lang="pl-PL" sz="1200" dirty="0">
                <a:latin typeface="+mn-lt"/>
              </a:rPr>
              <a:t>ii) współpracę z instytucjami wojewódzkimi na rzecz rozwoju doradztwa edukacyjno-zawodowego w regionie, w tym tworzenie </a:t>
            </a:r>
            <a:br>
              <a:rPr lang="pl-PL" sz="1200" dirty="0">
                <a:latin typeface="+mn-lt"/>
              </a:rPr>
            </a:br>
            <a:r>
              <a:rPr lang="pl-PL" sz="1200" dirty="0">
                <a:latin typeface="+mn-lt"/>
              </a:rPr>
              <a:t>i rozwój wojewódzkiej sieci współpracy doradców i instytucji;</a:t>
            </a:r>
          </a:p>
          <a:p>
            <a:pPr algn="just">
              <a:defRPr/>
            </a:pPr>
            <a:r>
              <a:rPr lang="pl-PL" sz="1200" dirty="0">
                <a:latin typeface="+mn-lt"/>
              </a:rPr>
              <a:t>iii) zapewnienie dostępu do informacji edukacyjno-zawodowej na poziomie regionu, w tym dostępnej online;</a:t>
            </a:r>
          </a:p>
          <a:p>
            <a:pPr algn="just">
              <a:defRPr/>
            </a:pPr>
            <a:r>
              <a:rPr lang="pl-PL" sz="1200" dirty="0">
                <a:latin typeface="+mn-lt"/>
              </a:rPr>
              <a:t>iv) doskonalenie kadry doradców-konsultantów w oparciu o programy szkoleń przygotowane przez </a:t>
            </a:r>
            <a:r>
              <a:rPr lang="pl-PL" sz="1200" dirty="0" err="1">
                <a:latin typeface="+mn-lt"/>
              </a:rPr>
              <a:t>KOWEZiU</a:t>
            </a:r>
            <a:r>
              <a:rPr lang="pl-PL" sz="1200" dirty="0">
                <a:latin typeface="+mn-lt"/>
              </a:rPr>
              <a:t>;</a:t>
            </a:r>
          </a:p>
          <a:p>
            <a:pPr algn="just">
              <a:defRPr/>
            </a:pPr>
            <a:r>
              <a:rPr lang="pl-PL" sz="1200" dirty="0">
                <a:latin typeface="+mn-lt"/>
              </a:rPr>
              <a:t>v) koordynowanie i monitorowanie działań z zakresu doradztwa zawodowego podejmowanych na poziomie lokalnym;</a:t>
            </a:r>
          </a:p>
          <a:p>
            <a:pPr algn="just">
              <a:defRPr/>
            </a:pPr>
            <a:r>
              <a:rPr lang="pl-PL" sz="1200" dirty="0">
                <a:latin typeface="+mn-lt"/>
              </a:rPr>
              <a:t>vi) współorganizowanie we współpracy z doradcami-konsultantami, instytucjami tworzącymi sieć wsparcia doradztwa zawodowego, regionalnymi/lokalnymi pracodawcami lub przedsiębiorcami przedsięwzięć na rzecz rozwoju doradztwa edukacyjno-zawodowego, np. targi edukacyjne, targi pracy, festiwale zawodów.</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268760"/>
            <a:ext cx="8778750" cy="7155805"/>
          </a:xfrm>
          <a:prstGeom prst="rect">
            <a:avLst/>
          </a:prstGeom>
        </p:spPr>
        <p:txBody>
          <a:bodyPr wrap="square">
            <a:spAutoFit/>
          </a:bodyPr>
          <a:lstStyle/>
          <a:p>
            <a:pPr algn="ctr">
              <a:defRPr/>
            </a:pPr>
            <a:r>
              <a:rPr lang="pl-PL" sz="1400" b="1" u="sng" dirty="0"/>
              <a:t>Typy projektów podlegających dofinansowaniu c.d</a:t>
            </a:r>
            <a:r>
              <a:rPr lang="pl-PL" sz="1400" b="1" u="sng" dirty="0" smtClean="0"/>
              <a:t>.</a:t>
            </a:r>
          </a:p>
          <a:p>
            <a:pPr algn="ctr">
              <a:defRPr/>
            </a:pPr>
            <a:endParaRPr lang="pl-PL" sz="800" dirty="0" smtClean="0">
              <a:latin typeface="+mn-lt"/>
            </a:endParaRPr>
          </a:p>
          <a:p>
            <a:pPr algn="just">
              <a:defRPr/>
            </a:pPr>
            <a:r>
              <a:rPr lang="pl-PL" sz="1150" dirty="0" smtClean="0">
                <a:latin typeface="+mn-lt"/>
              </a:rPr>
              <a:t>e</a:t>
            </a:r>
            <a:r>
              <a:rPr lang="pl-PL" sz="1150" dirty="0">
                <a:latin typeface="+mn-lt"/>
              </a:rPr>
              <a:t>) osobą realizującą program zewnętrznego wsparcia szkół w zakresie doradztwa edukacyjno-zawodowego na poziomie regionalnym jest konsultant wojewódzki. Konsultant wojewódzki jest to specjalista zewnętrzny (spoza szkoły) bezpośrednio współpracujący z doradcami-konsultantami w realizacji zewnętrznego wsparcia na poziomie powiatu. Konsultant wojewódzki to osoba zatrudniona w wojewódzkim ośrodku doskonalenia nauczycieli lub w centrum kształcenia zawodowego;</a:t>
            </a:r>
          </a:p>
          <a:p>
            <a:pPr algn="just">
              <a:defRPr/>
            </a:pPr>
            <a:r>
              <a:rPr lang="pl-PL" sz="1150" dirty="0">
                <a:latin typeface="+mn-lt"/>
              </a:rPr>
              <a:t>f) realizacja programów zewnętrznego wsparcia szkół w zakresie doradztwa edukacyjno-zawodowego na poziomie lokalnym obejmuje następujące etapy:</a:t>
            </a:r>
          </a:p>
          <a:p>
            <a:pPr algn="just">
              <a:defRPr/>
            </a:pPr>
            <a:r>
              <a:rPr lang="pl-PL" sz="1150" dirty="0">
                <a:latin typeface="+mn-lt"/>
              </a:rPr>
              <a:t>     i) przeprowadzenie diagnozy stanu doradztwa edukacyjno-zawodowego w szkole, w celu identyfikacji potrzeb szkoły w zakresie doradztwa edukacyjno-zawodowego;</a:t>
            </a:r>
          </a:p>
          <a:p>
            <a:pPr algn="just">
              <a:defRPr/>
            </a:pPr>
            <a:r>
              <a:rPr lang="pl-PL" sz="1150" dirty="0">
                <a:latin typeface="+mn-lt"/>
              </a:rPr>
              <a:t>     ii) opracowanie planu zewnętrznego wsparcia szkoły w zakresie doradztwa edukacyjno-zawodowego przez doradców-konsultantów;</a:t>
            </a:r>
          </a:p>
          <a:p>
            <a:pPr algn="just">
              <a:defRPr/>
            </a:pPr>
            <a:r>
              <a:rPr lang="pl-PL" sz="1150" dirty="0">
                <a:latin typeface="+mn-lt"/>
              </a:rPr>
              <a:t>     iii) wdrożenie i realizacja planu wsparcia szkoły w zakresie doradztwa edukacyjno-zawodowego;</a:t>
            </a:r>
          </a:p>
          <a:p>
            <a:pPr algn="just">
              <a:defRPr/>
            </a:pPr>
            <a:r>
              <a:rPr lang="pl-PL" sz="1150" dirty="0">
                <a:latin typeface="+mn-lt"/>
              </a:rPr>
              <a:t>     iv) tworzenie i rozwój sieci doradców </a:t>
            </a:r>
            <a:r>
              <a:rPr lang="pl-PL" sz="1150" dirty="0" err="1">
                <a:latin typeface="+mn-lt"/>
              </a:rPr>
              <a:t>edukacyjno</a:t>
            </a:r>
            <a:r>
              <a:rPr lang="pl-PL" sz="1150" dirty="0">
                <a:latin typeface="+mn-lt"/>
              </a:rPr>
              <a:t> – zawodowych oraz sieci instytucji;</a:t>
            </a:r>
          </a:p>
          <a:p>
            <a:pPr algn="just">
              <a:defRPr/>
            </a:pPr>
            <a:r>
              <a:rPr lang="pl-PL" sz="1150" dirty="0">
                <a:latin typeface="+mn-lt"/>
              </a:rPr>
              <a:t>     v) monitorowanie i ewaluacja zadań realizowanych w zakresie doradztwa edukacyjno-zawodowego w szkołach i placówkach systemu oświaty;</a:t>
            </a:r>
          </a:p>
          <a:p>
            <a:pPr algn="just">
              <a:defRPr/>
            </a:pPr>
            <a:r>
              <a:rPr lang="pl-PL" sz="1150" dirty="0">
                <a:latin typeface="+mn-lt"/>
              </a:rPr>
              <a:t>g) osobą realizującą program zewnętrznego wsparcia szkół w zakresie doradztwa edukacyjno-zawodowego jest doradca-konsultant. Doradca–konsultant jest to specjalista zewnętrzny (spoza szkoły) bezpośrednio współpracujący z placówką w realizacji zewnętrznego wsparcia na poziomie powiatu. Doradca–konsultant to osoba zatrudniona w poradni </a:t>
            </a:r>
            <a:r>
              <a:rPr lang="pl-PL" sz="1150" dirty="0" err="1">
                <a:latin typeface="+mn-lt"/>
              </a:rPr>
              <a:t>psychologiczno</a:t>
            </a:r>
            <a:r>
              <a:rPr lang="pl-PL" sz="1150" dirty="0">
                <a:latin typeface="+mn-lt"/>
              </a:rPr>
              <a:t> – pedagogicznej, powiatowej placówce doskonalenia nauczycieli, w centrum kształcenia praktycznego lub centrum kształcenia ustawicznego;</a:t>
            </a:r>
          </a:p>
          <a:p>
            <a:pPr algn="just">
              <a:defRPr/>
            </a:pPr>
            <a:r>
              <a:rPr lang="pl-PL" sz="1150" dirty="0">
                <a:latin typeface="+mn-lt"/>
              </a:rPr>
              <a:t>h) do zadań doradcy-konsultanta należy pomoc w diagnozie potrzeb szkoły oraz</a:t>
            </a:r>
          </a:p>
          <a:p>
            <a:pPr algn="just">
              <a:defRPr/>
            </a:pPr>
            <a:r>
              <a:rPr lang="pl-PL" sz="1150" dirty="0">
                <a:latin typeface="+mn-lt"/>
              </a:rPr>
              <a:t>dostosowanie oferty doskonalenia do zdiagnozowanych potrzeb, a następnie pomoc w zbudowaniu planu wspomagania i jego realizacji;</a:t>
            </a:r>
          </a:p>
          <a:p>
            <a:pPr algn="just">
              <a:defRPr/>
            </a:pPr>
            <a:r>
              <a:rPr lang="pl-PL" sz="1150" dirty="0">
                <a:latin typeface="+mn-lt"/>
              </a:rPr>
              <a:t>i) na podstawie wyników diagnozy doradca – konsultant, we współpracy ze szkołą lub placówką systemu oświaty, opracowuje plan wparcia ww. podmiotów. Plan powinien zawierać propozycję działań i rozwiązań ukierunkowanych na podniesienie jakości usług świadczonych </a:t>
            </a:r>
            <a:br>
              <a:rPr lang="pl-PL" sz="1150" dirty="0">
                <a:latin typeface="+mn-lt"/>
              </a:rPr>
            </a:br>
            <a:r>
              <a:rPr lang="pl-PL" sz="1150" dirty="0">
                <a:latin typeface="+mn-lt"/>
              </a:rPr>
              <a:t>w szkole lub placówce systemu oświaty z zakresu doradztwa edukacyjnozawodowego, czyli tzw. formy doskonalenia doradztwa edukacyjno-zawodowego;</a:t>
            </a:r>
          </a:p>
          <a:p>
            <a:pPr algn="just">
              <a:defRPr/>
            </a:pPr>
            <a:r>
              <a:rPr lang="pl-PL" sz="1150" dirty="0">
                <a:latin typeface="+mn-lt"/>
              </a:rPr>
              <a:t>j) plan wsparcia szkoły powinien uwzględniać konieczność wykorzystania potencjału i zasobów szkoły. Wśród realizatorów zadań określonych w planie wsparcia szkoły wyróżnić należy: kadrę szkoły, doradców-konsultantów oraz instytucje zewnętrzne wspierające szkolne doradztwo zawodowe (w tym poradnie </a:t>
            </a:r>
            <a:r>
              <a:rPr lang="pl-PL" sz="1150" dirty="0" err="1">
                <a:latin typeface="+mn-lt"/>
              </a:rPr>
              <a:t>psychologiczno</a:t>
            </a:r>
            <a:r>
              <a:rPr lang="pl-PL" sz="1150" dirty="0">
                <a:latin typeface="+mn-lt"/>
              </a:rPr>
              <a:t>– pedagogiczne, Ochotnicze Hufce Pracy, powiatowe urzędy pracy);</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268760"/>
            <a:ext cx="8706742" cy="7309693"/>
          </a:xfrm>
          <a:prstGeom prst="rect">
            <a:avLst/>
          </a:prstGeom>
        </p:spPr>
        <p:txBody>
          <a:bodyPr wrap="square">
            <a:spAutoFit/>
          </a:bodyPr>
          <a:lstStyle/>
          <a:p>
            <a:pPr algn="ctr">
              <a:defRPr/>
            </a:pPr>
            <a:r>
              <a:rPr lang="pl-PL" sz="1400" b="1" u="sng" dirty="0"/>
              <a:t>Typy projektów podlegających dofinansowaniu c.d.</a:t>
            </a:r>
            <a:endParaRPr lang="pl-PL" sz="1400" dirty="0" smtClean="0">
              <a:latin typeface="+mn-lt"/>
            </a:endParaRPr>
          </a:p>
          <a:p>
            <a:pPr algn="just">
              <a:defRPr/>
            </a:pPr>
            <a:endParaRPr lang="pl-PL" sz="800" dirty="0" smtClean="0">
              <a:latin typeface="+mn-lt"/>
            </a:endParaRPr>
          </a:p>
          <a:p>
            <a:pPr algn="just">
              <a:defRPr/>
            </a:pPr>
            <a:r>
              <a:rPr lang="pl-PL" sz="1150" dirty="0" smtClean="0">
                <a:latin typeface="+mn-lt"/>
              </a:rPr>
              <a:t>k</a:t>
            </a:r>
            <a:r>
              <a:rPr lang="pl-PL" sz="1150" dirty="0">
                <a:latin typeface="+mn-lt"/>
              </a:rPr>
              <a:t>) katalog działań możliwych do zrealizowania w ramach planu wsparcia szkoły obejmuje:</a:t>
            </a:r>
          </a:p>
          <a:p>
            <a:pPr algn="just">
              <a:defRPr/>
            </a:pPr>
            <a:r>
              <a:rPr lang="pl-PL" sz="1150" dirty="0">
                <a:latin typeface="+mn-lt"/>
              </a:rPr>
              <a:t>       i) udzielanie pomocy doradcom </a:t>
            </a:r>
            <a:r>
              <a:rPr lang="pl-PL" sz="1150" dirty="0" err="1">
                <a:latin typeface="+mn-lt"/>
              </a:rPr>
              <a:t>edukacyjno</a:t>
            </a:r>
            <a:r>
              <a:rPr lang="pl-PL" sz="1150" dirty="0">
                <a:latin typeface="+mn-lt"/>
              </a:rPr>
              <a:t> - zawodowym w organizowaniu szkolnych spotkań, konkursów itp. poświęconych doradztwu </a:t>
            </a:r>
            <a:r>
              <a:rPr lang="pl-PL" sz="1150" dirty="0" err="1">
                <a:latin typeface="+mn-lt"/>
              </a:rPr>
              <a:t>edukacyjno</a:t>
            </a:r>
            <a:r>
              <a:rPr lang="pl-PL" sz="1150" dirty="0">
                <a:latin typeface="+mn-lt"/>
              </a:rPr>
              <a:t> – zawodowemu;</a:t>
            </a:r>
          </a:p>
          <a:p>
            <a:pPr algn="just">
              <a:defRPr/>
            </a:pPr>
            <a:r>
              <a:rPr lang="pl-PL" sz="1150" dirty="0">
                <a:latin typeface="+mn-lt"/>
              </a:rPr>
              <a:t>      ii) współpracę przy organizacji spotkań poświęconych doradztwu edukacyjno-zawodowemu z uczniami, rodzicami, radami pedagogicznymi, zespołami wychowawców oraz przedstawicielami pracodawców lub przedsiębiorców;</a:t>
            </a:r>
          </a:p>
          <a:p>
            <a:pPr algn="just">
              <a:defRPr/>
            </a:pPr>
            <a:r>
              <a:rPr lang="pl-PL" sz="1150" dirty="0">
                <a:latin typeface="+mn-lt"/>
              </a:rPr>
              <a:t>     iii) inicjowanie współpracy z zewnętrznymi instytucjami wspierającymi szkolne doradztwo </a:t>
            </a:r>
            <a:r>
              <a:rPr lang="pl-PL" sz="1150" dirty="0" err="1">
                <a:latin typeface="+mn-lt"/>
              </a:rPr>
              <a:t>edukacyjno</a:t>
            </a:r>
            <a:r>
              <a:rPr lang="pl-PL" sz="1150" dirty="0">
                <a:latin typeface="+mn-lt"/>
              </a:rPr>
              <a:t> – zawodowe;</a:t>
            </a:r>
          </a:p>
          <a:p>
            <a:pPr algn="just">
              <a:defRPr/>
            </a:pPr>
            <a:r>
              <a:rPr lang="pl-PL" sz="1150" dirty="0">
                <a:latin typeface="+mn-lt"/>
              </a:rPr>
              <a:t>     iv) udostępnianie informacji, np. o instytucjach zewnętrznych wspierających doradztwo </a:t>
            </a:r>
            <a:r>
              <a:rPr lang="pl-PL" sz="1150" dirty="0" err="1">
                <a:latin typeface="+mn-lt"/>
              </a:rPr>
              <a:t>edukacyjno</a:t>
            </a:r>
            <a:r>
              <a:rPr lang="pl-PL" sz="1150" dirty="0">
                <a:latin typeface="+mn-lt"/>
              </a:rPr>
              <a:t> – zawodowe, opisanych w mapie lokalnej sieci doradztwa </a:t>
            </a:r>
            <a:r>
              <a:rPr lang="pl-PL" sz="1150" dirty="0" err="1">
                <a:latin typeface="+mn-lt"/>
              </a:rPr>
              <a:t>edukacyjno</a:t>
            </a:r>
            <a:r>
              <a:rPr lang="pl-PL" sz="1150" dirty="0">
                <a:latin typeface="+mn-lt"/>
              </a:rPr>
              <a:t> - zawodowego lub możliwościach pozyskania materiałów z zakresu doradztwa edukacyjno-zawodowego;</a:t>
            </a:r>
          </a:p>
          <a:p>
            <a:pPr algn="just">
              <a:defRPr/>
            </a:pPr>
            <a:r>
              <a:rPr lang="pl-PL" sz="1150" dirty="0">
                <a:latin typeface="+mn-lt"/>
              </a:rPr>
              <a:t>     v) inicjowanie i koordynowanie konkursów, konferencji i innych przedsięwzięć z dziedziny doradztwa </a:t>
            </a:r>
            <a:r>
              <a:rPr lang="pl-PL" sz="1150" dirty="0" err="1" smtClean="0">
                <a:latin typeface="+mn-lt"/>
              </a:rPr>
              <a:t>eduk</a:t>
            </a:r>
            <a:r>
              <a:rPr lang="pl-PL" sz="1150" dirty="0" smtClean="0">
                <a:latin typeface="+mn-lt"/>
              </a:rPr>
              <a:t>. – </a:t>
            </a:r>
            <a:r>
              <a:rPr lang="pl-PL" sz="1150" dirty="0" err="1" smtClean="0">
                <a:latin typeface="+mn-lt"/>
              </a:rPr>
              <a:t>zawod</a:t>
            </a:r>
            <a:r>
              <a:rPr lang="pl-PL" sz="1150" dirty="0" smtClean="0">
                <a:latin typeface="+mn-lt"/>
              </a:rPr>
              <a:t>. </a:t>
            </a:r>
            <a:r>
              <a:rPr lang="pl-PL" sz="1150" dirty="0">
                <a:latin typeface="+mn-lt"/>
              </a:rPr>
              <a:t>o zasięgu lokalnym;</a:t>
            </a:r>
          </a:p>
          <a:p>
            <a:pPr algn="just">
              <a:defRPr/>
            </a:pPr>
            <a:r>
              <a:rPr lang="pl-PL" sz="1150" dirty="0">
                <a:latin typeface="+mn-lt"/>
              </a:rPr>
              <a:t>    vi) wspieranie aktywności szkoły w środowisku lokalnym poprzez udział w targach szkolnych, organizacji lub udziale w tzw. drzwiach otwartych;</a:t>
            </a:r>
          </a:p>
          <a:p>
            <a:pPr algn="just">
              <a:defRPr/>
            </a:pPr>
            <a:r>
              <a:rPr lang="pl-PL" sz="1150" dirty="0">
                <a:latin typeface="+mn-lt"/>
              </a:rPr>
              <a:t>   vii) organizacja wspólnych warsztatów, spotkań oraz konferencji z udziałem przedstawicieli instytucji zajmujących się doradztwem </a:t>
            </a:r>
            <a:br>
              <a:rPr lang="pl-PL" sz="1150" dirty="0">
                <a:latin typeface="+mn-lt"/>
              </a:rPr>
            </a:br>
            <a:r>
              <a:rPr lang="pl-PL" sz="1150" dirty="0">
                <a:latin typeface="+mn-lt"/>
              </a:rPr>
              <a:t>w powiecie, władz lokalnych, przedstawicieli pracodawców lub przedsiębiorców czy szkół wyższych;</a:t>
            </a:r>
          </a:p>
          <a:p>
            <a:pPr algn="just">
              <a:defRPr/>
            </a:pPr>
            <a:r>
              <a:rPr lang="pl-PL" sz="1150" dirty="0">
                <a:latin typeface="+mn-lt"/>
              </a:rPr>
              <a:t>l) działania związane z tworzeniem i rozwojem sieci doradców </a:t>
            </a:r>
            <a:r>
              <a:rPr lang="pl-PL" sz="1150" dirty="0" err="1">
                <a:latin typeface="+mn-lt"/>
              </a:rPr>
              <a:t>edukacyjno</a:t>
            </a:r>
            <a:r>
              <a:rPr lang="pl-PL" sz="1150" dirty="0">
                <a:latin typeface="+mn-lt"/>
              </a:rPr>
              <a:t> – zawodowych i instytucji mają na celu:</a:t>
            </a:r>
          </a:p>
          <a:p>
            <a:pPr algn="just">
              <a:defRPr/>
            </a:pPr>
            <a:r>
              <a:rPr lang="pl-PL" sz="1150" dirty="0">
                <a:latin typeface="+mn-lt"/>
              </a:rPr>
              <a:t>     i) identyfikację osób zajmujących się problematyką doradztwa </a:t>
            </a:r>
            <a:r>
              <a:rPr lang="pl-PL" sz="1150" dirty="0" err="1">
                <a:latin typeface="+mn-lt"/>
              </a:rPr>
              <a:t>edukacyjno</a:t>
            </a:r>
            <a:r>
              <a:rPr lang="pl-PL" sz="1150" dirty="0">
                <a:latin typeface="+mn-lt"/>
              </a:rPr>
              <a:t> - zawodowego w szkołach, placówkach systemu oświaty </a:t>
            </a:r>
            <a:br>
              <a:rPr lang="pl-PL" sz="1150" dirty="0">
                <a:latin typeface="+mn-lt"/>
              </a:rPr>
            </a:br>
            <a:r>
              <a:rPr lang="pl-PL" sz="1150" dirty="0">
                <a:latin typeface="+mn-lt"/>
              </a:rPr>
              <a:t>i instytucjach danego powiatu;</a:t>
            </a:r>
          </a:p>
          <a:p>
            <a:pPr algn="just">
              <a:defRPr/>
            </a:pPr>
            <a:r>
              <a:rPr lang="pl-PL" sz="1150" dirty="0">
                <a:latin typeface="+mn-lt"/>
              </a:rPr>
              <a:t>     ii) inicjowanie i organizowanie przedsięwzięć umożliwiających wymianę</a:t>
            </a:r>
          </a:p>
          <a:p>
            <a:pPr algn="just">
              <a:defRPr/>
            </a:pPr>
            <a:r>
              <a:rPr lang="pl-PL" sz="1150" dirty="0">
                <a:latin typeface="+mn-lt"/>
              </a:rPr>
              <a:t>doświadczeń osobom zainteresowanym doradztwem </a:t>
            </a:r>
            <a:r>
              <a:rPr lang="pl-PL" sz="1150" dirty="0" err="1">
                <a:latin typeface="+mn-lt"/>
              </a:rPr>
              <a:t>edukacyjno</a:t>
            </a:r>
            <a:r>
              <a:rPr lang="pl-PL" sz="1150" dirty="0">
                <a:latin typeface="+mn-lt"/>
              </a:rPr>
              <a:t> – zawodowym (dyrektorom, doradcom zawodowym, pedagogom, psychologom, nauczycielom);</a:t>
            </a:r>
          </a:p>
          <a:p>
            <a:pPr algn="just">
              <a:defRPr/>
            </a:pPr>
            <a:r>
              <a:rPr lang="pl-PL" sz="1150" dirty="0">
                <a:latin typeface="+mn-lt"/>
              </a:rPr>
              <a:t>    iii) podejmowanie działań integrujących środowisko osób zajmujących się w szkołach i innych instytucjach problematyką doradczą;</a:t>
            </a:r>
          </a:p>
          <a:p>
            <a:pPr algn="just">
              <a:defRPr/>
            </a:pPr>
            <a:r>
              <a:rPr lang="pl-PL" sz="1150" dirty="0">
                <a:latin typeface="+mn-lt"/>
              </a:rPr>
              <a:t>  </a:t>
            </a:r>
            <a:r>
              <a:rPr lang="pl-PL" sz="1150" dirty="0" smtClean="0">
                <a:latin typeface="+mn-lt"/>
              </a:rPr>
              <a:t>  </a:t>
            </a:r>
            <a:r>
              <a:rPr lang="pl-PL" sz="1150" dirty="0">
                <a:latin typeface="+mn-lt"/>
              </a:rPr>
              <a:t>iv) budowanie współpracy osób odpowiedzialnych za doradztwo edukacyjno-zawodowe w powiecie;</a:t>
            </a:r>
          </a:p>
          <a:p>
            <a:pPr algn="just">
              <a:defRPr/>
            </a:pPr>
            <a:r>
              <a:rPr lang="pl-PL" sz="1150" dirty="0">
                <a:latin typeface="+mn-lt"/>
              </a:rPr>
              <a:t>    v)</a:t>
            </a:r>
            <a:r>
              <a:rPr lang="pl-PL" sz="1150" i="1" dirty="0">
                <a:latin typeface="+mn-lt"/>
              </a:rPr>
              <a:t> </a:t>
            </a:r>
            <a:r>
              <a:rPr lang="pl-PL" sz="1150" dirty="0">
                <a:latin typeface="+mn-lt"/>
              </a:rPr>
              <a:t>organizacja warsztatów dla członków sieci doradców </a:t>
            </a:r>
            <a:r>
              <a:rPr lang="pl-PL" sz="1150" dirty="0" err="1">
                <a:latin typeface="+mn-lt"/>
              </a:rPr>
              <a:t>edukacyjno</a:t>
            </a:r>
            <a:r>
              <a:rPr lang="pl-PL" sz="1150" dirty="0">
                <a:latin typeface="+mn-lt"/>
              </a:rPr>
              <a:t> – zawodowych z terenu powiatu, z uwzględnieniem problematyki doradztwa edukacyjno-zawodowego dla uczniów ze specjalnymi potrzebami edukacyjnymi, wymianę informacji, np. o wydarzeniach powiatowych dotyczących doradztwa, informacji z regionalnego rynku pracy, oferty edukacyjnej szkół, badań i analiz dotyczących lokalnego rynku pracy i dobrych praktyk, propagowanie działań doradczych.</a:t>
            </a:r>
          </a:p>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rostokąt 2"/>
          <p:cNvSpPr>
            <a:spLocks noChangeArrowheads="1"/>
          </p:cNvSpPr>
          <p:nvPr/>
        </p:nvSpPr>
        <p:spPr bwMode="auto">
          <a:xfrm>
            <a:off x="358775" y="1844824"/>
            <a:ext cx="8281988" cy="3852724"/>
          </a:xfrm>
          <a:prstGeom prst="rect">
            <a:avLst/>
          </a:prstGeom>
          <a:noFill/>
          <a:ln w="9525">
            <a:noFill/>
            <a:miter lim="800000"/>
            <a:headEnd/>
            <a:tailEnd/>
          </a:ln>
        </p:spPr>
        <p:txBody>
          <a:bodyPr wrap="square">
            <a:spAutoFit/>
          </a:bodyPr>
          <a:lstStyle/>
          <a:p>
            <a:pPr algn="just">
              <a:spcBef>
                <a:spcPts val="500"/>
              </a:spcBef>
            </a:pPr>
            <a:r>
              <a:rPr lang="pl-PL" altLang="pl-PL" sz="1400" dirty="0">
                <a:solidFill>
                  <a:srgbClr val="000000"/>
                </a:solidFill>
                <a:latin typeface="Calibri" pitchFamily="34" charset="0"/>
                <a:cs typeface="Times New Roman" pitchFamily="18" charset="0"/>
              </a:rPr>
              <a:t>Początkiem okresu </a:t>
            </a:r>
            <a:r>
              <a:rPr lang="pl-PL" altLang="pl-PL" sz="1400" dirty="0" err="1">
                <a:solidFill>
                  <a:srgbClr val="000000"/>
                </a:solidFill>
                <a:latin typeface="Calibri" pitchFamily="34" charset="0"/>
                <a:cs typeface="Times New Roman" pitchFamily="18" charset="0"/>
              </a:rPr>
              <a:t>kwalifikowalności</a:t>
            </a:r>
            <a:r>
              <a:rPr lang="pl-PL" altLang="pl-PL" sz="1400" dirty="0">
                <a:solidFill>
                  <a:srgbClr val="000000"/>
                </a:solidFill>
                <a:latin typeface="Calibri" pitchFamily="34" charset="0"/>
                <a:cs typeface="Times New Roman" pitchFamily="18" charset="0"/>
              </a:rPr>
              <a:t> wydatków jest data rozpoczęcia okresu realizacji projektu wskazana we wniosku o dofinansowanie jednak nie wcześniej niż </a:t>
            </a:r>
            <a:r>
              <a:rPr lang="pl-PL" altLang="pl-PL" sz="1400" b="1" dirty="0">
                <a:solidFill>
                  <a:srgbClr val="000000"/>
                </a:solidFill>
                <a:latin typeface="Calibri" pitchFamily="34" charset="0"/>
                <a:cs typeface="Times New Roman" pitchFamily="18" charset="0"/>
              </a:rPr>
              <a:t>01.01.2015r.</a:t>
            </a:r>
            <a:r>
              <a:rPr lang="pl-PL" altLang="pl-PL" sz="1400" dirty="0">
                <a:solidFill>
                  <a:srgbClr val="000000"/>
                </a:solidFill>
                <a:latin typeface="Calibri" pitchFamily="34" charset="0"/>
                <a:cs typeface="Times New Roman" pitchFamily="18" charset="0"/>
              </a:rPr>
              <a:t> Wydatki poniesione przed podpisaniem umowy o dofinansowanie, o ile odnoszą się do okresu realizacji projektu, mogą zostać uznane za </a:t>
            </a:r>
            <a:r>
              <a:rPr lang="pl-PL" altLang="pl-PL" sz="1400" dirty="0" err="1">
                <a:solidFill>
                  <a:srgbClr val="000000"/>
                </a:solidFill>
                <a:latin typeface="Calibri" pitchFamily="34" charset="0"/>
                <a:cs typeface="Times New Roman" pitchFamily="18" charset="0"/>
              </a:rPr>
              <a:t>kwalifikowalne</a:t>
            </a:r>
            <a:r>
              <a:rPr lang="pl-PL" altLang="pl-PL" sz="1400" dirty="0">
                <a:solidFill>
                  <a:srgbClr val="000000"/>
                </a:solidFill>
                <a:latin typeface="Calibri" pitchFamily="34" charset="0"/>
                <a:cs typeface="Times New Roman" pitchFamily="18" charset="0"/>
              </a:rPr>
              <a:t> wyłącznie pod warunkiem spełnienia warunków </a:t>
            </a:r>
            <a:r>
              <a:rPr lang="pl-PL" altLang="pl-PL" sz="1400" dirty="0" err="1">
                <a:solidFill>
                  <a:srgbClr val="000000"/>
                </a:solidFill>
                <a:latin typeface="Calibri" pitchFamily="34" charset="0"/>
                <a:cs typeface="Times New Roman" pitchFamily="18" charset="0"/>
              </a:rPr>
              <a:t>kwalifikowalności</a:t>
            </a:r>
            <a:r>
              <a:rPr lang="pl-PL" altLang="pl-PL" sz="1400" dirty="0">
                <a:solidFill>
                  <a:srgbClr val="000000"/>
                </a:solidFill>
                <a:latin typeface="Calibri" pitchFamily="34" charset="0"/>
                <a:cs typeface="Times New Roman" pitchFamily="18" charset="0"/>
              </a:rPr>
              <a:t> określonych </a:t>
            </a:r>
            <a:r>
              <a:rPr lang="pl-PL" altLang="pl-PL" sz="1400" i="1" dirty="0">
                <a:solidFill>
                  <a:srgbClr val="000000"/>
                </a:solidFill>
                <a:latin typeface="Calibri" pitchFamily="34" charset="0"/>
                <a:cs typeface="Times New Roman" pitchFamily="18" charset="0"/>
              </a:rPr>
              <a:t>w Wytycznych w zakresie </a:t>
            </a:r>
            <a:r>
              <a:rPr lang="pl-PL" altLang="pl-PL" sz="1400" i="1" dirty="0" err="1">
                <a:solidFill>
                  <a:srgbClr val="000000"/>
                </a:solidFill>
                <a:latin typeface="Calibri" pitchFamily="34" charset="0"/>
                <a:cs typeface="Times New Roman" pitchFamily="18" charset="0"/>
              </a:rPr>
              <a:t>kwalifikowalności</a:t>
            </a:r>
            <a:r>
              <a:rPr lang="pl-PL" altLang="pl-PL" sz="1400" i="1" dirty="0">
                <a:solidFill>
                  <a:srgbClr val="000000"/>
                </a:solidFill>
                <a:latin typeface="Calibri" pitchFamily="34" charset="0"/>
                <a:cs typeface="Times New Roman" pitchFamily="18" charset="0"/>
              </a:rPr>
              <a:t> wydatków w zakresie Europejskiego Funduszu Rozwoju Regionalnego, Europejskiego Funduszu Społecznego oraz Funduszu Spójności na lata 2014-2020</a:t>
            </a:r>
            <a:r>
              <a:rPr lang="pl-PL" altLang="pl-PL" sz="1400" dirty="0">
                <a:solidFill>
                  <a:srgbClr val="000000"/>
                </a:solidFill>
                <a:latin typeface="Calibri" pitchFamily="34" charset="0"/>
                <a:cs typeface="Times New Roman" pitchFamily="18" charset="0"/>
              </a:rPr>
              <a:t>. Jednocześnie do momentu podpisania umowy o dofinansowanie Projektodawca ponosi wydatki na własne ryzyko. </a:t>
            </a:r>
          </a:p>
          <a:p>
            <a:pPr algn="just">
              <a:spcBef>
                <a:spcPts val="600"/>
              </a:spcBef>
            </a:pPr>
            <a:r>
              <a:rPr lang="pl-PL" altLang="pl-PL" sz="1400" dirty="0">
                <a:solidFill>
                  <a:srgbClr val="000000"/>
                </a:solidFill>
                <a:latin typeface="Calibri" pitchFamily="34" charset="0"/>
                <a:cs typeface="Times New Roman" pitchFamily="18" charset="0"/>
              </a:rPr>
              <a:t>Końcowa data </a:t>
            </a:r>
            <a:r>
              <a:rPr lang="pl-PL" altLang="pl-PL" sz="1400" dirty="0" err="1">
                <a:solidFill>
                  <a:srgbClr val="000000"/>
                </a:solidFill>
                <a:latin typeface="Calibri" pitchFamily="34" charset="0"/>
                <a:cs typeface="Times New Roman" pitchFamily="18" charset="0"/>
              </a:rPr>
              <a:t>kwalifikowalności</a:t>
            </a:r>
            <a:r>
              <a:rPr lang="pl-PL" altLang="pl-PL" sz="1400" dirty="0">
                <a:solidFill>
                  <a:srgbClr val="000000"/>
                </a:solidFill>
                <a:latin typeface="Calibri" pitchFamily="34" charset="0"/>
                <a:cs typeface="Times New Roman" pitchFamily="18" charset="0"/>
              </a:rPr>
              <a:t> wydatków jest wskazana w umowie o dofinansowanie.</a:t>
            </a:r>
          </a:p>
          <a:p>
            <a:pPr algn="just">
              <a:spcBef>
                <a:spcPts val="600"/>
              </a:spcBef>
              <a:spcAft>
                <a:spcPts val="600"/>
              </a:spcAft>
            </a:pPr>
            <a:r>
              <a:rPr lang="pl-PL" altLang="pl-PL" sz="1400" dirty="0">
                <a:solidFill>
                  <a:srgbClr val="000000"/>
                </a:solidFill>
                <a:latin typeface="Calibri" pitchFamily="34" charset="0"/>
                <a:cs typeface="Times New Roman" pitchFamily="18" charset="0"/>
              </a:rPr>
              <a:t>IOK dopuszcza możliwość ponoszenia wydatków po okresie </a:t>
            </a:r>
            <a:r>
              <a:rPr lang="pl-PL" altLang="pl-PL" sz="1400" dirty="0" err="1">
                <a:solidFill>
                  <a:srgbClr val="000000"/>
                </a:solidFill>
                <a:latin typeface="Calibri" pitchFamily="34" charset="0"/>
                <a:cs typeface="Times New Roman" pitchFamily="18" charset="0"/>
              </a:rPr>
              <a:t>kwalifikowalności</a:t>
            </a:r>
            <a:r>
              <a:rPr lang="pl-PL" altLang="pl-PL" sz="1400" dirty="0">
                <a:solidFill>
                  <a:srgbClr val="000000"/>
                </a:solidFill>
                <a:latin typeface="Calibri" pitchFamily="34" charset="0"/>
                <a:cs typeface="Times New Roman" pitchFamily="18" charset="0"/>
              </a:rPr>
              <a:t> wydatków określonym w umowie o dofinansowanie, pod warunkiem, że wydatki te odnoszą się do okresu realizacji projektu oraz zostaną uwzględnione we wniosku o płatność końcową.  </a:t>
            </a:r>
            <a:endParaRPr lang="pl-PL" altLang="pl-PL" sz="1600" dirty="0">
              <a:solidFill>
                <a:srgbClr val="000000"/>
              </a:solidFill>
              <a:latin typeface="Times New Roman" pitchFamily="18" charset="0"/>
              <a:cs typeface="Times New Roman" pitchFamily="18" charset="0"/>
            </a:endParaRPr>
          </a:p>
          <a:p>
            <a:pPr algn="just">
              <a:spcBef>
                <a:spcPts val="600"/>
              </a:spcBef>
              <a:spcAft>
                <a:spcPts val="600"/>
              </a:spcAft>
            </a:pPr>
            <a:r>
              <a:rPr lang="pl-PL" altLang="pl-PL" sz="1400" b="1" dirty="0">
                <a:solidFill>
                  <a:srgbClr val="000000"/>
                </a:solidFill>
                <a:latin typeface="Calibri" pitchFamily="34" charset="0"/>
                <a:ea typeface="Times New Roman" pitchFamily="18" charset="0"/>
                <a:cs typeface="Tahoma" pitchFamily="34" charset="0"/>
              </a:rPr>
              <a:t>Uwaga!!! </a:t>
            </a:r>
            <a:r>
              <a:rPr lang="pl-PL" altLang="pl-PL" sz="1400" b="1" dirty="0">
                <a:solidFill>
                  <a:srgbClr val="000000"/>
                </a:solidFill>
                <a:latin typeface="Calibri" pitchFamily="34" charset="0"/>
                <a:cs typeface="Times New Roman" pitchFamily="18" charset="0"/>
              </a:rPr>
              <a:t>Co do zasady okres realizacji merytorycznej projektu nie powinien być dłuższy niż cztery semestry szkolne. </a:t>
            </a:r>
            <a:endParaRPr lang="pl-PL" altLang="pl-PL" sz="1600" dirty="0">
              <a:solidFill>
                <a:srgbClr val="000000"/>
              </a:solidFill>
              <a:latin typeface="Times New Roman" pitchFamily="18" charset="0"/>
              <a:cs typeface="Times New Roman" pitchFamily="18" charset="0"/>
            </a:endParaRPr>
          </a:p>
          <a:p>
            <a:pPr algn="just">
              <a:spcAft>
                <a:spcPts val="600"/>
              </a:spcAft>
            </a:pPr>
            <a:r>
              <a:rPr lang="pl-PL" altLang="pl-PL" sz="1400" dirty="0">
                <a:solidFill>
                  <a:srgbClr val="000000"/>
                </a:solidFill>
                <a:latin typeface="Calibri" pitchFamily="34" charset="0"/>
                <a:cs typeface="Times New Roman" pitchFamily="18" charset="0"/>
              </a:rPr>
              <a:t>Zajęcia merytoryczne powinny rozpocząć się nie później niż w ciągu 2 miesięcy od ustalonej we wniosku początkowej daty okresu realizacji projektu.</a:t>
            </a:r>
            <a:endParaRPr lang="pl-PL" altLang="pl-PL" sz="2200" i="1" dirty="0">
              <a:solidFill>
                <a:srgbClr val="000000"/>
              </a:solidFill>
              <a:latin typeface="Calibri" pitchFamily="34" charset="0"/>
            </a:endParaRP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29705" name="Prostokąt 5"/>
          <p:cNvSpPr>
            <a:spLocks noChangeArrowheads="1"/>
          </p:cNvSpPr>
          <p:nvPr/>
        </p:nvSpPr>
        <p:spPr bwMode="auto">
          <a:xfrm>
            <a:off x="2319165" y="1412775"/>
            <a:ext cx="4362796" cy="369332"/>
          </a:xfrm>
          <a:prstGeom prst="rect">
            <a:avLst/>
          </a:prstGeom>
          <a:noFill/>
          <a:ln w="9525">
            <a:noFill/>
            <a:miter lim="800000"/>
            <a:headEnd/>
            <a:tailEnd/>
          </a:ln>
        </p:spPr>
        <p:txBody>
          <a:bodyPr wrap="square">
            <a:spAutoFit/>
          </a:bodyPr>
          <a:lstStyle/>
          <a:p>
            <a:pPr algn="ctr"/>
            <a:r>
              <a:rPr lang="pl-PL" altLang="pl-PL" b="1" u="sng" dirty="0">
                <a:solidFill>
                  <a:srgbClr val="000000"/>
                </a:solidFill>
                <a:latin typeface="Calibri" pitchFamily="34" charset="0"/>
              </a:rPr>
              <a:t>Ramy czasowe </a:t>
            </a:r>
            <a:r>
              <a:rPr lang="pl-PL" altLang="pl-PL" b="1" u="sng" dirty="0" err="1">
                <a:solidFill>
                  <a:srgbClr val="000000"/>
                </a:solidFill>
                <a:latin typeface="Calibri" pitchFamily="34" charset="0"/>
              </a:rPr>
              <a:t>kwalifikowalności</a:t>
            </a:r>
            <a:r>
              <a:rPr lang="pl-PL" altLang="pl-PL" b="1" u="sng" dirty="0">
                <a:solidFill>
                  <a:srgbClr val="000000"/>
                </a:solidFill>
                <a:latin typeface="Calibri" pitchFamily="34" charset="0"/>
              </a:rPr>
              <a:t> wydatków</a:t>
            </a:r>
          </a:p>
        </p:txBody>
      </p:sp>
      <p:pic>
        <p:nvPicPr>
          <p:cNvPr id="29706"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8775" y="1773238"/>
            <a:ext cx="8281988" cy="4181475"/>
          </a:xfrm>
          <a:prstGeom prst="rect">
            <a:avLst/>
          </a:prstGeom>
        </p:spPr>
        <p:txBody>
          <a:bodyPr>
            <a:spAutoFit/>
          </a:bodyPr>
          <a:lstStyle/>
          <a:p>
            <a:pPr algn="just">
              <a:lnSpc>
                <a:spcPct val="107000"/>
              </a:lnSpc>
              <a:spcAft>
                <a:spcPts val="800"/>
              </a:spcAft>
              <a:defRPr/>
            </a:pP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Kwalifikowalność wydatków dla projektów współfinansowanych ze środków krajowych i unijnych w ramach RPO WO 2014-2020 musi być zgodna z przepisami unijnymi i krajowymi, w tym w szczególności z:</a:t>
            </a:r>
          </a:p>
          <a:p>
            <a:pPr marL="342900" indent="-342900" algn="just">
              <a:lnSpc>
                <a:spcPct val="107000"/>
              </a:lnSpc>
              <a:spcAft>
                <a:spcPts val="800"/>
              </a:spcAft>
              <a:buFont typeface="+mj-lt"/>
              <a:buAutoNum type="arabicPeriod"/>
              <a:tabLst>
                <a:tab pos="457200" algn="l"/>
              </a:tabLst>
              <a:defRPr/>
            </a:pP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Rozporządzeniem Parlamentu Europejskiego i Rady (UE) nr 1303/2013 z dnia 17 grudnia 2013 r. ustanawiające wspólne przepisy dotyczące Europejskiego Funduszu Rozwoju Regionalnego, Europejskiego Funduszu Społecznego, Funduszu Spójności, Europejskiego Funduszu Rolnego na rzecz Rozwoju Obszarów Wiejskich oraz Europejskiego Funduszu Morskiego i Rybackiego oraz ustanawiające przepisy ogólne dotyczące Europejskiego Funduszu Rozwoju Regionalnego, Europejskiego Funduszu Społecznego, Funduszu Spójności i Europejskiego Funduszu Morskiego i Rybackiego oraz uchylające rozporządzenie Rady (WE) nr 1083/2006,</a:t>
            </a:r>
            <a:endPar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tabLst>
                <a:tab pos="457200" algn="l"/>
              </a:tabLst>
              <a:defRPr/>
            </a:pP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Ustawą z dnia 11 lipca 2014 r. o zasadach realizacji programów w zakresie polityki spójności finansowanych w perspektywie finansowej 2014-2020 </a:t>
            </a: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(Dz. U. 2014, poz. 1146 z </a:t>
            </a:r>
            <a:r>
              <a:rPr lang="pl-PL" sz="14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późn</a:t>
            </a: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zm.),</a:t>
            </a:r>
          </a:p>
          <a:p>
            <a:pPr marL="342900" indent="-342900" algn="just">
              <a:lnSpc>
                <a:spcPct val="107000"/>
              </a:lnSpc>
              <a:spcAft>
                <a:spcPts val="800"/>
              </a:spcAft>
              <a:buFont typeface="+mj-lt"/>
              <a:buAutoNum type="arabicPeriod"/>
              <a:tabLst>
                <a:tab pos="457200" algn="l"/>
              </a:tabLst>
              <a:defRPr/>
            </a:pP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Wytycznymi w zakresie kwalifikowalności wydatków w ramach Europejskiego Funduszu Rozwoju Regionalnego, Europejskiego Funduszu Społecznego oraz Funduszu Spójności na lata 2014-2020 z dnia 10.04.2015r.</a:t>
            </a:r>
            <a:endPar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defRPr/>
            </a:pP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oraz z zasadami określonymi w zał. nr 6 do Szczegółowego Opisu Osi Priorytetowych RPO WO 2014-2020</a:t>
            </a: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 Zakres EFS, wersja 3 </a:t>
            </a: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pl-PL"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SZOOP RPO WO 2014-2020</a:t>
            </a:r>
            <a:r>
              <a:rPr lang="pl-PL"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30729" name="Prostokąt 5"/>
          <p:cNvSpPr>
            <a:spLocks noChangeArrowheads="1"/>
          </p:cNvSpPr>
          <p:nvPr/>
        </p:nvSpPr>
        <p:spPr bwMode="auto">
          <a:xfrm>
            <a:off x="2699792" y="1268760"/>
            <a:ext cx="3456383" cy="400110"/>
          </a:xfrm>
          <a:prstGeom prst="rect">
            <a:avLst/>
          </a:prstGeom>
          <a:noFill/>
          <a:ln w="9525">
            <a:noFill/>
            <a:miter lim="800000"/>
            <a:headEnd/>
            <a:tailEnd/>
          </a:ln>
        </p:spPr>
        <p:txBody>
          <a:bodyPr wrap="square">
            <a:spAutoFit/>
          </a:bodyPr>
          <a:lstStyle/>
          <a:p>
            <a:pPr algn="ctr"/>
            <a:r>
              <a:rPr lang="pl-PL" altLang="pl-PL" sz="2000" b="1" u="sng" dirty="0" err="1">
                <a:solidFill>
                  <a:srgbClr val="000000"/>
                </a:solidFill>
                <a:latin typeface="Calibri" pitchFamily="34" charset="0"/>
              </a:rPr>
              <a:t>Kwalifikowalność</a:t>
            </a:r>
            <a:r>
              <a:rPr lang="pl-PL" altLang="pl-PL" sz="2000" b="1" u="sng" dirty="0">
                <a:solidFill>
                  <a:srgbClr val="000000"/>
                </a:solidFill>
                <a:latin typeface="Calibri" pitchFamily="34" charset="0"/>
              </a:rPr>
              <a:t> wydatków</a:t>
            </a:r>
          </a:p>
        </p:txBody>
      </p:sp>
      <p:pic>
        <p:nvPicPr>
          <p:cNvPr id="30730"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31754" name="Prostokąt 2"/>
          <p:cNvSpPr>
            <a:spLocks noChangeArrowheads="1"/>
          </p:cNvSpPr>
          <p:nvPr/>
        </p:nvSpPr>
        <p:spPr bwMode="auto">
          <a:xfrm>
            <a:off x="185738" y="1268413"/>
            <a:ext cx="8743950" cy="3970318"/>
          </a:xfrm>
          <a:prstGeom prst="rect">
            <a:avLst/>
          </a:prstGeom>
          <a:noFill/>
          <a:ln w="9525">
            <a:noFill/>
            <a:miter lim="800000"/>
            <a:headEnd/>
            <a:tailEnd/>
          </a:ln>
        </p:spPr>
        <p:txBody>
          <a:bodyPr>
            <a:spAutoFit/>
          </a:bodyPr>
          <a:lstStyle/>
          <a:p>
            <a:pPr algn="ctr"/>
            <a:r>
              <a:rPr lang="pl-PL" altLang="pl-PL" sz="2000" b="1" u="sng" dirty="0">
                <a:solidFill>
                  <a:srgbClr val="000000"/>
                </a:solidFill>
                <a:latin typeface="Calibri" pitchFamily="34" charset="0"/>
              </a:rPr>
              <a:t>Etapy </a:t>
            </a:r>
            <a:r>
              <a:rPr lang="pl-PL" altLang="pl-PL" sz="2000" b="1" u="sng" dirty="0" smtClean="0">
                <a:solidFill>
                  <a:srgbClr val="000000"/>
                </a:solidFill>
                <a:latin typeface="Calibri" pitchFamily="34" charset="0"/>
              </a:rPr>
              <a:t>konkursu:</a:t>
            </a:r>
            <a:endParaRPr lang="pl-PL" altLang="pl-PL" sz="2000" b="1" u="sng" dirty="0">
              <a:solidFill>
                <a:srgbClr val="000000"/>
              </a:solidFill>
              <a:latin typeface="Calibri" pitchFamily="34" charset="0"/>
            </a:endParaRPr>
          </a:p>
          <a:p>
            <a:pPr algn="just"/>
            <a:endParaRPr lang="pl-PL" altLang="pl-PL" sz="2400" b="1" i="1" dirty="0">
              <a:solidFill>
                <a:srgbClr val="000000"/>
              </a:solidFill>
              <a:latin typeface="Calibri" pitchFamily="34" charset="0"/>
            </a:endParaRPr>
          </a:p>
          <a:p>
            <a:r>
              <a:rPr lang="pl-PL" altLang="pl-PL" sz="1600" b="1" dirty="0">
                <a:solidFill>
                  <a:srgbClr val="000000"/>
                </a:solidFill>
                <a:latin typeface="Calibri" pitchFamily="34" charset="0"/>
              </a:rPr>
              <a:t>Etap I –</a:t>
            </a:r>
            <a:r>
              <a:rPr lang="pl-PL" altLang="pl-PL" sz="1600" dirty="0">
                <a:solidFill>
                  <a:srgbClr val="000000"/>
                </a:solidFill>
                <a:latin typeface="Calibri" pitchFamily="34" charset="0"/>
              </a:rPr>
              <a:t> </a:t>
            </a:r>
            <a:r>
              <a:rPr lang="pl-PL" sz="1600" dirty="0">
                <a:latin typeface="+mn-lt"/>
              </a:rPr>
              <a:t>nabór wniosków </a:t>
            </a:r>
            <a:r>
              <a:rPr lang="pl-PL" sz="1600" dirty="0" smtClean="0">
                <a:latin typeface="+mn-lt"/>
              </a:rPr>
              <a:t>o dofinansowanie </a:t>
            </a:r>
            <a:r>
              <a:rPr lang="pl-PL" sz="1600">
                <a:latin typeface="+mn-lt"/>
              </a:rPr>
              <a:t>projektu </a:t>
            </a:r>
            <a:r>
              <a:rPr lang="pl-PL" sz="1600" smtClean="0">
                <a:latin typeface="+mn-lt"/>
              </a:rPr>
              <a:t>(składanie </a:t>
            </a:r>
            <a:r>
              <a:rPr lang="pl-PL" sz="1600" dirty="0">
                <a:latin typeface="+mn-lt"/>
              </a:rPr>
              <a:t>wniosku </a:t>
            </a:r>
            <a:r>
              <a:rPr lang="pl-PL" sz="1600" dirty="0" smtClean="0">
                <a:latin typeface="+mn-lt"/>
              </a:rPr>
              <a:t>o dofinansowanie </a:t>
            </a:r>
            <a:r>
              <a:rPr lang="pl-PL" sz="1600" dirty="0">
                <a:latin typeface="+mn-lt"/>
              </a:rPr>
              <a:t>projektu oraz </a:t>
            </a:r>
            <a:r>
              <a:rPr lang="pl-PL" sz="1600" dirty="0" smtClean="0">
                <a:latin typeface="+mn-lt"/>
              </a:rPr>
              <a:t>weryfikacja </a:t>
            </a:r>
            <a:r>
              <a:rPr lang="pl-PL" sz="1600" dirty="0">
                <a:latin typeface="+mn-lt"/>
              </a:rPr>
              <a:t>wymogów </a:t>
            </a:r>
            <a:r>
              <a:rPr lang="pl-PL" sz="1600" dirty="0" smtClean="0">
                <a:latin typeface="+mn-lt"/>
              </a:rPr>
              <a:t>formalnych, która</a:t>
            </a:r>
            <a:r>
              <a:rPr lang="pl-PL" sz="1600" dirty="0" smtClean="0"/>
              <a:t> </a:t>
            </a:r>
            <a:r>
              <a:rPr lang="pl-PL" altLang="pl-PL" sz="1600" dirty="0" smtClean="0">
                <a:solidFill>
                  <a:srgbClr val="000000"/>
                </a:solidFill>
                <a:latin typeface="Calibri" pitchFamily="34" charset="0"/>
              </a:rPr>
              <a:t>trwa </a:t>
            </a:r>
            <a:r>
              <a:rPr lang="pl-PL" altLang="pl-PL" sz="1600" dirty="0">
                <a:solidFill>
                  <a:srgbClr val="000000"/>
                </a:solidFill>
                <a:latin typeface="Calibri" pitchFamily="34" charset="0"/>
              </a:rPr>
              <a:t>do </a:t>
            </a:r>
            <a:r>
              <a:rPr lang="pl-PL" altLang="pl-PL" sz="1600" b="1" dirty="0">
                <a:solidFill>
                  <a:srgbClr val="000000"/>
                </a:solidFill>
                <a:latin typeface="Calibri" pitchFamily="34" charset="0"/>
              </a:rPr>
              <a:t>50 dni kalendarzowych </a:t>
            </a:r>
            <a:r>
              <a:rPr lang="pl-PL" sz="1600" dirty="0">
                <a:latin typeface="Calibri" pitchFamily="34" charset="0"/>
              </a:rPr>
              <a:t>od upłynięcia wyznaczonego terminu składania wniosków o </a:t>
            </a:r>
            <a:r>
              <a:rPr lang="pl-PL" sz="1600">
                <a:latin typeface="Calibri" pitchFamily="34" charset="0"/>
              </a:rPr>
              <a:t>dofinansowanie </a:t>
            </a:r>
            <a:r>
              <a:rPr lang="pl-PL" sz="1600" smtClean="0">
                <a:latin typeface="Calibri" pitchFamily="34" charset="0"/>
              </a:rPr>
              <a:t>projektu)</a:t>
            </a:r>
            <a:r>
              <a:rPr lang="pl-PL" altLang="pl-PL" sz="1600" smtClean="0">
                <a:solidFill>
                  <a:srgbClr val="000000"/>
                </a:solidFill>
                <a:latin typeface="Calibri" pitchFamily="34" charset="0"/>
              </a:rPr>
              <a:t>. </a:t>
            </a:r>
            <a:r>
              <a:rPr lang="pl-PL" altLang="pl-PL" sz="1600" dirty="0">
                <a:solidFill>
                  <a:srgbClr val="000000"/>
                </a:solidFill>
                <a:latin typeface="Calibri" pitchFamily="34" charset="0"/>
              </a:rPr>
              <a:t>Tylko wniosek spełniający wymogi formalne zostaje przekazany do dalszego etapu oceny.</a:t>
            </a:r>
          </a:p>
          <a:p>
            <a:pPr algn="just"/>
            <a:endParaRPr lang="pl-PL" altLang="pl-PL" sz="1600" dirty="0">
              <a:solidFill>
                <a:srgbClr val="000000"/>
              </a:solidFill>
              <a:latin typeface="Calibri" pitchFamily="34" charset="0"/>
            </a:endParaRPr>
          </a:p>
          <a:p>
            <a:pPr algn="just"/>
            <a:r>
              <a:rPr lang="pl-PL" altLang="pl-PL" sz="1600" b="1" dirty="0">
                <a:solidFill>
                  <a:srgbClr val="000000"/>
                </a:solidFill>
                <a:latin typeface="Calibri" pitchFamily="34" charset="0"/>
              </a:rPr>
              <a:t>Etap II – </a:t>
            </a:r>
            <a:r>
              <a:rPr lang="pl-PL" altLang="pl-PL" sz="1600" b="1" u="sng" dirty="0">
                <a:solidFill>
                  <a:srgbClr val="000000"/>
                </a:solidFill>
                <a:latin typeface="Calibri" pitchFamily="34" charset="0"/>
              </a:rPr>
              <a:t>ocena formalna </a:t>
            </a:r>
            <a:r>
              <a:rPr lang="pl-PL" altLang="pl-PL" sz="1600" dirty="0">
                <a:solidFill>
                  <a:srgbClr val="000000"/>
                </a:solidFill>
                <a:latin typeface="Calibri" pitchFamily="34" charset="0"/>
              </a:rPr>
              <a:t>– trwa do </a:t>
            </a:r>
            <a:r>
              <a:rPr lang="pl-PL" altLang="pl-PL" sz="1600" b="1" dirty="0">
                <a:solidFill>
                  <a:srgbClr val="000000"/>
                </a:solidFill>
                <a:latin typeface="Calibri" pitchFamily="34" charset="0"/>
              </a:rPr>
              <a:t>30 dni kalendarzowych </a:t>
            </a:r>
            <a:r>
              <a:rPr lang="pl-PL" altLang="pl-PL" sz="1600" dirty="0">
                <a:latin typeface="Calibri" pitchFamily="34" charset="0"/>
                <a:cs typeface="Times New Roman" pitchFamily="18" charset="0"/>
              </a:rPr>
              <a:t>od dnia</a:t>
            </a:r>
            <a:r>
              <a:rPr lang="pl-PL" sz="1600" dirty="0">
                <a:latin typeface="Calibri" pitchFamily="34" charset="0"/>
                <a:cs typeface="Times New Roman" pitchFamily="18" charset="0"/>
              </a:rPr>
              <a:t> zakończenia weryfikacji wymogów formalnych wszystkich wniosków o dofinansowanie projektu złożonych w odpowiedzi na konkurs</a:t>
            </a:r>
            <a:r>
              <a:rPr lang="pl-PL" sz="1600" dirty="0">
                <a:solidFill>
                  <a:srgbClr val="000000"/>
                </a:solidFill>
                <a:latin typeface="Calibri" pitchFamily="34" charset="0"/>
              </a:rPr>
              <a:t>. </a:t>
            </a:r>
            <a:r>
              <a:rPr lang="pl-PL" sz="1600" dirty="0">
                <a:latin typeface="Calibri" pitchFamily="34" charset="0"/>
              </a:rPr>
              <a:t>Ocena formalna dokonywana jest przez dwóch członków KOP (zgodnie z zasadą dwóch par oczu), na podstawie listy sprawdzającej do oceny formalnej w systemie TAK/NIE.</a:t>
            </a:r>
            <a:r>
              <a:rPr lang="pl-PL" sz="1600" dirty="0">
                <a:latin typeface="Calibri" pitchFamily="34" charset="0"/>
                <a:cs typeface="Times New Roman" pitchFamily="18" charset="0"/>
              </a:rPr>
              <a:t> Projekt spełniający wszystkie kryteria formalne zostaje przekazany do etapu oceny merytorycznej. </a:t>
            </a:r>
          </a:p>
          <a:p>
            <a:pPr algn="just"/>
            <a:endParaRPr lang="pl-PL" sz="1600" dirty="0">
              <a:latin typeface="Calibri" pitchFamily="34" charset="0"/>
              <a:cs typeface="Times New Roman" pitchFamily="18" charset="0"/>
            </a:endParaRPr>
          </a:p>
          <a:p>
            <a:pPr algn="just"/>
            <a:r>
              <a:rPr lang="pl-PL" sz="1600" b="1" dirty="0">
                <a:latin typeface="Calibri" pitchFamily="34" charset="0"/>
                <a:cs typeface="Times New Roman" pitchFamily="18" charset="0"/>
              </a:rPr>
              <a:t>UWAGA!</a:t>
            </a:r>
            <a:r>
              <a:rPr lang="pl-PL" sz="1600" dirty="0">
                <a:latin typeface="Calibri" pitchFamily="34" charset="0"/>
                <a:cs typeface="Times New Roman" pitchFamily="18" charset="0"/>
              </a:rPr>
              <a:t> Wnioskodawcy, którego projekt został negatywnie oceniony na etapie oceny formalnej i/lub merytorycznej, przysługuje prawo odwołania od wyników oceny.</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rostokąt 12"/>
          <p:cNvSpPr/>
          <p:nvPr/>
        </p:nvSpPr>
        <p:spPr bwMode="auto">
          <a:xfrm>
            <a:off x="103188" y="1125538"/>
            <a:ext cx="8645525" cy="430212"/>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p>
        </p:txBody>
      </p:sp>
      <p:pic>
        <p:nvPicPr>
          <p:cNvPr id="33795"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33802" name="Prostokąt 2"/>
          <p:cNvSpPr>
            <a:spLocks noChangeArrowheads="1"/>
          </p:cNvSpPr>
          <p:nvPr/>
        </p:nvSpPr>
        <p:spPr bwMode="auto">
          <a:xfrm>
            <a:off x="2555875" y="1340768"/>
            <a:ext cx="4895850" cy="400110"/>
          </a:xfrm>
          <a:prstGeom prst="rect">
            <a:avLst/>
          </a:prstGeom>
          <a:noFill/>
          <a:ln w="9525">
            <a:noFill/>
            <a:miter lim="800000"/>
            <a:headEnd/>
            <a:tailEnd/>
          </a:ln>
        </p:spPr>
        <p:txBody>
          <a:bodyPr wrap="square">
            <a:spAutoFit/>
          </a:bodyPr>
          <a:lstStyle/>
          <a:p>
            <a:r>
              <a:rPr lang="pl-PL" altLang="pl-PL" sz="2000" b="1" u="sng" dirty="0">
                <a:latin typeface="Calibri" pitchFamily="34" charset="0"/>
                <a:cs typeface="Times New Roman" pitchFamily="18" charset="0"/>
              </a:rPr>
              <a:t>Zasady konstruowania budżetu projektu</a:t>
            </a:r>
            <a:endParaRPr lang="pl-PL" altLang="pl-PL" sz="2000" u="sng" dirty="0"/>
          </a:p>
        </p:txBody>
      </p:sp>
      <p:sp>
        <p:nvSpPr>
          <p:cNvPr id="33803" name="Prostokąt 4"/>
          <p:cNvSpPr>
            <a:spLocks noChangeArrowheads="1"/>
          </p:cNvSpPr>
          <p:nvPr/>
        </p:nvSpPr>
        <p:spPr bwMode="auto">
          <a:xfrm>
            <a:off x="755650" y="1844824"/>
            <a:ext cx="7561263" cy="4247317"/>
          </a:xfrm>
          <a:prstGeom prst="rect">
            <a:avLst/>
          </a:prstGeom>
          <a:noFill/>
          <a:ln w="9525">
            <a:noFill/>
            <a:miter lim="800000"/>
            <a:headEnd/>
            <a:tailEnd/>
          </a:ln>
        </p:spPr>
        <p:txBody>
          <a:bodyPr wrap="square">
            <a:spAutoFit/>
          </a:bodyPr>
          <a:lstStyle/>
          <a:p>
            <a:pPr algn="just"/>
            <a:r>
              <a:rPr lang="pl-PL" altLang="pl-PL" sz="1600" b="1" dirty="0">
                <a:latin typeface="Calibri" pitchFamily="34" charset="0"/>
                <a:ea typeface="Times New Roman" pitchFamily="18" charset="0"/>
                <a:cs typeface="Calibri" pitchFamily="34" charset="0"/>
              </a:rPr>
              <a:t>Koszty projektu</a:t>
            </a:r>
            <a:r>
              <a:rPr lang="pl-PL" altLang="pl-PL" sz="1600" dirty="0">
                <a:latin typeface="Calibri" pitchFamily="34" charset="0"/>
                <a:ea typeface="Times New Roman" pitchFamily="18" charset="0"/>
                <a:cs typeface="Calibri" pitchFamily="34" charset="0"/>
              </a:rPr>
              <a:t> są przedstawiane we wniosku o dofinansowanie projektu </a:t>
            </a:r>
            <a:br>
              <a:rPr lang="pl-PL" altLang="pl-PL" sz="1600" dirty="0">
                <a:latin typeface="Calibri" pitchFamily="34" charset="0"/>
                <a:ea typeface="Times New Roman" pitchFamily="18" charset="0"/>
                <a:cs typeface="Calibri" pitchFamily="34" charset="0"/>
              </a:rPr>
            </a:br>
            <a:r>
              <a:rPr lang="pl-PL" altLang="pl-PL" sz="1600" dirty="0">
                <a:latin typeface="Calibri" pitchFamily="34" charset="0"/>
                <a:ea typeface="Times New Roman" pitchFamily="18" charset="0"/>
                <a:cs typeface="Calibri" pitchFamily="34" charset="0"/>
              </a:rPr>
              <a:t>w formie budżetu zadaniowego. Dodatkowo we wniosku o dofinansowanie wykazany jest szczegółowy budżet ze wskazaniem kosztów </a:t>
            </a:r>
            <a:r>
              <a:rPr lang="pl-PL" altLang="pl-PL" sz="1600" dirty="0" smtClean="0">
                <a:latin typeface="Calibri" pitchFamily="34" charset="0"/>
                <a:ea typeface="Times New Roman" pitchFamily="18" charset="0"/>
                <a:cs typeface="Calibri" pitchFamily="34" charset="0"/>
              </a:rPr>
              <a:t>jednostkowych.</a:t>
            </a:r>
          </a:p>
          <a:p>
            <a:pPr algn="just"/>
            <a:endParaRPr lang="pl-PL" altLang="pl-PL" sz="1000" dirty="0">
              <a:latin typeface="Calibri" pitchFamily="34" charset="0"/>
              <a:ea typeface="Times New Roman" pitchFamily="18" charset="0"/>
              <a:cs typeface="Calibri" pitchFamily="34" charset="0"/>
            </a:endParaRPr>
          </a:p>
          <a:p>
            <a:pPr algn="just"/>
            <a:r>
              <a:rPr lang="pl-PL" sz="1600" dirty="0" smtClean="0">
                <a:solidFill>
                  <a:srgbClr val="000000"/>
                </a:solidFill>
                <a:latin typeface="+mn-lt"/>
              </a:rPr>
              <a:t>Uwaga! Ocena </a:t>
            </a:r>
            <a:r>
              <a:rPr lang="pl-PL" sz="1600" dirty="0" err="1" smtClean="0">
                <a:solidFill>
                  <a:srgbClr val="000000"/>
                </a:solidFill>
                <a:latin typeface="+mn-lt"/>
              </a:rPr>
              <a:t>kwalifikowalności</a:t>
            </a:r>
            <a:r>
              <a:rPr lang="pl-PL" sz="1600" dirty="0" smtClean="0">
                <a:solidFill>
                  <a:srgbClr val="000000"/>
                </a:solidFill>
                <a:latin typeface="+mn-lt"/>
              </a:rPr>
              <a:t> poniesionych wydatków dokonywana jest przede wszystkim w trakcie realizacji projektu poprzez weryfikację wniosków o płatność oraz        w trakcie kontroli projektu. Niemniej, na etapie oceny wniosku o dofinansowanie dokonywana jest ocena </a:t>
            </a:r>
            <a:r>
              <a:rPr lang="pl-PL" sz="1600" dirty="0" err="1" smtClean="0">
                <a:solidFill>
                  <a:srgbClr val="000000"/>
                </a:solidFill>
                <a:latin typeface="+mn-lt"/>
              </a:rPr>
              <a:t>kwalifikowalności</a:t>
            </a:r>
            <a:r>
              <a:rPr lang="pl-PL" sz="1600" dirty="0" smtClean="0">
                <a:solidFill>
                  <a:srgbClr val="000000"/>
                </a:solidFill>
                <a:latin typeface="+mn-lt"/>
              </a:rPr>
              <a:t> planowanych wydatków.</a:t>
            </a:r>
          </a:p>
          <a:p>
            <a:pPr algn="just"/>
            <a:endParaRPr lang="pl-PL" altLang="pl-PL" sz="1000" dirty="0">
              <a:latin typeface="+mn-lt"/>
              <a:ea typeface="Times New Roman" pitchFamily="18" charset="0"/>
              <a:cs typeface="Calibri" pitchFamily="34" charset="0"/>
            </a:endParaRPr>
          </a:p>
          <a:p>
            <a:pPr algn="just"/>
            <a:r>
              <a:rPr lang="pl-PL" sz="1600" b="1" dirty="0" smtClean="0">
                <a:solidFill>
                  <a:srgbClr val="000000"/>
                </a:solidFill>
                <a:latin typeface="+mn-lt"/>
              </a:rPr>
              <a:t>Przyjęcie danego projektu do realizacji i podpisanie z beneficjentem umowy </a:t>
            </a:r>
            <a:br>
              <a:rPr lang="pl-PL" sz="1600" b="1" dirty="0" smtClean="0">
                <a:solidFill>
                  <a:srgbClr val="000000"/>
                </a:solidFill>
                <a:latin typeface="+mn-lt"/>
              </a:rPr>
            </a:br>
            <a:r>
              <a:rPr lang="pl-PL" sz="1600" b="1" dirty="0" smtClean="0">
                <a:solidFill>
                  <a:srgbClr val="000000"/>
                </a:solidFill>
                <a:latin typeface="+mn-lt"/>
              </a:rPr>
              <a:t>o dofinansowanie nie oznacza, że wszystkie wydatki, które beneficjent przedstawi we wniosku o płatność w trakcie realizacji projektu, zostaną uznane za </a:t>
            </a:r>
            <a:r>
              <a:rPr lang="pl-PL" sz="1600" b="1" dirty="0" err="1" smtClean="0">
                <a:solidFill>
                  <a:srgbClr val="000000"/>
                </a:solidFill>
                <a:latin typeface="+mn-lt"/>
              </a:rPr>
              <a:t>kwalifikowalne</a:t>
            </a:r>
            <a:r>
              <a:rPr lang="pl-PL" sz="1600" b="1" dirty="0" smtClean="0">
                <a:solidFill>
                  <a:srgbClr val="000000"/>
                </a:solidFill>
                <a:latin typeface="+mn-lt"/>
              </a:rPr>
              <a:t>.</a:t>
            </a:r>
          </a:p>
          <a:p>
            <a:pPr algn="just"/>
            <a:endParaRPr lang="pl-PL" altLang="pl-PL" sz="1000" dirty="0">
              <a:latin typeface="Calibri" pitchFamily="34" charset="0"/>
              <a:ea typeface="Times New Roman" pitchFamily="18" charset="0"/>
              <a:cs typeface="Calibri" pitchFamily="34" charset="0"/>
            </a:endParaRPr>
          </a:p>
          <a:p>
            <a:pPr algn="just"/>
            <a:r>
              <a:rPr lang="pl-PL" altLang="pl-PL" sz="1600" dirty="0">
                <a:latin typeface="Calibri" pitchFamily="34" charset="0"/>
                <a:ea typeface="Times New Roman" pitchFamily="18" charset="0"/>
                <a:cs typeface="Calibri" pitchFamily="34" charset="0"/>
              </a:rPr>
              <a:t>Planowane koszty projektu przedstawione są w budżecie projektu </a:t>
            </a:r>
            <a:br>
              <a:rPr lang="pl-PL" altLang="pl-PL" sz="1600" dirty="0">
                <a:latin typeface="Calibri" pitchFamily="34" charset="0"/>
                <a:ea typeface="Times New Roman" pitchFamily="18" charset="0"/>
                <a:cs typeface="Calibri" pitchFamily="34" charset="0"/>
              </a:rPr>
            </a:br>
            <a:r>
              <a:rPr lang="pl-PL" altLang="pl-PL" sz="1600" dirty="0">
                <a:latin typeface="Calibri" pitchFamily="34" charset="0"/>
                <a:ea typeface="Times New Roman" pitchFamily="18" charset="0"/>
                <a:cs typeface="Calibri" pitchFamily="34" charset="0"/>
              </a:rPr>
              <a:t>z podziałem na:</a:t>
            </a:r>
          </a:p>
          <a:p>
            <a:pPr algn="just"/>
            <a:r>
              <a:rPr lang="pl-PL" altLang="pl-PL" sz="1600" dirty="0">
                <a:latin typeface="Calibri" pitchFamily="34" charset="0"/>
                <a:ea typeface="Times New Roman" pitchFamily="18" charset="0"/>
                <a:cs typeface="Calibri" pitchFamily="34" charset="0"/>
              </a:rPr>
              <a:t> </a:t>
            </a:r>
            <a:r>
              <a:rPr lang="pl-PL" altLang="pl-PL" sz="1600" dirty="0" smtClean="0">
                <a:latin typeface="Calibri" pitchFamily="34" charset="0"/>
                <a:ea typeface="Times New Roman" pitchFamily="18" charset="0"/>
                <a:cs typeface="Calibri" pitchFamily="34" charset="0"/>
              </a:rPr>
              <a:t>– </a:t>
            </a:r>
            <a:r>
              <a:rPr lang="pl-PL" altLang="pl-PL" sz="1600" b="1" dirty="0" smtClean="0">
                <a:latin typeface="Calibri" pitchFamily="34" charset="0"/>
                <a:ea typeface="Times New Roman" pitchFamily="18" charset="0"/>
                <a:cs typeface="Calibri" pitchFamily="34" charset="0"/>
              </a:rPr>
              <a:t>koszty bezpośrednie </a:t>
            </a:r>
            <a:r>
              <a:rPr lang="pl-PL" altLang="pl-PL" sz="1600" dirty="0" smtClean="0">
                <a:latin typeface="Calibri" pitchFamily="34" charset="0"/>
                <a:ea typeface="Times New Roman" pitchFamily="18" charset="0"/>
                <a:cs typeface="Calibri" pitchFamily="34" charset="0"/>
              </a:rPr>
              <a:t>- </a:t>
            </a:r>
            <a:r>
              <a:rPr lang="pl-PL" altLang="pl-PL" sz="1600" dirty="0">
                <a:latin typeface="Calibri" pitchFamily="34" charset="0"/>
                <a:ea typeface="Times New Roman" pitchFamily="18" charset="0"/>
                <a:cs typeface="Calibri" pitchFamily="34" charset="0"/>
              </a:rPr>
              <a:t>koszty dotyczące realizacji poszczególnych zadań       merytorycznych w projekcie,</a:t>
            </a:r>
          </a:p>
          <a:p>
            <a:pPr algn="just"/>
            <a:r>
              <a:rPr lang="pl-PL" altLang="pl-PL" sz="1600" dirty="0">
                <a:latin typeface="Calibri" pitchFamily="34" charset="0"/>
                <a:ea typeface="Times New Roman" pitchFamily="18" charset="0"/>
                <a:cs typeface="Calibri" pitchFamily="34" charset="0"/>
              </a:rPr>
              <a:t> </a:t>
            </a:r>
            <a:r>
              <a:rPr lang="pl-PL" altLang="pl-PL" sz="1600" dirty="0" smtClean="0">
                <a:latin typeface="Calibri" pitchFamily="34" charset="0"/>
                <a:ea typeface="Times New Roman" pitchFamily="18" charset="0"/>
                <a:cs typeface="Calibri" pitchFamily="34" charset="0"/>
              </a:rPr>
              <a:t>–     </a:t>
            </a:r>
            <a:r>
              <a:rPr lang="pl-PL" altLang="pl-PL" sz="1600" b="1" dirty="0" smtClean="0">
                <a:latin typeface="Calibri" pitchFamily="34" charset="0"/>
                <a:ea typeface="Times New Roman" pitchFamily="18" charset="0"/>
                <a:cs typeface="Calibri" pitchFamily="34" charset="0"/>
              </a:rPr>
              <a:t>koszty pośrednie   </a:t>
            </a:r>
            <a:r>
              <a:rPr lang="pl-PL" altLang="pl-PL" sz="1600" dirty="0" smtClean="0">
                <a:latin typeface="Calibri" pitchFamily="34" charset="0"/>
                <a:ea typeface="Times New Roman" pitchFamily="18" charset="0"/>
                <a:cs typeface="Calibri" pitchFamily="34" charset="0"/>
              </a:rPr>
              <a:t>-   koszty </a:t>
            </a:r>
            <a:r>
              <a:rPr lang="pl-PL" altLang="pl-PL" sz="1600" dirty="0">
                <a:latin typeface="Calibri" pitchFamily="34" charset="0"/>
                <a:ea typeface="Times New Roman" pitchFamily="18" charset="0"/>
                <a:cs typeface="Calibri" pitchFamily="34" charset="0"/>
              </a:rPr>
              <a:t>administracyjne związane z obsługą projektu.</a:t>
            </a:r>
          </a:p>
        </p:txBody>
      </p:sp>
      <p:sp>
        <p:nvSpPr>
          <p:cNvPr id="8" name="Prostokąt zaokrąglony 7"/>
          <p:cNvSpPr/>
          <p:nvPr/>
        </p:nvSpPr>
        <p:spPr>
          <a:xfrm>
            <a:off x="214282" y="13714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rostokąt 23"/>
          <p:cNvSpPr/>
          <p:nvPr/>
        </p:nvSpPr>
        <p:spPr bwMode="auto">
          <a:xfrm>
            <a:off x="184150" y="1593850"/>
            <a:ext cx="8643938" cy="325438"/>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solidFill>
                <a:prstClr val="white"/>
              </a:solidFill>
            </a:endParaRPr>
          </a:p>
        </p:txBody>
      </p:sp>
      <p:sp>
        <p:nvSpPr>
          <p:cNvPr id="8" name="Prostokąt 7"/>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9" name="Prostokąt zaokrąglony 8"/>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34825"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34826" name="Prostokąt 2"/>
          <p:cNvSpPr>
            <a:spLocks noChangeArrowheads="1"/>
          </p:cNvSpPr>
          <p:nvPr/>
        </p:nvSpPr>
        <p:spPr bwMode="auto">
          <a:xfrm>
            <a:off x="684213" y="1484784"/>
            <a:ext cx="7848600" cy="4633381"/>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algn="just"/>
            <a:endParaRPr lang="pl-PL" altLang="pl-PL" b="1" dirty="0">
              <a:latin typeface="Calibri" pitchFamily="34" charset="0"/>
              <a:cs typeface="Times New Roman" pitchFamily="18" charset="0"/>
            </a:endParaRPr>
          </a:p>
          <a:p>
            <a:pPr algn="just"/>
            <a:r>
              <a:rPr lang="pl-PL" altLang="pl-PL" b="1" dirty="0" smtClean="0">
                <a:latin typeface="Calibri" pitchFamily="34" charset="0"/>
                <a:cs typeface="Times New Roman" pitchFamily="18" charset="0"/>
              </a:rPr>
              <a:t>Koszty </a:t>
            </a:r>
            <a:r>
              <a:rPr lang="pl-PL" altLang="pl-PL" b="1" dirty="0">
                <a:latin typeface="Calibri" pitchFamily="34" charset="0"/>
                <a:cs typeface="Times New Roman" pitchFamily="18" charset="0"/>
              </a:rPr>
              <a:t>bezpośrednie</a:t>
            </a:r>
            <a:r>
              <a:rPr lang="pl-PL" altLang="pl-PL" dirty="0">
                <a:latin typeface="Calibri" pitchFamily="34" charset="0"/>
                <a:cs typeface="Times New Roman" pitchFamily="18" charset="0"/>
              </a:rPr>
              <a:t> w ramach projektu powinny zostać oszacowane należycie, racjonalnie i efektywnie, zgodnie z procedurami określonymi w </a:t>
            </a:r>
            <a:r>
              <a:rPr lang="pl-PL" altLang="pl-PL" i="1" dirty="0">
                <a:latin typeface="Calibri" pitchFamily="34" charset="0"/>
                <a:ea typeface="Times New Roman" pitchFamily="18" charset="0"/>
                <a:cs typeface="Calibri" pitchFamily="34" charset="0"/>
              </a:rPr>
              <a:t>Wytycznych </a:t>
            </a:r>
            <a:br>
              <a:rPr lang="pl-PL" altLang="pl-PL" i="1" dirty="0">
                <a:latin typeface="Calibri" pitchFamily="34" charset="0"/>
                <a:ea typeface="Times New Roman" pitchFamily="18" charset="0"/>
                <a:cs typeface="Calibri" pitchFamily="34" charset="0"/>
              </a:rPr>
            </a:br>
            <a:r>
              <a:rPr lang="pl-PL" altLang="pl-PL" i="1" dirty="0">
                <a:latin typeface="Calibri" pitchFamily="34" charset="0"/>
                <a:ea typeface="Times New Roman" pitchFamily="18" charset="0"/>
                <a:cs typeface="Calibri" pitchFamily="34" charset="0"/>
              </a:rPr>
              <a:t>w zakresie </a:t>
            </a:r>
            <a:r>
              <a:rPr lang="pl-PL" altLang="pl-PL" i="1" dirty="0" err="1">
                <a:latin typeface="Calibri" pitchFamily="34" charset="0"/>
                <a:ea typeface="Times New Roman" pitchFamily="18" charset="0"/>
                <a:cs typeface="Calibri" pitchFamily="34" charset="0"/>
              </a:rPr>
              <a:t>kwalifikowalności</a:t>
            </a:r>
            <a:r>
              <a:rPr lang="pl-PL" altLang="pl-PL" i="1" dirty="0">
                <a:latin typeface="Calibri" pitchFamily="34" charset="0"/>
                <a:ea typeface="Times New Roman" pitchFamily="18" charset="0"/>
                <a:cs typeface="Calibri" pitchFamily="34" charset="0"/>
              </a:rPr>
              <a:t> wydatków w ramach Europejskiego Funduszu Rozwoju Regionalnego, Europejskiego Funduszu Społecznego oraz Funduszu Spójności na lata 2014-202</a:t>
            </a:r>
            <a:r>
              <a:rPr lang="pl-PL" altLang="pl-PL" i="1" dirty="0">
                <a:latin typeface="Calibri" pitchFamily="34" charset="0"/>
                <a:cs typeface="Times New Roman" pitchFamily="18" charset="0"/>
              </a:rPr>
              <a:t>0 </a:t>
            </a:r>
            <a:r>
              <a:rPr lang="pl-PL" altLang="pl-PL" dirty="0">
                <a:latin typeface="Calibri" pitchFamily="34" charset="0"/>
                <a:cs typeface="Times New Roman" pitchFamily="18" charset="0"/>
              </a:rPr>
              <a:t>oraz z uwzględnieniem stawek rynkowych zgodnie </a:t>
            </a:r>
            <a:br>
              <a:rPr lang="pl-PL" altLang="pl-PL" dirty="0">
                <a:latin typeface="Calibri" pitchFamily="34" charset="0"/>
                <a:cs typeface="Times New Roman" pitchFamily="18" charset="0"/>
              </a:rPr>
            </a:br>
            <a:r>
              <a:rPr lang="pl-PL" altLang="pl-PL" dirty="0">
                <a:latin typeface="Calibri" pitchFamily="34" charset="0"/>
                <a:cs typeface="Times New Roman" pitchFamily="18" charset="0"/>
              </a:rPr>
              <a:t>z taryfikatorem maksymalnych, dopuszczalnych cen towarów i usług typowych (powszechnie występujących) dla konkursowego i pozakonkursowego trybu wyboru projektów, dla których ocena przeprowadzona zostanie w ramach Regionalnego Programu Operacyjnego Województwa Opolskiego 2014-2020 </a:t>
            </a:r>
            <a:br>
              <a:rPr lang="pl-PL" altLang="pl-PL" dirty="0">
                <a:latin typeface="Calibri" pitchFamily="34" charset="0"/>
                <a:cs typeface="Times New Roman" pitchFamily="18" charset="0"/>
              </a:rPr>
            </a:br>
            <a:r>
              <a:rPr lang="pl-PL" altLang="pl-PL" dirty="0">
                <a:latin typeface="Calibri" pitchFamily="34" charset="0"/>
                <a:cs typeface="Times New Roman" pitchFamily="18" charset="0"/>
              </a:rPr>
              <a:t>w części dotyczącej Europejskiego Funduszu Społecznego.</a:t>
            </a:r>
          </a:p>
          <a:p>
            <a:pPr algn="just"/>
            <a:endParaRPr lang="pl-PL" altLang="pl-PL" dirty="0" smtClean="0">
              <a:latin typeface="Calibri" pitchFamily="34" charset="0"/>
              <a:cs typeface="Times New Roman" pitchFamily="18" charset="0"/>
            </a:endParaRPr>
          </a:p>
          <a:p>
            <a:pPr algn="just"/>
            <a:r>
              <a:rPr lang="pl-PL" altLang="pl-PL" dirty="0" smtClean="0">
                <a:latin typeface="Calibri" pitchFamily="34" charset="0"/>
              </a:rPr>
              <a:t>W </a:t>
            </a:r>
            <a:r>
              <a:rPr lang="pl-PL" altLang="pl-PL" dirty="0">
                <a:latin typeface="Calibri" pitchFamily="34" charset="0"/>
              </a:rPr>
              <a:t>budżecie projektu Wnioskodawca wskazuje i uzasadnia źródła finansowania wykazując racjonalność i efektywność wydatków oraz brak podwójnego finansowania.</a:t>
            </a:r>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3994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39945" name="Prostokąt 2"/>
          <p:cNvSpPr>
            <a:spLocks noChangeArrowheads="1"/>
          </p:cNvSpPr>
          <p:nvPr/>
        </p:nvSpPr>
        <p:spPr bwMode="auto">
          <a:xfrm>
            <a:off x="827088" y="1268760"/>
            <a:ext cx="7489825" cy="4970591"/>
          </a:xfrm>
          <a:prstGeom prst="rect">
            <a:avLst/>
          </a:prstGeom>
          <a:noFill/>
          <a:ln w="9525">
            <a:noFill/>
            <a:miter lim="800000"/>
            <a:headEnd/>
            <a:tailEnd/>
          </a:ln>
        </p:spPr>
        <p:txBody>
          <a:bodyPr wrap="square">
            <a:spAutoFit/>
          </a:bodyPr>
          <a:lstStyle/>
          <a:p>
            <a:pPr algn="ctr">
              <a:spcAft>
                <a:spcPts val="200"/>
              </a:spcAft>
            </a:pP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algn="just">
              <a:spcAft>
                <a:spcPts val="200"/>
              </a:spcAft>
            </a:pPr>
            <a:endParaRPr lang="pl-PL" altLang="pl-PL" b="1" dirty="0" smtClean="0">
              <a:latin typeface="Calibri" pitchFamily="34" charset="0"/>
              <a:cs typeface="Times New Roman" pitchFamily="18" charset="0"/>
            </a:endParaRPr>
          </a:p>
          <a:p>
            <a:pPr algn="just">
              <a:spcAft>
                <a:spcPts val="200"/>
              </a:spcAft>
            </a:pPr>
            <a:r>
              <a:rPr lang="pl-PL" altLang="pl-PL" b="1" dirty="0" smtClean="0">
                <a:latin typeface="Calibri" pitchFamily="34" charset="0"/>
                <a:cs typeface="Times New Roman" pitchFamily="18" charset="0"/>
              </a:rPr>
              <a:t>Koszty </a:t>
            </a:r>
            <a:r>
              <a:rPr lang="pl-PL" altLang="pl-PL" b="1" dirty="0">
                <a:latin typeface="Calibri" pitchFamily="34" charset="0"/>
                <a:cs typeface="Times New Roman" pitchFamily="18" charset="0"/>
              </a:rPr>
              <a:t>pośrednie stanowią koszty administracyjne związane  z obsługą projektu, w szczególności</a:t>
            </a:r>
            <a:r>
              <a:rPr lang="pl-PL" altLang="pl-PL" dirty="0">
                <a:latin typeface="Calibri" pitchFamily="34" charset="0"/>
                <a:cs typeface="Times New Roman" pitchFamily="18" charset="0"/>
              </a:rPr>
              <a:t>:</a:t>
            </a:r>
          </a:p>
          <a:p>
            <a:pPr algn="just">
              <a:buFont typeface="Calibri" pitchFamily="34" charset="0"/>
              <a:buAutoNum type="alphaLcParenR"/>
            </a:pPr>
            <a:r>
              <a:rPr lang="pl-PL" altLang="pl-PL" sz="1700" dirty="0" smtClean="0">
                <a:solidFill>
                  <a:srgbClr val="FF0000"/>
                </a:solidFill>
                <a:latin typeface="Calibri" pitchFamily="34" charset="0"/>
              </a:rPr>
              <a:t> koszty </a:t>
            </a:r>
            <a:r>
              <a:rPr lang="pl-PL" altLang="pl-PL" sz="1700" dirty="0">
                <a:solidFill>
                  <a:srgbClr val="FF0000"/>
                </a:solidFill>
                <a:latin typeface="Calibri" pitchFamily="34" charset="0"/>
              </a:rPr>
              <a:t>koordynatora lub kierownika projektu oraz innego personelu </a:t>
            </a:r>
            <a:r>
              <a:rPr lang="pl-PL" altLang="pl-PL" sz="1700" dirty="0" smtClean="0">
                <a:solidFill>
                  <a:srgbClr val="FF0000"/>
                </a:solidFill>
                <a:latin typeface="Calibri" pitchFamily="34" charset="0"/>
              </a:rPr>
              <a:t>    bezpośrednio </a:t>
            </a:r>
            <a:r>
              <a:rPr lang="pl-PL" altLang="pl-PL" sz="1700" dirty="0">
                <a:solidFill>
                  <a:srgbClr val="FF0000"/>
                </a:solidFill>
                <a:latin typeface="Calibri" pitchFamily="34" charset="0"/>
              </a:rPr>
              <a:t>zaangażowanego w zarządzanie projektem i jego rozliczanie, </a:t>
            </a:r>
            <a:br>
              <a:rPr lang="pl-PL" altLang="pl-PL" sz="1700" dirty="0">
                <a:solidFill>
                  <a:srgbClr val="FF0000"/>
                </a:solidFill>
                <a:latin typeface="Calibri" pitchFamily="34" charset="0"/>
              </a:rPr>
            </a:br>
            <a:r>
              <a:rPr lang="pl-PL" altLang="pl-PL" sz="1700" dirty="0">
                <a:solidFill>
                  <a:srgbClr val="FF0000"/>
                </a:solidFill>
                <a:latin typeface="Calibri" pitchFamily="34" charset="0"/>
              </a:rPr>
              <a:t>o ile jego zatrudnienie jest niezbędne dla realizacji projektu, w tym </a:t>
            </a:r>
            <a:br>
              <a:rPr lang="pl-PL" altLang="pl-PL" sz="1700" dirty="0">
                <a:solidFill>
                  <a:srgbClr val="FF0000"/>
                </a:solidFill>
                <a:latin typeface="Calibri" pitchFamily="34" charset="0"/>
              </a:rPr>
            </a:br>
            <a:r>
              <a:rPr lang="pl-PL" altLang="pl-PL" sz="1700" dirty="0">
                <a:solidFill>
                  <a:srgbClr val="FF0000"/>
                </a:solidFill>
                <a:latin typeface="Calibri" pitchFamily="34" charset="0"/>
              </a:rPr>
              <a:t>w szczególności koszty wynagrodzenia tych osób, ich delegacji służbowych </a:t>
            </a:r>
            <a:br>
              <a:rPr lang="pl-PL" altLang="pl-PL" sz="1700" dirty="0">
                <a:solidFill>
                  <a:srgbClr val="FF0000"/>
                </a:solidFill>
                <a:latin typeface="Calibri" pitchFamily="34" charset="0"/>
              </a:rPr>
            </a:br>
            <a:r>
              <a:rPr lang="pl-PL" altLang="pl-PL" sz="1700" dirty="0">
                <a:solidFill>
                  <a:srgbClr val="FF0000"/>
                </a:solidFill>
                <a:latin typeface="Calibri" pitchFamily="34" charset="0"/>
              </a:rPr>
              <a:t>i szkoleń oraz koszty związane z wdrażaniem polityki równych szans przez te osoby,</a:t>
            </a:r>
          </a:p>
          <a:p>
            <a:pPr algn="just">
              <a:buFont typeface="Calibri" pitchFamily="34" charset="0"/>
              <a:buAutoNum type="alphaLcParenR" startAt="2"/>
            </a:pPr>
            <a:r>
              <a:rPr lang="pl-PL" altLang="pl-PL" sz="1700" dirty="0" smtClean="0">
                <a:latin typeface="Calibri" pitchFamily="34" charset="0"/>
              </a:rPr>
              <a:t> koszty </a:t>
            </a:r>
            <a:r>
              <a:rPr lang="pl-PL" altLang="pl-PL" sz="1700" dirty="0">
                <a:latin typeface="Calibri" pitchFamily="34" charset="0"/>
              </a:rPr>
              <a:t>zarządu (koszty wynagrodzenia osób uprawnionych do reprezentowania jednostki, których zakresy czynności nie są przypisane wyłącznie do projektu, np. kierownik jednostki),</a:t>
            </a:r>
          </a:p>
          <a:p>
            <a:pPr algn="just">
              <a:buFont typeface="Calibri" pitchFamily="34" charset="0"/>
              <a:buAutoNum type="alphaLcParenR" startAt="3"/>
            </a:pPr>
            <a:r>
              <a:rPr lang="pl-PL" altLang="pl-PL" sz="1700" dirty="0" smtClean="0">
                <a:latin typeface="Calibri" pitchFamily="34" charset="0"/>
              </a:rPr>
              <a:t> koszty </a:t>
            </a:r>
            <a:r>
              <a:rPr lang="pl-PL" altLang="pl-PL" sz="1700" dirty="0">
                <a:latin typeface="Calibri" pitchFamily="34" charset="0"/>
              </a:rPr>
              <a:t>personelu obsługowego (obsługa kadrowa, finansowa, administracyjna, sekretariat, kancelaria, obsługa prawna) na potrzeby funkcjonowania jednostki,</a:t>
            </a:r>
          </a:p>
          <a:p>
            <a:pPr algn="just">
              <a:buFont typeface="Calibri" pitchFamily="34" charset="0"/>
              <a:buAutoNum type="alphaLcParenR" startAt="4"/>
            </a:pPr>
            <a:r>
              <a:rPr lang="pl-PL" altLang="pl-PL" sz="1700" dirty="0" smtClean="0">
                <a:latin typeface="Calibri" pitchFamily="34" charset="0"/>
              </a:rPr>
              <a:t> koszty </a:t>
            </a:r>
            <a:r>
              <a:rPr lang="pl-PL" altLang="pl-PL" sz="1700" dirty="0">
                <a:latin typeface="Calibri" pitchFamily="34" charset="0"/>
              </a:rPr>
              <a:t>obsługi księgowej (koszty wynagrodzenia osób księgujących wydatki w projekcie, w tym koszty zlecenia prowadzenia obsługi księgowej projektu biuru rachunkowemu),</a:t>
            </a:r>
          </a:p>
          <a:p>
            <a:pPr algn="just">
              <a:buFont typeface="Calibri" pitchFamily="34" charset="0"/>
              <a:buAutoNum type="alphaLcParenR" startAt="4"/>
            </a:pPr>
            <a:endParaRPr lang="pl-PL" altLang="pl-PL" sz="1700" dirty="0">
              <a:latin typeface="Calibri" pitchFamily="34"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107" name="Prostokąt 9"/>
          <p:cNvSpPr>
            <a:spLocks noChangeArrowheads="1"/>
          </p:cNvSpPr>
          <p:nvPr/>
        </p:nvSpPr>
        <p:spPr bwMode="auto">
          <a:xfrm>
            <a:off x="400050" y="1989138"/>
            <a:ext cx="7924800" cy="1008062"/>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defRPr/>
            </a:pPr>
            <a:r>
              <a:rPr lang="pl-PL" sz="1400" b="1" dirty="0" smtClean="0">
                <a:solidFill>
                  <a:schemeClr val="tx2">
                    <a:lumMod val="60000"/>
                    <a:lumOff val="40000"/>
                  </a:schemeClr>
                </a:solidFill>
                <a:latin typeface="+mn-lt"/>
              </a:rPr>
              <a:t>	</a:t>
            </a:r>
            <a:r>
              <a:rPr lang="pl-PL" sz="1400" b="1" dirty="0">
                <a:solidFill>
                  <a:schemeClr val="tx2">
                    <a:lumMod val="60000"/>
                    <a:lumOff val="40000"/>
                  </a:schemeClr>
                </a:solidFill>
                <a:latin typeface="+mn-lt"/>
              </a:rPr>
              <a:t>	</a:t>
            </a:r>
            <a:endParaRPr lang="pl-PL" sz="1400" b="1" dirty="0" smtClean="0">
              <a:solidFill>
                <a:schemeClr val="tx2">
                  <a:lumMod val="60000"/>
                  <a:lumOff val="40000"/>
                </a:schemeClr>
              </a:solidFill>
              <a:latin typeface="+mn-lt"/>
            </a:endParaRPr>
          </a:p>
          <a:p>
            <a:pPr eaLnBrk="1" hangingPunct="1">
              <a:defRPr/>
            </a:pPr>
            <a:endParaRPr lang="pl-PL" altLang="pl-PL" sz="1400" dirty="0" smtClean="0">
              <a:latin typeface="+mn-lt"/>
            </a:endParaRPr>
          </a:p>
          <a:p>
            <a:pPr eaLnBrk="1" hangingPunct="1">
              <a:defRPr/>
            </a:pPr>
            <a:endParaRPr lang="pl-PL" altLang="pl-PL" dirty="0" smtClean="0"/>
          </a:p>
        </p:txBody>
      </p:sp>
      <p:sp>
        <p:nvSpPr>
          <p:cNvPr id="40969" name="Prostokąt 10"/>
          <p:cNvSpPr>
            <a:spLocks noChangeArrowheads="1"/>
          </p:cNvSpPr>
          <p:nvPr/>
        </p:nvSpPr>
        <p:spPr bwMode="auto">
          <a:xfrm>
            <a:off x="1368425"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0970"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pic>
        <p:nvPicPr>
          <p:cNvPr id="40971" name="Obraz 22" descr="\\172.16.32.4\data\ZP\a.kowalczyk\Pulpit\logo nowe - korekta.png"/>
          <p:cNvPicPr>
            <a:picLocks noChangeAspect="1" noChangeArrowheads="1"/>
          </p:cNvPicPr>
          <p:nvPr/>
        </p:nvPicPr>
        <p:blipFill>
          <a:blip r:embed="rId3" cstate="print"/>
          <a:srcRect/>
          <a:stretch>
            <a:fillRect/>
          </a:stretch>
        </p:blipFill>
        <p:spPr bwMode="auto">
          <a:xfrm>
            <a:off x="1828800" y="6021388"/>
            <a:ext cx="5291138" cy="715962"/>
          </a:xfrm>
          <a:prstGeom prst="rect">
            <a:avLst/>
          </a:prstGeom>
          <a:noFill/>
          <a:ln w="9525">
            <a:noFill/>
            <a:miter lim="800000"/>
            <a:headEnd/>
            <a:tailEnd/>
          </a:ln>
        </p:spPr>
      </p:pic>
      <p:sp>
        <p:nvSpPr>
          <p:cNvPr id="2" name="Prostokąt 1"/>
          <p:cNvSpPr/>
          <p:nvPr/>
        </p:nvSpPr>
        <p:spPr>
          <a:xfrm>
            <a:off x="755576" y="1340768"/>
            <a:ext cx="7848871" cy="4339650"/>
          </a:xfrm>
          <a:prstGeom prst="rect">
            <a:avLst/>
          </a:prstGeom>
        </p:spPr>
        <p:txBody>
          <a:bodyPr wrap="square">
            <a:spAutoFit/>
          </a:bodyPr>
          <a:lstStyle/>
          <a:p>
            <a:pPr marL="342900" indent="-342900" algn="ctr">
              <a:defRPr/>
            </a:pP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marL="342900" indent="-342900" algn="just">
              <a:defRPr/>
            </a:pPr>
            <a:endParaRPr lang="pl-PL" sz="1000" dirty="0" smtClean="0">
              <a:latin typeface="+mn-lt"/>
            </a:endParaRPr>
          </a:p>
          <a:p>
            <a:pPr marL="342900" indent="-342900" algn="just">
              <a:defRPr/>
            </a:pPr>
            <a:endParaRPr lang="pl-PL" sz="800" dirty="0" smtClean="0">
              <a:latin typeface="+mn-lt"/>
            </a:endParaRPr>
          </a:p>
          <a:p>
            <a:pPr marL="342900" indent="-342900" algn="just">
              <a:buFont typeface="+mj-lt"/>
              <a:buAutoNum type="alphaLcParenR" startAt="5"/>
              <a:defRPr/>
            </a:pPr>
            <a:r>
              <a:rPr lang="pl-PL" sz="1700" dirty="0" smtClean="0">
                <a:latin typeface="+mn-lt"/>
              </a:rPr>
              <a:t>koszty </a:t>
            </a:r>
            <a:r>
              <a:rPr lang="pl-PL" sz="1700" dirty="0">
                <a:latin typeface="+mn-lt"/>
              </a:rPr>
              <a:t>utrzymania powierzchni biurowych (czynsz, najem, opłaty administracyjne) związanych z obsługą administracyjną projektu,</a:t>
            </a:r>
          </a:p>
          <a:p>
            <a:pPr marL="342900" indent="-342900" algn="just">
              <a:buFont typeface="+mj-lt"/>
              <a:buAutoNum type="alphaLcParenR" startAt="6"/>
              <a:defRPr/>
            </a:pPr>
            <a:r>
              <a:rPr lang="pl-PL" sz="1700" dirty="0">
                <a:solidFill>
                  <a:srgbClr val="FF0000"/>
                </a:solidFill>
                <a:latin typeface="+mn-lt"/>
              </a:rPr>
              <a:t>wydatki związane z otworzeniem lub prowadzeniem wyodrębnionego na rzecz projektu subkonta na rachunku bankowym lub odrębnego rachunku bankowego,</a:t>
            </a:r>
          </a:p>
          <a:p>
            <a:pPr marL="342900" indent="-342900" algn="just">
              <a:buFont typeface="+mj-lt"/>
              <a:buAutoNum type="alphaLcParenR" startAt="7"/>
              <a:defRPr/>
            </a:pPr>
            <a:r>
              <a:rPr lang="pl-PL" sz="1700" dirty="0">
                <a:solidFill>
                  <a:srgbClr val="FF0000"/>
                </a:solidFill>
                <a:latin typeface="+mn-lt"/>
              </a:rPr>
              <a:t>działania informacyjno-promocyjne projektu (np. zakup materiałów promocyjnych i informacyjnych, zakup ogłoszeń prasowych),</a:t>
            </a:r>
          </a:p>
          <a:p>
            <a:pPr marL="342900" indent="-342900" algn="just">
              <a:buFont typeface="+mj-lt"/>
              <a:buAutoNum type="alphaLcParenR" startAt="8"/>
              <a:defRPr/>
            </a:pPr>
            <a:r>
              <a:rPr lang="pl-PL" sz="1700" dirty="0">
                <a:latin typeface="+mn-lt"/>
              </a:rPr>
              <a:t>amortyzacja, najem lub zakup aktywów (środków trwałych i wartości niematerialnych i prawnych) używanych na potrzeby personelu, o którym mowa w lit. a - d,</a:t>
            </a:r>
          </a:p>
          <a:p>
            <a:pPr marL="342900" indent="-342900" algn="just">
              <a:buFont typeface="+mj-lt"/>
              <a:buAutoNum type="alphaLcParenR" startAt="9"/>
              <a:defRPr/>
            </a:pPr>
            <a:r>
              <a:rPr lang="pl-PL" sz="1700" dirty="0">
                <a:latin typeface="+mn-lt"/>
              </a:rPr>
              <a:t>opłaty za energię elektryczną, cieplną, gazową i wodę, opłaty przesyłowe, opłaty za odprowadzanie ścieków w zakresie związanym z obsługą administracyjną projektu,</a:t>
            </a:r>
          </a:p>
          <a:p>
            <a:pPr marL="342900" indent="-342900" algn="just">
              <a:buFont typeface="+mj-lt"/>
              <a:buAutoNum type="alphaLcParenR" startAt="10"/>
              <a:defRPr/>
            </a:pPr>
            <a:r>
              <a:rPr lang="pl-PL" sz="1700" dirty="0">
                <a:latin typeface="+mn-lt"/>
              </a:rPr>
              <a:t>koszty usług pocztowych, telefonicznych, internetowych, kurierskich związanych z obsługą administracyjną projektu,</a:t>
            </a:r>
          </a:p>
          <a:p>
            <a:pPr marL="342900" indent="-342900" algn="just">
              <a:buFont typeface="+mj-lt"/>
              <a:buAutoNum type="alphaLcParenR" startAt="10"/>
              <a:defRPr/>
            </a:pPr>
            <a:r>
              <a:rPr lang="pl-PL" sz="1700" dirty="0">
                <a:latin typeface="+mn-lt"/>
              </a:rPr>
              <a:t>koszty usług powielania dokumentów związanych z </a:t>
            </a:r>
            <a:r>
              <a:rPr lang="pl-PL" sz="1700" dirty="0" err="1" smtClean="0">
                <a:latin typeface="+mn-lt"/>
              </a:rPr>
              <a:t>obsł</a:t>
            </a:r>
            <a:r>
              <a:rPr lang="pl-PL" sz="1700" dirty="0" smtClean="0">
                <a:latin typeface="+mn-lt"/>
              </a:rPr>
              <a:t>. administracyjną </a:t>
            </a:r>
            <a:r>
              <a:rPr lang="pl-PL" sz="1700" dirty="0">
                <a:latin typeface="+mn-lt"/>
              </a:rPr>
              <a:t>projektu,</a:t>
            </a: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Obraz 22" descr="\\172.16.32.4\data\ZP\a.kowalczyk\Pulpit\logo nowe - korekta.png"/>
          <p:cNvPicPr>
            <a:picLocks noGrp="1" noChangeAspect="1" noChangeArrowheads="1"/>
          </p:cNvPicPr>
          <p:nvPr>
            <p:ph idx="1"/>
          </p:nvPr>
        </p:nvPicPr>
        <p:blipFill>
          <a:blip r:embed="rId2" cstate="print"/>
          <a:srcRect/>
          <a:stretch>
            <a:fillRect/>
          </a:stretch>
        </p:blipFill>
        <p:spPr>
          <a:xfrm>
            <a:off x="1908175" y="5732463"/>
            <a:ext cx="5256213" cy="792162"/>
          </a:xfrm>
          <a:noFill/>
        </p:spPr>
      </p:pic>
      <p:sp>
        <p:nvSpPr>
          <p:cNvPr id="12" name="Prostokąt 11"/>
          <p:cNvSpPr/>
          <p:nvPr/>
        </p:nvSpPr>
        <p:spPr>
          <a:xfrm>
            <a:off x="0" y="0"/>
            <a:ext cx="9144000" cy="1196752"/>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7" name="Tytuł 6"/>
          <p:cNvSpPr>
            <a:spLocks noGrp="1"/>
          </p:cNvSpPr>
          <p:nvPr>
            <p:ph type="title"/>
          </p:nvPr>
        </p:nvSpPr>
        <p:spPr>
          <a:xfrm>
            <a:off x="179512" y="274638"/>
            <a:ext cx="8712968" cy="63408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lstStyle/>
          <a:p>
            <a:pPr eaLnBrk="1" fontAlgn="auto" hangingPunct="1">
              <a:spcBef>
                <a:spcPts val="0"/>
              </a:spcBef>
              <a:spcAft>
                <a:spcPts val="0"/>
              </a:spcAft>
              <a:defRPr/>
            </a:pPr>
            <a:r>
              <a:rPr lang="pl-PL" sz="3200" b="1" dirty="0">
                <a:solidFill>
                  <a:schemeClr val="tx1"/>
                </a:solidFill>
              </a:rPr>
              <a:t>Wojewódzki Urząd Pracy w Opolu</a:t>
            </a:r>
          </a:p>
        </p:txBody>
      </p:sp>
      <p:sp>
        <p:nvSpPr>
          <p:cNvPr id="4" name="Prostokąt 3"/>
          <p:cNvSpPr/>
          <p:nvPr/>
        </p:nvSpPr>
        <p:spPr>
          <a:xfrm>
            <a:off x="755575" y="1412777"/>
            <a:ext cx="7632849" cy="5524589"/>
          </a:xfrm>
          <a:prstGeom prst="rect">
            <a:avLst/>
          </a:prstGeom>
        </p:spPr>
        <p:txBody>
          <a:bodyPr wrap="square">
            <a:spAutoFit/>
          </a:bodyPr>
          <a:lstStyle/>
          <a:p>
            <a:pPr marL="342900" indent="-342900" algn="ctr">
              <a:defRPr/>
            </a:pP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marL="342900" indent="-342900" algn="just">
              <a:defRPr/>
            </a:pPr>
            <a:endParaRPr lang="pl-PL" sz="800" dirty="0" smtClean="0">
              <a:latin typeface="+mn-lt"/>
            </a:endParaRPr>
          </a:p>
          <a:p>
            <a:pPr marL="342900" indent="-342900" algn="just">
              <a:buFont typeface="+mj-lt"/>
              <a:buAutoNum type="alphaLcParenR" startAt="12"/>
              <a:defRPr/>
            </a:pPr>
            <a:r>
              <a:rPr lang="pl-PL" sz="1700" dirty="0" smtClean="0">
                <a:latin typeface="+mn-lt"/>
              </a:rPr>
              <a:t>koszty </a:t>
            </a:r>
            <a:r>
              <a:rPr lang="pl-PL" sz="1700" dirty="0">
                <a:latin typeface="+mn-lt"/>
              </a:rPr>
              <a:t>materiałów biurowych i artykułów piśmienniczych związanych </a:t>
            </a:r>
            <a:br>
              <a:rPr lang="pl-PL" sz="1700" dirty="0">
                <a:latin typeface="+mn-lt"/>
              </a:rPr>
            </a:br>
            <a:r>
              <a:rPr lang="pl-PL" sz="1700" dirty="0">
                <a:latin typeface="+mn-lt"/>
              </a:rPr>
              <a:t>z obsługą administracyjną projektu,</a:t>
            </a:r>
          </a:p>
          <a:p>
            <a:pPr marL="342900" indent="-342900" algn="just">
              <a:buFont typeface="+mj-lt"/>
              <a:buAutoNum type="alphaLcParenR" startAt="12"/>
              <a:defRPr/>
            </a:pPr>
            <a:r>
              <a:rPr lang="pl-PL" sz="1700" dirty="0">
                <a:latin typeface="+mn-lt"/>
              </a:rPr>
              <a:t>koszty ubezpieczeń majątkowych</a:t>
            </a:r>
            <a:r>
              <a:rPr lang="pl-PL" sz="1600" dirty="0"/>
              <a:t>,</a:t>
            </a:r>
          </a:p>
          <a:p>
            <a:pPr marL="342900" indent="-342900" algn="just">
              <a:buFont typeface="+mj-lt"/>
              <a:buAutoNum type="alphaLcParenR" startAt="12"/>
              <a:defRPr/>
            </a:pPr>
            <a:r>
              <a:rPr lang="pl-PL" sz="1700" dirty="0">
                <a:latin typeface="+mn-lt"/>
              </a:rPr>
              <a:t>koszty ochrony</a:t>
            </a:r>
            <a:r>
              <a:rPr lang="pl-PL" sz="1600" dirty="0"/>
              <a:t>,</a:t>
            </a:r>
          </a:p>
          <a:p>
            <a:pPr marL="342900" indent="-342900" algn="just">
              <a:buFont typeface="+mj-lt"/>
              <a:buAutoNum type="alphaLcParenR" startAt="15"/>
              <a:defRPr/>
            </a:pPr>
            <a:r>
              <a:rPr lang="pl-PL" sz="1700" dirty="0">
                <a:latin typeface="+mn-lt"/>
              </a:rPr>
              <a:t>koszty sprzątania pomieszczeń związanych z obsługą administracyjną projektu,</a:t>
            </a:r>
            <a:br>
              <a:rPr lang="pl-PL" sz="1700" dirty="0">
                <a:latin typeface="+mn-lt"/>
              </a:rPr>
            </a:br>
            <a:r>
              <a:rPr lang="pl-PL" sz="1700" dirty="0">
                <a:latin typeface="+mn-lt"/>
              </a:rPr>
              <a:t>w tym środki do utrzymania ich czystości oraz dezynsekcję, dezynfekcję, deratyzację tych pomieszczeń,</a:t>
            </a:r>
          </a:p>
          <a:p>
            <a:pPr marL="342900" indent="-342900" algn="just">
              <a:buFont typeface="+mj-lt"/>
              <a:buAutoNum type="alphaLcParenR" startAt="15"/>
              <a:defRPr/>
            </a:pPr>
            <a:r>
              <a:rPr lang="pl-PL" sz="1700" dirty="0">
                <a:latin typeface="+mn-lt"/>
              </a:rPr>
              <a:t>koszty zabezpieczenia prawidłowej realizacji umowy</a:t>
            </a:r>
            <a:r>
              <a:rPr lang="pl-PL" sz="1700" dirty="0" smtClean="0">
                <a:latin typeface="+mn-lt"/>
              </a:rPr>
              <a:t>.</a:t>
            </a:r>
          </a:p>
          <a:p>
            <a:pPr marL="342900" indent="-342900" algn="just">
              <a:buFont typeface="+mj-lt"/>
              <a:buAutoNum type="alphaLcParenR" startAt="15"/>
              <a:defRPr/>
            </a:pPr>
            <a:endParaRPr lang="pl-PL" sz="1200" dirty="0">
              <a:latin typeface="+mn-lt"/>
            </a:endParaRPr>
          </a:p>
          <a:p>
            <a:pPr algn="ctr">
              <a:defRPr/>
            </a:pPr>
            <a:r>
              <a:rPr lang="pl-PL" b="1" dirty="0" smtClean="0">
                <a:latin typeface="+mn-lt"/>
              </a:rPr>
              <a:t>Uwaga !</a:t>
            </a:r>
          </a:p>
          <a:p>
            <a:pPr algn="ctr">
              <a:defRPr/>
            </a:pPr>
            <a:endParaRPr lang="pl-PL" sz="600" b="1" dirty="0">
              <a:latin typeface="+mn-lt"/>
            </a:endParaRPr>
          </a:p>
          <a:p>
            <a:pPr algn="ctr">
              <a:defRPr/>
            </a:pPr>
            <a:r>
              <a:rPr lang="pl-PL" altLang="pl-PL" b="1" dirty="0">
                <a:latin typeface="Calibri" pitchFamily="34" charset="0"/>
                <a:ea typeface="Times New Roman" pitchFamily="18" charset="0"/>
                <a:cs typeface="Calibri" pitchFamily="34" charset="0"/>
              </a:rPr>
              <a:t>Niedopuszczalna jest sytuacja, w której koszty pośrednie  zostaną </a:t>
            </a:r>
            <a:r>
              <a:rPr lang="pl-PL" altLang="pl-PL" b="1" dirty="0" smtClean="0">
                <a:latin typeface="Calibri" pitchFamily="34" charset="0"/>
                <a:ea typeface="Times New Roman" pitchFamily="18" charset="0"/>
                <a:cs typeface="Calibri" pitchFamily="34" charset="0"/>
              </a:rPr>
              <a:t>wykazane    </a:t>
            </a:r>
            <a:r>
              <a:rPr lang="pl-PL" altLang="pl-PL" b="1" dirty="0">
                <a:latin typeface="Calibri" pitchFamily="34" charset="0"/>
                <a:ea typeface="Times New Roman" pitchFamily="18" charset="0"/>
                <a:cs typeface="Calibri" pitchFamily="34" charset="0"/>
              </a:rPr>
              <a:t>w ramach kosztów bezpośrednich.</a:t>
            </a:r>
            <a:r>
              <a:rPr lang="pl-PL" altLang="pl-PL" sz="2000" dirty="0">
                <a:latin typeface="Calibri" pitchFamily="34" charset="0"/>
                <a:ea typeface="Times New Roman" pitchFamily="18" charset="0"/>
                <a:cs typeface="Calibri" pitchFamily="34" charset="0"/>
              </a:rPr>
              <a:t> </a:t>
            </a:r>
            <a:endParaRPr lang="pl-PL" altLang="pl-PL" sz="2000" dirty="0">
              <a:ea typeface="Times New Roman" pitchFamily="18" charset="0"/>
              <a:cs typeface="Calibri" pitchFamily="34" charset="0"/>
            </a:endParaRPr>
          </a:p>
          <a:p>
            <a:pPr algn="ctr">
              <a:defRPr/>
            </a:pPr>
            <a:endParaRPr lang="pl-PL" sz="500" dirty="0">
              <a:latin typeface="+mn-lt"/>
            </a:endParaRPr>
          </a:p>
          <a:p>
            <a:pPr algn="ctr">
              <a:defRPr/>
            </a:pPr>
            <a:r>
              <a:rPr lang="pl-PL" b="1" dirty="0">
                <a:latin typeface="+mn-lt"/>
              </a:rPr>
              <a:t>W ramach kosztów pośrednich nie są wykazywane wydatki objęte </a:t>
            </a:r>
            <a:br>
              <a:rPr lang="pl-PL" b="1" dirty="0">
                <a:latin typeface="+mn-lt"/>
              </a:rPr>
            </a:br>
            <a:r>
              <a:rPr lang="pl-PL" b="1" dirty="0" err="1">
                <a:latin typeface="+mn-lt"/>
              </a:rPr>
              <a:t>cross-financingiem</a:t>
            </a:r>
            <a:r>
              <a:rPr lang="pl-PL" b="1" dirty="0" smtClean="0">
                <a:latin typeface="+mn-lt"/>
              </a:rPr>
              <a:t>.</a:t>
            </a:r>
          </a:p>
          <a:p>
            <a:pPr algn="ctr">
              <a:defRPr/>
            </a:pPr>
            <a:endParaRPr lang="pl-PL" b="1" dirty="0" smtClean="0">
              <a:latin typeface="+mn-lt"/>
            </a:endParaRPr>
          </a:p>
          <a:p>
            <a:pPr algn="ctr">
              <a:defRPr/>
            </a:pPr>
            <a:endParaRPr lang="pl-PL" b="1" dirty="0" smtClean="0">
              <a:latin typeface="+mn-lt"/>
            </a:endParaRPr>
          </a:p>
          <a:p>
            <a:pPr algn="ctr">
              <a:defRPr/>
            </a:pPr>
            <a:endParaRPr lang="pl-PL" b="1" dirty="0">
              <a:latin typeface="+mn-lt"/>
            </a:endParaRPr>
          </a:p>
          <a:p>
            <a:pPr algn="ctr">
              <a:defRPr/>
            </a:pPr>
            <a:endParaRPr lang="pl-PL" b="1" dirty="0">
              <a:latin typeface="+mn-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5064" name="Prostokąt 10"/>
          <p:cNvSpPr>
            <a:spLocks noChangeArrowheads="1"/>
          </p:cNvSpPr>
          <p:nvPr/>
        </p:nvSpPr>
        <p:spPr bwMode="auto">
          <a:xfrm>
            <a:off x="2268538"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5065"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45066"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45067"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45068"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45069" name="Prostokąt 1"/>
          <p:cNvSpPr>
            <a:spLocks noChangeArrowheads="1"/>
          </p:cNvSpPr>
          <p:nvPr/>
        </p:nvSpPr>
        <p:spPr bwMode="auto">
          <a:xfrm>
            <a:off x="683568" y="1340768"/>
            <a:ext cx="7848872" cy="4162678"/>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cs typeface="Times New Roman" pitchFamily="18" charset="0"/>
              </a:rPr>
              <a:t>Zasady konstruowania budżetu projektu </a:t>
            </a:r>
            <a:r>
              <a:rPr lang="pl-PL" altLang="pl-PL" sz="2000" b="1" u="sng" dirty="0" err="1" smtClean="0">
                <a:latin typeface="Calibri" pitchFamily="34" charset="0"/>
                <a:cs typeface="Times New Roman" pitchFamily="18" charset="0"/>
              </a:rPr>
              <a:t>c.d</a:t>
            </a:r>
            <a:r>
              <a:rPr lang="pl-PL" altLang="pl-PL" sz="2000" b="1" u="sng" dirty="0" smtClean="0">
                <a:latin typeface="Calibri" pitchFamily="34" charset="0"/>
                <a:cs typeface="Times New Roman" pitchFamily="18" charset="0"/>
              </a:rPr>
              <a:t> </a:t>
            </a:r>
            <a:endParaRPr lang="pl-PL" altLang="pl-PL" sz="2000" u="sng" dirty="0" smtClean="0"/>
          </a:p>
          <a:p>
            <a:pPr algn="ctr"/>
            <a:endParaRPr lang="pl-PL" altLang="pl-PL" b="1" dirty="0" smtClean="0">
              <a:latin typeface="Calibri" pitchFamily="34" charset="0"/>
              <a:ea typeface="Times New Roman" pitchFamily="18" charset="0"/>
              <a:cs typeface="Calibri" pitchFamily="34" charset="0"/>
            </a:endParaRPr>
          </a:p>
          <a:p>
            <a:r>
              <a:rPr lang="pl-PL" altLang="pl-PL" b="1" dirty="0" smtClean="0">
                <a:latin typeface="Calibri" pitchFamily="34" charset="0"/>
                <a:ea typeface="Times New Roman" pitchFamily="18" charset="0"/>
                <a:cs typeface="Calibri" pitchFamily="34" charset="0"/>
              </a:rPr>
              <a:t>W </a:t>
            </a:r>
            <a:r>
              <a:rPr lang="pl-PL" altLang="pl-PL" b="1" dirty="0">
                <a:latin typeface="Calibri" pitchFamily="34" charset="0"/>
                <a:ea typeface="Times New Roman" pitchFamily="18" charset="0"/>
                <a:cs typeface="Calibri" pitchFamily="34" charset="0"/>
              </a:rPr>
              <a:t>ramach projektu koszty pośrednie mogą być rozliczane </a:t>
            </a:r>
            <a:r>
              <a:rPr lang="pl-PL" altLang="pl-PL" b="1" u="sng" dirty="0">
                <a:latin typeface="Calibri" pitchFamily="34" charset="0"/>
                <a:ea typeface="Times New Roman" pitchFamily="18" charset="0"/>
                <a:cs typeface="Calibri" pitchFamily="34" charset="0"/>
              </a:rPr>
              <a:t>wyłącznie</a:t>
            </a:r>
            <a:r>
              <a:rPr lang="pl-PL" altLang="pl-PL" b="1" dirty="0">
                <a:latin typeface="Calibri" pitchFamily="34" charset="0"/>
                <a:ea typeface="Times New Roman" pitchFamily="18" charset="0"/>
                <a:cs typeface="Calibri" pitchFamily="34" charset="0"/>
              </a:rPr>
              <a:t> </a:t>
            </a:r>
            <a:br>
              <a:rPr lang="pl-PL" altLang="pl-PL" b="1" dirty="0">
                <a:latin typeface="Calibri" pitchFamily="34" charset="0"/>
                <a:ea typeface="Times New Roman" pitchFamily="18" charset="0"/>
                <a:cs typeface="Calibri" pitchFamily="34" charset="0"/>
              </a:rPr>
            </a:br>
            <a:r>
              <a:rPr lang="pl-PL" altLang="pl-PL" b="1" dirty="0">
                <a:latin typeface="Calibri" pitchFamily="34" charset="0"/>
                <a:ea typeface="Times New Roman" pitchFamily="18" charset="0"/>
                <a:cs typeface="Calibri" pitchFamily="34" charset="0"/>
              </a:rPr>
              <a:t>z wykorzystaniem następujących stawek ryczałtowych</a:t>
            </a:r>
            <a:r>
              <a:rPr lang="pl-PL" altLang="pl-PL" b="1" dirty="0" smtClean="0">
                <a:latin typeface="Calibri" pitchFamily="34" charset="0"/>
                <a:ea typeface="Times New Roman" pitchFamily="18" charset="0"/>
                <a:cs typeface="Calibri" pitchFamily="34" charset="0"/>
              </a:rPr>
              <a:t>:</a:t>
            </a:r>
          </a:p>
          <a:p>
            <a:endParaRPr lang="pl-PL" altLang="pl-PL" sz="1050" b="1" dirty="0">
              <a:latin typeface="Calibri" pitchFamily="34" charset="0"/>
              <a:ea typeface="Times New Roman" pitchFamily="18" charset="0"/>
              <a:cs typeface="Calibri" pitchFamily="34" charset="0"/>
            </a:endParaRPr>
          </a:p>
          <a:p>
            <a:pPr>
              <a:buFont typeface="Wingdings" pitchFamily="2" charset="2"/>
              <a:buChar char="§"/>
            </a:pPr>
            <a:r>
              <a:rPr lang="pl-PL" altLang="pl-PL" dirty="0" smtClean="0">
                <a:latin typeface="Calibri" pitchFamily="34" charset="0"/>
                <a:ea typeface="Times New Roman" pitchFamily="18" charset="0"/>
                <a:cs typeface="Calibri" pitchFamily="34" charset="0"/>
              </a:rPr>
              <a:t>  25 </a:t>
            </a:r>
            <a:r>
              <a:rPr lang="pl-PL" altLang="pl-PL" dirty="0">
                <a:latin typeface="Calibri" pitchFamily="34" charset="0"/>
                <a:ea typeface="Times New Roman" pitchFamily="18" charset="0"/>
                <a:cs typeface="Calibri" pitchFamily="34" charset="0"/>
              </a:rPr>
              <a:t>% kosztów bezpośrednich </a:t>
            </a:r>
            <a:r>
              <a:rPr lang="pl-PL" altLang="pl-PL" dirty="0" smtClean="0">
                <a:latin typeface="Calibri" pitchFamily="34" charset="0"/>
                <a:ea typeface="Times New Roman" pitchFamily="18" charset="0"/>
                <a:cs typeface="Calibri" pitchFamily="34" charset="0"/>
              </a:rPr>
              <a:t>–  </a:t>
            </a:r>
            <a:r>
              <a:rPr lang="pl-PL" altLang="pl-PL" dirty="0">
                <a:latin typeface="Calibri" pitchFamily="34" charset="0"/>
                <a:ea typeface="Times New Roman" pitchFamily="18" charset="0"/>
                <a:cs typeface="Calibri" pitchFamily="34" charset="0"/>
              </a:rPr>
              <a:t>w przypadku projektów o wartości do </a:t>
            </a:r>
            <a:br>
              <a:rPr lang="pl-PL" altLang="pl-PL" dirty="0">
                <a:latin typeface="Calibri" pitchFamily="34" charset="0"/>
                <a:ea typeface="Times New Roman" pitchFamily="18" charset="0"/>
                <a:cs typeface="Calibri" pitchFamily="34" charset="0"/>
              </a:rPr>
            </a:br>
            <a:r>
              <a:rPr lang="pl-PL" altLang="pl-PL" dirty="0">
                <a:latin typeface="Calibri" pitchFamily="34" charset="0"/>
                <a:ea typeface="Times New Roman" pitchFamily="18" charset="0"/>
                <a:cs typeface="Calibri" pitchFamily="34" charset="0"/>
              </a:rPr>
              <a:t>1 mln PLN włącznie,</a:t>
            </a:r>
          </a:p>
          <a:p>
            <a:pPr>
              <a:buFont typeface="Wingdings" pitchFamily="2" charset="2"/>
              <a:buChar char="§"/>
            </a:pPr>
            <a:r>
              <a:rPr lang="pl-PL" altLang="pl-PL" dirty="0" smtClean="0">
                <a:latin typeface="Calibri" pitchFamily="34" charset="0"/>
                <a:ea typeface="Times New Roman" pitchFamily="18" charset="0"/>
                <a:cs typeface="Calibri" pitchFamily="34" charset="0"/>
              </a:rPr>
              <a:t>  20 </a:t>
            </a:r>
            <a:r>
              <a:rPr lang="pl-PL" altLang="pl-PL" dirty="0">
                <a:latin typeface="Calibri" pitchFamily="34" charset="0"/>
                <a:ea typeface="Times New Roman" pitchFamily="18" charset="0"/>
                <a:cs typeface="Calibri" pitchFamily="34" charset="0"/>
              </a:rPr>
              <a:t>% kosztów bezpośrednich – </a:t>
            </a:r>
            <a:r>
              <a:rPr lang="pl-PL" altLang="pl-PL" dirty="0" smtClean="0">
                <a:latin typeface="Calibri" pitchFamily="34" charset="0"/>
                <a:ea typeface="Times New Roman" pitchFamily="18" charset="0"/>
                <a:cs typeface="Calibri" pitchFamily="34" charset="0"/>
              </a:rPr>
              <a:t> w </a:t>
            </a:r>
            <a:r>
              <a:rPr lang="pl-PL" altLang="pl-PL" dirty="0">
                <a:latin typeface="Calibri" pitchFamily="34" charset="0"/>
                <a:ea typeface="Times New Roman" pitchFamily="18" charset="0"/>
                <a:cs typeface="Calibri" pitchFamily="34" charset="0"/>
              </a:rPr>
              <a:t>przypadku projektów o wartości </a:t>
            </a:r>
            <a:r>
              <a:rPr lang="pl-PL" altLang="pl-PL" dirty="0" smtClean="0">
                <a:latin typeface="Calibri" pitchFamily="34" charset="0"/>
                <a:ea typeface="Times New Roman" pitchFamily="18" charset="0"/>
                <a:cs typeface="Calibri" pitchFamily="34" charset="0"/>
              </a:rPr>
              <a:t>powyżej         </a:t>
            </a:r>
            <a:r>
              <a:rPr lang="pl-PL" altLang="pl-PL" dirty="0">
                <a:latin typeface="Calibri" pitchFamily="34" charset="0"/>
                <a:ea typeface="Times New Roman" pitchFamily="18" charset="0"/>
                <a:cs typeface="Calibri" pitchFamily="34" charset="0"/>
              </a:rPr>
              <a:t>1 mln PLN do 2 mln PLN włącznie,</a:t>
            </a:r>
          </a:p>
          <a:p>
            <a:pPr>
              <a:buFont typeface="Wingdings" pitchFamily="2" charset="2"/>
              <a:buChar char="§"/>
            </a:pPr>
            <a:r>
              <a:rPr lang="pl-PL" altLang="pl-PL" dirty="0" smtClean="0">
                <a:latin typeface="Calibri" pitchFamily="34" charset="0"/>
                <a:ea typeface="Times New Roman" pitchFamily="18" charset="0"/>
                <a:cs typeface="Calibri" pitchFamily="34" charset="0"/>
              </a:rPr>
              <a:t>  15 </a:t>
            </a:r>
            <a:r>
              <a:rPr lang="pl-PL" altLang="pl-PL" dirty="0">
                <a:latin typeface="Calibri" pitchFamily="34" charset="0"/>
                <a:ea typeface="Times New Roman" pitchFamily="18" charset="0"/>
                <a:cs typeface="Calibri" pitchFamily="34" charset="0"/>
              </a:rPr>
              <a:t>% kosztów bezpośrednich – </a:t>
            </a:r>
            <a:r>
              <a:rPr lang="pl-PL" altLang="pl-PL" dirty="0" smtClean="0">
                <a:latin typeface="Calibri" pitchFamily="34" charset="0"/>
                <a:ea typeface="Times New Roman" pitchFamily="18" charset="0"/>
                <a:cs typeface="Calibri" pitchFamily="34" charset="0"/>
              </a:rPr>
              <a:t> w </a:t>
            </a:r>
            <a:r>
              <a:rPr lang="pl-PL" altLang="pl-PL" dirty="0">
                <a:latin typeface="Calibri" pitchFamily="34" charset="0"/>
                <a:ea typeface="Times New Roman" pitchFamily="18" charset="0"/>
                <a:cs typeface="Calibri" pitchFamily="34" charset="0"/>
              </a:rPr>
              <a:t>przypadku projektów o wartości </a:t>
            </a:r>
            <a:r>
              <a:rPr lang="pl-PL" altLang="pl-PL" dirty="0" smtClean="0">
                <a:latin typeface="Calibri" pitchFamily="34" charset="0"/>
                <a:ea typeface="Times New Roman" pitchFamily="18" charset="0"/>
                <a:cs typeface="Calibri" pitchFamily="34" charset="0"/>
              </a:rPr>
              <a:t>powyżej        </a:t>
            </a:r>
            <a:r>
              <a:rPr lang="pl-PL" altLang="pl-PL" dirty="0">
                <a:latin typeface="Calibri" pitchFamily="34" charset="0"/>
                <a:ea typeface="Times New Roman" pitchFamily="18" charset="0"/>
                <a:cs typeface="Calibri" pitchFamily="34" charset="0"/>
              </a:rPr>
              <a:t>2 mln PLN do 5 mln PLN włącznie,</a:t>
            </a:r>
          </a:p>
          <a:p>
            <a:pPr>
              <a:buFont typeface="Wingdings" pitchFamily="2" charset="2"/>
              <a:buChar char="§"/>
            </a:pPr>
            <a:r>
              <a:rPr lang="pl-PL" altLang="pl-PL" dirty="0" smtClean="0">
                <a:latin typeface="Calibri" pitchFamily="34" charset="0"/>
                <a:ea typeface="Times New Roman" pitchFamily="18" charset="0"/>
                <a:cs typeface="Calibri" pitchFamily="34" charset="0"/>
              </a:rPr>
              <a:t>  10 % </a:t>
            </a:r>
            <a:r>
              <a:rPr lang="pl-PL" altLang="pl-PL" dirty="0">
                <a:latin typeface="Calibri" pitchFamily="34" charset="0"/>
                <a:ea typeface="Times New Roman" pitchFamily="18" charset="0"/>
                <a:cs typeface="Calibri" pitchFamily="34" charset="0"/>
              </a:rPr>
              <a:t>kosztów bezpośrednich – w przypadku projektów </a:t>
            </a:r>
            <a:r>
              <a:rPr lang="pl-PL" altLang="pl-PL" dirty="0" smtClean="0">
                <a:latin typeface="Calibri" pitchFamily="34" charset="0"/>
                <a:ea typeface="Times New Roman" pitchFamily="18" charset="0"/>
                <a:cs typeface="Calibri" pitchFamily="34" charset="0"/>
              </a:rPr>
              <a:t>o </a:t>
            </a:r>
            <a:r>
              <a:rPr lang="pl-PL" altLang="pl-PL" dirty="0">
                <a:latin typeface="Calibri" pitchFamily="34" charset="0"/>
                <a:ea typeface="Times New Roman" pitchFamily="18" charset="0"/>
                <a:cs typeface="Calibri" pitchFamily="34" charset="0"/>
              </a:rPr>
              <a:t>wartości przekraczającej 5 mln PLN włącznie</a:t>
            </a:r>
            <a:r>
              <a:rPr lang="pl-PL" altLang="pl-PL" dirty="0" smtClean="0">
                <a:latin typeface="Calibri" pitchFamily="34" charset="0"/>
                <a:ea typeface="Times New Roman" pitchFamily="18" charset="0"/>
                <a:cs typeface="Calibri" pitchFamily="34" charset="0"/>
              </a:rPr>
              <a:t>.</a:t>
            </a:r>
          </a:p>
          <a:p>
            <a:endParaRPr lang="pl-PL" altLang="pl-PL" dirty="0" smtClean="0">
              <a:latin typeface="Calibri" pitchFamily="34" charset="0"/>
              <a:ea typeface="Times New Roman" pitchFamily="18" charset="0"/>
              <a:cs typeface="Calibri" pitchFamily="34" charset="0"/>
            </a:endParaRPr>
          </a:p>
          <a:p>
            <a:endParaRPr lang="pl-PL" altLang="pl-PL" dirty="0">
              <a:latin typeface="Calibri" pitchFamily="34" charset="0"/>
              <a:ea typeface="Times New Roman" pitchFamily="18" charset="0"/>
              <a:cs typeface="Calibri" pitchFamily="34" charset="0"/>
            </a:endParaRP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498377" y="1268759"/>
            <a:ext cx="1864678" cy="400110"/>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rPr>
              <a:t>Cross- </a:t>
            </a:r>
            <a:r>
              <a:rPr lang="pl-PL" altLang="pl-PL" sz="2000" b="1" u="sng" dirty="0" err="1" smtClean="0">
                <a:latin typeface="Calibri" pitchFamily="34" charset="0"/>
              </a:rPr>
              <a:t>financing</a:t>
            </a:r>
            <a:endParaRPr lang="pl-PL" altLang="pl-PL" sz="2000" b="1" u="sng" dirty="0">
              <a:latin typeface="Calibri" pitchFamily="34" charset="0"/>
            </a:endParaRPr>
          </a:p>
        </p:txBody>
      </p:sp>
      <p:pic>
        <p:nvPicPr>
          <p:cNvPr id="6042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60426" name="Prostokąt 1"/>
          <p:cNvSpPr>
            <a:spLocks noChangeArrowheads="1"/>
          </p:cNvSpPr>
          <p:nvPr/>
        </p:nvSpPr>
        <p:spPr bwMode="auto">
          <a:xfrm>
            <a:off x="214313" y="2132856"/>
            <a:ext cx="8461375" cy="4801827"/>
          </a:xfrm>
          <a:prstGeom prst="rect">
            <a:avLst/>
          </a:prstGeom>
          <a:noFill/>
          <a:ln w="9525">
            <a:noFill/>
            <a:miter lim="800000"/>
            <a:headEnd/>
            <a:tailEnd/>
          </a:ln>
        </p:spPr>
        <p:txBody>
          <a:bodyPr wrap="square">
            <a:spAutoFit/>
          </a:bodyPr>
          <a:lstStyle/>
          <a:p>
            <a:pPr marL="0" lvl="1" algn="just">
              <a:lnSpc>
                <a:spcPct val="90000"/>
              </a:lnSpc>
              <a:spcBef>
                <a:spcPts val="7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rgbClr val="000000"/>
                </a:solidFill>
                <a:latin typeface="+mn-lt"/>
              </a:rPr>
              <a:t>W przypadku projektów współfinansowanych z EFS</a:t>
            </a:r>
            <a:r>
              <a:rPr lang="pl-PL" b="1" i="1" dirty="0" smtClean="0">
                <a:solidFill>
                  <a:srgbClr val="000000"/>
                </a:solidFill>
                <a:latin typeface="+mn-lt"/>
              </a:rPr>
              <a:t> </a:t>
            </a:r>
            <a:r>
              <a:rPr lang="pl-PL" b="1" dirty="0" err="1" smtClean="0">
                <a:solidFill>
                  <a:srgbClr val="000000"/>
                </a:solidFill>
                <a:latin typeface="+mn-lt"/>
              </a:rPr>
              <a:t>cross-financing</a:t>
            </a:r>
            <a:r>
              <a:rPr lang="pl-PL" b="1" dirty="0" smtClean="0">
                <a:solidFill>
                  <a:srgbClr val="000000"/>
                </a:solidFill>
                <a:latin typeface="+mn-lt"/>
              </a:rPr>
              <a:t>  dotyczy wyłącznie:</a:t>
            </a:r>
          </a:p>
          <a:p>
            <a:pPr marL="282575" lvl="2" indent="-282575" algn="just">
              <a:lnSpc>
                <a:spcPct val="90000"/>
              </a:lnSpc>
              <a:spcBef>
                <a:spcPts val="800"/>
              </a:spcBef>
              <a:buClr>
                <a:srgbClr val="000000"/>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rgbClr val="000000"/>
                </a:solidFill>
                <a:latin typeface="+mn-lt"/>
              </a:rPr>
              <a:t>zakupu nieruchomości,</a:t>
            </a:r>
          </a:p>
          <a:p>
            <a:pPr marL="282575" lvl="2" indent="-282575" algn="just">
              <a:lnSpc>
                <a:spcPct val="90000"/>
              </a:lnSpc>
              <a:spcBef>
                <a:spcPts val="800"/>
              </a:spcBef>
              <a:buClr>
                <a:srgbClr val="000000"/>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rgbClr val="000000"/>
                </a:solidFill>
                <a:latin typeface="+mn-lt"/>
              </a:rPr>
              <a:t>zakupu infrastruktury, rozumianej jako elementy nieprzenośne, na stałe przytwierdzone do nieruchomości (np. wykonanie podjazdu do budynku, zainstalowanie windy w budynku),</a:t>
            </a:r>
          </a:p>
          <a:p>
            <a:pPr marL="282575" lvl="2" indent="-282575" algn="just">
              <a:lnSpc>
                <a:spcPct val="90000"/>
              </a:lnSpc>
              <a:spcBef>
                <a:spcPts val="800"/>
              </a:spcBef>
              <a:buClr>
                <a:srgbClr val="000000"/>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rgbClr val="000000"/>
                </a:solidFill>
                <a:latin typeface="+mn-lt"/>
              </a:rPr>
              <a:t>dostosowania lub adaptacji (prace remontowo-wykończeniowe) budynków</a:t>
            </a:r>
            <a:br>
              <a:rPr lang="pl-PL" dirty="0" smtClean="0">
                <a:solidFill>
                  <a:srgbClr val="000000"/>
                </a:solidFill>
                <a:latin typeface="+mn-lt"/>
              </a:rPr>
            </a:br>
            <a:r>
              <a:rPr lang="pl-PL" dirty="0" smtClean="0">
                <a:solidFill>
                  <a:srgbClr val="000000"/>
                </a:solidFill>
                <a:latin typeface="+mn-lt"/>
              </a:rPr>
              <a:t>i pomieszczeń.</a:t>
            </a:r>
          </a:p>
          <a:p>
            <a:pPr marL="282575" lvl="2" indent="-282575" algn="just">
              <a:lnSpc>
                <a:spcPct val="90000"/>
              </a:lnSpc>
              <a:spcBef>
                <a:spcPts val="800"/>
              </a:spcBef>
              <a:buClr>
                <a:srgbClr val="000000"/>
              </a:buClr>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smtClean="0">
              <a:solidFill>
                <a:srgbClr val="000000"/>
              </a:solidFill>
              <a:latin typeface="+mn-lt"/>
            </a:endParaRPr>
          </a:p>
          <a:p>
            <a:pPr marL="0" lvl="1"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rgbClr val="000000"/>
                </a:solidFill>
                <a:latin typeface="+mn-lt"/>
              </a:rPr>
              <a:t>Zakup środków trwałych, za wyjątkiem zakupu nieruchomości, infrastruktury</a:t>
            </a:r>
          </a:p>
          <a:p>
            <a:pPr marL="0" lvl="1"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rgbClr val="000000"/>
                </a:solidFill>
                <a:latin typeface="+mn-lt"/>
              </a:rPr>
              <a:t>i środków trwałych przeznaczonych na dostosowanie lub adaptację budynków</a:t>
            </a:r>
          </a:p>
          <a:p>
            <a:pPr marL="0" lvl="1"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rgbClr val="000000"/>
                </a:solidFill>
                <a:latin typeface="+mn-lt"/>
              </a:rPr>
              <a:t>i pomieszczeń, nie stanowi wydatku w ramach</a:t>
            </a:r>
            <a:r>
              <a:rPr lang="pl-PL" b="1" i="1" dirty="0" smtClean="0">
                <a:solidFill>
                  <a:srgbClr val="000000"/>
                </a:solidFill>
                <a:latin typeface="+mn-lt"/>
              </a:rPr>
              <a:t> </a:t>
            </a:r>
            <a:r>
              <a:rPr lang="pl-PL" b="1" dirty="0" err="1" smtClean="0">
                <a:solidFill>
                  <a:srgbClr val="000000"/>
                </a:solidFill>
                <a:latin typeface="+mn-lt"/>
              </a:rPr>
              <a:t>cross-financingu</a:t>
            </a:r>
            <a:r>
              <a:rPr lang="pl-PL" b="1" dirty="0" smtClean="0">
                <a:solidFill>
                  <a:srgbClr val="000000"/>
                </a:solidFill>
                <a:latin typeface="+mn-lt"/>
              </a:rPr>
              <a:t>. </a:t>
            </a:r>
          </a:p>
          <a:p>
            <a:pPr marL="282575" lvl="2" indent="-282575" algn="just">
              <a:lnSpc>
                <a:spcPct val="90000"/>
              </a:lnSpc>
              <a:spcBef>
                <a:spcPts val="800"/>
              </a:spcBef>
              <a:buClr>
                <a:srgbClr val="000000"/>
              </a:buCl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900" dirty="0" smtClean="0">
              <a:solidFill>
                <a:srgbClr val="000000"/>
              </a:solidFill>
              <a:latin typeface="+mn-lt"/>
            </a:endParaRPr>
          </a:p>
          <a:p>
            <a:pPr algn="just"/>
            <a:endParaRPr lang="pl-PL" altLang="pl-PL" dirty="0">
              <a:latin typeface="+mn-lt"/>
            </a:endParaRPr>
          </a:p>
          <a:p>
            <a:endParaRPr lang="pl-PL" altLang="pl-PL" dirty="0"/>
          </a:p>
          <a:p>
            <a:endParaRPr lang="pl-PL" altLang="pl-PL" dirty="0"/>
          </a:p>
          <a:p>
            <a:endParaRPr lang="pl-PL" altLang="pl-PL"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331184" y="1268760"/>
            <a:ext cx="2392944" cy="400110"/>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rPr>
              <a:t>Cross- </a:t>
            </a:r>
            <a:r>
              <a:rPr lang="pl-PL" altLang="pl-PL" sz="2000" b="1" u="sng" dirty="0" err="1" smtClean="0">
                <a:latin typeface="Calibri" pitchFamily="34" charset="0"/>
              </a:rPr>
              <a:t>financing</a:t>
            </a:r>
            <a:r>
              <a:rPr lang="pl-PL" altLang="pl-PL" sz="2000" b="1" u="sng" dirty="0" smtClean="0">
                <a:latin typeface="Calibri" pitchFamily="34" charset="0"/>
              </a:rPr>
              <a:t> c.d.</a:t>
            </a:r>
            <a:endParaRPr lang="pl-PL" altLang="pl-PL" sz="2000" b="1" u="sng" dirty="0">
              <a:latin typeface="Calibri" pitchFamily="34" charset="0"/>
            </a:endParaRPr>
          </a:p>
        </p:txBody>
      </p:sp>
      <p:pic>
        <p:nvPicPr>
          <p:cNvPr id="6042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60426" name="Prostokąt 1"/>
          <p:cNvSpPr>
            <a:spLocks noChangeArrowheads="1"/>
          </p:cNvSpPr>
          <p:nvPr/>
        </p:nvSpPr>
        <p:spPr bwMode="auto">
          <a:xfrm>
            <a:off x="539552" y="2276872"/>
            <a:ext cx="7992888" cy="3739998"/>
          </a:xfrm>
          <a:prstGeom prst="rect">
            <a:avLst/>
          </a:prstGeom>
          <a:noFill/>
          <a:ln w="9525">
            <a:noFill/>
            <a:miter lim="800000"/>
            <a:headEnd/>
            <a:tailEnd/>
          </a:ln>
        </p:spPr>
        <p:txBody>
          <a:bodyPr wrap="square">
            <a:spAutoFit/>
          </a:bodyPr>
          <a:lstStyle/>
          <a:p>
            <a:pPr algn="just">
              <a:lnSpc>
                <a:spcPct val="150000"/>
              </a:lnSpc>
            </a:pPr>
            <a:r>
              <a:rPr lang="pl-PL" dirty="0" err="1" smtClean="0">
                <a:latin typeface="+mn-lt"/>
              </a:rPr>
              <a:t>Cross-financing</a:t>
            </a:r>
            <a:r>
              <a:rPr lang="pl-PL" dirty="0" smtClean="0">
                <a:latin typeface="+mn-lt"/>
              </a:rPr>
              <a:t> może dotyczyć takich kategorii wydatków, bez których realizacja projektu nie byłaby możliwa, w szczególności zapewnienie realizacji zasady równości szans, a zwłaszcza potrzeb osób z </a:t>
            </a:r>
            <a:r>
              <a:rPr lang="pl-PL" dirty="0" err="1" smtClean="0">
                <a:latin typeface="+mn-lt"/>
              </a:rPr>
              <a:t>niepełnosprawnościami</a:t>
            </a:r>
            <a:endParaRPr lang="pl-PL" dirty="0" smtClean="0">
              <a:latin typeface="+mn-lt"/>
            </a:endParaRPr>
          </a:p>
          <a:p>
            <a:pPr marL="0" lvl="1" algn="just">
              <a:lnSpc>
                <a:spcPct val="90000"/>
              </a:lnSpc>
              <a:spcBef>
                <a:spcPts val="7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smtClean="0">
              <a:latin typeface="+mn-lt"/>
            </a:endParaRPr>
          </a:p>
          <a:p>
            <a:pPr marL="0" lvl="1" algn="just">
              <a:lnSpc>
                <a:spcPct val="90000"/>
              </a:lnSpc>
              <a:spcBef>
                <a:spcPts val="7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latin typeface="+mn-lt"/>
              </a:rPr>
              <a:t>Dopuszczalny poziom cross – </a:t>
            </a:r>
            <a:r>
              <a:rPr lang="pl-PL" dirty="0" err="1" smtClean="0">
                <a:latin typeface="+mn-lt"/>
              </a:rPr>
              <a:t>financingu</a:t>
            </a:r>
            <a:r>
              <a:rPr lang="pl-PL" dirty="0" smtClean="0">
                <a:latin typeface="+mn-lt"/>
              </a:rPr>
              <a:t> to 10% wydatków </a:t>
            </a:r>
            <a:r>
              <a:rPr lang="pl-PL" dirty="0" err="1" smtClean="0">
                <a:latin typeface="+mn-lt"/>
              </a:rPr>
              <a:t>kwalifikowalnych</a:t>
            </a:r>
            <a:r>
              <a:rPr lang="pl-PL" dirty="0" smtClean="0">
                <a:latin typeface="+mn-lt"/>
              </a:rPr>
              <a:t> projektu. </a:t>
            </a:r>
          </a:p>
          <a:p>
            <a:pPr marL="282575" lvl="2" indent="-282575" algn="just">
              <a:lnSpc>
                <a:spcPct val="90000"/>
              </a:lnSpc>
              <a:spcBef>
                <a:spcPts val="800"/>
              </a:spcBef>
              <a:buClr>
                <a:srgbClr val="000000"/>
              </a:buCl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900" dirty="0" smtClean="0">
              <a:solidFill>
                <a:srgbClr val="000000"/>
              </a:solidFill>
              <a:latin typeface="+mn-lt"/>
            </a:endParaRPr>
          </a:p>
          <a:p>
            <a:pPr algn="just"/>
            <a:endParaRPr lang="pl-PL" altLang="pl-PL" dirty="0">
              <a:latin typeface="+mn-lt"/>
            </a:endParaRPr>
          </a:p>
          <a:p>
            <a:endParaRPr lang="pl-PL" altLang="pl-PL" dirty="0"/>
          </a:p>
          <a:p>
            <a:endParaRPr lang="pl-PL" altLang="pl-PL" dirty="0"/>
          </a:p>
          <a:p>
            <a:endParaRPr lang="pl-PL" altLang="pl-PL"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107" name="Prostokąt 9"/>
          <p:cNvSpPr>
            <a:spLocks noChangeArrowheads="1"/>
          </p:cNvSpPr>
          <p:nvPr/>
        </p:nvSpPr>
        <p:spPr bwMode="auto">
          <a:xfrm>
            <a:off x="365125" y="2009775"/>
            <a:ext cx="7924800" cy="661988"/>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defRPr/>
            </a:pPr>
            <a:r>
              <a:rPr lang="pl-PL" sz="1400" b="1" dirty="0" smtClean="0">
                <a:solidFill>
                  <a:schemeClr val="tx2">
                    <a:lumMod val="60000"/>
                    <a:lumOff val="40000"/>
                  </a:schemeClr>
                </a:solidFill>
                <a:latin typeface="+mn-lt"/>
              </a:rPr>
              <a:t>	</a:t>
            </a:r>
            <a:r>
              <a:rPr lang="pl-PL" sz="1400" b="1" dirty="0">
                <a:solidFill>
                  <a:schemeClr val="tx2">
                    <a:lumMod val="60000"/>
                    <a:lumOff val="40000"/>
                  </a:schemeClr>
                </a:solidFill>
                <a:latin typeface="+mn-lt"/>
              </a:rPr>
              <a:t>	</a:t>
            </a:r>
            <a:endParaRPr lang="pl-PL" sz="1400" b="1" dirty="0" smtClean="0">
              <a:solidFill>
                <a:schemeClr val="tx2">
                  <a:lumMod val="60000"/>
                  <a:lumOff val="40000"/>
                </a:schemeClr>
              </a:solidFill>
              <a:latin typeface="+mn-lt"/>
            </a:endParaRPr>
          </a:p>
          <a:p>
            <a:pPr eaLnBrk="1" hangingPunct="1">
              <a:defRPr/>
            </a:pPr>
            <a:endParaRPr lang="pl-PL" altLang="pl-PL" dirty="0" smtClean="0"/>
          </a:p>
        </p:txBody>
      </p:sp>
      <p:sp>
        <p:nvSpPr>
          <p:cNvPr id="35849" name="Prostokąt 10"/>
          <p:cNvSpPr>
            <a:spLocks noChangeArrowheads="1"/>
          </p:cNvSpPr>
          <p:nvPr/>
        </p:nvSpPr>
        <p:spPr bwMode="auto">
          <a:xfrm>
            <a:off x="1042988" y="407035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pic>
        <p:nvPicPr>
          <p:cNvPr id="35850" name="Obraz 22" descr="\\172.16.32.4\data\ZP\a.kowalczyk\Pulpit\logo nowe - korekta.png"/>
          <p:cNvPicPr>
            <a:picLocks noChangeAspect="1" noChangeArrowheads="1"/>
          </p:cNvPicPr>
          <p:nvPr/>
        </p:nvPicPr>
        <p:blipFill>
          <a:blip r:embed="rId3" cstate="print"/>
          <a:srcRect/>
          <a:stretch>
            <a:fillRect/>
          </a:stretch>
        </p:blipFill>
        <p:spPr bwMode="auto">
          <a:xfrm>
            <a:off x="1828800" y="6021388"/>
            <a:ext cx="5291138" cy="715962"/>
          </a:xfrm>
          <a:prstGeom prst="rect">
            <a:avLst/>
          </a:prstGeom>
          <a:noFill/>
          <a:ln w="9525">
            <a:noFill/>
            <a:miter lim="800000"/>
            <a:headEnd/>
            <a:tailEnd/>
          </a:ln>
        </p:spPr>
      </p:pic>
      <p:sp>
        <p:nvSpPr>
          <p:cNvPr id="35851" name="Prostokąt 1"/>
          <p:cNvSpPr>
            <a:spLocks noChangeArrowheads="1"/>
          </p:cNvSpPr>
          <p:nvPr/>
        </p:nvSpPr>
        <p:spPr bwMode="auto">
          <a:xfrm>
            <a:off x="755650" y="1484784"/>
            <a:ext cx="7632700" cy="4816703"/>
          </a:xfrm>
          <a:prstGeom prst="rect">
            <a:avLst/>
          </a:prstGeom>
          <a:noFill/>
          <a:ln w="9525">
            <a:noFill/>
            <a:miter lim="800000"/>
            <a:headEnd/>
            <a:tailEnd/>
          </a:ln>
        </p:spPr>
        <p:txBody>
          <a:bodyPr wrap="square">
            <a:spAutoFit/>
          </a:bodyPr>
          <a:lstStyle/>
          <a:p>
            <a:pPr algn="ctr"/>
            <a:r>
              <a:rPr lang="pl-PL" sz="2000" b="1" u="sng" dirty="0" smtClean="0">
                <a:latin typeface="+mn-lt"/>
              </a:rPr>
              <a:t>Koszty związane z angażowaniem personelu</a:t>
            </a:r>
            <a:endParaRPr lang="pl-PL" sz="2000" u="sng" dirty="0" smtClean="0">
              <a:latin typeface="+mn-lt"/>
            </a:endParaRPr>
          </a:p>
          <a:p>
            <a:pPr algn="just"/>
            <a:endParaRPr lang="pl-PL" altLang="pl-PL" dirty="0" smtClean="0">
              <a:latin typeface="Calibri" pitchFamily="34" charset="0"/>
              <a:cs typeface="Times New Roman" pitchFamily="18" charset="0"/>
            </a:endParaRPr>
          </a:p>
          <a:p>
            <a:pPr algn="just"/>
            <a:r>
              <a:rPr lang="pl-PL" altLang="pl-PL" sz="1700" dirty="0" smtClean="0">
                <a:latin typeface="+mn-lt"/>
                <a:cs typeface="Times New Roman" pitchFamily="18" charset="0"/>
              </a:rPr>
              <a:t>We </a:t>
            </a:r>
            <a:r>
              <a:rPr lang="pl-PL" altLang="pl-PL" sz="1700" dirty="0">
                <a:latin typeface="+mn-lt"/>
                <a:cs typeface="Times New Roman" pitchFamily="18" charset="0"/>
              </a:rPr>
              <a:t>wniosku o dofinansowanie należy wskazać formę zaangażowania </a:t>
            </a:r>
            <a:br>
              <a:rPr lang="pl-PL" altLang="pl-PL" sz="1700" dirty="0">
                <a:latin typeface="+mn-lt"/>
                <a:cs typeface="Times New Roman" pitchFamily="18" charset="0"/>
              </a:rPr>
            </a:br>
            <a:r>
              <a:rPr lang="pl-PL" altLang="pl-PL" sz="1700" dirty="0">
                <a:latin typeface="+mn-lt"/>
                <a:cs typeface="Times New Roman" pitchFamily="18" charset="0"/>
              </a:rPr>
              <a:t>i szacunkowy wymiar czasu pracy personelu projektu niezbędnego do realizacji zadań merytorycznych (etat/liczba godzin), co stanowi podstawę do oceny </a:t>
            </a:r>
            <a:r>
              <a:rPr lang="pl-PL" altLang="pl-PL" sz="1700" dirty="0" err="1">
                <a:latin typeface="+mn-lt"/>
                <a:cs typeface="Times New Roman" pitchFamily="18" charset="0"/>
              </a:rPr>
              <a:t>kwalifikowalności</a:t>
            </a:r>
            <a:r>
              <a:rPr lang="pl-PL" altLang="pl-PL" sz="1700" dirty="0">
                <a:latin typeface="+mn-lt"/>
                <a:cs typeface="Times New Roman" pitchFamily="18" charset="0"/>
              </a:rPr>
              <a:t> wydatków personelu projektu na etapie wyboru projektu oraz w trakcie jego realizacji</a:t>
            </a:r>
            <a:r>
              <a:rPr lang="pl-PL" altLang="pl-PL" sz="1700" dirty="0" smtClean="0">
                <a:latin typeface="+mn-lt"/>
                <a:cs typeface="Times New Roman" pitchFamily="18" charset="0"/>
              </a:rPr>
              <a:t>.</a:t>
            </a:r>
          </a:p>
          <a:p>
            <a:pPr algn="just"/>
            <a:endParaRPr lang="pl-PL" altLang="pl-PL" sz="600" dirty="0">
              <a:latin typeface="+mn-lt"/>
              <a:cs typeface="Times New Roman" pitchFamily="18" charset="0"/>
            </a:endParaRPr>
          </a:p>
          <a:p>
            <a:pPr algn="just"/>
            <a:r>
              <a:rPr lang="pl-PL" sz="1700" dirty="0" smtClean="0">
                <a:solidFill>
                  <a:srgbClr val="000000"/>
                </a:solidFill>
                <a:latin typeface="+mn-lt"/>
              </a:rPr>
              <a:t>Wydatki na wynagrodzenie personelu są </a:t>
            </a:r>
            <a:r>
              <a:rPr lang="pl-PL" sz="1700" dirty="0" err="1" smtClean="0">
                <a:solidFill>
                  <a:srgbClr val="000000"/>
                </a:solidFill>
                <a:latin typeface="+mn-lt"/>
              </a:rPr>
              <a:t>kwalifikowalne</a:t>
            </a:r>
            <a:r>
              <a:rPr lang="pl-PL" sz="1700" dirty="0" smtClean="0">
                <a:solidFill>
                  <a:srgbClr val="000000"/>
                </a:solidFill>
                <a:latin typeface="+mn-lt"/>
              </a:rPr>
              <a:t> pod warunkiem, że ich wysokość odpowiada stawkom faktycznie stosowanym u beneficjenta poza projektami współfinansowanymi z funduszy strukturalnych na analogicznych stanowiskach lub stanowiskach wymagających analogicznych kwalifikacji.</a:t>
            </a:r>
          </a:p>
          <a:p>
            <a:pPr algn="just"/>
            <a:endParaRPr lang="pl-PL" sz="600" dirty="0" smtClean="0">
              <a:solidFill>
                <a:srgbClr val="000000"/>
              </a:solidFill>
              <a:latin typeface="+mn-lt"/>
            </a:endParaRPr>
          </a:p>
          <a:p>
            <a:pPr algn="just"/>
            <a:r>
              <a:rPr lang="pl-PL" sz="1700" b="1" dirty="0" err="1" smtClean="0">
                <a:latin typeface="+mn-lt"/>
                <a:cs typeface="+mn-cs"/>
              </a:rPr>
              <a:t>Kwalifikowalne</a:t>
            </a:r>
            <a:r>
              <a:rPr lang="pl-PL" sz="1700" b="1" dirty="0" smtClean="0">
                <a:latin typeface="+mn-lt"/>
                <a:cs typeface="+mn-cs"/>
              </a:rPr>
              <a:t> składniki wynagrodzenia personelu: </a:t>
            </a:r>
            <a:r>
              <a:rPr lang="pl-PL" sz="1700" dirty="0" smtClean="0">
                <a:latin typeface="+mn-lt"/>
                <a:cs typeface="+mn-cs"/>
              </a:rPr>
              <a:t>wynagrodzenie brutto, składki pracodawcy na ubezpieczenia społeczne, zdrowotne, składki na Fundusz Pracy, Fundusz Gwarantowanych Świadczeń Pracowniczych oraz wydatki ponoszone na Pracowniczy Program Emerytalny.</a:t>
            </a:r>
          </a:p>
          <a:p>
            <a:pPr algn="just"/>
            <a:endParaRPr lang="pl-PL" altLang="pl-PL" dirty="0">
              <a:latin typeface="Calibri" pitchFamily="34" charset="0"/>
              <a:cs typeface="Times New Roman" pitchFamily="18" charset="0"/>
            </a:endParaRPr>
          </a:p>
          <a:p>
            <a:pPr algn="just"/>
            <a:endParaRPr lang="pl-PL" altLang="pl-PL" dirty="0">
              <a:latin typeface="Calibri" pitchFamily="34" charset="0"/>
              <a:cs typeface="Times New Roman" pitchFamily="18" charset="0"/>
            </a:endParaRP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11560" y="1700808"/>
            <a:ext cx="7992888" cy="3693832"/>
          </a:xfrm>
          <a:prstGeom prst="rect">
            <a:avLst/>
          </a:prstGeom>
        </p:spPr>
        <p:txBody>
          <a:bodyPr wrap="square">
            <a:spAutoFit/>
          </a:bodyPr>
          <a:lstStyle/>
          <a:p>
            <a:pPr marL="0" lvl="3" indent="-457200" algn="ctr">
              <a:lnSpc>
                <a:spcPct val="90000"/>
              </a:lnSpc>
              <a:spcBef>
                <a:spcPts val="800"/>
              </a:spcBef>
              <a:buSzPct val="100000"/>
              <a:defRPr/>
            </a:pPr>
            <a:r>
              <a:rPr lang="pl-PL" sz="2000" b="1" u="sng" dirty="0">
                <a:latin typeface="+mn-lt"/>
              </a:rPr>
              <a:t>Koszty związane z angażowaniem </a:t>
            </a:r>
            <a:r>
              <a:rPr lang="pl-PL" sz="2000" b="1" u="sng" dirty="0" smtClean="0">
                <a:latin typeface="+mn-lt"/>
              </a:rPr>
              <a:t>personelu c.d.</a:t>
            </a:r>
            <a:endParaRPr lang="pl-PL" sz="2000" u="sng" dirty="0">
              <a:latin typeface="+mn-lt"/>
            </a:endParaRPr>
          </a:p>
          <a:p>
            <a:pPr marL="0" lvl="3" indent="-457200" algn="ctr">
              <a:lnSpc>
                <a:spcPct val="90000"/>
              </a:lnSpc>
              <a:spcBef>
                <a:spcPts val="800"/>
              </a:spcBef>
              <a:buSzPct val="100000"/>
              <a:defRPr/>
            </a:pPr>
            <a:endParaRPr lang="pl-PL" sz="1600" b="1" dirty="0" smtClean="0"/>
          </a:p>
          <a:p>
            <a:pPr marL="0" lvl="3" indent="-457200" algn="just">
              <a:lnSpc>
                <a:spcPct val="90000"/>
              </a:lnSpc>
              <a:spcBef>
                <a:spcPts val="800"/>
              </a:spcBef>
              <a:buSzPct val="100000"/>
              <a:defRPr/>
            </a:pPr>
            <a:r>
              <a:rPr lang="pl-PL" sz="1700" b="1" dirty="0" smtClean="0">
                <a:latin typeface="+mn-lt"/>
              </a:rPr>
              <a:t>Wydatki </a:t>
            </a:r>
            <a:r>
              <a:rPr lang="pl-PL" sz="1700" b="1" dirty="0">
                <a:latin typeface="+mn-lt"/>
              </a:rPr>
              <a:t>związane z zaangażowaniem osoby wykonującej zadania w projekcie lub projektach są </a:t>
            </a:r>
            <a:r>
              <a:rPr lang="pl-PL" sz="1700" b="1" dirty="0" err="1">
                <a:latin typeface="+mn-lt"/>
              </a:rPr>
              <a:t>kwalifikowalne</a:t>
            </a:r>
            <a:r>
              <a:rPr lang="pl-PL" sz="1700" b="1" dirty="0">
                <a:latin typeface="+mn-lt"/>
              </a:rPr>
              <a:t>, o ile:</a:t>
            </a:r>
          </a:p>
          <a:p>
            <a:pPr marL="342900" lvl="4" indent="-342900" algn="just">
              <a:lnSpc>
                <a:spcPct val="90000"/>
              </a:lnSpc>
              <a:spcBef>
                <a:spcPts val="800"/>
              </a:spcBef>
              <a:buClr>
                <a:srgbClr val="000000"/>
              </a:buClr>
              <a:buSzPct val="100000"/>
              <a:buFont typeface="+mj-lt"/>
              <a:buAutoNum type="alphaLcParenR"/>
              <a:defRPr/>
            </a:pPr>
            <a:r>
              <a:rPr lang="pl-PL" sz="1700" dirty="0">
                <a:latin typeface="+mn-lt"/>
              </a:rPr>
              <a:t>obciążenie z tego wynikające nie wyklucza możliwości prawidłowej i efektywnej realizacji wszystkich zadań powierzonych danej osobie,</a:t>
            </a:r>
          </a:p>
          <a:p>
            <a:pPr marL="342900" lvl="4" indent="-342900" algn="just">
              <a:lnSpc>
                <a:spcPct val="90000"/>
              </a:lnSpc>
              <a:spcBef>
                <a:spcPts val="800"/>
              </a:spcBef>
              <a:buClr>
                <a:srgbClr val="000000"/>
              </a:buClr>
              <a:buSzPct val="100000"/>
              <a:buFont typeface="+mj-lt"/>
              <a:buAutoNum type="alphaLcParenR"/>
              <a:defRPr/>
            </a:pPr>
            <a:r>
              <a:rPr lang="pl-PL" sz="1700" dirty="0">
                <a:latin typeface="+mn-lt"/>
              </a:rPr>
              <a:t>łączne zaangażowanie zawodowe tej osoby w realizację wszystkich </a:t>
            </a:r>
            <a:r>
              <a:rPr lang="pl-PL" sz="1700" dirty="0" smtClean="0">
                <a:latin typeface="+mn-lt"/>
              </a:rPr>
              <a:t>projektów </a:t>
            </a:r>
            <a:r>
              <a:rPr lang="pl-PL" sz="1700" dirty="0" err="1" smtClean="0">
                <a:latin typeface="+mn-lt"/>
              </a:rPr>
              <a:t>finansowanychz</a:t>
            </a:r>
            <a:r>
              <a:rPr lang="pl-PL" sz="1700" dirty="0" smtClean="0">
                <a:latin typeface="+mn-lt"/>
              </a:rPr>
              <a:t> </a:t>
            </a:r>
            <a:r>
              <a:rPr lang="pl-PL" sz="1700" dirty="0">
                <a:latin typeface="+mn-lt"/>
              </a:rPr>
              <a:t>funduszy strukturalnych i FS oraz działań finansowanych z innych źródeł, w tym środków własnych beneficjenta i innych podmiotów, </a:t>
            </a:r>
            <a:r>
              <a:rPr lang="pl-PL" sz="1700" b="1" dirty="0">
                <a:latin typeface="+mn-lt"/>
              </a:rPr>
              <a:t>nie przekracza 276 godzin miesięcznie</a:t>
            </a:r>
            <a:r>
              <a:rPr lang="pl-PL" sz="1700" dirty="0">
                <a:latin typeface="+mn-lt"/>
              </a:rPr>
              <a:t>,</a:t>
            </a:r>
          </a:p>
          <a:p>
            <a:pPr marL="342900" lvl="4" indent="-342900" algn="just">
              <a:lnSpc>
                <a:spcPct val="90000"/>
              </a:lnSpc>
              <a:spcBef>
                <a:spcPts val="800"/>
              </a:spcBef>
              <a:buClr>
                <a:srgbClr val="000000"/>
              </a:buClr>
              <a:buSzPct val="100000"/>
              <a:buFont typeface="+mj-lt"/>
              <a:buAutoNum type="alphaLcParenR"/>
              <a:defRPr/>
            </a:pPr>
            <a:r>
              <a:rPr lang="pl-PL" sz="1700" dirty="0">
                <a:latin typeface="+mn-lt"/>
              </a:rPr>
              <a:t>wykonanie zadań potwierdzone jest protokołem, wskazującym prawidłowe wykonanie zadań, liczbę oraz ewidencję godzin w danym miesiącu kalendarzowym poświęconych na wykonanie zadań w projekcie.</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32778" name="Prostokąt 2"/>
          <p:cNvSpPr>
            <a:spLocks noChangeArrowheads="1"/>
          </p:cNvSpPr>
          <p:nvPr/>
        </p:nvSpPr>
        <p:spPr bwMode="auto">
          <a:xfrm>
            <a:off x="185738" y="1196753"/>
            <a:ext cx="8743950" cy="4780642"/>
          </a:xfrm>
          <a:prstGeom prst="rect">
            <a:avLst/>
          </a:prstGeom>
          <a:noFill/>
          <a:ln w="9525">
            <a:noFill/>
            <a:miter lim="800000"/>
            <a:headEnd/>
            <a:tailEnd/>
          </a:ln>
        </p:spPr>
        <p:txBody>
          <a:bodyPr wrap="square">
            <a:spAutoFit/>
          </a:bodyPr>
          <a:lstStyle/>
          <a:p>
            <a:pPr algn="ctr">
              <a:spcAft>
                <a:spcPts val="600"/>
              </a:spcAft>
            </a:pPr>
            <a:r>
              <a:rPr lang="pl-PL" altLang="pl-PL" sz="2000" b="1" u="sng" dirty="0" smtClean="0">
                <a:solidFill>
                  <a:srgbClr val="000000"/>
                </a:solidFill>
                <a:latin typeface="Calibri" pitchFamily="34" charset="0"/>
              </a:rPr>
              <a:t>Etapy konkursu c.d.</a:t>
            </a:r>
          </a:p>
          <a:p>
            <a:pPr algn="just">
              <a:spcAft>
                <a:spcPts val="600"/>
              </a:spcAft>
            </a:pPr>
            <a:r>
              <a:rPr lang="pl-PL" altLang="pl-PL" sz="1600" b="1" dirty="0" smtClean="0">
                <a:solidFill>
                  <a:srgbClr val="000000"/>
                </a:solidFill>
                <a:latin typeface="Calibri" pitchFamily="34" charset="0"/>
              </a:rPr>
              <a:t>Etap </a:t>
            </a:r>
            <a:r>
              <a:rPr lang="pl-PL" altLang="pl-PL" sz="1600" b="1" dirty="0">
                <a:solidFill>
                  <a:srgbClr val="000000"/>
                </a:solidFill>
                <a:latin typeface="Calibri" pitchFamily="34" charset="0"/>
              </a:rPr>
              <a:t>III – </a:t>
            </a:r>
            <a:r>
              <a:rPr lang="pl-PL" altLang="pl-PL" b="1" u="sng" dirty="0">
                <a:solidFill>
                  <a:srgbClr val="000000"/>
                </a:solidFill>
                <a:latin typeface="Calibri" pitchFamily="34" charset="0"/>
              </a:rPr>
              <a:t>ocena merytoryczna </a:t>
            </a:r>
            <a:r>
              <a:rPr lang="pl-PL" altLang="pl-PL" sz="1600" dirty="0">
                <a:solidFill>
                  <a:srgbClr val="000000"/>
                </a:solidFill>
                <a:latin typeface="Calibri" pitchFamily="34" charset="0"/>
              </a:rPr>
              <a:t>– </a:t>
            </a:r>
            <a:r>
              <a:rPr lang="pl-PL" sz="1600" dirty="0">
                <a:solidFill>
                  <a:srgbClr val="000000"/>
                </a:solidFill>
                <a:latin typeface="Calibri" pitchFamily="34" charset="0"/>
                <a:cs typeface="Times New Roman" pitchFamily="18" charset="0"/>
              </a:rPr>
              <a:t>przeprowadzana jest w terminie do </a:t>
            </a:r>
            <a:r>
              <a:rPr lang="pl-PL" sz="1600" b="1" dirty="0">
                <a:solidFill>
                  <a:srgbClr val="000000"/>
                </a:solidFill>
                <a:latin typeface="Calibri" pitchFamily="34" charset="0"/>
                <a:cs typeface="Times New Roman" pitchFamily="18" charset="0"/>
              </a:rPr>
              <a:t>45 dni kalendarzowych </a:t>
            </a:r>
            <a:r>
              <a:rPr lang="pl-PL" sz="1600" dirty="0">
                <a:solidFill>
                  <a:srgbClr val="000000"/>
                </a:solidFill>
                <a:latin typeface="Calibri" pitchFamily="34" charset="0"/>
                <a:cs typeface="Times New Roman" pitchFamily="18" charset="0"/>
              </a:rPr>
              <a:t>od dnia zakończenia oceny formalnej wszystkich projektów. Ocena merytoryczna przeprowadzana jest przez dwóch członków KOP na podstawie listy sprawdzającej w zakresie kryteriów merytorycznych uniwersalnych oraz szczegółowych w systemie TAK/NIE i punktowanym. Możliwość uzyskania dofinansowania otrzymuje projekt, który w wyniku przeprowadzonej oceny uzyska co najmniej 70 % maksymalnej liczby punktów ogółem oraz spełni wszystkie kryteria o charakterze bezwzględnym.</a:t>
            </a:r>
          </a:p>
          <a:p>
            <a:pPr algn="just">
              <a:spcAft>
                <a:spcPts val="600"/>
              </a:spcAft>
            </a:pPr>
            <a:r>
              <a:rPr lang="pl-PL" sz="1600" dirty="0">
                <a:solidFill>
                  <a:srgbClr val="000000"/>
                </a:solidFill>
                <a:latin typeface="Calibri" pitchFamily="34" charset="0"/>
                <a:cs typeface="Times New Roman" pitchFamily="18" charset="0"/>
              </a:rPr>
              <a:t>Na etapie oceny merytorycznej oceniający mogą uznać dane kryterium za spełnione warunkowo lub warunkowo przyznać określoną liczbę punktów za spełnianie danego kryterium i skierować projekt do negocjacji we wskazanym w listach sprawdzających zakresie dotyczącym warunkowo dokonanej oceny. </a:t>
            </a:r>
            <a:r>
              <a:rPr lang="pl-PL" sz="1600" b="1" dirty="0">
                <a:solidFill>
                  <a:srgbClr val="000000"/>
                </a:solidFill>
                <a:latin typeface="Calibri" pitchFamily="34" charset="0"/>
                <a:cs typeface="Times New Roman" pitchFamily="18" charset="0"/>
              </a:rPr>
              <a:t>Negocjacje mogą być prowadzone jedynie w sytuacji, kiedy kwota przeznaczona na dofinansowanie projektów w konkursie nie będzie mogła być rozdysponowana na projekty ocenione bezwarunkowo pozytywnie.</a:t>
            </a:r>
            <a:r>
              <a:rPr lang="pl-PL" sz="1600" dirty="0">
                <a:solidFill>
                  <a:srgbClr val="000000"/>
                </a:solidFill>
                <a:latin typeface="Calibri" pitchFamily="34" charset="0"/>
                <a:cs typeface="Times New Roman" pitchFamily="18" charset="0"/>
              </a:rPr>
              <a:t> </a:t>
            </a:r>
            <a:r>
              <a:rPr lang="pl-PL" sz="1600" dirty="0" smtClean="0">
                <a:solidFill>
                  <a:srgbClr val="000000"/>
                </a:solidFill>
                <a:latin typeface="Calibri" pitchFamily="34" charset="0"/>
                <a:cs typeface="Times New Roman" pitchFamily="18" charset="0"/>
              </a:rPr>
              <a:t>Negocjacjom </a:t>
            </a:r>
            <a:r>
              <a:rPr lang="pl-PL" sz="1600" dirty="0">
                <a:solidFill>
                  <a:srgbClr val="000000"/>
                </a:solidFill>
                <a:latin typeface="Calibri" pitchFamily="34" charset="0"/>
                <a:cs typeface="Times New Roman" pitchFamily="18" charset="0"/>
              </a:rPr>
              <a:t>podlegają wszystkie </a:t>
            </a:r>
            <a:r>
              <a:rPr lang="pl-PL" sz="1600" u="sng" dirty="0">
                <a:solidFill>
                  <a:srgbClr val="000000"/>
                </a:solidFill>
                <a:latin typeface="Calibri" pitchFamily="34" charset="0"/>
                <a:cs typeface="Times New Roman" pitchFamily="18" charset="0"/>
              </a:rPr>
              <a:t>kryteria merytoryczne punktowane</a:t>
            </a:r>
            <a:r>
              <a:rPr lang="pl-PL" sz="1600" dirty="0">
                <a:solidFill>
                  <a:srgbClr val="000000"/>
                </a:solidFill>
                <a:latin typeface="Calibri" pitchFamily="34" charset="0"/>
                <a:cs typeface="Times New Roman" pitchFamily="18" charset="0"/>
              </a:rPr>
              <a:t>. Jeżeli projekt nie spełnia bezwzględnych kryteriów merytorycznych lub otrzymał w wyniku oceny mniej niż 70% maksymalnej liczby punktów ogółem na skutek czego nie może zostać wybrany do dofinansowania, lub otrzymał minimum 70 % maksymalnej liczby punktów, jednak kwota przeznaczona na jego dofinansowanie w konkursie nie wystarcza na wybranie go do dofinansowania, to uznaje się, iż projekt otrzymał ocenę negatywną.</a:t>
            </a: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37896" name="Prostokąt 13"/>
          <p:cNvSpPr>
            <a:spLocks noChangeArrowheads="1"/>
          </p:cNvSpPr>
          <p:nvPr/>
        </p:nvSpPr>
        <p:spPr bwMode="auto">
          <a:xfrm>
            <a:off x="4627563" y="3267075"/>
            <a:ext cx="3024187" cy="369888"/>
          </a:xfrm>
          <a:prstGeom prst="rect">
            <a:avLst/>
          </a:prstGeom>
          <a:noFill/>
          <a:ln w="9525">
            <a:noFill/>
            <a:miter lim="800000"/>
            <a:headEnd/>
            <a:tailEnd/>
          </a:ln>
        </p:spPr>
        <p:txBody>
          <a:bodyPr>
            <a:spAutoFit/>
          </a:bodyPr>
          <a:lstStyle/>
          <a:p>
            <a:pPr eaLnBrk="1" hangingPunct="1"/>
            <a:r>
              <a:rPr lang="pl-PL" altLang="pl-PL">
                <a:solidFill>
                  <a:srgbClr val="000000"/>
                </a:solidFill>
              </a:rPr>
              <a:t> </a:t>
            </a:r>
          </a:p>
        </p:txBody>
      </p:sp>
      <p:pic>
        <p:nvPicPr>
          <p:cNvPr id="37897"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37898" name="Prostokąt 2"/>
          <p:cNvSpPr>
            <a:spLocks noChangeArrowheads="1"/>
          </p:cNvSpPr>
          <p:nvPr/>
        </p:nvSpPr>
        <p:spPr bwMode="auto">
          <a:xfrm>
            <a:off x="827088" y="2028825"/>
            <a:ext cx="7632700" cy="3754438"/>
          </a:xfrm>
          <a:prstGeom prst="rect">
            <a:avLst/>
          </a:prstGeom>
          <a:noFill/>
          <a:ln w="9525">
            <a:noFill/>
            <a:miter lim="800000"/>
            <a:headEnd/>
            <a:tailEnd/>
          </a:ln>
        </p:spPr>
        <p:txBody>
          <a:bodyPr>
            <a:spAutoFit/>
          </a:bodyPr>
          <a:lstStyle/>
          <a:p>
            <a:pPr algn="just"/>
            <a:r>
              <a:rPr lang="pl-PL" altLang="pl-PL" sz="1700">
                <a:latin typeface="Calibri" pitchFamily="34" charset="0"/>
                <a:cs typeface="Times New Roman" pitchFamily="18" charset="0"/>
              </a:rPr>
              <a:t>Przy rozliczaniu poniesionych wydatków nie jest możliwe przekroczenie łącznej kwoty wydatków kwalifikowalnych w ramach projektu, wynikającej </a:t>
            </a:r>
            <a:br>
              <a:rPr lang="pl-PL" altLang="pl-PL" sz="1700">
                <a:latin typeface="Calibri" pitchFamily="34" charset="0"/>
                <a:cs typeface="Times New Roman" pitchFamily="18" charset="0"/>
              </a:rPr>
            </a:br>
            <a:r>
              <a:rPr lang="pl-PL" altLang="pl-PL" sz="1700">
                <a:latin typeface="Calibri" pitchFamily="34" charset="0"/>
                <a:cs typeface="Times New Roman" pitchFamily="18" charset="0"/>
              </a:rPr>
              <a:t>z zatwierdzonego wniosku o dofinansowanie projektu. Ponadto wnioskodawcę obowiązują limity wydatków wskazane w odniesieniu do każdego zadania </a:t>
            </a:r>
            <a:br>
              <a:rPr lang="pl-PL" altLang="pl-PL" sz="1700">
                <a:latin typeface="Calibri" pitchFamily="34" charset="0"/>
                <a:cs typeface="Times New Roman" pitchFamily="18" charset="0"/>
              </a:rPr>
            </a:br>
            <a:r>
              <a:rPr lang="pl-PL" altLang="pl-PL" sz="1700">
                <a:latin typeface="Calibri" pitchFamily="34" charset="0"/>
                <a:cs typeface="Times New Roman" pitchFamily="18" charset="0"/>
              </a:rPr>
              <a:t>w budżecie projektu w zatwierdzonym wniosku o dofinansowanie, przy czym poniesione wydatki nie muszą być zgodne ze szczegółowym budżetem projektu zawartym w zatwierdzonym wniosku o dofinansowanie. IOK rozlicza wnioskodawcę ze zrealizowanych zadań w ramach projektu z zastrzeżeniem postanowień </a:t>
            </a:r>
            <a:r>
              <a:rPr lang="pl-PL" altLang="pl-PL" sz="1700" i="1">
                <a:latin typeface="Calibri" pitchFamily="34" charset="0"/>
                <a:cs typeface="Times New Roman" pitchFamily="18" charset="0"/>
              </a:rPr>
              <a:t>Rozdziału 5 – Realizacja zasady równości szans i niedyskryminacji, w tym dostępności dla osób </a:t>
            </a:r>
            <a:br>
              <a:rPr lang="pl-PL" altLang="pl-PL" sz="1700" i="1">
                <a:latin typeface="Calibri" pitchFamily="34" charset="0"/>
                <a:cs typeface="Times New Roman" pitchFamily="18" charset="0"/>
              </a:rPr>
            </a:br>
            <a:r>
              <a:rPr lang="pl-PL" altLang="pl-PL" sz="1700" i="1">
                <a:latin typeface="Calibri" pitchFamily="34" charset="0"/>
                <a:cs typeface="Times New Roman" pitchFamily="18" charset="0"/>
              </a:rPr>
              <a:t>z niepełnosprawnościami w procesie wdrażania EFS, EFRR i FS – Wytycznych w zakresie realizacji zasady równości szans i niedyskryminacji, w tym dostępności dla osób z niepełnosprawnościami oraz zasady równości szans kobiet i mężczyzn w ramach funduszy unijnych na lata 2014-2020, </a:t>
            </a:r>
            <a:r>
              <a:rPr lang="pl-PL" altLang="pl-PL" sz="1700">
                <a:latin typeface="Calibri" pitchFamily="34" charset="0"/>
                <a:cs typeface="Times New Roman" pitchFamily="18" charset="0"/>
              </a:rPr>
              <a:t>dotyczących mechanizmu racjonalnych usprawnień.</a:t>
            </a:r>
            <a:endParaRPr lang="pl-PL" altLang="pl-PL" sz="1700"/>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3892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38921" name="Prostokąt 3"/>
          <p:cNvSpPr>
            <a:spLocks noChangeArrowheads="1"/>
          </p:cNvSpPr>
          <p:nvPr/>
        </p:nvSpPr>
        <p:spPr bwMode="auto">
          <a:xfrm>
            <a:off x="792163" y="2708275"/>
            <a:ext cx="7559675" cy="1323975"/>
          </a:xfrm>
          <a:prstGeom prst="rect">
            <a:avLst/>
          </a:prstGeom>
          <a:noFill/>
          <a:ln w="9525">
            <a:noFill/>
            <a:miter lim="800000"/>
            <a:headEnd/>
            <a:tailEnd/>
          </a:ln>
        </p:spPr>
        <p:txBody>
          <a:bodyPr>
            <a:spAutoFit/>
          </a:bodyPr>
          <a:lstStyle/>
          <a:p>
            <a:pPr algn="just"/>
            <a:r>
              <a:rPr lang="pl-PL" altLang="pl-PL" sz="2000" dirty="0">
                <a:latin typeface="Calibri" pitchFamily="34" charset="0"/>
                <a:cs typeface="Times New Roman" pitchFamily="18" charset="0"/>
              </a:rPr>
              <a:t>Beneficjent może dokonywać przesunięć w budżecie projektu określonym w zatwierdzonym na etapie podpisania umowy </a:t>
            </a:r>
            <a:br>
              <a:rPr lang="pl-PL" altLang="pl-PL" sz="2000" dirty="0">
                <a:latin typeface="Calibri" pitchFamily="34" charset="0"/>
                <a:cs typeface="Times New Roman" pitchFamily="18" charset="0"/>
              </a:rPr>
            </a:br>
            <a:r>
              <a:rPr lang="pl-PL" altLang="pl-PL" sz="2000" dirty="0">
                <a:latin typeface="Calibri" pitchFamily="34" charset="0"/>
                <a:cs typeface="Times New Roman" pitchFamily="18" charset="0"/>
              </a:rPr>
              <a:t>o dofinansowanie wniosku o dofinansowanie projektu, w oparciu </a:t>
            </a:r>
            <a:br>
              <a:rPr lang="pl-PL" altLang="pl-PL" sz="2000" dirty="0">
                <a:latin typeface="Calibri" pitchFamily="34" charset="0"/>
                <a:cs typeface="Times New Roman" pitchFamily="18" charset="0"/>
              </a:rPr>
            </a:br>
            <a:r>
              <a:rPr lang="pl-PL" altLang="pl-PL" sz="2000" dirty="0">
                <a:latin typeface="Calibri" pitchFamily="34" charset="0"/>
                <a:cs typeface="Times New Roman" pitchFamily="18" charset="0"/>
              </a:rPr>
              <a:t>o zasady określone w umowie o dofinansowanie projektu.</a:t>
            </a:r>
            <a:endParaRPr lang="pl-PL" altLang="pl-PL" sz="2000" dirty="0"/>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1724723" y="1412776"/>
            <a:ext cx="5411994" cy="461665"/>
          </a:xfrm>
          <a:prstGeom prst="rect">
            <a:avLst/>
          </a:prstGeom>
          <a:noFill/>
          <a:ln w="9525">
            <a:noFill/>
            <a:miter lim="800000"/>
            <a:headEnd/>
            <a:tailEnd/>
          </a:ln>
        </p:spPr>
        <p:txBody>
          <a:bodyPr wrap="square">
            <a:spAutoFit/>
          </a:bodyPr>
          <a:lstStyle/>
          <a:p>
            <a:pPr algn="ctr"/>
            <a:r>
              <a:rPr lang="pl-PL" altLang="pl-PL" sz="2400" b="1" u="sng" dirty="0" smtClean="0">
                <a:latin typeface="Calibri" pitchFamily="34" charset="0"/>
              </a:rPr>
              <a:t>Uproszczone formy rozliczania wydatków</a:t>
            </a:r>
            <a:endParaRPr lang="pl-PL" altLang="pl-PL" sz="2400" b="1" u="sng" dirty="0">
              <a:latin typeface="Calibri" pitchFamily="34" charset="0"/>
            </a:endParaRPr>
          </a:p>
        </p:txBody>
      </p:sp>
      <p:pic>
        <p:nvPicPr>
          <p:cNvPr id="6042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60426" name="Prostokąt 1"/>
          <p:cNvSpPr>
            <a:spLocks noChangeArrowheads="1"/>
          </p:cNvSpPr>
          <p:nvPr/>
        </p:nvSpPr>
        <p:spPr bwMode="auto">
          <a:xfrm>
            <a:off x="539552" y="2492896"/>
            <a:ext cx="7920880" cy="2985433"/>
          </a:xfrm>
          <a:prstGeom prst="rect">
            <a:avLst/>
          </a:prstGeom>
          <a:noFill/>
          <a:ln w="9525">
            <a:noFill/>
            <a:miter lim="800000"/>
            <a:headEnd/>
            <a:tailEnd/>
          </a:ln>
        </p:spPr>
        <p:txBody>
          <a:bodyPr wrap="square">
            <a:spAutoFit/>
          </a:bodyPr>
          <a:lstStyle/>
          <a:p>
            <a:pPr algn="just"/>
            <a:r>
              <a:rPr lang="pl-PL" sz="2000" dirty="0" smtClean="0">
                <a:latin typeface="+mn-lt"/>
              </a:rPr>
              <a:t>Dla projektów, w których wartość wkładu publicznego (środków publicznych) nie przekracza wyrażonej w PLN równowartości 100 000 EUR rozliczanie wydatków następuje na podstawie uproszczonej metody rozliczania wydatków tj. kwoty ryczałtowej. </a:t>
            </a:r>
          </a:p>
          <a:p>
            <a:pPr algn="just"/>
            <a:endParaRPr lang="pl-PL" sz="1000" dirty="0" smtClean="0">
              <a:latin typeface="+mn-lt"/>
            </a:endParaRPr>
          </a:p>
          <a:p>
            <a:pPr algn="just"/>
            <a:r>
              <a:rPr lang="pl-PL" sz="2000" dirty="0" smtClean="0">
                <a:latin typeface="+mn-lt"/>
              </a:rPr>
              <a:t>Do przeliczania ww. kwoty na PLN stosuje się miesięczny obrachunkowy </a:t>
            </a:r>
          </a:p>
          <a:p>
            <a:pPr algn="just"/>
            <a:r>
              <a:rPr lang="pl-PL" sz="2000" dirty="0" smtClean="0">
                <a:latin typeface="+mn-lt"/>
              </a:rPr>
              <a:t>kurs wymiany stosowany przez KE, aktualny na dzień ogłoszenia konkursu.</a:t>
            </a:r>
            <a:endParaRPr lang="pl-PL" altLang="pl-PL" sz="2000" dirty="0">
              <a:latin typeface="+mn-lt"/>
            </a:endParaRPr>
          </a:p>
          <a:p>
            <a:endParaRPr lang="pl-PL" altLang="pl-PL" sz="2000" dirty="0">
              <a:latin typeface="+mn-lt"/>
            </a:endParaRPr>
          </a:p>
          <a:p>
            <a:endParaRPr lang="pl-PL" altLang="pl-PL" sz="2000" dirty="0">
              <a:latin typeface="+mn-lt"/>
            </a:endParaRPr>
          </a:p>
          <a:p>
            <a:endParaRPr lang="pl-PL" altLang="pl-PL"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539552" y="2132855"/>
            <a:ext cx="8002786" cy="3477875"/>
          </a:xfrm>
          <a:prstGeom prst="rect">
            <a:avLst/>
          </a:prstGeom>
        </p:spPr>
        <p:txBody>
          <a:bodyPr wrap="square">
            <a:spAutoFit/>
          </a:bodyPr>
          <a:lstStyle/>
          <a:p>
            <a:pPr algn="just">
              <a:defRPr/>
            </a:pPr>
            <a:r>
              <a:rPr lang="pl-PL" sz="2000" dirty="0">
                <a:latin typeface="+mn-lt"/>
              </a:rPr>
              <a:t>1) Łączny limit wydatków związanych z zakupem sprzętu </a:t>
            </a:r>
            <a:br>
              <a:rPr lang="pl-PL" sz="2000" dirty="0">
                <a:latin typeface="+mn-lt"/>
              </a:rPr>
            </a:br>
            <a:r>
              <a:rPr lang="pl-PL" sz="2000" dirty="0">
                <a:latin typeface="+mn-lt"/>
              </a:rPr>
              <a:t>w ramach typów projektu 2, 3, 4, poniesionych w ramach kosztów bezpośrednich (włączając cross-</a:t>
            </a:r>
            <a:r>
              <a:rPr lang="pl-PL" sz="2000" dirty="0" err="1">
                <a:latin typeface="+mn-lt"/>
              </a:rPr>
              <a:t>financing</a:t>
            </a:r>
            <a:r>
              <a:rPr lang="pl-PL" sz="2000" dirty="0">
                <a:latin typeface="+mn-lt"/>
              </a:rPr>
              <a:t>), nie może przekroczyć 30% wydatków projektu. Dla typów projektu 1, 5 ww. </a:t>
            </a:r>
            <a:r>
              <a:rPr lang="pl-PL" sz="2000" dirty="0" smtClean="0">
                <a:latin typeface="+mn-lt"/>
              </a:rPr>
              <a:t>limit ten </a:t>
            </a:r>
            <a:r>
              <a:rPr lang="pl-PL" sz="2000" dirty="0">
                <a:latin typeface="+mn-lt"/>
              </a:rPr>
              <a:t>nie może przekroczyć 10%.</a:t>
            </a:r>
          </a:p>
          <a:p>
            <a:pPr marL="457200" indent="-457200" algn="just">
              <a:buFontTx/>
              <a:buAutoNum type="arabicParenR"/>
              <a:defRPr/>
            </a:pPr>
            <a:endParaRPr lang="pl-PL" sz="2000" dirty="0">
              <a:latin typeface="+mn-lt"/>
            </a:endParaRPr>
          </a:p>
          <a:p>
            <a:pPr algn="just">
              <a:defRPr/>
            </a:pPr>
            <a:r>
              <a:rPr lang="pl-PL" sz="2000" dirty="0">
                <a:latin typeface="+mn-lt"/>
              </a:rPr>
              <a:t>2) Projekty związane z zakupem sprzętu lub infrastruktury </a:t>
            </a:r>
            <a:br>
              <a:rPr lang="pl-PL" sz="2000" dirty="0">
                <a:latin typeface="+mn-lt"/>
              </a:rPr>
            </a:br>
            <a:r>
              <a:rPr lang="pl-PL" sz="2000" dirty="0">
                <a:latin typeface="+mn-lt"/>
              </a:rPr>
              <a:t>(w ramach cross-</a:t>
            </a:r>
            <a:r>
              <a:rPr lang="pl-PL" sz="2000" dirty="0" err="1">
                <a:latin typeface="+mn-lt"/>
              </a:rPr>
              <a:t>financingu</a:t>
            </a:r>
            <a:r>
              <a:rPr lang="pl-PL" sz="2000" dirty="0">
                <a:latin typeface="+mn-lt"/>
              </a:rPr>
              <a:t>) w szkołach i placówkach systemu oświaty będą finansowane wyłącznie jeżeli zostanie zagwarantowana trwałość realizowanych działań.</a:t>
            </a:r>
          </a:p>
          <a:p>
            <a:pPr algn="just">
              <a:defRPr/>
            </a:pPr>
            <a:endParaRPr lang="pl-PL" sz="2000" dirty="0"/>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8137" name="Prostokąt 5"/>
          <p:cNvSpPr>
            <a:spLocks noChangeArrowheads="1"/>
          </p:cNvSpPr>
          <p:nvPr/>
        </p:nvSpPr>
        <p:spPr bwMode="auto">
          <a:xfrm>
            <a:off x="1578199" y="1241425"/>
            <a:ext cx="5646289"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Limity i ograniczenia w realizacji projektów</a:t>
            </a:r>
            <a:endParaRPr lang="pl-PL" altLang="pl-PL" sz="2400" u="sng" dirty="0">
              <a:latin typeface="Times New Roman" pitchFamily="18" charset="0"/>
              <a:cs typeface="Times New Roman" pitchFamily="18" charset="0"/>
            </a:endParaRPr>
          </a:p>
        </p:txBody>
      </p:sp>
      <p:pic>
        <p:nvPicPr>
          <p:cNvPr id="48138"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8775" y="2348880"/>
            <a:ext cx="8281988" cy="2862322"/>
          </a:xfrm>
          <a:prstGeom prst="rect">
            <a:avLst/>
          </a:prstGeom>
        </p:spPr>
        <p:txBody>
          <a:bodyPr wrap="square">
            <a:spAutoFit/>
          </a:bodyPr>
          <a:lstStyle/>
          <a:p>
            <a:pPr algn="just">
              <a:defRPr/>
            </a:pPr>
            <a:r>
              <a:rPr lang="pl-PL" sz="2000" dirty="0">
                <a:latin typeface="+mj-lt"/>
              </a:rPr>
              <a:t>3) Możliwość realizacji zaprojektowanej w ramach poddziałania 9.1.1 interwencji wynika z indywidualnych potrzeb szkół lub placówek systemu oświaty. W przypadku nauczycieli diagnoza uwzględnia również kierunki rozwoju edukacji w Polsce.</a:t>
            </a:r>
          </a:p>
          <a:p>
            <a:pPr algn="just">
              <a:defRPr/>
            </a:pPr>
            <a:endParaRPr lang="pl-PL" sz="2000" dirty="0">
              <a:latin typeface="+mj-lt"/>
            </a:endParaRPr>
          </a:p>
          <a:p>
            <a:pPr algn="just">
              <a:defRPr/>
            </a:pPr>
            <a:r>
              <a:rPr lang="pl-PL" sz="2000" dirty="0">
                <a:latin typeface="+mj-lt"/>
              </a:rPr>
              <a:t>4) Adekwatnie do potrzeb realizowane wsparcie uwzględniać będzie również zastosowanie rozwiązań i narzędzi wypracowanych na poziomie krajowym zapewniając tym samym komplementarność podejmowanych działań.</a:t>
            </a:r>
          </a:p>
          <a:p>
            <a:pPr algn="just">
              <a:defRPr/>
            </a:pPr>
            <a:endParaRPr lang="pl-PL" sz="2000" dirty="0"/>
          </a:p>
        </p:txBody>
      </p:sp>
      <p:pic>
        <p:nvPicPr>
          <p:cNvPr id="4915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5" name="Prostokąt 4"/>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6" name="Prostokąt zaokrąglony 5"/>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9162" name="Prostokąt 6"/>
          <p:cNvSpPr>
            <a:spLocks noChangeArrowheads="1"/>
          </p:cNvSpPr>
          <p:nvPr/>
        </p:nvSpPr>
        <p:spPr bwMode="auto">
          <a:xfrm>
            <a:off x="1272827" y="1241425"/>
            <a:ext cx="6257034"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Limity i ograniczenia w realizacji </a:t>
            </a:r>
            <a:r>
              <a:rPr lang="pl-PL" altLang="pl-PL" sz="2400" b="1" u="sng" dirty="0" smtClean="0">
                <a:latin typeface="Calibri" pitchFamily="34" charset="0"/>
                <a:ea typeface="TimesNewRoman"/>
                <a:cs typeface="TimesNewRoman"/>
              </a:rPr>
              <a:t>projektów c.d.</a:t>
            </a:r>
            <a:endParaRPr lang="pl-PL" altLang="pl-PL" sz="24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431800" y="2276872"/>
            <a:ext cx="8280400" cy="3170099"/>
          </a:xfrm>
          <a:prstGeom prst="rect">
            <a:avLst/>
          </a:prstGeom>
        </p:spPr>
        <p:txBody>
          <a:bodyPr wrap="square">
            <a:spAutoFit/>
          </a:bodyPr>
          <a:lstStyle/>
          <a:p>
            <a:pPr algn="just">
              <a:defRPr/>
            </a:pPr>
            <a:r>
              <a:rPr lang="pl-PL" sz="2000" dirty="0">
                <a:latin typeface="+mj-lt"/>
              </a:rPr>
              <a:t>5</a:t>
            </a:r>
            <a:r>
              <a:rPr lang="pl-PL" sz="2000" dirty="0" smtClean="0">
                <a:latin typeface="+mj-lt"/>
              </a:rPr>
              <a:t>) </a:t>
            </a:r>
            <a:r>
              <a:rPr lang="pl-PL" sz="2000" dirty="0">
                <a:latin typeface="+mj-lt"/>
              </a:rPr>
              <a:t>Decyzją IZ RPO WO 2014-2020, ze względu na przyjętą demarkację pomiędzy poddziałaniami 9.1.1 i 9.1.2, ze wsparcia zaprojektowanego </a:t>
            </a:r>
            <a:r>
              <a:rPr lang="pl-PL" sz="2000" dirty="0" smtClean="0">
                <a:latin typeface="+mj-lt"/>
              </a:rPr>
              <a:t>               w </a:t>
            </a:r>
            <a:r>
              <a:rPr lang="pl-PL" sz="2000" dirty="0">
                <a:latin typeface="+mj-lt"/>
              </a:rPr>
              <a:t>ramach poddziałania 9.1.1 </a:t>
            </a:r>
            <a:r>
              <a:rPr lang="pl-PL" sz="2000" dirty="0" smtClean="0">
                <a:latin typeface="+mj-lt"/>
              </a:rPr>
              <a:t>wyłączone/-</a:t>
            </a:r>
            <a:r>
              <a:rPr lang="pl-PL" sz="2000" dirty="0" err="1" smtClean="0">
                <a:latin typeface="+mj-lt"/>
              </a:rPr>
              <a:t>eni</a:t>
            </a:r>
            <a:r>
              <a:rPr lang="pl-PL" sz="2000" dirty="0" smtClean="0">
                <a:latin typeface="+mj-lt"/>
              </a:rPr>
              <a:t> </a:t>
            </a:r>
            <a:r>
              <a:rPr lang="pl-PL" sz="2000" dirty="0">
                <a:latin typeface="+mj-lt"/>
              </a:rPr>
              <a:t>są:</a:t>
            </a:r>
          </a:p>
          <a:p>
            <a:pPr algn="just">
              <a:defRPr/>
            </a:pPr>
            <a:r>
              <a:rPr lang="pl-PL" sz="2000" dirty="0" smtClean="0">
                <a:latin typeface="+mj-lt"/>
              </a:rPr>
              <a:t>  a</a:t>
            </a:r>
            <a:r>
              <a:rPr lang="pl-PL" sz="2000" dirty="0">
                <a:latin typeface="+mj-lt"/>
              </a:rPr>
              <a:t>) szkoły/placówki systemu oświaty zlokalizowane na terenie Aglomeracji </a:t>
            </a:r>
            <a:r>
              <a:rPr lang="pl-PL" sz="2000" dirty="0" smtClean="0">
                <a:latin typeface="+mj-lt"/>
              </a:rPr>
              <a:t>      </a:t>
            </a:r>
          </a:p>
          <a:p>
            <a:pPr algn="just">
              <a:defRPr/>
            </a:pPr>
            <a:r>
              <a:rPr lang="pl-PL" sz="2000" dirty="0" smtClean="0">
                <a:latin typeface="+mj-lt"/>
              </a:rPr>
              <a:t>      Opolskiej</a:t>
            </a:r>
            <a:r>
              <a:rPr lang="pl-PL" sz="2000" dirty="0">
                <a:latin typeface="+mj-lt"/>
              </a:rPr>
              <a:t>,</a:t>
            </a:r>
          </a:p>
          <a:p>
            <a:pPr algn="just">
              <a:defRPr/>
            </a:pPr>
            <a:r>
              <a:rPr lang="pl-PL" sz="2000" dirty="0" smtClean="0">
                <a:latin typeface="+mj-lt"/>
              </a:rPr>
              <a:t>  b)uczniowie/słuchacze/wychowankowie </a:t>
            </a:r>
            <a:r>
              <a:rPr lang="pl-PL" sz="2000" dirty="0">
                <a:latin typeface="+mj-lt"/>
              </a:rPr>
              <a:t>wyżej wymienionych </a:t>
            </a:r>
            <a:r>
              <a:rPr lang="pl-PL" sz="2000" dirty="0" smtClean="0">
                <a:latin typeface="+mj-lt"/>
              </a:rPr>
              <a:t>szkół/placówek  </a:t>
            </a:r>
          </a:p>
          <a:p>
            <a:pPr algn="just">
              <a:defRPr/>
            </a:pPr>
            <a:r>
              <a:rPr lang="pl-PL" sz="2000" dirty="0" smtClean="0">
                <a:latin typeface="+mj-lt"/>
              </a:rPr>
              <a:t>      systemu </a:t>
            </a:r>
            <a:r>
              <a:rPr lang="pl-PL" sz="2000" dirty="0">
                <a:latin typeface="+mj-lt"/>
              </a:rPr>
              <a:t>oświaty zlokalizowanych na terenie Aglomeracji Opolskiej,</a:t>
            </a:r>
          </a:p>
          <a:p>
            <a:pPr algn="just">
              <a:defRPr/>
            </a:pPr>
            <a:r>
              <a:rPr lang="pl-PL" sz="2000" dirty="0" smtClean="0">
                <a:latin typeface="+mj-lt"/>
              </a:rPr>
              <a:t>  c)nauczyciele </a:t>
            </a:r>
            <a:r>
              <a:rPr lang="pl-PL" sz="2000" dirty="0">
                <a:latin typeface="+mj-lt"/>
              </a:rPr>
              <a:t>wyżej wymienionych szkół/placówek systemu oświaty </a:t>
            </a:r>
            <a:endParaRPr lang="pl-PL" sz="2000" dirty="0" smtClean="0">
              <a:latin typeface="+mj-lt"/>
            </a:endParaRPr>
          </a:p>
          <a:p>
            <a:pPr algn="just">
              <a:defRPr/>
            </a:pPr>
            <a:r>
              <a:rPr lang="pl-PL" sz="2000" dirty="0" smtClean="0">
                <a:latin typeface="+mj-lt"/>
              </a:rPr>
              <a:t>     zlokalizowanych </a:t>
            </a:r>
            <a:r>
              <a:rPr lang="pl-PL" sz="2000" dirty="0">
                <a:latin typeface="+mj-lt"/>
              </a:rPr>
              <a:t>na terenie Aglomeracji Opolskiej.</a:t>
            </a:r>
          </a:p>
          <a:p>
            <a:pPr algn="just">
              <a:defRPr/>
            </a:pPr>
            <a:endParaRPr lang="pl-PL" sz="2000" dirty="0"/>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0185" name="Prostokąt 5"/>
          <p:cNvSpPr>
            <a:spLocks noChangeArrowheads="1"/>
          </p:cNvSpPr>
          <p:nvPr/>
        </p:nvSpPr>
        <p:spPr bwMode="auto">
          <a:xfrm>
            <a:off x="1315307" y="1241425"/>
            <a:ext cx="6172074"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Limity i ograniczenia w realizacji </a:t>
            </a:r>
            <a:r>
              <a:rPr lang="pl-PL" altLang="pl-PL" sz="2400" b="1" u="sng" dirty="0" smtClean="0">
                <a:latin typeface="Calibri" pitchFamily="34" charset="0"/>
                <a:ea typeface="TimesNewRoman"/>
                <a:cs typeface="TimesNewRoman"/>
              </a:rPr>
              <a:t>projektów c.d.</a:t>
            </a:r>
            <a:endParaRPr lang="pl-PL" altLang="pl-PL" sz="2400" u="sng" dirty="0">
              <a:latin typeface="Times New Roman" pitchFamily="18" charset="0"/>
              <a:cs typeface="Times New Roman" pitchFamily="18" charset="0"/>
            </a:endParaRPr>
          </a:p>
        </p:txBody>
      </p:sp>
      <p:pic>
        <p:nvPicPr>
          <p:cNvPr id="50186"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8775" y="2348880"/>
            <a:ext cx="8281988" cy="2246769"/>
          </a:xfrm>
          <a:prstGeom prst="rect">
            <a:avLst/>
          </a:prstGeom>
        </p:spPr>
        <p:txBody>
          <a:bodyPr wrap="square">
            <a:spAutoFit/>
          </a:bodyPr>
          <a:lstStyle/>
          <a:p>
            <a:pPr algn="just">
              <a:defRPr/>
            </a:pPr>
            <a:r>
              <a:rPr lang="pl-PL" sz="2000" dirty="0" smtClean="0">
                <a:latin typeface="+mj-lt"/>
              </a:rPr>
              <a:t>6) Wszyscy </a:t>
            </a:r>
            <a:r>
              <a:rPr lang="pl-PL" sz="2000" dirty="0">
                <a:latin typeface="+mj-lt"/>
              </a:rPr>
              <a:t>nauczyciele objęci wsparciem w ramach projektu </a:t>
            </a:r>
            <a:r>
              <a:rPr lang="pl-PL" sz="2000" dirty="0" smtClean="0">
                <a:latin typeface="+mj-lt"/>
              </a:rPr>
              <a:t>w </a:t>
            </a:r>
            <a:r>
              <a:rPr lang="pl-PL" sz="2000" dirty="0">
                <a:latin typeface="+mj-lt"/>
              </a:rPr>
              <a:t>zakresie doskonalenia i podnoszenia </a:t>
            </a:r>
            <a:r>
              <a:rPr lang="pl-PL" sz="2000" dirty="0" smtClean="0">
                <a:latin typeface="+mj-lt"/>
              </a:rPr>
              <a:t>umiejętności i </a:t>
            </a:r>
            <a:r>
              <a:rPr lang="pl-PL" sz="2000" dirty="0">
                <a:latin typeface="+mj-lt"/>
              </a:rPr>
              <a:t>kompetencji/ kwalifikacji zawodowych na zakończenie wsparcia muszą uzyskać potwierdzenie nabycia kompetencji i/lub kwalifikacji przez uprawnioną do tego instytucję.</a:t>
            </a:r>
          </a:p>
          <a:p>
            <a:pPr algn="just">
              <a:defRPr/>
            </a:pPr>
            <a:endParaRPr lang="pl-PL" sz="2000" dirty="0">
              <a:latin typeface="+mj-lt"/>
            </a:endParaRPr>
          </a:p>
          <a:p>
            <a:pPr algn="just">
              <a:defRPr/>
            </a:pPr>
            <a:r>
              <a:rPr lang="pl-PL" sz="2000" dirty="0">
                <a:latin typeface="+mj-lt"/>
              </a:rPr>
              <a:t>7) </a:t>
            </a:r>
            <a:r>
              <a:rPr lang="pl-PL" sz="2000" dirty="0" smtClean="0">
                <a:latin typeface="+mj-lt"/>
              </a:rPr>
              <a:t>   Wszyscy </a:t>
            </a:r>
            <a:r>
              <a:rPr lang="pl-PL" sz="2000" dirty="0">
                <a:latin typeface="+mj-lt"/>
              </a:rPr>
              <a:t>uczniowie objęci wsparciem w ramach projektu na zakończenie wsparcia muszą uzyskać potwierdzenie nabycia kompetencji.</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1209" name="Prostokąt 5"/>
          <p:cNvSpPr>
            <a:spLocks noChangeArrowheads="1"/>
          </p:cNvSpPr>
          <p:nvPr/>
        </p:nvSpPr>
        <p:spPr bwMode="auto">
          <a:xfrm>
            <a:off x="1315307" y="1241425"/>
            <a:ext cx="6172074"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Limity i ograniczenia w realizacji </a:t>
            </a:r>
            <a:r>
              <a:rPr lang="pl-PL" altLang="pl-PL" sz="2400" b="1" u="sng" dirty="0" smtClean="0">
                <a:latin typeface="Calibri" pitchFamily="34" charset="0"/>
                <a:ea typeface="TimesNewRoman"/>
                <a:cs typeface="TimesNewRoman"/>
              </a:rPr>
              <a:t>projektów c.d.</a:t>
            </a:r>
            <a:endParaRPr lang="pl-PL" altLang="pl-PL" sz="2400" u="sng" dirty="0">
              <a:latin typeface="Times New Roman" pitchFamily="18" charset="0"/>
              <a:cs typeface="Times New Roman" pitchFamily="18" charset="0"/>
            </a:endParaRPr>
          </a:p>
        </p:txBody>
      </p:sp>
      <p:pic>
        <p:nvPicPr>
          <p:cNvPr id="51210"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8775" y="2132856"/>
            <a:ext cx="8281988" cy="3170099"/>
          </a:xfrm>
          <a:prstGeom prst="rect">
            <a:avLst/>
          </a:prstGeom>
        </p:spPr>
        <p:txBody>
          <a:bodyPr wrap="square">
            <a:spAutoFit/>
          </a:bodyPr>
          <a:lstStyle/>
          <a:p>
            <a:pPr algn="just">
              <a:defRPr/>
            </a:pPr>
            <a:r>
              <a:rPr lang="pl-PL" sz="2000" dirty="0">
                <a:latin typeface="+mj-lt"/>
              </a:rPr>
              <a:t>Efekty realizacji projektów w ramach typu 2 i 3 muszą zakładać trwałość zakupionego sprzętu. W związku z powyższym wnioskodawca powinien wskazać, że jest odpowiednio przygotowany do utrzymania efektów realizacji projektu pod względem organizacyjnym, technicznym </a:t>
            </a:r>
            <a:r>
              <a:rPr lang="pl-PL" sz="2000" dirty="0" smtClean="0">
                <a:latin typeface="+mj-lt"/>
              </a:rPr>
              <a:t>i </a:t>
            </a:r>
            <a:r>
              <a:rPr lang="pl-PL" sz="2000" dirty="0">
                <a:latin typeface="+mj-lt"/>
              </a:rPr>
              <a:t>finansowym. </a:t>
            </a:r>
          </a:p>
          <a:p>
            <a:pPr algn="just">
              <a:defRPr/>
            </a:pPr>
            <a:endParaRPr lang="pl-PL" sz="2000" dirty="0">
              <a:latin typeface="+mj-lt"/>
            </a:endParaRPr>
          </a:p>
          <a:p>
            <a:pPr algn="just">
              <a:defRPr/>
            </a:pPr>
            <a:r>
              <a:rPr lang="pl-PL" sz="2000" dirty="0">
                <a:latin typeface="+mj-lt"/>
              </a:rPr>
              <a:t>W tym celu zobowiązany jest do zamieszczenia we wniosku </a:t>
            </a:r>
            <a:br>
              <a:rPr lang="pl-PL" sz="2000" dirty="0">
                <a:latin typeface="+mj-lt"/>
              </a:rPr>
            </a:br>
            <a:r>
              <a:rPr lang="pl-PL" sz="2000" dirty="0">
                <a:latin typeface="+mj-lt"/>
              </a:rPr>
              <a:t>o dofinansowanie deklaracji dotyczącej utrzymania i wykorzystania zakupionego w ramach projektu sprzętu do nauczania eksperymentalnego </a:t>
            </a:r>
            <a:r>
              <a:rPr lang="pl-PL" sz="2000" dirty="0" smtClean="0">
                <a:latin typeface="+mj-lt"/>
              </a:rPr>
              <a:t/>
            </a:r>
            <a:br>
              <a:rPr lang="pl-PL" sz="2000" dirty="0" smtClean="0">
                <a:latin typeface="+mj-lt"/>
              </a:rPr>
            </a:br>
            <a:r>
              <a:rPr lang="pl-PL" sz="2000" dirty="0" smtClean="0">
                <a:latin typeface="+mj-lt"/>
              </a:rPr>
              <a:t>(</a:t>
            </a:r>
            <a:r>
              <a:rPr lang="pl-PL" sz="2000" dirty="0">
                <a:latin typeface="+mj-lt"/>
              </a:rPr>
              <a:t>2 typ projektu) i TIK (3 typ projektu) w okresie do 4 tygodni po zakończeniu realizacji projektu.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3257" name="Prostokąt 5"/>
          <p:cNvSpPr>
            <a:spLocks noChangeArrowheads="1"/>
          </p:cNvSpPr>
          <p:nvPr/>
        </p:nvSpPr>
        <p:spPr bwMode="auto">
          <a:xfrm>
            <a:off x="3272126" y="1169988"/>
            <a:ext cx="2317173" cy="461665"/>
          </a:xfrm>
          <a:prstGeom prst="rect">
            <a:avLst/>
          </a:prstGeom>
          <a:noFill/>
          <a:ln w="9525">
            <a:noFill/>
            <a:miter lim="800000"/>
            <a:headEnd/>
            <a:tailEnd/>
          </a:ln>
        </p:spPr>
        <p:txBody>
          <a:bodyPr wrap="square">
            <a:spAutoFit/>
          </a:bodyPr>
          <a:lstStyle/>
          <a:p>
            <a:pPr algn="ctr"/>
            <a:r>
              <a:rPr lang="pl-PL" altLang="pl-PL" sz="2400" b="1" u="sng" dirty="0">
                <a:latin typeface="Calibri" pitchFamily="34" charset="0"/>
                <a:ea typeface="TimesNewRoman"/>
                <a:cs typeface="TimesNewRoman"/>
              </a:rPr>
              <a:t>Trwałość sprzętu</a:t>
            </a:r>
            <a:endParaRPr lang="pl-PL" altLang="pl-PL" sz="2400" u="sng" dirty="0">
              <a:latin typeface="Times New Roman" pitchFamily="18" charset="0"/>
              <a:cs typeface="Times New Roman" pitchFamily="18" charset="0"/>
            </a:endParaRPr>
          </a:p>
        </p:txBody>
      </p:sp>
      <p:pic>
        <p:nvPicPr>
          <p:cNvPr id="53258"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8775" y="2276872"/>
            <a:ext cx="8281988" cy="3508653"/>
          </a:xfrm>
          <a:prstGeom prst="rect">
            <a:avLst/>
          </a:prstGeom>
        </p:spPr>
        <p:txBody>
          <a:bodyPr wrap="square">
            <a:spAutoFit/>
          </a:bodyPr>
          <a:lstStyle/>
          <a:p>
            <a:pPr algn="just">
              <a:defRPr/>
            </a:pPr>
            <a:r>
              <a:rPr lang="pl-PL" sz="2000" dirty="0">
                <a:latin typeface="+mn-lt"/>
              </a:rPr>
              <a:t>Weryfikacja doposażenia zakupionego dzięki EFS do prowadzenia zajęć edukacyjnych z przedmiotów przyrodniczych oraz sprzętu TIK będzie weryfikowane na reprezentatywnej próbie szkół objętych wsparciem do 4 tygodni po zakończeniu projektu w ramach wizyty monitorującej przez pracowników IP RPO WO 2014-2020. </a:t>
            </a:r>
          </a:p>
          <a:p>
            <a:pPr algn="just">
              <a:defRPr/>
            </a:pPr>
            <a:endParaRPr lang="pl-PL" sz="2000" dirty="0">
              <a:latin typeface="+mn-lt"/>
            </a:endParaRPr>
          </a:p>
          <a:p>
            <a:pPr algn="just">
              <a:defRPr/>
            </a:pPr>
            <a:r>
              <a:rPr lang="pl-PL" sz="2000" dirty="0">
                <a:latin typeface="+mn-lt"/>
              </a:rPr>
              <a:t>Jeżeli projekt zakończy się wraz z końcem czerwca i z obiektywnych powodów w wakacje nie będzie można dokonać pomiaru wskaźnika, okres ten może ulec wydłużeniu i zostanie dokonany w pierwszym miesiącu nowego roku szkolnego.</a:t>
            </a:r>
          </a:p>
          <a:p>
            <a:pPr>
              <a:defRPr/>
            </a:pPr>
            <a:r>
              <a:rPr lang="pl-PL" sz="2200" dirty="0">
                <a:latin typeface="+mn-lt"/>
              </a:rPr>
              <a:t> </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4281" name="Prostokąt 5"/>
          <p:cNvSpPr>
            <a:spLocks noChangeArrowheads="1"/>
          </p:cNvSpPr>
          <p:nvPr/>
        </p:nvSpPr>
        <p:spPr bwMode="auto">
          <a:xfrm>
            <a:off x="2979865" y="1241425"/>
            <a:ext cx="2842958"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Trwałość </a:t>
            </a:r>
            <a:r>
              <a:rPr lang="pl-PL" altLang="pl-PL" sz="2400" b="1" u="sng" dirty="0" smtClean="0">
                <a:latin typeface="Calibri" pitchFamily="34" charset="0"/>
                <a:ea typeface="TimesNewRoman"/>
                <a:cs typeface="TimesNewRoman"/>
              </a:rPr>
              <a:t>sprzętu c.d.</a:t>
            </a:r>
            <a:endParaRPr lang="pl-PL" altLang="pl-PL" sz="2400" u="sng" dirty="0">
              <a:latin typeface="Times New Roman" pitchFamily="18" charset="0"/>
              <a:cs typeface="Times New Roman" pitchFamily="18" charset="0"/>
            </a:endParaRPr>
          </a:p>
        </p:txBody>
      </p:sp>
      <p:pic>
        <p:nvPicPr>
          <p:cNvPr id="54282"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8775" y="2132856"/>
            <a:ext cx="8281988" cy="3170099"/>
          </a:xfrm>
          <a:prstGeom prst="rect">
            <a:avLst/>
          </a:prstGeom>
        </p:spPr>
        <p:txBody>
          <a:bodyPr wrap="square">
            <a:spAutoFit/>
          </a:bodyPr>
          <a:lstStyle/>
          <a:p>
            <a:pPr algn="just">
              <a:defRPr/>
            </a:pPr>
            <a:r>
              <a:rPr lang="pl-PL" sz="2000" dirty="0">
                <a:latin typeface="+mn-lt"/>
              </a:rPr>
              <a:t>Informacje dot. trwałości wykorzystania zakupionego sprzętu (TIK oraz pomocy dydaktycznych) oraz obowiązku osiągnięcia funkcjonalności zostały zawarte w </a:t>
            </a:r>
            <a:r>
              <a:rPr lang="pl-PL" sz="2000" i="1" dirty="0">
                <a:latin typeface="+mn-lt"/>
              </a:rPr>
              <a:t>Wytycznych w zakresie realizacji przedsięwzięć </a:t>
            </a:r>
            <a:br>
              <a:rPr lang="pl-PL" sz="2000" i="1" dirty="0">
                <a:latin typeface="+mn-lt"/>
              </a:rPr>
            </a:br>
            <a:r>
              <a:rPr lang="pl-PL" sz="2000" i="1" dirty="0">
                <a:latin typeface="+mn-lt"/>
              </a:rPr>
              <a:t>z udziałem środków Europejskiego Funduszu Społecznego w obszarze edukacji na lata 2014-2020 w Podrozdziale 3.4.</a:t>
            </a:r>
            <a:endParaRPr lang="pl-PL" sz="2000" dirty="0">
              <a:latin typeface="+mn-lt"/>
            </a:endParaRPr>
          </a:p>
          <a:p>
            <a:pPr algn="just">
              <a:defRPr/>
            </a:pPr>
            <a:r>
              <a:rPr lang="pl-PL" sz="2000" dirty="0">
                <a:latin typeface="+mn-lt"/>
              </a:rPr>
              <a:t> </a:t>
            </a:r>
          </a:p>
          <a:p>
            <a:pPr algn="just">
              <a:defRPr/>
            </a:pPr>
            <a:r>
              <a:rPr lang="pl-PL" sz="2000" b="1" dirty="0">
                <a:solidFill>
                  <a:srgbClr val="C00000"/>
                </a:solidFill>
                <a:latin typeface="+mn-lt"/>
              </a:rPr>
              <a:t>UWAGA!!!</a:t>
            </a:r>
            <a:endParaRPr lang="pl-PL" sz="2000" dirty="0">
              <a:solidFill>
                <a:srgbClr val="C00000"/>
              </a:solidFill>
              <a:latin typeface="+mn-lt"/>
            </a:endParaRPr>
          </a:p>
          <a:p>
            <a:pPr algn="just">
              <a:defRPr/>
            </a:pPr>
            <a:r>
              <a:rPr lang="pl-PL" sz="2000" dirty="0">
                <a:latin typeface="+mn-lt"/>
              </a:rPr>
              <a:t>Szkoły, placówki systemu oświaty lub inne podmioty prowadzące działalność </a:t>
            </a:r>
            <a:r>
              <a:rPr lang="pl-PL" sz="2000" dirty="0" smtClean="0">
                <a:latin typeface="+mn-lt"/>
              </a:rPr>
              <a:t/>
            </a:r>
            <a:br>
              <a:rPr lang="pl-PL" sz="2000" dirty="0" smtClean="0">
                <a:latin typeface="+mn-lt"/>
              </a:rPr>
            </a:br>
            <a:r>
              <a:rPr lang="pl-PL" sz="2000" dirty="0" smtClean="0">
                <a:latin typeface="+mn-lt"/>
              </a:rPr>
              <a:t>o </a:t>
            </a:r>
            <a:r>
              <a:rPr lang="pl-PL" sz="2000" dirty="0">
                <a:latin typeface="+mn-lt"/>
              </a:rPr>
              <a:t>charakterze edukacyjnym lub badawczym powinny przeprowadzić diagnozę potwierdzającą zapotrzebowanie szkół na wsparcie w powyższym zakresie</a:t>
            </a:r>
            <a:r>
              <a:rPr lang="pl-PL" sz="2000" i="1" dirty="0">
                <a:latin typeface="+mn-lt"/>
              </a:rPr>
              <a:t>.</a:t>
            </a: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5305" name="Prostokąt 5"/>
          <p:cNvSpPr>
            <a:spLocks noChangeArrowheads="1"/>
          </p:cNvSpPr>
          <p:nvPr/>
        </p:nvSpPr>
        <p:spPr bwMode="auto">
          <a:xfrm>
            <a:off x="3009234" y="1071563"/>
            <a:ext cx="2842958"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ea typeface="TimesNewRoman"/>
                <a:cs typeface="TimesNewRoman"/>
              </a:rPr>
              <a:t>Trwałość </a:t>
            </a:r>
            <a:r>
              <a:rPr lang="pl-PL" altLang="pl-PL" sz="2400" b="1" u="sng" dirty="0" smtClean="0">
                <a:latin typeface="Calibri" pitchFamily="34" charset="0"/>
                <a:ea typeface="TimesNewRoman"/>
                <a:cs typeface="TimesNewRoman"/>
              </a:rPr>
              <a:t>sprzętu c.d.</a:t>
            </a:r>
            <a:endParaRPr lang="pl-PL" altLang="pl-PL" sz="2400" u="sng" dirty="0">
              <a:latin typeface="Times New Roman" pitchFamily="18" charset="0"/>
              <a:cs typeface="Times New Roman" pitchFamily="18" charset="0"/>
            </a:endParaRPr>
          </a:p>
        </p:txBody>
      </p:sp>
      <p:pic>
        <p:nvPicPr>
          <p:cNvPr id="55306"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683568" y="1700808"/>
            <a:ext cx="7704856" cy="4378122"/>
          </a:xfrm>
          <a:prstGeom prst="rect">
            <a:avLst/>
          </a:prstGeom>
        </p:spPr>
        <p:txBody>
          <a:bodyPr wrap="square">
            <a:spAutoFit/>
          </a:bodyPr>
          <a:lstStyle/>
          <a:p>
            <a:pPr algn="ctr">
              <a:defRPr/>
            </a:pPr>
            <a:r>
              <a:rPr lang="pl-PL" sz="2000" b="1" u="sng" dirty="0">
                <a:latin typeface="+mn-lt"/>
              </a:rPr>
              <a:t>Typy </a:t>
            </a:r>
            <a:r>
              <a:rPr lang="pl-PL" sz="2000" b="1" u="sng" dirty="0" smtClean="0">
                <a:latin typeface="+mn-lt"/>
              </a:rPr>
              <a:t>beneficjentów</a:t>
            </a:r>
            <a:endParaRPr lang="pl-PL" sz="2000" dirty="0">
              <a:latin typeface="+mn-lt"/>
            </a:endParaRPr>
          </a:p>
          <a:p>
            <a:pPr>
              <a:defRPr/>
            </a:pPr>
            <a:r>
              <a:rPr lang="pl-PL" sz="1400" b="1" dirty="0">
                <a:latin typeface="+mn-lt"/>
              </a:rPr>
              <a:t> </a:t>
            </a:r>
            <a:endParaRPr lang="pl-PL" sz="1400" dirty="0">
              <a:latin typeface="+mn-lt"/>
            </a:endParaRPr>
          </a:p>
          <a:p>
            <a:pPr algn="just">
              <a:defRPr/>
            </a:pPr>
            <a:r>
              <a:rPr lang="pl-PL" sz="1400" dirty="0">
                <a:latin typeface="+mn-lt"/>
              </a:rPr>
              <a:t>O dofinansowanie w ramach konkursu mogą ubiegać się podmioty działające w obszarze edukacji  ogólnej </a:t>
            </a:r>
            <a:r>
              <a:rPr lang="pl-PL" sz="1400" dirty="0" smtClean="0">
                <a:latin typeface="+mn-lt"/>
              </a:rPr>
              <a:t>,tj. :</a:t>
            </a:r>
          </a:p>
          <a:p>
            <a:pPr algn="just">
              <a:defRPr/>
            </a:pPr>
            <a:endParaRPr lang="pl-PL" sz="1050" dirty="0">
              <a:latin typeface="+mn-lt"/>
            </a:endParaRPr>
          </a:p>
          <a:p>
            <a:pPr marL="285750" indent="-285750" algn="just">
              <a:buFont typeface="Arial" panose="020B0604020202020204" pitchFamily="34" charset="0"/>
              <a:buChar char="•"/>
              <a:defRPr/>
            </a:pPr>
            <a:r>
              <a:rPr lang="x-none" sz="1400" b="1" dirty="0">
                <a:latin typeface="+mn-lt"/>
              </a:rPr>
              <a:t>podmioty działające na podstawie obowiązujących regulacji prawnych ww. </a:t>
            </a:r>
            <a:r>
              <a:rPr lang="x-none" sz="1400" b="1">
                <a:latin typeface="+mn-lt"/>
              </a:rPr>
              <a:t>zakresie </a:t>
            </a:r>
            <a:r>
              <a:rPr lang="x-none" sz="1400" b="1" smtClean="0">
                <a:latin typeface="+mn-lt"/>
              </a:rPr>
              <a:t>i/lub</a:t>
            </a:r>
            <a:endParaRPr lang="pl-PL" sz="1400" b="1" dirty="0" smtClean="0">
              <a:latin typeface="+mn-lt"/>
            </a:endParaRPr>
          </a:p>
          <a:p>
            <a:pPr marL="285750" indent="-285750" algn="just">
              <a:buFont typeface="Arial" panose="020B0604020202020204" pitchFamily="34" charset="0"/>
              <a:buChar char="•"/>
              <a:defRPr/>
            </a:pPr>
            <a:endParaRPr lang="pl-PL" sz="1050" b="1" dirty="0">
              <a:latin typeface="+mn-lt"/>
            </a:endParaRPr>
          </a:p>
          <a:p>
            <a:pPr marL="285750" indent="-285750" algn="just">
              <a:buFont typeface="Arial" panose="020B0604020202020204" pitchFamily="34" charset="0"/>
              <a:buChar char="•"/>
              <a:defRPr/>
            </a:pPr>
            <a:r>
              <a:rPr lang="x-none" sz="1400" b="1" dirty="0">
                <a:latin typeface="+mn-lt"/>
              </a:rPr>
              <a:t>podmioty prowadzące działalność gospodarczą, której przeważający numer PKD odpowiada obszarowi </a:t>
            </a:r>
            <a:r>
              <a:rPr lang="x-none" sz="1400" b="1">
                <a:latin typeface="+mn-lt"/>
              </a:rPr>
              <a:t>edukacji </a:t>
            </a:r>
            <a:r>
              <a:rPr lang="x-none" sz="1400" b="1" smtClean="0">
                <a:latin typeface="+mn-lt"/>
              </a:rPr>
              <a:t>i/lub</a:t>
            </a:r>
            <a:endParaRPr lang="pl-PL" sz="1400" b="1" dirty="0" smtClean="0">
              <a:latin typeface="+mn-lt"/>
            </a:endParaRPr>
          </a:p>
          <a:p>
            <a:pPr marL="285750" indent="-285750" algn="just">
              <a:buFont typeface="Arial" panose="020B0604020202020204" pitchFamily="34" charset="0"/>
              <a:buChar char="•"/>
              <a:defRPr/>
            </a:pPr>
            <a:endParaRPr lang="pl-PL" sz="1050" b="1" dirty="0">
              <a:latin typeface="+mn-lt"/>
            </a:endParaRPr>
          </a:p>
          <a:p>
            <a:pPr marL="285750" indent="-285750" algn="just">
              <a:buFont typeface="Arial" panose="020B0604020202020204" pitchFamily="34" charset="0"/>
              <a:buChar char="•"/>
              <a:defRPr/>
            </a:pPr>
            <a:r>
              <a:rPr lang="x-none" sz="1400" b="1" dirty="0">
                <a:latin typeface="+mn-lt"/>
              </a:rPr>
              <a:t>podmioty posiadające w statucie lub w innym dokumencie (np. w umowie spółki) stanowiącym podstawę jego funkcjonowania zapisy o prowadzeniu działalności w przedmiotowym </a:t>
            </a:r>
            <a:r>
              <a:rPr lang="x-none" sz="1400" b="1">
                <a:latin typeface="+mn-lt"/>
              </a:rPr>
              <a:t>zakresie </a:t>
            </a:r>
            <a:r>
              <a:rPr lang="x-none" sz="1400" b="1" smtClean="0">
                <a:latin typeface="+mn-lt"/>
              </a:rPr>
              <a:t>i/lub</a:t>
            </a:r>
            <a:endParaRPr lang="pl-PL" sz="1400" b="1" dirty="0" smtClean="0">
              <a:latin typeface="+mn-lt"/>
            </a:endParaRPr>
          </a:p>
          <a:p>
            <a:pPr marL="285750" indent="-285750" algn="just">
              <a:buFont typeface="Arial" panose="020B0604020202020204" pitchFamily="34" charset="0"/>
              <a:buChar char="•"/>
              <a:defRPr/>
            </a:pPr>
            <a:endParaRPr lang="pl-PL" sz="1050" b="1" dirty="0">
              <a:latin typeface="+mn-lt"/>
            </a:endParaRPr>
          </a:p>
          <a:p>
            <a:pPr marL="285750" indent="-285750" algn="just">
              <a:buFont typeface="Arial" panose="020B0604020202020204" pitchFamily="34" charset="0"/>
              <a:buChar char="•"/>
              <a:defRPr/>
            </a:pPr>
            <a:r>
              <a:rPr lang="x-none" sz="1400" b="1" dirty="0">
                <a:latin typeface="+mn-lt"/>
              </a:rPr>
              <a:t>podmioty, które w sprawozdaniu finansowym, sporządzonym na koniec roku obrachunkowego poprzedzającego rok złożenia wniosku o dofinansowanie, wykazują, iż przeważający przychód uzyskały z prowadzenia działalności w obszarze </a:t>
            </a:r>
            <a:r>
              <a:rPr lang="x-none" sz="1400" b="1">
                <a:latin typeface="+mn-lt"/>
              </a:rPr>
              <a:t>edukacji</a:t>
            </a:r>
            <a:r>
              <a:rPr lang="pl-PL" sz="1400" b="1" dirty="0" smtClean="0">
                <a:latin typeface="+mn-lt"/>
              </a:rPr>
              <a:t>.</a:t>
            </a:r>
          </a:p>
          <a:p>
            <a:pPr marL="285750" indent="-285750" algn="just">
              <a:buFont typeface="Arial" panose="020B0604020202020204" pitchFamily="34" charset="0"/>
              <a:buChar char="•"/>
              <a:defRPr/>
            </a:pPr>
            <a:endParaRPr lang="pl-PL" sz="1400" b="1" dirty="0">
              <a:latin typeface="+mn-lt"/>
            </a:endParaRPr>
          </a:p>
          <a:p>
            <a:pPr marL="285750" indent="-285750" algn="just">
              <a:defRPr/>
            </a:pPr>
            <a:endParaRPr lang="pl-PL" sz="1400" b="1" dirty="0">
              <a:latin typeface="+mn-lt"/>
            </a:endParaRPr>
          </a:p>
          <a:p>
            <a:pPr algn="just">
              <a:defRPr/>
            </a:pPr>
            <a:r>
              <a:rPr lang="pl-PL" sz="1400" dirty="0"/>
              <a:t> </a:t>
            </a: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6328"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6329"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6330"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6331"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56332"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14" name="Prostokąt 13"/>
          <p:cNvSpPr/>
          <p:nvPr/>
        </p:nvSpPr>
        <p:spPr>
          <a:xfrm>
            <a:off x="899592" y="1340768"/>
            <a:ext cx="7380746" cy="646331"/>
          </a:xfrm>
          <a:prstGeom prst="rect">
            <a:avLst/>
          </a:prstGeom>
          <a:solidFill>
            <a:schemeClr val="tx2">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pl-PL" dirty="0"/>
              <a:t>Zatrudnienie nauczycieli na podstawie Karty Nauczyciela </a:t>
            </a:r>
          </a:p>
          <a:p>
            <a:pPr algn="ctr">
              <a:defRPr/>
            </a:pPr>
            <a:r>
              <a:rPr lang="pl-PL"/>
              <a:t>z dnia 26 </a:t>
            </a:r>
            <a:r>
              <a:rPr lang="pl-PL" dirty="0"/>
              <a:t>stycznia 1982r. </a:t>
            </a:r>
          </a:p>
        </p:txBody>
      </p:sp>
      <p:sp>
        <p:nvSpPr>
          <p:cNvPr id="56336" name="Prostokąt 14"/>
          <p:cNvSpPr>
            <a:spLocks noChangeArrowheads="1"/>
          </p:cNvSpPr>
          <p:nvPr/>
        </p:nvSpPr>
        <p:spPr bwMode="auto">
          <a:xfrm>
            <a:off x="468313" y="2276475"/>
            <a:ext cx="8424862" cy="3970338"/>
          </a:xfrm>
          <a:prstGeom prst="rect">
            <a:avLst/>
          </a:prstGeom>
          <a:noFill/>
          <a:ln w="9525">
            <a:noFill/>
            <a:miter lim="800000"/>
            <a:headEnd/>
            <a:tailEnd/>
          </a:ln>
        </p:spPr>
        <p:txBody>
          <a:bodyPr>
            <a:spAutoFit/>
          </a:bodyPr>
          <a:lstStyle/>
          <a:p>
            <a:pPr algn="just"/>
            <a:r>
              <a:rPr lang="pl-PL" altLang="pl-PL" b="1" dirty="0"/>
              <a:t>Art. 35a. </a:t>
            </a:r>
            <a:r>
              <a:rPr lang="pl-PL" altLang="pl-PL" dirty="0"/>
              <a:t>1. Nauczycielom wymienionym w art. 1 ust. 1, którzy w ramach programów finansowanych ze środków pochodzących z budżetu Unii Europejskiej prowadzą zajęcia bezpośrednio z uczniami lub wychowankami albo na ich rzecz, za każdą godzinę prowadzenia tych zajęć przysługuje wynagrodzenie w wysokości ustalonej w sposób określony w art. 35 ust. 3. </a:t>
            </a:r>
          </a:p>
          <a:p>
            <a:pPr algn="just"/>
            <a:r>
              <a:rPr lang="pl-PL" altLang="pl-PL" dirty="0"/>
              <a:t>2.  Zajęcia, o których mowa w ust. 1, są przydzielane za zgodą nauczyciela. </a:t>
            </a:r>
          </a:p>
          <a:p>
            <a:pPr algn="just"/>
            <a:r>
              <a:rPr lang="pl-PL" altLang="pl-PL" dirty="0"/>
              <a:t>3. Zajęcia, o których mowa w ust. 1, nie są wliczane do tygodniowego obowiązkowego wymiaru godzin zajęć dydaktycznych, wychowawczych                        i opiekuńczych, prowadzonych bezpośrednio z uczniami lub wychowankami albo na ich rzecz. </a:t>
            </a:r>
          </a:p>
          <a:p>
            <a:pPr algn="just"/>
            <a:r>
              <a:rPr lang="pl-PL" altLang="pl-PL" dirty="0"/>
              <a:t>4.  Wynagrodzenia nauczycieli, o którym mowa w ust. 1, nie uwzględnia się przy obliczaniu kwot wydatkowanych na średnie wynagrodzenia nauczycieli, o których mowa w art. 30 ust. 3.</a:t>
            </a:r>
          </a:p>
          <a:p>
            <a:pPr algn="just"/>
            <a:r>
              <a:rPr lang="pl-PL" altLang="pl-PL" dirty="0"/>
              <a:t> </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2"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7353"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7355"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57356"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10" name="Prostokąt 9"/>
          <p:cNvSpPr/>
          <p:nvPr/>
        </p:nvSpPr>
        <p:spPr>
          <a:xfrm>
            <a:off x="899592" y="1340768"/>
            <a:ext cx="7380746" cy="646331"/>
          </a:xfrm>
          <a:prstGeom prst="rect">
            <a:avLst/>
          </a:prstGeom>
          <a:solidFill>
            <a:schemeClr val="tx2">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pl-PL" dirty="0"/>
              <a:t>Zatrudnienie nauczycieli na podstawie Karty Nauczyciela </a:t>
            </a:r>
          </a:p>
          <a:p>
            <a:pPr algn="ctr">
              <a:defRPr/>
            </a:pPr>
            <a:r>
              <a:rPr lang="pl-PL" dirty="0"/>
              <a:t>z dnia 26 stycznia 1982r. </a:t>
            </a:r>
          </a:p>
        </p:txBody>
      </p:sp>
      <p:sp>
        <p:nvSpPr>
          <p:cNvPr id="57360" name="Prostokąt 13"/>
          <p:cNvSpPr>
            <a:spLocks noChangeArrowheads="1"/>
          </p:cNvSpPr>
          <p:nvPr/>
        </p:nvSpPr>
        <p:spPr bwMode="auto">
          <a:xfrm>
            <a:off x="900113" y="2690813"/>
            <a:ext cx="7343775" cy="1200150"/>
          </a:xfrm>
          <a:prstGeom prst="rect">
            <a:avLst/>
          </a:prstGeom>
          <a:noFill/>
          <a:ln w="9525">
            <a:noFill/>
            <a:miter lim="800000"/>
            <a:headEnd/>
            <a:tailEnd/>
          </a:ln>
        </p:spPr>
        <p:txBody>
          <a:bodyPr>
            <a:spAutoFit/>
          </a:bodyPr>
          <a:lstStyle/>
          <a:p>
            <a:pPr algn="just"/>
            <a:r>
              <a:rPr lang="pl-PL" altLang="pl-PL" b="1"/>
              <a:t>Art. 35 </a:t>
            </a:r>
            <a:r>
              <a:rPr lang="pl-PL" altLang="pl-PL"/>
              <a:t>ust. 3. Wynagrodzenie za godziny ponadwymiarowe i za godziny doraźnych zastępstw wypłaca się według stawki osobistego zaszeregowania nauczyciela, z uwzględnieniem dodatku za warunki pracy.</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8376"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8377"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8378"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8379" name="Prostokąt 10"/>
          <p:cNvSpPr>
            <a:spLocks noChangeArrowheads="1"/>
          </p:cNvSpPr>
          <p:nvPr/>
        </p:nvSpPr>
        <p:spPr bwMode="auto">
          <a:xfrm>
            <a:off x="971550" y="2492375"/>
            <a:ext cx="7200900" cy="369888"/>
          </a:xfrm>
          <a:prstGeom prst="rect">
            <a:avLst/>
          </a:prstGeom>
          <a:noFill/>
          <a:ln w="9525">
            <a:noFill/>
            <a:miter lim="800000"/>
            <a:headEnd/>
            <a:tailEnd/>
          </a:ln>
        </p:spPr>
        <p:txBody>
          <a:bodyPr>
            <a:spAutoFit/>
          </a:bodyPr>
          <a:lstStyle/>
          <a:p>
            <a:pPr eaLnBrk="1" hangingPunct="1"/>
            <a:r>
              <a:rPr lang="pl-PL" altLang="pl-PL"/>
              <a:t>  </a:t>
            </a:r>
          </a:p>
        </p:txBody>
      </p:sp>
      <p:pic>
        <p:nvPicPr>
          <p:cNvPr id="58380"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10" name="Prostokąt 9"/>
          <p:cNvSpPr/>
          <p:nvPr/>
        </p:nvSpPr>
        <p:spPr>
          <a:xfrm>
            <a:off x="899592" y="1340768"/>
            <a:ext cx="7380746" cy="646331"/>
          </a:xfrm>
          <a:prstGeom prst="rect">
            <a:avLst/>
          </a:prstGeom>
          <a:solidFill>
            <a:schemeClr val="tx2">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pl-PL" dirty="0"/>
              <a:t>Zatrudnienie nauczycieli na podstawie Ustawy o systemie oświaty </a:t>
            </a:r>
          </a:p>
          <a:p>
            <a:pPr algn="ctr">
              <a:defRPr/>
            </a:pPr>
            <a:r>
              <a:rPr lang="pl-PL" dirty="0"/>
              <a:t>z dnia 7 września 1991r.</a:t>
            </a:r>
          </a:p>
        </p:txBody>
      </p:sp>
      <p:sp>
        <p:nvSpPr>
          <p:cNvPr id="58384" name="Prostokąt 14"/>
          <p:cNvSpPr>
            <a:spLocks noChangeArrowheads="1"/>
          </p:cNvSpPr>
          <p:nvPr/>
        </p:nvSpPr>
        <p:spPr bwMode="auto">
          <a:xfrm>
            <a:off x="468313" y="2276475"/>
            <a:ext cx="8424862" cy="3693319"/>
          </a:xfrm>
          <a:prstGeom prst="rect">
            <a:avLst/>
          </a:prstGeom>
          <a:noFill/>
          <a:ln w="9525">
            <a:noFill/>
            <a:miter lim="800000"/>
            <a:headEnd/>
            <a:tailEnd/>
          </a:ln>
        </p:spPr>
        <p:txBody>
          <a:bodyPr>
            <a:spAutoFit/>
          </a:bodyPr>
          <a:lstStyle/>
          <a:p>
            <a:pPr algn="just"/>
            <a:r>
              <a:rPr lang="pl-PL" altLang="pl-PL" b="1" dirty="0"/>
              <a:t>Art. 7e. </a:t>
            </a:r>
            <a:endParaRPr lang="pl-PL" altLang="pl-PL" b="1" dirty="0" smtClean="0"/>
          </a:p>
          <a:p>
            <a:pPr algn="just"/>
            <a:r>
              <a:rPr lang="pl-PL" altLang="pl-PL" dirty="0" smtClean="0"/>
              <a:t>1</a:t>
            </a:r>
            <a:r>
              <a:rPr lang="pl-PL" altLang="pl-PL" dirty="0"/>
              <a:t>. W celu realizacji zajęć w ramach programów finansowanych ze środków pochodzących z budżetu Unii Europejskiej, prowadzonych bezpośrednio z uczniami lub wychowankami albo na ich rzecz, w szkole lub placówce publicznej może być zatrudniony nauczyciel, który nie realizuje w tej szkole lub placówce tygodniowego obowiązkowego wymiaru godzin zajęć dydaktycznych, wychowawczych i opiekuńczych, posiadający kwalifikacje określone                            w przepisach wydanych na podstawie art. 9 ust. 2 i 3 ustawy z dnia 26 stycznia 1982 r. – Karta Nauczyciela oraz spełniający warunki określone w art. 10 ust. 5 </a:t>
            </a:r>
            <a:r>
              <a:rPr lang="pl-PL" altLang="pl-PL" dirty="0" err="1"/>
              <a:t>pkt</a:t>
            </a:r>
            <a:r>
              <a:rPr lang="pl-PL" altLang="pl-PL" dirty="0"/>
              <a:t> 3 i 4 tej ustawy. W celu potwierdzenia spełnienia warunku, o którym mowa                w art. 10 ust. 5 </a:t>
            </a:r>
            <a:r>
              <a:rPr lang="pl-PL" altLang="pl-PL" dirty="0" err="1"/>
              <a:t>pkt</a:t>
            </a:r>
            <a:r>
              <a:rPr lang="pl-PL" altLang="pl-PL" dirty="0"/>
              <a:t> 4 ustawy z dnia 26 stycznia 1982 r. – Karta Nauczyciela, nauczyciel, przed nawiązaniem stosunku pracy, jest obowiązany przedstawić dyrektorowi szkoły lub placówki informację z Krajowego Rejestru Karnego. </a:t>
            </a: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9400"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9401"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9402"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9403"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59404"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10" name="Prostokąt 9"/>
          <p:cNvSpPr/>
          <p:nvPr/>
        </p:nvSpPr>
        <p:spPr>
          <a:xfrm>
            <a:off x="899592" y="1340768"/>
            <a:ext cx="7380746" cy="646331"/>
          </a:xfrm>
          <a:prstGeom prst="rect">
            <a:avLst/>
          </a:prstGeom>
          <a:solidFill>
            <a:schemeClr val="tx2">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pl-PL" dirty="0"/>
              <a:t>Zatrudnienie nauczycieli na podstawie Ustawy o systemie oświaty </a:t>
            </a:r>
          </a:p>
          <a:p>
            <a:pPr algn="ctr">
              <a:defRPr/>
            </a:pPr>
            <a:r>
              <a:rPr lang="pl-PL" dirty="0"/>
              <a:t>z dnia 7 września 1991r.</a:t>
            </a:r>
          </a:p>
        </p:txBody>
      </p:sp>
      <p:sp>
        <p:nvSpPr>
          <p:cNvPr id="59408" name="Prostokąt 10"/>
          <p:cNvSpPr>
            <a:spLocks noChangeArrowheads="1"/>
          </p:cNvSpPr>
          <p:nvPr/>
        </p:nvSpPr>
        <p:spPr bwMode="auto">
          <a:xfrm>
            <a:off x="468313" y="2636911"/>
            <a:ext cx="8424862" cy="2554545"/>
          </a:xfrm>
          <a:prstGeom prst="rect">
            <a:avLst/>
          </a:prstGeom>
          <a:noFill/>
          <a:ln w="9525">
            <a:noFill/>
            <a:miter lim="800000"/>
            <a:headEnd/>
            <a:tailEnd/>
          </a:ln>
        </p:spPr>
        <p:txBody>
          <a:bodyPr wrap="square">
            <a:spAutoFit/>
          </a:bodyPr>
          <a:lstStyle/>
          <a:p>
            <a:pPr algn="just"/>
            <a:r>
              <a:rPr lang="pl-PL" altLang="pl-PL" dirty="0"/>
              <a:t>2. Nauczyciela, o którym mowa w ust. 1, zatrudnia się na zasadach określonych w Kodeksie pracy, z tym że za każdą godzinę prowadzenia zajęć, o których mowa w ust. 1, nauczycielowi przysługuje wynagrodzenie nie wyższe niż wynagrodzenie za jedną godzinę prowadzenia zajęć ustalone w sposób określony w art. 35 ust. 3 ustawy z dnia 26 stycznia 1982 r. – Karta Nauczyciela dla nauczyciela dyplomowanego posiadającego wykształcenie wyższe magisterskie i realizującego tygodniowy obowiązkowy wymiar godzin zajęć,                 o którym mowa w art. 42 ust. 3 w tabeli w lp. 3 tej ustawy.</a:t>
            </a:r>
          </a:p>
          <a:p>
            <a:pPr algn="just"/>
            <a:r>
              <a:rPr lang="pl-PL" altLang="pl-PL" sz="1600" dirty="0"/>
              <a:t> </a:t>
            </a:r>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646524" y="1071563"/>
            <a:ext cx="1568378" cy="461665"/>
          </a:xfrm>
          <a:prstGeom prst="rect">
            <a:avLst/>
          </a:prstGeom>
          <a:noFill/>
          <a:ln w="9525">
            <a:noFill/>
            <a:miter lim="800000"/>
            <a:headEnd/>
            <a:tailEnd/>
          </a:ln>
        </p:spPr>
        <p:txBody>
          <a:bodyPr wrap="none">
            <a:spAutoFit/>
          </a:bodyPr>
          <a:lstStyle/>
          <a:p>
            <a:pPr algn="ctr"/>
            <a:r>
              <a:rPr lang="pl-PL" altLang="pl-PL" sz="2400" b="1" u="sng" dirty="0">
                <a:latin typeface="Calibri" pitchFamily="34" charset="0"/>
              </a:rPr>
              <a:t>Taryfikator</a:t>
            </a:r>
          </a:p>
        </p:txBody>
      </p:sp>
      <p:pic>
        <p:nvPicPr>
          <p:cNvPr id="60425" name="Obraz 22" descr="\\172.16.32.4\data\ZP\a.kowalczyk\Pulpit\logo nowe - korekta.png"/>
          <p:cNvPicPr>
            <a:picLocks noChangeAspect="1" noChangeArrowheads="1"/>
          </p:cNvPicPr>
          <p:nvPr/>
        </p:nvPicPr>
        <p:blipFill>
          <a:blip r:embed="rId2" cstate="print"/>
          <a:srcRect/>
          <a:stretch>
            <a:fillRect/>
          </a:stretch>
        </p:blipFill>
        <p:spPr bwMode="auto">
          <a:xfrm>
            <a:off x="1854200" y="6035675"/>
            <a:ext cx="5291138" cy="715963"/>
          </a:xfrm>
          <a:prstGeom prst="rect">
            <a:avLst/>
          </a:prstGeom>
          <a:noFill/>
          <a:ln w="9525">
            <a:noFill/>
            <a:miter lim="800000"/>
            <a:headEnd/>
            <a:tailEnd/>
          </a:ln>
        </p:spPr>
      </p:pic>
      <p:sp>
        <p:nvSpPr>
          <p:cNvPr id="60426" name="Prostokąt 1"/>
          <p:cNvSpPr>
            <a:spLocks noChangeArrowheads="1"/>
          </p:cNvSpPr>
          <p:nvPr/>
        </p:nvSpPr>
        <p:spPr bwMode="auto">
          <a:xfrm>
            <a:off x="214313" y="2132855"/>
            <a:ext cx="8461375" cy="2862322"/>
          </a:xfrm>
          <a:prstGeom prst="rect">
            <a:avLst/>
          </a:prstGeom>
          <a:noFill/>
          <a:ln w="9525">
            <a:noFill/>
            <a:miter lim="800000"/>
            <a:headEnd/>
            <a:tailEnd/>
          </a:ln>
        </p:spPr>
        <p:txBody>
          <a:bodyPr wrap="square">
            <a:spAutoFit/>
          </a:bodyPr>
          <a:lstStyle/>
          <a:p>
            <a:pPr algn="just"/>
            <a:r>
              <a:rPr lang="pl-PL" altLang="pl-PL" dirty="0"/>
              <a:t>W ramach </a:t>
            </a:r>
            <a:r>
              <a:rPr lang="pl-PL" altLang="pl-PL" dirty="0" err="1"/>
              <a:t>Poddziałania</a:t>
            </a:r>
            <a:r>
              <a:rPr lang="pl-PL" altLang="pl-PL" dirty="0"/>
              <a:t> 9.1.1 obowiązuje Taryfikator maksymalnych, dopuszczalnych cen towarów i usług typowych (powszechnie występujących) </a:t>
            </a:r>
            <a:br>
              <a:rPr lang="pl-PL" altLang="pl-PL" dirty="0"/>
            </a:br>
            <a:r>
              <a:rPr lang="pl-PL" altLang="pl-PL" dirty="0"/>
              <a:t>dla konkursowego i pozakonkursowego trybu wyboru projektów, dla których ocena przeprowadzona zostanie w ramach Regionalnego Programu Operacyjnego Województwa Opolskiego 2014-2020 w części dotyczącej Europejskiego Funduszu Społecznego.</a:t>
            </a:r>
          </a:p>
          <a:p>
            <a:pPr algn="just"/>
            <a:endParaRPr lang="pl-PL" altLang="pl-PL" dirty="0"/>
          </a:p>
          <a:p>
            <a:endParaRPr lang="pl-PL" altLang="pl-PL" dirty="0"/>
          </a:p>
          <a:p>
            <a:endParaRPr lang="pl-PL" altLang="pl-PL" dirty="0"/>
          </a:p>
          <a:p>
            <a:endParaRPr lang="pl-PL" alt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196752"/>
            <a:ext cx="8706742" cy="4824398"/>
          </a:xfrm>
          <a:prstGeom prst="rect">
            <a:avLst/>
          </a:prstGeom>
        </p:spPr>
        <p:txBody>
          <a:bodyPr wrap="square">
            <a:spAutoFit/>
          </a:bodyPr>
          <a:lstStyle/>
          <a:p>
            <a:pPr algn="ctr">
              <a:defRPr/>
            </a:pPr>
            <a:r>
              <a:rPr lang="pl-PL" sz="2000" b="1" u="sng" dirty="0" smtClean="0">
                <a:latin typeface="+mn-lt"/>
              </a:rPr>
              <a:t>Projekty partnerskie</a:t>
            </a:r>
          </a:p>
          <a:p>
            <a:pPr algn="just">
              <a:defRPr/>
            </a:pPr>
            <a:endParaRPr lang="pl-PL" sz="1200" dirty="0">
              <a:latin typeface="+mn-lt"/>
            </a:endParaRPr>
          </a:p>
          <a:p>
            <a:r>
              <a:rPr lang="pl-PL" sz="1200" dirty="0" smtClean="0">
                <a:latin typeface="+mn-lt"/>
              </a:rPr>
              <a:t>Możliwość </a:t>
            </a:r>
            <a:r>
              <a:rPr lang="pl-PL" sz="1200" dirty="0">
                <a:latin typeface="+mn-lt"/>
              </a:rPr>
              <a:t>realizacji projektów w partnerstwie została określona w art. </a:t>
            </a:r>
            <a:r>
              <a:rPr lang="pl-PL" sz="1200" dirty="0" smtClean="0">
                <a:latin typeface="+mn-lt"/>
              </a:rPr>
              <a:t>33</a:t>
            </a:r>
            <a:r>
              <a:rPr lang="pl-PL" sz="1200" i="1" dirty="0" smtClean="0">
                <a:latin typeface="+mn-lt"/>
              </a:rPr>
              <a:t> </a:t>
            </a:r>
            <a:r>
              <a:rPr lang="pl-PL" sz="1200" i="1" dirty="0">
                <a:latin typeface="+mn-lt"/>
              </a:rPr>
              <a:t>Ustawy </a:t>
            </a:r>
            <a:r>
              <a:rPr lang="pl-PL" sz="1200" i="1" dirty="0" smtClean="0">
                <a:latin typeface="+mn-lt"/>
              </a:rPr>
              <a:t>z dnia 11 lipca 2014r. o zasadach realizacji programów w zakresie polityki spójności finansowanych w perspektywie finansowej 2014-2020. </a:t>
            </a:r>
            <a:r>
              <a:rPr lang="pl-PL" sz="1200" dirty="0">
                <a:latin typeface="+mn-lt"/>
              </a:rPr>
              <a:t>Zapis ten określa ogólne zasady realizacji projektów partnerskich oraz zasady wyboru partnerów spoza sektora finansów publicznych przez podmioty, o których mowa w art. 3 ust 1 ustawy z dn. 29 stycznia 2004r. Prawo zamówień publicznych.</a:t>
            </a:r>
          </a:p>
          <a:p>
            <a:pPr algn="just">
              <a:defRPr/>
            </a:pPr>
            <a:r>
              <a:rPr lang="pl-PL" sz="1200" dirty="0">
                <a:latin typeface="+mn-lt"/>
              </a:rPr>
              <a:t> </a:t>
            </a:r>
          </a:p>
          <a:p>
            <a:pPr algn="just">
              <a:defRPr/>
            </a:pPr>
            <a:r>
              <a:rPr lang="pl-PL" sz="1200" dirty="0">
                <a:latin typeface="+mn-lt"/>
              </a:rPr>
              <a:t>Należy przy tym zaznaczyć, iż istotą realizacji projektu w partnerstwie jest wspólna realizacja projektu przez podmioty wnoszące do partnerstwa różnorodne zasoby (ludzkie, organizacyjne, techniczne, finansowe). Niedopuszczalne w takiej sytuacji jest zlecanie zadań pomiędzy podmiotami </a:t>
            </a:r>
            <a:r>
              <a:rPr lang="pl-PL" sz="1200" dirty="0" smtClean="0">
                <a:latin typeface="+mn-lt"/>
              </a:rPr>
              <a:t>partnerstwa, a </a:t>
            </a:r>
            <a:r>
              <a:rPr lang="pl-PL" sz="1200" dirty="0">
                <a:latin typeface="+mn-lt"/>
              </a:rPr>
              <a:t>także angażowanie </a:t>
            </a:r>
            <a:r>
              <a:rPr lang="pl-PL" sz="1200" dirty="0" smtClean="0">
                <a:latin typeface="+mn-lt"/>
              </a:rPr>
              <a:t>jako personelu projektu pracowników partnerów przez beneficjenta i odwrotnie. </a:t>
            </a:r>
            <a:endParaRPr lang="pl-PL" sz="1200" dirty="0">
              <a:latin typeface="+mn-lt"/>
            </a:endParaRPr>
          </a:p>
          <a:p>
            <a:pPr algn="just">
              <a:defRPr/>
            </a:pPr>
            <a:r>
              <a:rPr lang="pl-PL" sz="1200" dirty="0">
                <a:latin typeface="+mn-lt"/>
              </a:rPr>
              <a:t> </a:t>
            </a:r>
          </a:p>
          <a:p>
            <a:pPr algn="just">
              <a:defRPr/>
            </a:pPr>
            <a:r>
              <a:rPr lang="pl-PL" sz="1200" dirty="0">
                <a:latin typeface="+mn-lt"/>
              </a:rPr>
              <a:t>Realizacja  projektu w partnerstwie wymaga spełnienia niżej wskazanych warunków:</a:t>
            </a:r>
          </a:p>
          <a:p>
            <a:pPr algn="just">
              <a:defRPr/>
            </a:pPr>
            <a:r>
              <a:rPr lang="pl-PL" sz="1200" dirty="0" smtClean="0">
                <a:latin typeface="+mn-lt"/>
              </a:rPr>
              <a:t>1.   Posiadania </a:t>
            </a:r>
            <a:r>
              <a:rPr lang="pl-PL" sz="1200" dirty="0">
                <a:latin typeface="+mn-lt"/>
              </a:rPr>
              <a:t>Partnera wiodącego (będącego stroną umowy o </a:t>
            </a:r>
            <a:r>
              <a:rPr lang="pl-PL" sz="1200" dirty="0" smtClean="0">
                <a:latin typeface="+mn-lt"/>
              </a:rPr>
              <a:t>dofinansowanie).</a:t>
            </a:r>
          </a:p>
          <a:p>
            <a:pPr algn="just">
              <a:defRPr/>
            </a:pPr>
            <a:r>
              <a:rPr lang="pl-PL" sz="1200" dirty="0" smtClean="0">
                <a:latin typeface="+mn-lt"/>
              </a:rPr>
              <a:t>2. Adekwatności </a:t>
            </a:r>
            <a:r>
              <a:rPr lang="pl-PL" sz="1200" dirty="0">
                <a:latin typeface="+mn-lt"/>
              </a:rPr>
              <a:t>udziału partnerów tj. adekwatności wnoszonych przez nich zasobów ludzkich, organizacyjnych, technicznych </a:t>
            </a:r>
            <a:br>
              <a:rPr lang="pl-PL" sz="1200" dirty="0">
                <a:latin typeface="+mn-lt"/>
              </a:rPr>
            </a:br>
            <a:r>
              <a:rPr lang="pl-PL" sz="1200" dirty="0">
                <a:latin typeface="+mn-lt"/>
              </a:rPr>
              <a:t> </a:t>
            </a:r>
            <a:r>
              <a:rPr lang="pl-PL" sz="1200" dirty="0" smtClean="0">
                <a:latin typeface="+mn-lt"/>
              </a:rPr>
              <a:t>     i </a:t>
            </a:r>
            <a:r>
              <a:rPr lang="pl-PL" sz="1200" dirty="0">
                <a:latin typeface="+mn-lt"/>
              </a:rPr>
              <a:t>finansowych do zakresu zadań realizowanych przez nich w ramach </a:t>
            </a:r>
            <a:r>
              <a:rPr lang="pl-PL" sz="1200" dirty="0" smtClean="0">
                <a:latin typeface="+mn-lt"/>
              </a:rPr>
              <a:t>projektu.</a:t>
            </a:r>
            <a:endParaRPr lang="pl-PL" sz="1200" dirty="0">
              <a:latin typeface="+mn-lt"/>
            </a:endParaRPr>
          </a:p>
          <a:p>
            <a:pPr algn="just">
              <a:defRPr/>
            </a:pPr>
            <a:r>
              <a:rPr lang="pl-PL" sz="1200" dirty="0" smtClean="0">
                <a:latin typeface="+mn-lt"/>
              </a:rPr>
              <a:t>3.   Wspólnego </a:t>
            </a:r>
            <a:r>
              <a:rPr lang="pl-PL" sz="1200" dirty="0">
                <a:latin typeface="+mn-lt"/>
              </a:rPr>
              <a:t>przygotowania wniosku o dofinansowanie przez  Partnera wiodącego i  pozostałych Partnerów .</a:t>
            </a:r>
          </a:p>
          <a:p>
            <a:pPr algn="just">
              <a:defRPr/>
            </a:pPr>
            <a:r>
              <a:rPr lang="pl-PL" sz="1200" dirty="0" smtClean="0">
                <a:latin typeface="+mn-lt"/>
              </a:rPr>
              <a:t>4.   Zawarcia porozumienia</a:t>
            </a:r>
            <a:r>
              <a:rPr lang="pl-PL" sz="1200" dirty="0">
                <a:latin typeface="+mn-lt"/>
              </a:rPr>
              <a:t>/ umowy o partnerstwie która określa w szczególności:</a:t>
            </a:r>
          </a:p>
          <a:p>
            <a:pPr algn="just">
              <a:defRPr/>
            </a:pPr>
            <a:r>
              <a:rPr lang="pl-PL" sz="1200" dirty="0" smtClean="0">
                <a:latin typeface="+mn-lt"/>
              </a:rPr>
              <a:t>- przedmiot </a:t>
            </a:r>
            <a:r>
              <a:rPr lang="pl-PL" sz="1200" dirty="0">
                <a:latin typeface="+mn-lt"/>
              </a:rPr>
              <a:t>porozumienia albo umowy;</a:t>
            </a:r>
          </a:p>
          <a:p>
            <a:pPr algn="just">
              <a:defRPr/>
            </a:pPr>
            <a:r>
              <a:rPr lang="pl-PL" sz="1200" dirty="0" smtClean="0">
                <a:latin typeface="+mn-lt"/>
              </a:rPr>
              <a:t>- prawa </a:t>
            </a:r>
            <a:r>
              <a:rPr lang="pl-PL" sz="1200" dirty="0">
                <a:latin typeface="+mn-lt"/>
              </a:rPr>
              <a:t>i obowiązki stron;</a:t>
            </a:r>
          </a:p>
          <a:p>
            <a:pPr algn="just">
              <a:defRPr/>
            </a:pPr>
            <a:r>
              <a:rPr lang="pl-PL" sz="1200" dirty="0" smtClean="0">
                <a:latin typeface="+mn-lt"/>
              </a:rPr>
              <a:t>- zakres </a:t>
            </a:r>
            <a:r>
              <a:rPr lang="pl-PL" sz="1200" dirty="0">
                <a:latin typeface="+mn-lt"/>
              </a:rPr>
              <a:t>i formę udziału poszczególnych Partnerów w projekcie;</a:t>
            </a:r>
          </a:p>
          <a:p>
            <a:pPr algn="just">
              <a:buFontTx/>
              <a:buChar char="-"/>
              <a:defRPr/>
            </a:pPr>
            <a:r>
              <a:rPr lang="pl-PL" sz="1200" dirty="0" smtClean="0">
                <a:latin typeface="+mn-lt"/>
              </a:rPr>
              <a:t> partnera </a:t>
            </a:r>
            <a:r>
              <a:rPr lang="pl-PL" sz="1200" dirty="0">
                <a:latin typeface="+mn-lt"/>
              </a:rPr>
              <a:t>wiodącego uprawnionego do reprezentowania pozostałych partnerów </a:t>
            </a:r>
            <a:r>
              <a:rPr lang="pl-PL" sz="1200" dirty="0" smtClean="0">
                <a:latin typeface="+mn-lt"/>
              </a:rPr>
              <a:t>projektu;</a:t>
            </a:r>
          </a:p>
          <a:p>
            <a:pPr algn="just">
              <a:buFontTx/>
              <a:buChar char="-"/>
              <a:defRPr/>
            </a:pPr>
            <a:r>
              <a:rPr lang="pl-PL" sz="1200" dirty="0" smtClean="0">
                <a:latin typeface="+mn-lt"/>
              </a:rPr>
              <a:t> sposób </a:t>
            </a:r>
            <a:r>
              <a:rPr lang="pl-PL" sz="1200" dirty="0">
                <a:latin typeface="+mn-lt"/>
              </a:rPr>
              <a:t>przekazywania dofinansowania na pokrycie kosztów ponoszonych przez poszczególnych Partnerów projektu, </a:t>
            </a:r>
            <a:r>
              <a:rPr lang="pl-PL" sz="1200" dirty="0" smtClean="0">
                <a:latin typeface="+mn-lt"/>
              </a:rPr>
              <a:t>umożliwiający  określenie </a:t>
            </a:r>
            <a:r>
              <a:rPr lang="pl-PL" sz="1200" dirty="0">
                <a:latin typeface="+mn-lt"/>
              </a:rPr>
              <a:t>kwoty dofinansowania udzielonego każdemu z Partnerów;</a:t>
            </a:r>
          </a:p>
          <a:p>
            <a:pPr algn="just">
              <a:defRPr/>
            </a:pPr>
            <a:r>
              <a:rPr lang="pl-PL" sz="1200" dirty="0" smtClean="0">
                <a:latin typeface="+mn-lt"/>
              </a:rPr>
              <a:t>- sposób </a:t>
            </a:r>
            <a:r>
              <a:rPr lang="pl-PL" sz="1200" dirty="0">
                <a:latin typeface="+mn-lt"/>
              </a:rPr>
              <a:t>postępowania w przypadku naruszenia lub niewywiązania się stron z porozumienia lub umowy.</a:t>
            </a:r>
          </a:p>
          <a:p>
            <a:pPr algn="just">
              <a:defRPr/>
            </a:pPr>
            <a:r>
              <a:rPr lang="pl-PL" sz="1150" dirty="0">
                <a:latin typeface="+mn-lt"/>
              </a:rPr>
              <a:t> </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95536" y="1268760"/>
            <a:ext cx="8424936" cy="4708981"/>
          </a:xfrm>
          <a:prstGeom prst="rect">
            <a:avLst/>
          </a:prstGeom>
        </p:spPr>
        <p:txBody>
          <a:bodyPr wrap="square">
            <a:spAutoFit/>
          </a:bodyPr>
          <a:lstStyle/>
          <a:p>
            <a:pPr algn="ctr">
              <a:defRPr/>
            </a:pPr>
            <a:r>
              <a:rPr lang="pl-PL" sz="2000" b="1" u="sng" dirty="0" smtClean="0">
                <a:latin typeface="+mn-lt"/>
              </a:rPr>
              <a:t>Projekty partnerskie c.d.</a:t>
            </a:r>
          </a:p>
          <a:p>
            <a:pPr algn="just">
              <a:defRPr/>
            </a:pPr>
            <a:endParaRPr lang="pl-PL" sz="1000" b="1" dirty="0">
              <a:latin typeface="+mn-lt"/>
            </a:endParaRPr>
          </a:p>
          <a:p>
            <a:pPr algn="just">
              <a:defRPr/>
            </a:pPr>
            <a:r>
              <a:rPr lang="x-none" sz="1000" b="1" smtClean="0">
                <a:latin typeface="+mn-lt"/>
              </a:rPr>
              <a:t>Na </a:t>
            </a:r>
            <a:r>
              <a:rPr lang="x-none" sz="1000" b="1" dirty="0">
                <a:latin typeface="+mn-lt"/>
              </a:rPr>
              <a:t>etapie składania wniosku o dofinansowanie – w przypadku projektów realizowanych w partnerstwie – nie jest wymagana od Beneficjenta umowa </a:t>
            </a:r>
            <a:r>
              <a:rPr lang="pl-PL" sz="1000" b="1" dirty="0">
                <a:latin typeface="+mn-lt"/>
              </a:rPr>
              <a:t/>
            </a:r>
            <a:br>
              <a:rPr lang="pl-PL" sz="1000" b="1" dirty="0">
                <a:latin typeface="+mn-lt"/>
              </a:rPr>
            </a:br>
            <a:r>
              <a:rPr lang="pl-PL" sz="1000" b="1" dirty="0">
                <a:latin typeface="+mn-lt"/>
              </a:rPr>
              <a:t>o </a:t>
            </a:r>
            <a:r>
              <a:rPr lang="x-none" sz="1000" b="1" dirty="0">
                <a:latin typeface="+mn-lt"/>
              </a:rPr>
              <a:t>partners</a:t>
            </a:r>
            <a:r>
              <a:rPr lang="pl-PL" sz="1000" b="1" dirty="0" err="1">
                <a:latin typeface="+mn-lt"/>
              </a:rPr>
              <a:t>twie</a:t>
            </a:r>
            <a:r>
              <a:rPr lang="x-none" sz="1000" b="1" dirty="0">
                <a:latin typeface="+mn-lt"/>
              </a:rPr>
              <a:t>. W przypadku przyjęcia projektu do realizacji, Beneficjent zostanie zobligowany do dostarczenia umowy</a:t>
            </a:r>
            <a:r>
              <a:rPr lang="pl-PL" sz="1000" b="1" dirty="0">
                <a:latin typeface="+mn-lt"/>
              </a:rPr>
              <a:t> o</a:t>
            </a:r>
            <a:r>
              <a:rPr lang="x-none" sz="1000" b="1" dirty="0">
                <a:latin typeface="+mn-lt"/>
              </a:rPr>
              <a:t> partners</a:t>
            </a:r>
            <a:r>
              <a:rPr lang="pl-PL" sz="1000" b="1" dirty="0" err="1">
                <a:latin typeface="+mn-lt"/>
              </a:rPr>
              <a:t>twie</a:t>
            </a:r>
            <a:r>
              <a:rPr lang="x-none" sz="1000" b="1" dirty="0">
                <a:latin typeface="+mn-lt"/>
              </a:rPr>
              <a:t>, jednoznacznie określającej cele i reguły partnerstwa oraz jego ewentualny plan finansowy. Podpisanie umowy </a:t>
            </a:r>
            <a:r>
              <a:rPr lang="pl-PL" sz="1000" b="1" dirty="0">
                <a:latin typeface="+mn-lt"/>
              </a:rPr>
              <a:t>o </a:t>
            </a:r>
            <a:r>
              <a:rPr lang="x-none" sz="1000" b="1" dirty="0">
                <a:latin typeface="+mn-lt"/>
              </a:rPr>
              <a:t>partners</a:t>
            </a:r>
            <a:r>
              <a:rPr lang="pl-PL" sz="1000" b="1" dirty="0" err="1">
                <a:latin typeface="+mn-lt"/>
              </a:rPr>
              <a:t>twie</a:t>
            </a:r>
            <a:r>
              <a:rPr lang="x-none" sz="1000" b="1" dirty="0">
                <a:latin typeface="+mn-lt"/>
              </a:rPr>
              <a:t> musi nastąpić przed dniem zawarcia umowy o dofinansowanie. </a:t>
            </a:r>
            <a:endParaRPr lang="pl-PL" sz="1000" b="1" dirty="0">
              <a:latin typeface="+mn-lt"/>
            </a:endParaRPr>
          </a:p>
          <a:p>
            <a:pPr>
              <a:defRPr/>
            </a:pPr>
            <a:r>
              <a:rPr lang="x-none" sz="1000" b="1">
                <a:latin typeface="+mn-lt"/>
              </a:rPr>
              <a:t> </a:t>
            </a:r>
            <a:endParaRPr lang="pl-PL" sz="1000" b="1" dirty="0">
              <a:latin typeface="+mn-lt"/>
            </a:endParaRPr>
          </a:p>
          <a:p>
            <a:pPr algn="just">
              <a:defRPr/>
            </a:pPr>
            <a:r>
              <a:rPr lang="pl-PL" sz="1000" dirty="0">
                <a:latin typeface="+mn-lt"/>
              </a:rPr>
              <a:t>Podmiot ubiegający się o dofinansowanie, o którym mowa w art. 3 ust. 1 ustawy z dnia 29 stycznia 2004 r. – </a:t>
            </a:r>
            <a:r>
              <a:rPr lang="pl-PL" sz="1000" i="1" dirty="0">
                <a:latin typeface="+mn-lt"/>
              </a:rPr>
              <a:t>Prawo zamówień publicznych</a:t>
            </a:r>
            <a:r>
              <a:rPr lang="pl-PL" sz="1000" dirty="0">
                <a:latin typeface="+mn-lt"/>
              </a:rPr>
              <a:t>, dokonuje wyboru partnerów spoza sektora finansów publicznych z zachowaniem zasady przejrzystości i równego traktowania podmiotów, zobowiązany jest do:</a:t>
            </a:r>
          </a:p>
          <a:p>
            <a:pPr algn="just">
              <a:defRPr/>
            </a:pPr>
            <a:r>
              <a:rPr lang="pl-PL" sz="1000" dirty="0">
                <a:latin typeface="+mn-lt"/>
              </a:rPr>
              <a:t>-    </a:t>
            </a:r>
            <a:r>
              <a:rPr lang="pl-PL" sz="1000" dirty="0" smtClean="0">
                <a:latin typeface="+mn-lt"/>
              </a:rPr>
              <a:t> ogłoszenia </a:t>
            </a:r>
            <a:r>
              <a:rPr lang="pl-PL" sz="1000" dirty="0">
                <a:latin typeface="+mn-lt"/>
              </a:rPr>
              <a:t>otwartego naboru partnerów na swojej stronie internetowej wraz ze wskazaniem co najmniej 21-dniowego terminu na zgłaszanie się Partnerów;</a:t>
            </a:r>
          </a:p>
          <a:p>
            <a:pPr marL="171450" indent="-171450" algn="just">
              <a:buFontTx/>
              <a:buChar char="-"/>
              <a:defRPr/>
            </a:pPr>
            <a:r>
              <a:rPr lang="pl-PL" sz="1000" dirty="0">
                <a:latin typeface="+mn-lt"/>
              </a:rPr>
              <a:t>uwzględnienia przy wyborze Partnerów; zgodności działania potencjalnego Partnera z celami partnerstwa, deklarowanego wkładu potencjalnego Partnera </a:t>
            </a:r>
            <a:br>
              <a:rPr lang="pl-PL" sz="1000" dirty="0">
                <a:latin typeface="+mn-lt"/>
              </a:rPr>
            </a:br>
            <a:r>
              <a:rPr lang="pl-PL" sz="1000" dirty="0" smtClean="0">
                <a:latin typeface="+mn-lt"/>
              </a:rPr>
              <a:t>w </a:t>
            </a:r>
            <a:r>
              <a:rPr lang="pl-PL" sz="1000" dirty="0">
                <a:latin typeface="+mn-lt"/>
              </a:rPr>
              <a:t>realizację celu partnerstwa, doświadczenia w realizacji projektów o podobnym charakterze;</a:t>
            </a:r>
          </a:p>
          <a:p>
            <a:pPr algn="just">
              <a:defRPr/>
            </a:pPr>
            <a:r>
              <a:rPr lang="pl-PL" sz="1000" dirty="0">
                <a:latin typeface="+mn-lt"/>
              </a:rPr>
              <a:t>-    </a:t>
            </a:r>
            <a:r>
              <a:rPr lang="pl-PL" sz="1000" dirty="0" smtClean="0">
                <a:latin typeface="+mn-lt"/>
              </a:rPr>
              <a:t> podanie </a:t>
            </a:r>
            <a:r>
              <a:rPr lang="pl-PL" sz="1000" dirty="0">
                <a:latin typeface="+mn-lt"/>
              </a:rPr>
              <a:t>do publicznej wiadomości na swojej stronie internetowej informacji o podmiotach wybranych do pełnienia funkcji partnera.</a:t>
            </a:r>
          </a:p>
          <a:p>
            <a:pPr algn="just">
              <a:defRPr/>
            </a:pPr>
            <a:r>
              <a:rPr lang="pl-PL" sz="1000" dirty="0">
                <a:latin typeface="+mn-lt"/>
              </a:rPr>
              <a:t>Wybór partnerów spoza sektora finansów publicznych jest dokonywany przed złożeniem wniosku o dofinansowanie projektu partnerskiego. </a:t>
            </a:r>
          </a:p>
          <a:p>
            <a:pPr>
              <a:defRPr/>
            </a:pPr>
            <a:r>
              <a:rPr lang="pl-PL" sz="1000" dirty="0">
                <a:latin typeface="+mn-lt"/>
              </a:rPr>
              <a:t> </a:t>
            </a:r>
          </a:p>
          <a:p>
            <a:pPr>
              <a:defRPr/>
            </a:pPr>
            <a:r>
              <a:rPr lang="pl-PL" sz="1000" dirty="0">
                <a:latin typeface="+mn-lt"/>
              </a:rPr>
              <a:t>Podmioty nie należące do sektora finansów publicznych indywidualnie określają zasady wyboru partnera projektu.</a:t>
            </a:r>
          </a:p>
          <a:p>
            <a:pPr algn="just">
              <a:defRPr/>
            </a:pPr>
            <a:r>
              <a:rPr lang="x-none" sz="1000" dirty="0">
                <a:latin typeface="+mn-lt"/>
              </a:rPr>
              <a:t>Partnerstwo nie może zostać zawarte pomiędzy podmiotami pozostającymi ze sobą w relacji uniemożliwiającej nawiązanie równoprawnych relacji partnerskich. Niedopuszczalna jest sytuacja polegająca na zawarciu partnerstwa przez podmiot z własną jednostką organizacyjną; w przypadku administracji samorządowej i rządowej oznacza to, iż organ administracji nie może uznać za partnera podległej mu jednostki budżetowej (nie dotyczy to jednostek nadzorowanych przez organ administracji oraz tych jednostek podległych organowi administracji, które na podstawie odrębnych przepisów mają osobowość prawną). </a:t>
            </a:r>
            <a:endParaRPr lang="pl-PL" sz="1000" dirty="0">
              <a:latin typeface="+mn-lt"/>
            </a:endParaRPr>
          </a:p>
          <a:p>
            <a:pPr>
              <a:defRPr/>
            </a:pPr>
            <a:r>
              <a:rPr lang="pl-PL" sz="1000" dirty="0">
                <a:latin typeface="+mn-lt"/>
              </a:rPr>
              <a:t> </a:t>
            </a:r>
          </a:p>
          <a:p>
            <a:pPr algn="just">
              <a:defRPr/>
            </a:pPr>
            <a:r>
              <a:rPr lang="pl-PL" sz="1000" dirty="0">
                <a:latin typeface="+mn-lt"/>
              </a:rPr>
              <a:t>Porozumienie lub umowa o partnerstwie nie mogą być zawarte pomiędzy podmiotami powiązanymi w rozumieniu załącznika I do rozporządzenia Komisji (UE) nr 651/2014 z dnia 17 czerwca 2014r. uznającego niektóre rodzaje pomocy za zgodne z rynkiem wewnętrznym w zastosowaniu art. 107 i 108 Traktatu (Dz. Urz. UE L. 187 z 26.06 2014, str. 1)”. Ponadto podmioty, które zostały wykluczone z możliwości otrzymania dofinansowania, nie mogą być stroną porozumienia czy umowy o partnerstwie.</a:t>
            </a:r>
          </a:p>
          <a:p>
            <a:pPr>
              <a:defRPr/>
            </a:pPr>
            <a:r>
              <a:rPr lang="pl-PL" sz="1000" dirty="0">
                <a:latin typeface="+mn-lt"/>
              </a:rPr>
              <a:t> </a:t>
            </a:r>
          </a:p>
          <a:p>
            <a:pPr>
              <a:defRPr/>
            </a:pPr>
            <a:r>
              <a:rPr lang="pl-PL" sz="1000" b="1" dirty="0">
                <a:latin typeface="+mn-lt"/>
              </a:rPr>
              <a:t>Strony realizują wspólnie projekt partnerski na warunkach określonych w:</a:t>
            </a:r>
            <a:endParaRPr lang="pl-PL" sz="1000" dirty="0">
              <a:latin typeface="+mn-lt"/>
            </a:endParaRPr>
          </a:p>
          <a:p>
            <a:pPr marL="171450" indent="-171450">
              <a:buFont typeface="Arial" panose="020B0604020202020204" pitchFamily="34" charset="0"/>
              <a:buChar char="•"/>
              <a:defRPr/>
            </a:pPr>
            <a:r>
              <a:rPr lang="pl-PL" sz="1000" b="1" dirty="0">
                <a:latin typeface="+mn-lt"/>
              </a:rPr>
              <a:t>wzorze umowy o dofinansowanie,</a:t>
            </a:r>
            <a:endParaRPr lang="pl-PL" sz="1000" dirty="0">
              <a:latin typeface="+mn-lt"/>
            </a:endParaRPr>
          </a:p>
          <a:p>
            <a:pPr marL="171450" indent="-171450">
              <a:buFont typeface="Arial" panose="020B0604020202020204" pitchFamily="34" charset="0"/>
              <a:buChar char="•"/>
              <a:defRPr/>
            </a:pPr>
            <a:r>
              <a:rPr lang="pl-PL" sz="1000" b="1" dirty="0">
                <a:latin typeface="+mn-lt"/>
              </a:rPr>
              <a:t>porozumieniu/umowie o partnerstwie.</a:t>
            </a:r>
            <a:r>
              <a:rPr lang="pl-PL" sz="1000" dirty="0">
                <a:latin typeface="+mn-lt"/>
              </a:rPr>
              <a:t> </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rostokąt 2"/>
          <p:cNvSpPr>
            <a:spLocks noChangeArrowheads="1"/>
          </p:cNvSpPr>
          <p:nvPr/>
        </p:nvSpPr>
        <p:spPr bwMode="auto">
          <a:xfrm>
            <a:off x="251520" y="2852936"/>
            <a:ext cx="8567738" cy="3480440"/>
          </a:xfrm>
          <a:prstGeom prst="rect">
            <a:avLst/>
          </a:prstGeom>
          <a:noFill/>
          <a:ln w="9525">
            <a:noFill/>
            <a:miter lim="800000"/>
            <a:headEnd/>
            <a:tailEnd/>
          </a:ln>
        </p:spPr>
        <p:txBody>
          <a:bodyPr wrap="square">
            <a:spAutoFit/>
          </a:bodyPr>
          <a:lstStyle/>
          <a:p>
            <a:pPr algn="just">
              <a:spcBef>
                <a:spcPts val="500"/>
              </a:spcBef>
            </a:pPr>
            <a:r>
              <a:rPr lang="pl-PL" altLang="pl-PL" sz="1600" dirty="0">
                <a:solidFill>
                  <a:srgbClr val="000000"/>
                </a:solidFill>
                <a:latin typeface="Calibri" pitchFamily="34" charset="0"/>
                <a:ea typeface="TimesNewRoman"/>
                <a:cs typeface="Times New Roman" pitchFamily="18" charset="0"/>
              </a:rPr>
              <a:t>O dofinansowanie </a:t>
            </a:r>
            <a:r>
              <a:rPr lang="pl-PL" altLang="pl-PL" sz="1600" b="1" dirty="0">
                <a:solidFill>
                  <a:srgbClr val="C00000"/>
                </a:solidFill>
                <a:latin typeface="Calibri" pitchFamily="34" charset="0"/>
                <a:ea typeface="TimesNewRoman"/>
                <a:cs typeface="Times New Roman" pitchFamily="18" charset="0"/>
              </a:rPr>
              <a:t>nie mogą</a:t>
            </a:r>
            <a:r>
              <a:rPr lang="pl-PL" altLang="pl-PL" sz="1600" dirty="0">
                <a:solidFill>
                  <a:srgbClr val="C00000"/>
                </a:solidFill>
                <a:latin typeface="Calibri" pitchFamily="34" charset="0"/>
                <a:ea typeface="TimesNewRoman"/>
                <a:cs typeface="Times New Roman" pitchFamily="18" charset="0"/>
              </a:rPr>
              <a:t> </a:t>
            </a:r>
            <a:r>
              <a:rPr lang="pl-PL" altLang="pl-PL" sz="1600" dirty="0">
                <a:solidFill>
                  <a:srgbClr val="000000"/>
                </a:solidFill>
                <a:latin typeface="Calibri" pitchFamily="34" charset="0"/>
                <a:ea typeface="TimesNewRoman"/>
                <a:cs typeface="Times New Roman" pitchFamily="18" charset="0"/>
              </a:rPr>
              <a:t>ubiegać się podmioty podlegające wykluczeniu </a:t>
            </a:r>
            <a:br>
              <a:rPr lang="pl-PL" altLang="pl-PL" sz="1600" dirty="0">
                <a:solidFill>
                  <a:srgbClr val="000000"/>
                </a:solidFill>
                <a:latin typeface="Calibri" pitchFamily="34" charset="0"/>
                <a:ea typeface="TimesNewRoman"/>
                <a:cs typeface="Times New Roman" pitchFamily="18" charset="0"/>
              </a:rPr>
            </a:br>
            <a:r>
              <a:rPr lang="pl-PL" altLang="pl-PL" sz="1600" dirty="0">
                <a:solidFill>
                  <a:srgbClr val="000000"/>
                </a:solidFill>
                <a:latin typeface="Calibri" pitchFamily="34" charset="0"/>
                <a:ea typeface="TimesNewRoman"/>
                <a:cs typeface="Times New Roman" pitchFamily="18" charset="0"/>
              </a:rPr>
              <a:t>z ubiegania się o dofinansowanie na podstawie art. 207 ust. 4 ustawy z dnia 27 sierpnia 2009 r. o finansach publicznych; art. 12 ust. 1 </a:t>
            </a:r>
            <a:r>
              <a:rPr lang="pl-PL" altLang="pl-PL" sz="1600" dirty="0" err="1">
                <a:solidFill>
                  <a:srgbClr val="000000"/>
                </a:solidFill>
                <a:latin typeface="Calibri" pitchFamily="34" charset="0"/>
                <a:ea typeface="TimesNewRoman"/>
                <a:cs typeface="Times New Roman" pitchFamily="18" charset="0"/>
              </a:rPr>
              <a:t>pkt</a:t>
            </a:r>
            <a:r>
              <a:rPr lang="pl-PL" altLang="pl-PL" sz="1600" dirty="0">
                <a:solidFill>
                  <a:srgbClr val="000000"/>
                </a:solidFill>
                <a:latin typeface="Calibri" pitchFamily="34" charset="0"/>
                <a:ea typeface="TimesNewRoman"/>
                <a:cs typeface="Times New Roman" pitchFamily="18" charset="0"/>
              </a:rPr>
              <a:t> 1 ustawy o skutkach powierzania wykonywania pracy cudzoziemcom przebywającym wbrew przepisom na terytorium Rzeczypospolitej Polskiej, art. 9 ust. 1 </a:t>
            </a:r>
            <a:r>
              <a:rPr lang="pl-PL" altLang="pl-PL" sz="1600" dirty="0" smtClean="0">
                <a:solidFill>
                  <a:srgbClr val="000000"/>
                </a:solidFill>
                <a:latin typeface="Calibri" pitchFamily="34" charset="0"/>
                <a:ea typeface="TimesNewRoman"/>
                <a:cs typeface="Times New Roman" pitchFamily="18" charset="0"/>
              </a:rPr>
              <a:t>pkt. </a:t>
            </a:r>
            <a:r>
              <a:rPr lang="pl-PL" altLang="pl-PL" sz="1600" dirty="0">
                <a:solidFill>
                  <a:srgbClr val="000000"/>
                </a:solidFill>
                <a:latin typeface="Calibri" pitchFamily="34" charset="0"/>
                <a:ea typeface="TimesNewRoman"/>
                <a:cs typeface="Times New Roman" pitchFamily="18" charset="0"/>
              </a:rPr>
              <a:t>2a ustawy </a:t>
            </a:r>
            <a:r>
              <a:rPr lang="pl-PL" altLang="pl-PL" sz="1600" dirty="0" smtClean="0">
                <a:solidFill>
                  <a:srgbClr val="000000"/>
                </a:solidFill>
                <a:latin typeface="Calibri" pitchFamily="34" charset="0"/>
                <a:ea typeface="TimesNewRoman"/>
                <a:cs typeface="Times New Roman" pitchFamily="18" charset="0"/>
              </a:rPr>
              <a:t>z </a:t>
            </a:r>
            <a:r>
              <a:rPr lang="pl-PL" altLang="pl-PL" sz="1600" dirty="0">
                <a:solidFill>
                  <a:srgbClr val="000000"/>
                </a:solidFill>
                <a:latin typeface="Calibri" pitchFamily="34" charset="0"/>
                <a:ea typeface="TimesNewRoman"/>
                <a:cs typeface="Times New Roman" pitchFamily="18" charset="0"/>
              </a:rPr>
              <a:t>dnia 28 października 2002 r. o odpowiedzialności podmiotów zbiorowych za czyny zabronione pod groźbą kary.</a:t>
            </a:r>
          </a:p>
          <a:p>
            <a:pPr algn="just">
              <a:spcBef>
                <a:spcPts val="500"/>
              </a:spcBef>
            </a:pPr>
            <a:endParaRPr lang="pl-PL" altLang="pl-PL" sz="1600" dirty="0">
              <a:solidFill>
                <a:srgbClr val="000000"/>
              </a:solidFill>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smtClean="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2000" dirty="0">
              <a:latin typeface="Calibri" pitchFamily="34" charset="0"/>
              <a:ea typeface="TimesNewRoman"/>
              <a:cs typeface="Times New Roman" pitchFamily="18" charset="0"/>
            </a:endParaRPr>
          </a:p>
          <a:p>
            <a:pPr algn="just"/>
            <a:endParaRPr lang="pl-PL" altLang="pl-PL" sz="2000" dirty="0">
              <a:ea typeface="TimesNewRoman"/>
              <a:cs typeface="Times New Roman" pitchFamily="18" charset="0"/>
            </a:endParaRPr>
          </a:p>
        </p:txBody>
      </p:sp>
      <p:pic>
        <p:nvPicPr>
          <p:cNvPr id="46083"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6" name="Prostokąt 5"/>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7" name="Prostokąt zaokrąglony 6"/>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6090" name="Prostokąt 7"/>
          <p:cNvSpPr>
            <a:spLocks noChangeArrowheads="1"/>
          </p:cNvSpPr>
          <p:nvPr/>
        </p:nvSpPr>
        <p:spPr bwMode="auto">
          <a:xfrm>
            <a:off x="2403998" y="1484784"/>
            <a:ext cx="3975640" cy="400110"/>
          </a:xfrm>
          <a:prstGeom prst="rect">
            <a:avLst/>
          </a:prstGeom>
          <a:noFill/>
          <a:ln w="9525">
            <a:noFill/>
            <a:miter lim="800000"/>
            <a:headEnd/>
            <a:tailEnd/>
          </a:ln>
        </p:spPr>
        <p:txBody>
          <a:bodyPr wrap="square">
            <a:spAutoFit/>
          </a:bodyPr>
          <a:lstStyle/>
          <a:p>
            <a:pPr algn="ctr"/>
            <a:r>
              <a:rPr lang="pl-PL" altLang="pl-PL" sz="2000" b="1" u="sng" dirty="0" smtClean="0">
                <a:latin typeface="Calibri" pitchFamily="34" charset="0"/>
                <a:ea typeface="TimesNewRoman"/>
                <a:cs typeface="TimesNewRoman"/>
              </a:rPr>
              <a:t>Podmioty  </a:t>
            </a:r>
            <a:r>
              <a:rPr lang="pl-PL" altLang="pl-PL" sz="2000" b="1" u="sng" dirty="0">
                <a:latin typeface="Calibri" pitchFamily="34" charset="0"/>
                <a:ea typeface="TimesNewRoman"/>
                <a:cs typeface="TimesNewRoman"/>
              </a:rPr>
              <a:t>podlegające wykluczeniu</a:t>
            </a:r>
            <a:endParaRPr lang="pl-PL" altLang="pl-PL" sz="20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Obraz 22" descr="\\172.16.32.4\data\ZP\a.kowalczyk\Pulpit\logo nowe - korekta.png"/>
          <p:cNvPicPr>
            <a:picLocks noChangeAspect="1" noChangeArrowheads="1"/>
          </p:cNvPicPr>
          <p:nvPr/>
        </p:nvPicPr>
        <p:blipFill>
          <a:blip r:embed="rId2" cstate="print"/>
          <a:srcRect/>
          <a:stretch>
            <a:fillRect/>
          </a:stretch>
        </p:blipFill>
        <p:spPr bwMode="auto">
          <a:xfrm>
            <a:off x="1828800" y="6021388"/>
            <a:ext cx="5291138" cy="715962"/>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23528" y="1409700"/>
            <a:ext cx="8424936" cy="4778231"/>
          </a:xfrm>
          <a:prstGeom prst="rect">
            <a:avLst/>
          </a:prstGeom>
        </p:spPr>
        <p:txBody>
          <a:bodyPr wrap="square">
            <a:spAutoFit/>
          </a:bodyPr>
          <a:lstStyle/>
          <a:p>
            <a:pPr algn="ctr">
              <a:defRPr/>
            </a:pPr>
            <a:r>
              <a:rPr lang="pl-PL" sz="2000" b="1" u="sng" dirty="0">
                <a:latin typeface="+mn-lt"/>
              </a:rPr>
              <a:t>Poziom dofinansowania</a:t>
            </a:r>
          </a:p>
          <a:p>
            <a:pPr algn="ctr">
              <a:defRPr/>
            </a:pPr>
            <a:endParaRPr lang="pl-PL" sz="1050" b="1" dirty="0">
              <a:latin typeface="+mn-lt"/>
            </a:endParaRPr>
          </a:p>
          <a:p>
            <a:pPr algn="just">
              <a:defRPr/>
            </a:pPr>
            <a:r>
              <a:rPr lang="pl-PL" sz="1400" dirty="0">
                <a:latin typeface="+mn-lt"/>
              </a:rPr>
              <a:t>Wartość dofinansowania w ramach </a:t>
            </a:r>
            <a:r>
              <a:rPr lang="pl-PL" sz="1400" b="1" dirty="0">
                <a:latin typeface="+mn-lt"/>
              </a:rPr>
              <a:t>Regionalnego Programu Operacyjnego Województwa Opolskiego na lata 2014-2020 dla działania 9.1.1 </a:t>
            </a:r>
            <a:r>
              <a:rPr lang="pl-PL" sz="1400" b="1" i="1" dirty="0">
                <a:latin typeface="+mn-lt"/>
              </a:rPr>
              <a:t>Wsparcie kształcenia ogólnego</a:t>
            </a:r>
            <a:r>
              <a:rPr lang="pl-PL" sz="1400" b="1" dirty="0">
                <a:latin typeface="+mn-lt"/>
              </a:rPr>
              <a:t> </a:t>
            </a:r>
            <a:r>
              <a:rPr lang="pl-PL" sz="1400" dirty="0">
                <a:latin typeface="+mn-lt"/>
              </a:rPr>
              <a:t>wynosi w łącznej kwocie </a:t>
            </a:r>
            <a:r>
              <a:rPr lang="pl-PL" sz="1400" b="1" dirty="0">
                <a:latin typeface="+mn-lt"/>
              </a:rPr>
              <a:t>4 135 295,00 Euro</a:t>
            </a:r>
            <a:r>
              <a:rPr lang="pl-PL" sz="1400" b="1" baseline="30000" dirty="0">
                <a:latin typeface="+mn-lt"/>
              </a:rPr>
              <a:t>1</a:t>
            </a:r>
            <a:r>
              <a:rPr lang="pl-PL" sz="1400" dirty="0">
                <a:latin typeface="+mn-lt"/>
              </a:rPr>
              <a:t>, w tym 3 700 000,00 Euro pochodzące z Europejskiego Funduszu Społecznego, natomiast 435 295,00 Euro z Budżetu Państwa. Z ogólnej kwoty alokacji przeznaczonej na nabór, </a:t>
            </a:r>
            <a:r>
              <a:rPr lang="pl-PL" sz="1400" u="sng" dirty="0">
                <a:latin typeface="+mn-lt"/>
              </a:rPr>
              <a:t>na procedurę odwoławczą</a:t>
            </a:r>
            <a:r>
              <a:rPr lang="pl-PL" sz="1400" dirty="0">
                <a:latin typeface="+mn-lt"/>
              </a:rPr>
              <a:t> przeznacza się </a:t>
            </a:r>
            <a:r>
              <a:rPr lang="pl-PL" sz="1400" b="1" dirty="0">
                <a:latin typeface="+mn-lt"/>
              </a:rPr>
              <a:t>413 530,00 Euro</a:t>
            </a:r>
            <a:r>
              <a:rPr lang="pl-PL" sz="1400" b="1" baseline="30000" dirty="0">
                <a:latin typeface="+mn-lt"/>
              </a:rPr>
              <a:t>2</a:t>
            </a:r>
            <a:r>
              <a:rPr lang="pl-PL" sz="1400" dirty="0">
                <a:latin typeface="+mn-lt"/>
              </a:rPr>
              <a:t>, w tym 370 000,00 Euro pochodzące z Europejskiego Funduszu Społecznego i 43 530,00 Euro z Budżetu Państwa</a:t>
            </a:r>
            <a:r>
              <a:rPr lang="pl-PL" sz="1400" dirty="0" smtClean="0">
                <a:latin typeface="+mn-lt"/>
              </a:rPr>
              <a:t>.</a:t>
            </a:r>
          </a:p>
          <a:p>
            <a:pPr algn="just">
              <a:defRPr/>
            </a:pPr>
            <a:endParaRPr lang="pl-PL" sz="600" dirty="0">
              <a:latin typeface="+mn-lt"/>
            </a:endParaRPr>
          </a:p>
          <a:p>
            <a:pPr>
              <a:defRPr/>
            </a:pPr>
            <a:r>
              <a:rPr lang="pl-PL" sz="1400" b="1" baseline="30000" dirty="0" smtClean="0"/>
              <a:t>1 </a:t>
            </a:r>
            <a:r>
              <a:rPr lang="pl-PL" sz="1400" dirty="0" smtClean="0">
                <a:latin typeface="+mn-lt"/>
              </a:rPr>
              <a:t>Co </a:t>
            </a:r>
            <a:r>
              <a:rPr lang="pl-PL" sz="1400" dirty="0">
                <a:latin typeface="+mn-lt"/>
              </a:rPr>
              <a:t>na dzień ogłoszenia naboru wynosi </a:t>
            </a:r>
            <a:r>
              <a:rPr lang="pl-PL" sz="1400" b="1" dirty="0">
                <a:latin typeface="+mn-lt"/>
              </a:rPr>
              <a:t>17 515 455,50</a:t>
            </a:r>
            <a:r>
              <a:rPr lang="pl-PL" sz="1400" dirty="0">
                <a:latin typeface="+mn-lt"/>
              </a:rPr>
              <a:t> </a:t>
            </a:r>
            <a:r>
              <a:rPr lang="pl-PL" sz="1400" b="1" dirty="0">
                <a:latin typeface="+mn-lt"/>
              </a:rPr>
              <a:t> PLN</a:t>
            </a:r>
            <a:r>
              <a:rPr lang="pl-PL" sz="1400" dirty="0">
                <a:latin typeface="+mn-lt"/>
              </a:rPr>
              <a:t> według kursu Europejskiego Banku Centralnego    z przedostatniego dnia kwotowania środków w miesiącu poprzedzającym miesiąc, w którym ogłoszono </a:t>
            </a:r>
            <a:r>
              <a:rPr lang="pl-PL" sz="1400" dirty="0" smtClean="0">
                <a:latin typeface="+mn-lt"/>
              </a:rPr>
              <a:t>nabór.</a:t>
            </a:r>
          </a:p>
          <a:p>
            <a:pPr>
              <a:defRPr/>
            </a:pPr>
            <a:r>
              <a:rPr lang="pl-PL" sz="1400" b="1" baseline="30000" dirty="0" smtClean="0"/>
              <a:t>2 </a:t>
            </a:r>
            <a:r>
              <a:rPr lang="pl-PL" sz="1400" dirty="0" smtClean="0">
                <a:latin typeface="+mn-lt"/>
              </a:rPr>
              <a:t>Co </a:t>
            </a:r>
            <a:r>
              <a:rPr lang="pl-PL" sz="1400" dirty="0">
                <a:latin typeface="+mn-lt"/>
              </a:rPr>
              <a:t>na dzień ogłoszenia naboru wynosi </a:t>
            </a:r>
            <a:r>
              <a:rPr lang="pl-PL" sz="1400" b="1" dirty="0">
                <a:latin typeface="+mn-lt"/>
              </a:rPr>
              <a:t>1 751 547,66</a:t>
            </a:r>
            <a:r>
              <a:rPr lang="pl-PL" sz="1400" dirty="0">
                <a:latin typeface="+mn-lt"/>
              </a:rPr>
              <a:t> </a:t>
            </a:r>
            <a:r>
              <a:rPr lang="pl-PL" sz="1400" b="1" dirty="0">
                <a:latin typeface="+mn-lt"/>
              </a:rPr>
              <a:t> PLN</a:t>
            </a:r>
            <a:r>
              <a:rPr lang="pl-PL" sz="1400" dirty="0">
                <a:latin typeface="+mn-lt"/>
              </a:rPr>
              <a:t> według kursu Europejskiego Banku Centralnego z przedostatniego dnia kwotowania środków w miesiącu poprzedzającym miesiąc, w którym ogłoszono nabór.</a:t>
            </a:r>
          </a:p>
          <a:p>
            <a:pPr>
              <a:defRPr/>
            </a:pPr>
            <a:endParaRPr lang="pl-PL" sz="1000" dirty="0">
              <a:latin typeface="+mn-lt"/>
            </a:endParaRPr>
          </a:p>
          <a:p>
            <a:pPr algn="just">
              <a:defRPr/>
            </a:pPr>
            <a:r>
              <a:rPr lang="pl-PL" sz="1400" dirty="0">
                <a:latin typeface="+mn-lt"/>
              </a:rPr>
              <a:t>Zgodnie z </a:t>
            </a:r>
            <a:r>
              <a:rPr lang="pl-PL" sz="1400" i="1" dirty="0">
                <a:latin typeface="+mn-lt"/>
              </a:rPr>
              <a:t>SZOOP RPO WO 2014-2020 - wersja 3</a:t>
            </a:r>
            <a:r>
              <a:rPr lang="pl-PL" sz="1400" dirty="0">
                <a:latin typeface="+mn-lt"/>
              </a:rPr>
              <a:t> </a:t>
            </a:r>
            <a:r>
              <a:rPr lang="pl-PL" sz="1400" b="1" dirty="0">
                <a:latin typeface="+mn-lt"/>
              </a:rPr>
              <a:t>maksymalny poziom dofinansowania całkowitego </a:t>
            </a:r>
            <a:r>
              <a:rPr lang="pl-PL" sz="1400" dirty="0">
                <a:latin typeface="+mn-lt"/>
              </a:rPr>
              <a:t>wydatków kwalifikowalnych na poziomie projektu wynosi </a:t>
            </a:r>
            <a:r>
              <a:rPr lang="pl-PL" sz="1400" b="1" dirty="0">
                <a:latin typeface="+mn-lt"/>
              </a:rPr>
              <a:t>95%</a:t>
            </a:r>
            <a:r>
              <a:rPr lang="pl-PL" sz="1400" dirty="0">
                <a:latin typeface="+mn-lt"/>
              </a:rPr>
              <a:t>, w tym </a:t>
            </a:r>
            <a:r>
              <a:rPr lang="pl-PL" sz="1400" b="1" dirty="0">
                <a:latin typeface="+mn-lt"/>
              </a:rPr>
              <a:t>poziom dofinansowania UE - maksymalnie 85%</a:t>
            </a:r>
            <a:r>
              <a:rPr lang="pl-PL" sz="1400" dirty="0">
                <a:latin typeface="+mn-lt"/>
              </a:rPr>
              <a:t>. Minimalny wkład własny beneficjenta jako % wydatków kwalifikowalnych wynosi</a:t>
            </a:r>
            <a:r>
              <a:rPr lang="pl-PL" sz="1400" b="1" dirty="0">
                <a:latin typeface="+mn-lt"/>
              </a:rPr>
              <a:t> 5 %. </a:t>
            </a:r>
            <a:r>
              <a:rPr lang="pl-PL" sz="1400" dirty="0">
                <a:latin typeface="+mn-lt"/>
              </a:rPr>
              <a:t>Wkład własny beneficjenta jest wykazywany we wniosku o dofinansowanie, przy czym to beneficjent określa formę wniesienia wkładu własnego ( pieniężny, niepieniężny </a:t>
            </a:r>
            <a:r>
              <a:rPr lang="pl-PL" sz="1400" dirty="0" smtClean="0">
                <a:latin typeface="+mn-lt"/>
              </a:rPr>
              <a:t>).</a:t>
            </a:r>
          </a:p>
          <a:p>
            <a:pPr algn="just">
              <a:defRPr/>
            </a:pPr>
            <a:endParaRPr lang="pl-PL" sz="1000" dirty="0">
              <a:latin typeface="+mn-lt"/>
            </a:endParaRPr>
          </a:p>
          <a:p>
            <a:pPr algn="just">
              <a:defRPr/>
            </a:pPr>
            <a:r>
              <a:rPr lang="pl-PL" sz="1400" b="1" dirty="0" smtClean="0">
                <a:latin typeface="+mn-lt"/>
              </a:rPr>
              <a:t>Minimalna </a:t>
            </a:r>
            <a:r>
              <a:rPr lang="pl-PL" sz="1400" b="1" dirty="0">
                <a:latin typeface="+mn-lt"/>
              </a:rPr>
              <a:t>wartość projektu</a:t>
            </a:r>
            <a:r>
              <a:rPr lang="pl-PL" sz="1400" dirty="0">
                <a:latin typeface="+mn-lt"/>
              </a:rPr>
              <a:t> wynosi </a:t>
            </a:r>
            <a:r>
              <a:rPr lang="pl-PL" sz="1400" b="1" dirty="0">
                <a:latin typeface="+mn-lt"/>
              </a:rPr>
              <a:t>100 tys. PLN</a:t>
            </a:r>
          </a:p>
          <a:p>
            <a:pPr>
              <a:defRPr/>
            </a:pPr>
            <a:r>
              <a:rPr lang="pl-PL" sz="1400" b="1" dirty="0">
                <a:latin typeface="+mn-lt"/>
              </a:rPr>
              <a:t>Maksymalna wartość projektu </a:t>
            </a:r>
            <a:r>
              <a:rPr lang="pl-PL" sz="1400" dirty="0">
                <a:latin typeface="+mn-lt"/>
              </a:rPr>
              <a:t>wynosi </a:t>
            </a:r>
            <a:r>
              <a:rPr lang="pl-PL" sz="1400" b="1" dirty="0">
                <a:latin typeface="+mn-lt"/>
              </a:rPr>
              <a:t>6 mln PLN</a:t>
            </a:r>
            <a:endParaRPr lang="pl-PL" sz="1400" dirty="0">
              <a:latin typeface="+mn-lt"/>
            </a:endParaRPr>
          </a:p>
          <a:p>
            <a:pPr>
              <a:defRPr/>
            </a:pPr>
            <a:r>
              <a:rPr lang="pl-PL" sz="1000" dirty="0"/>
              <a:t> </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4931</TotalTime>
  <Words>3997</Words>
  <Application>Microsoft Office PowerPoint</Application>
  <PresentationFormat>Pokaz na ekranie (4:3)</PresentationFormat>
  <Paragraphs>839</Paragraphs>
  <Slides>54</Slides>
  <Notes>3</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54</vt:i4>
      </vt:variant>
    </vt:vector>
  </HeadingPairs>
  <TitlesOfParts>
    <vt:vector size="62" baseType="lpstr">
      <vt:lpstr>Arial</vt:lpstr>
      <vt:lpstr>Calibri</vt:lpstr>
      <vt:lpstr>Tahoma</vt:lpstr>
      <vt:lpstr>Times New Roman</vt:lpstr>
      <vt:lpstr>TimesNewRoman</vt:lpstr>
      <vt:lpstr>Wingdings</vt:lpstr>
      <vt:lpstr>Motyw pakietu Office</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Wojewódzki Urząd Pracy w Opolu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WUP OPOLE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m.swiecicka</dc:creator>
  <cp:lastModifiedBy>A. Hącel</cp:lastModifiedBy>
  <cp:revision>479</cp:revision>
  <cp:lastPrinted>2015-10-13T07:58:13Z</cp:lastPrinted>
  <dcterms:created xsi:type="dcterms:W3CDTF">2013-10-01T06:15:47Z</dcterms:created>
  <dcterms:modified xsi:type="dcterms:W3CDTF">2015-11-02T07:48:21Z</dcterms:modified>
</cp:coreProperties>
</file>