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Layouts/slideLayout2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0"/>
  </p:notesMasterIdLst>
  <p:handoutMasterIdLst>
    <p:handoutMasterId r:id="rId81"/>
  </p:handoutMasterIdLst>
  <p:sldIdLst>
    <p:sldId id="424" r:id="rId3"/>
    <p:sldId id="439" r:id="rId4"/>
    <p:sldId id="574" r:id="rId5"/>
    <p:sldId id="606" r:id="rId6"/>
    <p:sldId id="645" r:id="rId7"/>
    <p:sldId id="646" r:id="rId8"/>
    <p:sldId id="647" r:id="rId9"/>
    <p:sldId id="607" r:id="rId10"/>
    <p:sldId id="643" r:id="rId11"/>
    <p:sldId id="608" r:id="rId12"/>
    <p:sldId id="609" r:id="rId13"/>
    <p:sldId id="612" r:id="rId14"/>
    <p:sldId id="648" r:id="rId15"/>
    <p:sldId id="613" r:id="rId16"/>
    <p:sldId id="614" r:id="rId17"/>
    <p:sldId id="615" r:id="rId18"/>
    <p:sldId id="616" r:id="rId19"/>
    <p:sldId id="649" r:id="rId20"/>
    <p:sldId id="636" r:id="rId21"/>
    <p:sldId id="637" r:id="rId22"/>
    <p:sldId id="650" r:id="rId23"/>
    <p:sldId id="617" r:id="rId24"/>
    <p:sldId id="638" r:id="rId25"/>
    <p:sldId id="651" r:id="rId26"/>
    <p:sldId id="639" r:id="rId27"/>
    <p:sldId id="640" r:id="rId28"/>
    <p:sldId id="652" r:id="rId29"/>
    <p:sldId id="641" r:id="rId30"/>
    <p:sldId id="620" r:id="rId31"/>
    <p:sldId id="621" r:id="rId32"/>
    <p:sldId id="622" r:id="rId33"/>
    <p:sldId id="623" r:id="rId34"/>
    <p:sldId id="642" r:id="rId35"/>
    <p:sldId id="624" r:id="rId36"/>
    <p:sldId id="625" r:id="rId37"/>
    <p:sldId id="626" r:id="rId38"/>
    <p:sldId id="627" r:id="rId39"/>
    <p:sldId id="631" r:id="rId40"/>
    <p:sldId id="547" r:id="rId41"/>
    <p:sldId id="632" r:id="rId42"/>
    <p:sldId id="575" r:id="rId43"/>
    <p:sldId id="594" r:id="rId44"/>
    <p:sldId id="551" r:id="rId45"/>
    <p:sldId id="595" r:id="rId46"/>
    <p:sldId id="596" r:id="rId47"/>
    <p:sldId id="597" r:id="rId48"/>
    <p:sldId id="598" r:id="rId49"/>
    <p:sldId id="555" r:id="rId50"/>
    <p:sldId id="599" r:id="rId51"/>
    <p:sldId id="603" r:id="rId52"/>
    <p:sldId id="560" r:id="rId53"/>
    <p:sldId id="585" r:id="rId54"/>
    <p:sldId id="561" r:id="rId55"/>
    <p:sldId id="563" r:id="rId56"/>
    <p:sldId id="564" r:id="rId57"/>
    <p:sldId id="633" r:id="rId58"/>
    <p:sldId id="644" r:id="rId59"/>
    <p:sldId id="566" r:id="rId60"/>
    <p:sldId id="470" r:id="rId61"/>
    <p:sldId id="471" r:id="rId62"/>
    <p:sldId id="475" r:id="rId63"/>
    <p:sldId id="476" r:id="rId64"/>
    <p:sldId id="479" r:id="rId65"/>
    <p:sldId id="498" r:id="rId66"/>
    <p:sldId id="573" r:id="rId67"/>
    <p:sldId id="537" r:id="rId68"/>
    <p:sldId id="567" r:id="rId69"/>
    <p:sldId id="568" r:id="rId70"/>
    <p:sldId id="569" r:id="rId71"/>
    <p:sldId id="577" r:id="rId72"/>
    <p:sldId id="570" r:id="rId73"/>
    <p:sldId id="571" r:id="rId74"/>
    <p:sldId id="572" r:id="rId75"/>
    <p:sldId id="490" r:id="rId76"/>
    <p:sldId id="491" r:id="rId77"/>
    <p:sldId id="578" r:id="rId78"/>
    <p:sldId id="542" r:id="rId79"/>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wska" initials="a" lastIdx="28" clrIdx="0"/>
  <p:cmAuthor id="1" name="G. Syska" initials="GS" lastIdx="17" clrIdx="1"/>
  <p:cmAuthor id="2" name="a.bednarek" initials="a" lastIdx="9" clrIdx="2"/>
  <p:cmAuthor id="3" name="K. Hemon" initials="KH" lastIdx="3" clrIdx="3">
    <p:extLst/>
  </p:cmAuthor>
  <p:cmAuthor id="4" name="E. Wesoła" initials="EW" lastIdx="13"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B89C1"/>
    <a:srgbClr val="CEEC70"/>
    <a:srgbClr val="B1C7E1"/>
    <a:srgbClr val="618DC3"/>
    <a:srgbClr val="779DCB"/>
    <a:srgbClr val="FFFF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20" autoAdjust="0"/>
    <p:restoredTop sz="94660"/>
  </p:normalViewPr>
  <p:slideViewPr>
    <p:cSldViewPr>
      <p:cViewPr varScale="1">
        <p:scale>
          <a:sx n="103" d="100"/>
          <a:sy n="103" d="100"/>
        </p:scale>
        <p:origin x="-90"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650"/>
    </p:cViewPr>
  </p:sorterViewPr>
  <p:notesViewPr>
    <p:cSldViewPr>
      <p:cViewPr varScale="1">
        <p:scale>
          <a:sx n="76" d="100"/>
          <a:sy n="76" d="100"/>
        </p:scale>
        <p:origin x="-2166" y="-84"/>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commentAuthors" Target="commentAuthor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notesMaster" Target="notesMasters/notesMaster1.xml"/><Relationship Id="rId85"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handoutMaster" Target="handoutMasters/handoutMaster1.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4B4ECEE1-C649-49FB-939C-700FA6C5EDA8}" type="datetimeFigureOut">
              <a:rPr lang="pl-PL"/>
              <a:pPr>
                <a:defRPr/>
              </a:pPr>
              <a:t>20.11.2017</a:t>
            </a:fld>
            <a:endParaRPr lang="pl-PL" dirty="0"/>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13F88AD-AFC0-4AC6-A29D-E34610CBCB0C}" type="slidenum">
              <a:rPr lang="pl-PL" altLang="pl-PL"/>
              <a:pPr/>
              <a:t>‹#›</a:t>
            </a:fld>
            <a:endParaRPr lang="pl-PL" altLang="pl-PL"/>
          </a:p>
        </p:txBody>
      </p:sp>
    </p:spTree>
    <p:extLst>
      <p:ext uri="{BB962C8B-B14F-4D97-AF65-F5344CB8AC3E}">
        <p14:creationId xmlns:p14="http://schemas.microsoft.com/office/powerpoint/2010/main" xmlns="" val="4257053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1B6A718A-DA2F-4202-A9DA-C46AAF4B8A32}" type="datetimeFigureOut">
              <a:rPr lang="pl-PL"/>
              <a:pPr>
                <a:defRPr/>
              </a:pPr>
              <a:t>20.11.2017</a:t>
            </a:fld>
            <a:endParaRPr lang="pl-PL" dirty="0"/>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dirty="0" smtClean="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pl-PL"/>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F8586CD-F6B1-4BDC-AEDA-A27618093E73}" type="slidenum">
              <a:rPr lang="pl-PL" altLang="pl-PL"/>
              <a:pPr/>
              <a:t>‹#›</a:t>
            </a:fld>
            <a:endParaRPr lang="pl-PL" altLang="pl-PL"/>
          </a:p>
        </p:txBody>
      </p:sp>
    </p:spTree>
    <p:extLst>
      <p:ext uri="{BB962C8B-B14F-4D97-AF65-F5344CB8AC3E}">
        <p14:creationId xmlns:p14="http://schemas.microsoft.com/office/powerpoint/2010/main" xmlns="" val="30539778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614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6148" name="Symbol zastępczy numeru slajdu 3"/>
          <p:cNvSpPr>
            <a:spLocks noGrp="1"/>
          </p:cNvSpPr>
          <p:nvPr>
            <p:ph type="sldNum" sz="quarter" idx="5"/>
          </p:nvPr>
        </p:nvSpPr>
        <p:spPr bwMode="auto">
          <a:noFill/>
          <a:ln>
            <a:miter lim="800000"/>
            <a:headEnd/>
            <a:tailEnd/>
          </a:ln>
        </p:spPr>
        <p:txBody>
          <a:bodyPr/>
          <a:lstStyle/>
          <a:p>
            <a:fld id="{8DDEA96D-DA58-420F-BD00-37C6E962AFE1}" type="slidenum">
              <a:rPr lang="pl-PL" altLang="pl-PL"/>
              <a:pPr/>
              <a:t>1</a:t>
            </a:fld>
            <a:endParaRPr lang="pl-PL" altLang="pl-PL"/>
          </a:p>
        </p:txBody>
      </p:sp>
    </p:spTree>
    <p:extLst>
      <p:ext uri="{BB962C8B-B14F-4D97-AF65-F5344CB8AC3E}">
        <p14:creationId xmlns:p14="http://schemas.microsoft.com/office/powerpoint/2010/main" xmlns="" val="70263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19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altLang="pl-PL" smtClean="0"/>
          </a:p>
        </p:txBody>
      </p:sp>
      <p:sp>
        <p:nvSpPr>
          <p:cNvPr id="41988" name="Symbol zastępczy numeru slajdu 3"/>
          <p:cNvSpPr>
            <a:spLocks noGrp="1"/>
          </p:cNvSpPr>
          <p:nvPr>
            <p:ph type="sldNum" sz="quarter" idx="5"/>
          </p:nvPr>
        </p:nvSpPr>
        <p:spPr bwMode="auto">
          <a:noFill/>
          <a:ln>
            <a:miter lim="800000"/>
            <a:headEnd/>
            <a:tailEnd/>
          </a:ln>
        </p:spPr>
        <p:txBody>
          <a:bodyPr/>
          <a:lstStyle/>
          <a:p>
            <a:fld id="{444A9C37-8D5B-4EC4-A895-2C1FDB671AB8}" type="slidenum">
              <a:rPr lang="pl-PL" altLang="pl-PL"/>
              <a:pPr/>
              <a:t>62</a:t>
            </a:fld>
            <a:endParaRPr lang="pl-PL" altLang="pl-PL"/>
          </a:p>
        </p:txBody>
      </p:sp>
    </p:spTree>
    <p:extLst>
      <p:ext uri="{BB962C8B-B14F-4D97-AF65-F5344CB8AC3E}">
        <p14:creationId xmlns:p14="http://schemas.microsoft.com/office/powerpoint/2010/main" xmlns="" val="2778411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D3E43F5A-32D6-4CE6-B6F0-F3DAD4C2750C}"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7712C452-EB1B-45F8-8182-C8F6BC9E24FC}" type="slidenum">
              <a:rPr lang="pl-PL" altLang="pl-PL"/>
              <a:pPr/>
              <a:t>‹#›</a:t>
            </a:fld>
            <a:endParaRPr lang="pl-PL" alt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00ACCD8-059D-46D7-9C11-5DFDC459518B}"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810BB2DC-9174-4C79-99CC-256665849604}" type="slidenum">
              <a:rPr lang="pl-PL" altLang="pl-PL"/>
              <a:pPr/>
              <a:t>‹#›</a:t>
            </a:fld>
            <a:endParaRPr lang="pl-PL" alt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DBD0A79-105D-4D32-92A3-25568627CF8D}"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C13A7F1-9C4E-4A6B-9904-C379B952B4CB}" type="slidenum">
              <a:rPr lang="pl-PL" altLang="pl-PL"/>
              <a:pPr/>
              <a:t>‹#›</a:t>
            </a:fld>
            <a:endParaRPr lang="pl-PL" alt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B9F8F169-1569-41A7-97B7-EABEACA84D84}"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A88B37F1-EA02-494D-BCF2-5A20CF9E5850}" type="slidenum">
              <a:rPr lang="pl-PL" altLang="pl-PL"/>
              <a:pPr/>
              <a:t>‹#›</a:t>
            </a:fld>
            <a:endParaRPr lang="pl-PL" alt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0EAB10A6-1101-4794-879B-DD45BB6B2DB1}"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BBC8C535-DE0A-4D77-A9DA-C10F5FE73F83}" type="slidenum">
              <a:rPr lang="pl-PL" altLang="pl-PL"/>
              <a:pPr/>
              <a:t>‹#›</a:t>
            </a:fld>
            <a:endParaRPr lang="pl-PL" alt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4096DC69-0F76-4AA8-8DAC-132B07ED048D}"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3AF3DFB6-3394-4990-A77B-E31D14E632B3}" type="slidenum">
              <a:rPr lang="pl-PL" altLang="pl-PL"/>
              <a:pPr/>
              <a:t>‹#›</a:t>
            </a:fld>
            <a:endParaRPr lang="pl-PL" alt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B4907870-81B0-4832-9663-B3C8790A94D0}" type="datetime1">
              <a:rPr lang="pl-PL" smtClean="0"/>
              <a:pPr>
                <a:defRPr/>
              </a:pPr>
              <a:t>20.11.2017</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7C90ED4F-7326-4425-828F-2AB932D15CFE}" type="slidenum">
              <a:rPr lang="pl-PL" altLang="pl-PL"/>
              <a:pPr/>
              <a:t>‹#›</a:t>
            </a:fld>
            <a:endParaRPr lang="pl-PL" alt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28086E4D-BBF4-4D34-A4E6-C6710819A56D}" type="datetime1">
              <a:rPr lang="pl-PL" smtClean="0"/>
              <a:pPr>
                <a:defRPr/>
              </a:pPr>
              <a:t>20.11.2017</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D93A5F58-3BF8-466C-9057-F3FDD04EA826}" type="slidenum">
              <a:rPr lang="pl-PL" altLang="pl-PL"/>
              <a:pPr/>
              <a:t>‹#›</a:t>
            </a:fld>
            <a:endParaRPr lang="pl-PL" alt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B1FCA53A-FC9D-4DF2-A6BC-46C7D6F8FFBE}" type="datetime1">
              <a:rPr lang="pl-PL" smtClean="0"/>
              <a:pPr>
                <a:defRPr/>
              </a:pPr>
              <a:t>20.11.2017</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CC7CC59-2EE6-4FE4-9F14-88677511BAF1}" type="slidenum">
              <a:rPr lang="pl-PL" altLang="pl-PL"/>
              <a:pPr/>
              <a:t>‹#›</a:t>
            </a:fld>
            <a:endParaRPr lang="pl-PL" altLang="pl-P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624BA4C3-2421-44E8-92DE-FC9D151CEEEC}" type="datetime1">
              <a:rPr lang="pl-PL" smtClean="0"/>
              <a:pPr>
                <a:defRPr/>
              </a:pPr>
              <a:t>20.11.2017</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E7DF194F-FC7D-43B2-A93E-2F6BC4B6766C}" type="slidenum">
              <a:rPr lang="pl-PL" altLang="pl-PL"/>
              <a:pPr/>
              <a:t>‹#›</a:t>
            </a:fld>
            <a:endParaRPr lang="pl-PL" alt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B6B022DF-CC29-48A5-A867-365ABEEF852D}" type="datetime1">
              <a:rPr lang="pl-PL" smtClean="0"/>
              <a:pPr>
                <a:defRPr/>
              </a:pPr>
              <a:t>20.11.2017</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F04C58ED-18D9-4965-9662-7310D566526B}" type="slidenum">
              <a:rPr lang="pl-PL" altLang="pl-PL"/>
              <a:pPr/>
              <a:t>‹#›</a:t>
            </a:fld>
            <a:endParaRPr lang="pl-PL" alt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55CD94BF-27CE-4253-8B21-76E165D09DC1}"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2460F272-4410-428B-B83A-C552716E877D}" type="slidenum">
              <a:rPr lang="pl-PL" altLang="pl-PL"/>
              <a:pPr/>
              <a:t>‹#›</a:t>
            </a:fld>
            <a:endParaRPr lang="pl-PL" alt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7086EF0A-8261-40D5-870F-952460C93EB7}" type="datetime1">
              <a:rPr lang="pl-PL" smtClean="0"/>
              <a:pPr>
                <a:defRPr/>
              </a:pPr>
              <a:t>20.11.2017</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2270259C-C3DD-4330-ABC6-04856951779A}" type="slidenum">
              <a:rPr lang="pl-PL" altLang="pl-PL"/>
              <a:pPr/>
              <a:t>‹#›</a:t>
            </a:fld>
            <a:endParaRPr lang="pl-PL" altLang="pl-P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8679B4EF-55F9-4EB5-B392-7C8977CBD89D}"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4F2C0964-F3E0-440D-BF5F-E3EE5C287362}" type="slidenum">
              <a:rPr lang="pl-PL" altLang="pl-PL"/>
              <a:pPr/>
              <a:t>‹#›</a:t>
            </a:fld>
            <a:endParaRPr lang="pl-PL" altLang="pl-P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9B4DB56E-CF94-475D-99D2-D9AB526261E3}"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5C2A89CF-D389-4F3F-A90D-5E0056501CA8}" type="slidenum">
              <a:rPr lang="pl-PL" altLang="pl-PL"/>
              <a:pPr/>
              <a:t>‹#›</a:t>
            </a:fld>
            <a:endParaRPr lang="pl-PL" alt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53CD41BC-4D85-41F0-85F3-C70267C82718}" type="datetime1">
              <a:rPr lang="pl-PL" smtClean="0"/>
              <a:pPr>
                <a:defRPr/>
              </a:pPr>
              <a:t>20.11.2017</a:t>
            </a:fld>
            <a:endParaRPr lang="pl-PL" dirty="0"/>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fld id="{C5214F47-4AE7-499E-91AC-5461BF0782C1}" type="slidenum">
              <a:rPr lang="pl-PL" altLang="pl-PL"/>
              <a:pPr/>
              <a:t>‹#›</a:t>
            </a:fld>
            <a:endParaRPr lang="pl-PL" alt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D6ACD4AA-0DFE-4DDA-B2C1-9710DFA6FB08}" type="datetime1">
              <a:rPr lang="pl-PL" smtClean="0"/>
              <a:pPr>
                <a:defRPr/>
              </a:pPr>
              <a:t>20.11.2017</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C9A591CB-023F-427F-B3D3-13E70CCF892E}" type="slidenum">
              <a:rPr lang="pl-PL" altLang="pl-PL"/>
              <a:pPr/>
              <a:t>‹#›</a:t>
            </a:fld>
            <a:endParaRPr lang="pl-PL" alt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F0D386CF-46B5-49C5-A48A-A85072CB0607}" type="datetime1">
              <a:rPr lang="pl-PL" smtClean="0"/>
              <a:pPr>
                <a:defRPr/>
              </a:pPr>
              <a:t>20.11.2017</a:t>
            </a:fld>
            <a:endParaRPr lang="pl-PL" dirty="0"/>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fld id="{1F16504A-D863-49B4-BA2A-773CE771A32A}" type="slidenum">
              <a:rPr lang="pl-PL" altLang="pl-PL"/>
              <a:pPr/>
              <a:t>‹#›</a:t>
            </a:fld>
            <a:endParaRPr lang="pl-PL" alt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E3B7308B-6B19-40A4-9BEF-D912C315F527}" type="datetime1">
              <a:rPr lang="pl-PL" smtClean="0"/>
              <a:pPr>
                <a:defRPr/>
              </a:pPr>
              <a:t>20.11.2017</a:t>
            </a:fld>
            <a:endParaRPr lang="pl-PL" dirty="0"/>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fld id="{E9920B2A-768A-41A4-8790-9B18B2A55044}" type="slidenum">
              <a:rPr lang="pl-PL" altLang="pl-PL"/>
              <a:pPr/>
              <a:t>‹#›</a:t>
            </a:fld>
            <a:endParaRPr lang="pl-PL" alt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F19C17BB-6A78-4BC3-BEDA-F7FB179E37A6}" type="datetime1">
              <a:rPr lang="pl-PL" smtClean="0"/>
              <a:pPr>
                <a:defRPr/>
              </a:pPr>
              <a:t>20.11.2017</a:t>
            </a:fld>
            <a:endParaRPr lang="pl-PL" dirty="0"/>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fld id="{BEFB09A5-D7DC-4975-883A-36C095040325}" type="slidenum">
              <a:rPr lang="pl-PL" altLang="pl-PL"/>
              <a:pPr/>
              <a:t>‹#›</a:t>
            </a:fld>
            <a:endParaRPr lang="pl-PL" alt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015EE96F-ED1C-4991-A00F-77FCA2E78C77}" type="datetime1">
              <a:rPr lang="pl-PL" smtClean="0"/>
              <a:pPr>
                <a:defRPr/>
              </a:pPr>
              <a:t>20.11.2017</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1108651F-C2E2-4A0E-86B8-608E5CB8281E}" type="slidenum">
              <a:rPr lang="pl-PL" altLang="pl-PL"/>
              <a:pPr/>
              <a:t>‹#›</a:t>
            </a:fld>
            <a:endParaRPr lang="pl-PL" alt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CFDFB548-91FF-4FCF-A9B8-E731518B1300}" type="datetime1">
              <a:rPr lang="pl-PL" smtClean="0"/>
              <a:pPr>
                <a:defRPr/>
              </a:pPr>
              <a:t>20.11.2017</a:t>
            </a:fld>
            <a:endParaRPr lang="pl-PL" dirty="0"/>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fld id="{37B43986-8538-423A-B475-B56DCC3F83E7}" type="slidenum">
              <a:rPr lang="pl-PL" altLang="pl-PL"/>
              <a:pPr/>
              <a:t>‹#›</a:t>
            </a:fld>
            <a:endParaRPr lang="pl-PL" alt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90C8483-5CDA-45B6-B1EB-C92244608DDD}" type="datetime1">
              <a:rPr lang="pl-PL" smtClean="0"/>
              <a:pPr>
                <a:defRPr/>
              </a:pPr>
              <a:t>20.11.2017</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87A76CA4-82E5-4D33-9BC7-6C1534D894D6}"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50"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2051"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8919EC8C-99A8-4975-92F7-A3FBC337F059}" type="datetime1">
              <a:rPr lang="pl-PL" smtClean="0"/>
              <a:pPr>
                <a:defRPr/>
              </a:pPr>
              <a:t>20.11.2017</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fld id="{515D1960-F112-4533-BE43-E75D880873FF}" type="slidenum">
              <a:rPr lang="pl-PL" altLang="pl-PL"/>
              <a:pPr/>
              <a:t>‹#›</a:t>
            </a:fld>
            <a:endParaRPr lang="pl-PL" altLang="pl-PL"/>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test.pw.opolskie.pl/" TargetMode="External"/><Relationship Id="rId2" Type="http://schemas.openxmlformats.org/officeDocument/2006/relationships/image" Target="../media/image1.jpeg"/><Relationship Id="rId1" Type="http://schemas.openxmlformats.org/officeDocument/2006/relationships/slideLayout" Target="../slideLayouts/slideLayout18.xml"/><Relationship Id="rId4" Type="http://schemas.openxmlformats.org/officeDocument/2006/relationships/hyperlink" Target="http://www.pw.opolskie.pl/"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upa 3"/>
          <p:cNvGrpSpPr>
            <a:grpSpLocks/>
          </p:cNvGrpSpPr>
          <p:nvPr/>
        </p:nvGrpSpPr>
        <p:grpSpPr bwMode="auto">
          <a:xfrm>
            <a:off x="1000125" y="857250"/>
            <a:ext cx="6888163" cy="4537075"/>
            <a:chOff x="-1" y="1"/>
            <a:chExt cx="6888089" cy="4536504"/>
          </a:xfrm>
        </p:grpSpPr>
        <p:sp>
          <p:nvSpPr>
            <p:cNvPr id="5" name="Schemat blokowy: operacja ręczna 4"/>
            <p:cNvSpPr/>
            <p:nvPr/>
          </p:nvSpPr>
          <p:spPr>
            <a:xfrm rot="16200000">
              <a:off x="1175792" y="-1175792"/>
              <a:ext cx="4536504" cy="6888089"/>
            </a:xfrm>
            <a:prstGeom prst="flowChartManualOperation">
              <a:avLst/>
            </a:prstGeom>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6" name="Schemat blokowy: operacja ręczna 4"/>
            <p:cNvSpPr/>
            <p:nvPr/>
          </p:nvSpPr>
          <p:spPr>
            <a:xfrm>
              <a:off x="-1" y="699455"/>
              <a:ext cx="6380118" cy="2929114"/>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a:lnSpc>
                  <a:spcPct val="90000"/>
                </a:lnSpc>
                <a:spcAft>
                  <a:spcPts val="0"/>
                </a:spcAft>
                <a:defRPr/>
              </a:pPr>
              <a:r>
                <a:rPr lang="pl-PL" sz="3600" b="1" spc="150" dirty="0">
                  <a:ln w="11430"/>
                  <a:solidFill>
                    <a:srgbClr val="F8F8F8"/>
                  </a:solidFill>
                  <a:effectLst>
                    <a:outerShdw blurRad="25400" algn="tl" rotWithShape="0">
                      <a:srgbClr val="000000">
                        <a:alpha val="43000"/>
                      </a:srgbClr>
                    </a:outerShdw>
                  </a:effectLst>
                </a:rPr>
                <a:t>Regionalny Program Operacyjny Województwa Opolskiego na lata </a:t>
              </a:r>
              <a:r>
                <a:rPr lang="pl-PL" sz="3600" b="1" spc="150" dirty="0" smtClean="0">
                  <a:ln w="11430"/>
                  <a:solidFill>
                    <a:srgbClr val="F8F8F8"/>
                  </a:solidFill>
                  <a:effectLst>
                    <a:outerShdw blurRad="25400" algn="tl" rotWithShape="0">
                      <a:srgbClr val="000000">
                        <a:alpha val="43000"/>
                      </a:srgbClr>
                    </a:outerShdw>
                  </a:effectLst>
                </a:rPr>
                <a:t>2014-2020</a:t>
              </a:r>
            </a:p>
            <a:p>
              <a:pPr algn="ctr" defTabSz="1911350">
                <a:lnSpc>
                  <a:spcPct val="90000"/>
                </a:lnSpc>
                <a:spcAft>
                  <a:spcPts val="0"/>
                </a:spcAft>
                <a:defRPr/>
              </a:pPr>
              <a:r>
                <a:rPr lang="pl-PL" sz="2800" b="1" spc="150" dirty="0" smtClean="0">
                  <a:ln w="11430"/>
                  <a:solidFill>
                    <a:srgbClr val="F8F8F8"/>
                  </a:solidFill>
                  <a:effectLst>
                    <a:outerShdw blurRad="25400" algn="tl" rotWithShape="0">
                      <a:srgbClr val="000000">
                        <a:alpha val="43000"/>
                      </a:srgbClr>
                    </a:outerShdw>
                  </a:effectLst>
                </a:rPr>
                <a:t>Nabór w ramach Poddziałania 9.1.3</a:t>
              </a:r>
              <a:endParaRPr lang="pl-PL" sz="2800" b="1" spc="150" dirty="0">
                <a:ln w="11430"/>
                <a:effectLst>
                  <a:outerShdw blurRad="25400" algn="tl" rotWithShape="0">
                    <a:srgbClr val="000000">
                      <a:alpha val="43000"/>
                    </a:srgbClr>
                  </a:outerShdw>
                </a:effectLst>
              </a:endParaRPr>
            </a:p>
          </p:txBody>
        </p:sp>
      </p:grpSp>
      <p:grpSp>
        <p:nvGrpSpPr>
          <p:cNvPr id="5123" name="Grupa 7"/>
          <p:cNvGrpSpPr>
            <a:grpSpLocks/>
          </p:cNvGrpSpPr>
          <p:nvPr/>
        </p:nvGrpSpPr>
        <p:grpSpPr bwMode="auto">
          <a:xfrm rot="10800000">
            <a:off x="3707904" y="4221088"/>
            <a:ext cx="4909815" cy="1439862"/>
            <a:chOff x="-235682" y="-203246"/>
            <a:chExt cx="6578841" cy="4064001"/>
          </a:xfrm>
        </p:grpSpPr>
        <p:sp>
          <p:nvSpPr>
            <p:cNvPr id="8" name="Schemat blokowy: operacja ręczna 7"/>
            <p:cNvSpPr/>
            <p:nvPr/>
          </p:nvSpPr>
          <p:spPr>
            <a:xfrm rot="16200000">
              <a:off x="780523" y="-1219451"/>
              <a:ext cx="4064001" cy="6096411"/>
            </a:xfrm>
            <a:prstGeom prst="flowChartManualOperation">
              <a:avLst/>
            </a:prstGeom>
            <a:solidFill>
              <a:srgbClr val="FF99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Schemat blokowy: operacja ręczna 4"/>
            <p:cNvSpPr/>
            <p:nvPr/>
          </p:nvSpPr>
          <p:spPr>
            <a:xfrm rot="10800000">
              <a:off x="1" y="812798"/>
              <a:ext cx="6343158" cy="2438401"/>
            </a:xfrm>
            <a:prstGeom prst="rect">
              <a:avLst/>
            </a:prstGeom>
          </p:spPr>
          <p:style>
            <a:lnRef idx="0">
              <a:scrgbClr r="0" g="0" b="0"/>
            </a:lnRef>
            <a:fillRef idx="0">
              <a:scrgbClr r="0" g="0" b="0"/>
            </a:fillRef>
            <a:effectRef idx="0">
              <a:scrgbClr r="0" g="0" b="0"/>
            </a:effectRef>
            <a:fontRef idx="minor">
              <a:schemeClr val="lt1"/>
            </a:fontRef>
          </p:style>
          <p:txBody>
            <a:bodyPr lIns="273050" tIns="0" rIns="275828" bIns="0" spcCol="1270" anchor="ctr"/>
            <a:lstStyle/>
            <a:p>
              <a:pPr algn="ctr" defTabSz="1911350" eaLnBrk="1" hangingPunct="1">
                <a:lnSpc>
                  <a:spcPct val="90000"/>
                </a:lnSpc>
                <a:spcAft>
                  <a:spcPts val="0"/>
                </a:spcAft>
                <a:defRPr/>
              </a:pP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Opole, </a:t>
              </a:r>
              <a:r>
                <a:rPr lang="pl-PL"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20 listopada 2017 r</a:t>
              </a:r>
              <a:r>
                <a:rPr lang="pl-PL" dirty="0">
                  <a:ln w="18415" cmpd="sng">
                    <a:solidFill>
                      <a:srgbClr val="FFFFFF"/>
                    </a:solidFill>
                    <a:prstDash val="solid"/>
                  </a:ln>
                  <a:solidFill>
                    <a:srgbClr val="FFFFFF"/>
                  </a:solidFill>
                  <a:effectLst>
                    <a:outerShdw blurRad="63500" dir="3600000" algn="tl" rotWithShape="0">
                      <a:srgbClr val="000000">
                        <a:alpha val="70000"/>
                      </a:srgbClr>
                    </a:outerShdw>
                  </a:effectLst>
                </a:rPr>
                <a:t>.</a:t>
              </a:r>
            </a:p>
          </p:txBody>
        </p:sp>
      </p:grpSp>
      <p:pic>
        <p:nvPicPr>
          <p:cNvPr id="5124" name="Obraz 9"/>
          <p:cNvPicPr>
            <a:picLocks noChangeAspect="1" noChangeArrowheads="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1846263" y="5843480"/>
            <a:ext cx="5291137" cy="635215"/>
          </a:xfrm>
          <a:prstGeom prst="rect">
            <a:avLst/>
          </a:prstGeom>
          <a:noFill/>
          <a:ln w="9525">
            <a:noFill/>
            <a:miter lim="800000"/>
            <a:headEnd/>
            <a:tailEnd/>
          </a:ln>
        </p:spPr>
      </p:pic>
      <p:sp>
        <p:nvSpPr>
          <p:cNvPr id="55297" name="Rectangle 1"/>
          <p:cNvSpPr>
            <a:spLocks noChangeArrowheads="1"/>
          </p:cNvSpPr>
          <p:nvPr/>
        </p:nvSpPr>
        <p:spPr bwMode="auto">
          <a:xfrm>
            <a:off x="785786" y="6429396"/>
            <a:ext cx="7358082"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Szkolenie współfinansowane przez Unię Europejską w ramach Europejskiego Funduszu Społecznego</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Symbol zastępczy numeru slajdu 1"/>
          <p:cNvSpPr>
            <a:spLocks noGrp="1"/>
          </p:cNvSpPr>
          <p:nvPr>
            <p:ph type="sldNum" sz="quarter" idx="12"/>
          </p:nvPr>
        </p:nvSpPr>
        <p:spPr/>
        <p:txBody>
          <a:bodyPr/>
          <a:lstStyle/>
          <a:p>
            <a:fld id="{7712C452-EB1B-45F8-8182-C8F6BC9E24FC}" type="slidenum">
              <a:rPr lang="pl-PL" altLang="pl-PL" smtClean="0"/>
              <a:pPr/>
              <a:t>1</a:t>
            </a:fld>
            <a:endParaRPr lang="pl-PL" altLang="pl-P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4698722"/>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a:p>
            <a:pPr marL="541338" indent="-541338" algn="just"/>
            <a:r>
              <a:rPr lang="pl-PL" sz="1400" dirty="0" smtClean="0">
                <a:latin typeface="+mj-lt"/>
              </a:rPr>
              <a:t>        </a:t>
            </a:r>
            <a:r>
              <a:rPr lang="pl-PL" sz="1400" b="1" dirty="0" smtClean="0">
                <a:latin typeface="+mj-lt"/>
              </a:rPr>
              <a:t>c)</a:t>
            </a:r>
            <a:r>
              <a:rPr lang="pl-PL" sz="1400" dirty="0" smtClean="0">
                <a:latin typeface="+mj-lt"/>
              </a:rPr>
              <a:t>  </a:t>
            </a:r>
            <a:r>
              <a:rPr lang="pl-PL" sz="1400" dirty="0" smtClean="0">
                <a:latin typeface="Calibri" panose="020F0502020204030204" pitchFamily="34" charset="0"/>
              </a:rPr>
              <a:t>dostosowanie </a:t>
            </a:r>
            <a:r>
              <a:rPr lang="pl-PL" sz="1400" dirty="0">
                <a:latin typeface="Calibri" panose="020F0502020204030204" pitchFamily="34" charset="0"/>
              </a:rPr>
              <a:t>istniejących miejsc wychowania przedszkolnego do potrzeb dzieci z niepełnosprawnościami lub </a:t>
            </a:r>
            <a:r>
              <a:rPr lang="pl-PL" sz="1400" dirty="0" smtClean="0">
                <a:latin typeface="Calibri" panose="020F0502020204030204" pitchFamily="34" charset="0"/>
              </a:rPr>
              <a:t> realizacja </a:t>
            </a:r>
            <a:r>
              <a:rPr lang="pl-PL" sz="1400" dirty="0">
                <a:latin typeface="Calibri" panose="020F0502020204030204" pitchFamily="34" charset="0"/>
              </a:rPr>
              <a:t>dodatkowej oferty edukacyjnej i specjalistycznej umożliwiającej dziecku z niepełnosprawnością udział w wychowaniu przedszkolnym poprzez wyrównywanie deficytu wynikającego z niepełnosprawności;</a:t>
            </a:r>
          </a:p>
          <a:p>
            <a:pPr marL="447675" lvl="0" indent="-447675"/>
            <a:endParaRPr lang="pl-PL" sz="1400" dirty="0" smtClean="0">
              <a:latin typeface="+mj-lt"/>
            </a:endParaRPr>
          </a:p>
          <a:p>
            <a:pPr marL="541338" indent="-541338" algn="just"/>
            <a:r>
              <a:rPr lang="pl-PL" sz="1400" dirty="0" smtClean="0">
                <a:latin typeface="Calibri" panose="020F0502020204030204" pitchFamily="34" charset="0"/>
              </a:rPr>
              <a:t>       </a:t>
            </a:r>
            <a:r>
              <a:rPr lang="pl-PL" sz="1400" b="1" dirty="0" smtClean="0">
                <a:latin typeface="Calibri" panose="020F0502020204030204" pitchFamily="34" charset="0"/>
              </a:rPr>
              <a:t>d)</a:t>
            </a:r>
            <a:r>
              <a:rPr lang="pl-PL" sz="1400" dirty="0" smtClean="0">
                <a:latin typeface="Calibri" panose="020F0502020204030204" pitchFamily="34" charset="0"/>
              </a:rPr>
              <a:t> tworzenie </a:t>
            </a:r>
            <a:r>
              <a:rPr lang="pl-PL" sz="1400" dirty="0">
                <a:latin typeface="Calibri" panose="020F0502020204030204" pitchFamily="34" charset="0"/>
              </a:rPr>
              <a:t>nowych miejsc wychowania przedszkolnego, w tym miejsc wychowania przedszkolnego dostosowanych do potrzeb dzieci z niepełnosprawnościami, w istniejących lub nowoutworzonych ośrodkach wychowania przedszkolnego (również specjalnych i integracyjnych</a:t>
            </a:r>
            <a:r>
              <a:rPr lang="pl-PL" sz="1400" dirty="0" smtClean="0">
                <a:latin typeface="Calibri" panose="020F0502020204030204" pitchFamily="34" charset="0"/>
              </a:rPr>
              <a:t>);</a:t>
            </a:r>
            <a:endParaRPr lang="pl-PL" sz="1400" dirty="0">
              <a:latin typeface="Calibri" panose="020F0502020204030204" pitchFamily="34" charset="0"/>
            </a:endParaRPr>
          </a:p>
          <a:p>
            <a:pPr marL="541338" lvl="0" indent="-541338" algn="just"/>
            <a:endParaRPr lang="pl-PL" sz="1400" dirty="0" smtClean="0">
              <a:latin typeface="Calibri" panose="020F0502020204030204" pitchFamily="34" charset="0"/>
            </a:endParaRPr>
          </a:p>
          <a:p>
            <a:pPr marL="541338" lvl="0" indent="-541338"/>
            <a:r>
              <a:rPr lang="pl-PL" sz="1400" dirty="0" smtClean="0">
                <a:latin typeface="Calibri" panose="020F0502020204030204" pitchFamily="34" charset="0"/>
              </a:rPr>
              <a:t>       </a:t>
            </a:r>
            <a:r>
              <a:rPr lang="pl-PL" sz="1400" b="1" dirty="0" smtClean="0">
                <a:latin typeface="Calibri" panose="020F0502020204030204" pitchFamily="34" charset="0"/>
              </a:rPr>
              <a:t>e)</a:t>
            </a:r>
            <a:r>
              <a:rPr lang="pl-PL" sz="1400" dirty="0" smtClean="0">
                <a:latin typeface="Calibri" panose="020F0502020204030204" pitchFamily="34" charset="0"/>
              </a:rPr>
              <a:t>  wydłużenie </a:t>
            </a:r>
            <a:r>
              <a:rPr lang="pl-PL" sz="1400" dirty="0">
                <a:latin typeface="Calibri" panose="020F0502020204030204" pitchFamily="34" charset="0"/>
              </a:rPr>
              <a:t>godzin pracy ośrodków wychowania przedszkolnego bez konieczności jednoczesnej realizacji zakresu wsparcia, o którym mowa w pkt 1 c) i d</a:t>
            </a:r>
            <a:r>
              <a:rPr lang="pl-PL" sz="1400" dirty="0" smtClean="0">
                <a:latin typeface="Calibri" panose="020F0502020204030204" pitchFamily="34" charset="0"/>
              </a:rPr>
              <a:t>)</a:t>
            </a:r>
            <a:r>
              <a:rPr lang="pl-PL" sz="1400" baseline="30000" dirty="0" smtClean="0"/>
              <a:t> 4</a:t>
            </a:r>
            <a:endParaRPr lang="pl-PL" sz="1400" dirty="0">
              <a:latin typeface="Calibri" panose="020F0502020204030204" pitchFamily="34" charset="0"/>
            </a:endParaRPr>
          </a:p>
          <a:p>
            <a:pPr lvl="0"/>
            <a:endParaRPr lang="pl-PL" sz="1000" dirty="0" smtClean="0">
              <a:latin typeface="+mj-lt"/>
            </a:endParaRPr>
          </a:p>
          <a:p>
            <a:pPr lvl="0"/>
            <a:endParaRPr lang="pl-PL" sz="1000" dirty="0" smtClean="0">
              <a:latin typeface="+mj-lt"/>
            </a:endParaRPr>
          </a:p>
          <a:p>
            <a:pPr lvl="0"/>
            <a:endParaRPr lang="pl-PL" sz="1000" dirty="0">
              <a:latin typeface="+mj-lt"/>
            </a:endParaRPr>
          </a:p>
          <a:p>
            <a:pPr lvl="0"/>
            <a:endParaRPr lang="pl-PL" sz="1000" dirty="0" smtClean="0">
              <a:latin typeface="+mj-lt"/>
            </a:endParaRPr>
          </a:p>
          <a:p>
            <a:pPr lvl="0"/>
            <a:endParaRPr lang="pl-PL" sz="1000" dirty="0">
              <a:latin typeface="+mj-lt"/>
            </a:endParaRPr>
          </a:p>
          <a:p>
            <a:pPr lvl="0"/>
            <a:endParaRPr lang="pl-PL" sz="1000" dirty="0" smtClean="0">
              <a:latin typeface="+mj-lt"/>
            </a:endParaRPr>
          </a:p>
          <a:p>
            <a:pPr lvl="0"/>
            <a:endParaRPr lang="pl-PL" sz="1000" dirty="0" smtClean="0">
              <a:latin typeface="+mj-lt"/>
            </a:endParaRPr>
          </a:p>
          <a:p>
            <a:pPr lvl="0"/>
            <a:endParaRPr lang="pl-PL" sz="1000" dirty="0">
              <a:latin typeface="+mj-lt"/>
            </a:endParaRPr>
          </a:p>
          <a:p>
            <a:r>
              <a:rPr lang="pl-PL" sz="1600" baseline="30000" dirty="0" smtClean="0"/>
              <a:t>⁴ </a:t>
            </a:r>
            <a:r>
              <a:rPr lang="pl-PL" sz="1600" baseline="30000" dirty="0" smtClean="0">
                <a:latin typeface="Calibri" panose="020F0502020204030204" pitchFamily="34" charset="0"/>
              </a:rPr>
              <a:t>Szerszy </a:t>
            </a:r>
            <a:r>
              <a:rPr lang="pl-PL" sz="1600" baseline="30000" dirty="0">
                <a:latin typeface="Calibri" panose="020F0502020204030204" pitchFamily="34" charset="0"/>
              </a:rPr>
              <a:t>zakres wsparcia, wykraczający poza ramy Wytycznych ministra właściwego ds. rozwoju regionalnego pn. </a:t>
            </a:r>
            <a:r>
              <a:rPr lang="pl-PL" sz="1600" i="1" baseline="30000" dirty="0">
                <a:latin typeface="Calibri" panose="020F0502020204030204" pitchFamily="34" charset="0"/>
              </a:rPr>
              <a:t>Wytyczne w zakresie realizacji przedsięwzięć z udziałem środków Europejskiego Funduszu Społecznego w obszarze edukacji na lata 2014-2020</a:t>
            </a:r>
            <a:r>
              <a:rPr lang="pl-PL" sz="1600" baseline="30000" dirty="0">
                <a:latin typeface="Calibri" panose="020F0502020204030204" pitchFamily="34" charset="0"/>
              </a:rPr>
              <a:t>, wynika z zapisów RPO WO 2014-2020.</a:t>
            </a:r>
          </a:p>
          <a:p>
            <a:pPr algn="just"/>
            <a:endParaRPr lang="pl-PL" altLang="pl-PL" sz="10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10</a:t>
            </a:fld>
            <a:endParaRPr lang="pl-PL" altLang="pl-PL"/>
          </a:p>
        </p:txBody>
      </p:sp>
    </p:spTree>
    <p:extLst>
      <p:ext uri="{BB962C8B-B14F-4D97-AF65-F5344CB8AC3E}">
        <p14:creationId xmlns:p14="http://schemas.microsoft.com/office/powerpoint/2010/main" xmlns="" val="3533125319"/>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5016758"/>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a:p>
            <a:pPr algn="just"/>
            <a:endParaRPr lang="pl-PL" altLang="pl-PL" sz="1400" dirty="0" smtClean="0">
              <a:latin typeface="+mj-lt"/>
              <a:cs typeface="Times New Roman" pitchFamily="18" charset="0"/>
            </a:endParaRPr>
          </a:p>
          <a:p>
            <a:pPr marL="269875" lvl="0" indent="-269875"/>
            <a:r>
              <a:rPr lang="pl-PL" sz="1600" dirty="0"/>
              <a:t> </a:t>
            </a:r>
            <a:r>
              <a:rPr lang="pl-PL" sz="1400" b="1" dirty="0" smtClean="0">
                <a:latin typeface="Calibri" panose="020F0502020204030204" pitchFamily="34" charset="0"/>
              </a:rPr>
              <a:t>f)</a:t>
            </a:r>
            <a:r>
              <a:rPr lang="pl-PL" sz="1400" dirty="0" smtClean="0">
                <a:latin typeface="Calibri" panose="020F0502020204030204" pitchFamily="34" charset="0"/>
              </a:rPr>
              <a:t>  dostosowanie </a:t>
            </a:r>
            <a:r>
              <a:rPr lang="pl-PL" sz="1400" dirty="0">
                <a:latin typeface="Calibri" panose="020F0502020204030204" pitchFamily="34" charset="0"/>
              </a:rPr>
              <a:t>i doposażenie istniejącej infrastruktury wychowania przedszkolnego bez konieczności jednoczesnej </a:t>
            </a:r>
            <a:r>
              <a:rPr lang="pl-PL" sz="1400" dirty="0" smtClean="0">
                <a:latin typeface="Calibri" panose="020F0502020204030204" pitchFamily="34" charset="0"/>
              </a:rPr>
              <a:t> realizacji </a:t>
            </a:r>
            <a:r>
              <a:rPr lang="pl-PL" sz="1400" dirty="0">
                <a:latin typeface="Calibri" panose="020F0502020204030204" pitchFamily="34" charset="0"/>
              </a:rPr>
              <a:t>zakresu wsparcia, o którym mowa w pkt 1 c) i d), w zakresie</a:t>
            </a:r>
            <a:r>
              <a:rPr lang="pl-PL" sz="1400" dirty="0" smtClean="0">
                <a:latin typeface="Calibri" panose="020F0502020204030204" pitchFamily="34" charset="0"/>
              </a:rPr>
              <a:t>:</a:t>
            </a:r>
          </a:p>
          <a:p>
            <a:pPr lvl="0"/>
            <a:endParaRPr lang="pl-PL" sz="1400" dirty="0">
              <a:latin typeface="Calibri" panose="020F0502020204030204" pitchFamily="34" charset="0"/>
            </a:endParaRPr>
          </a:p>
          <a:p>
            <a:pPr marL="285750" lvl="0" indent="-285750">
              <a:buFontTx/>
              <a:buChar char="-"/>
            </a:pPr>
            <a:r>
              <a:rPr lang="pl-PL" sz="1400" dirty="0" smtClean="0">
                <a:latin typeface="Calibri" panose="020F0502020204030204" pitchFamily="34" charset="0"/>
              </a:rPr>
              <a:t>potrzeb </a:t>
            </a:r>
            <a:r>
              <a:rPr lang="pl-PL" sz="1400" dirty="0">
                <a:latin typeface="Calibri" panose="020F0502020204030204" pitchFamily="34" charset="0"/>
              </a:rPr>
              <a:t>dzieci w wieku przedszkolnym</a:t>
            </a:r>
            <a:r>
              <a:rPr lang="pl-PL" sz="1400" dirty="0" smtClean="0">
                <a:latin typeface="Calibri" panose="020F0502020204030204" pitchFamily="34" charset="0"/>
              </a:rPr>
              <a:t>,</a:t>
            </a:r>
          </a:p>
          <a:p>
            <a:pPr lvl="0"/>
            <a:endParaRPr lang="pl-PL" sz="1400" dirty="0">
              <a:latin typeface="Calibri" panose="020F0502020204030204" pitchFamily="34" charset="0"/>
            </a:endParaRPr>
          </a:p>
          <a:p>
            <a:pPr marL="285750" indent="-285750">
              <a:buFontTx/>
              <a:buChar char="-"/>
            </a:pPr>
            <a:r>
              <a:rPr lang="pl-PL" sz="1400" dirty="0" smtClean="0">
                <a:latin typeface="Calibri" panose="020F0502020204030204" pitchFamily="34" charset="0"/>
              </a:rPr>
              <a:t>specyficznych </a:t>
            </a:r>
            <a:r>
              <a:rPr lang="pl-PL" sz="1400" dirty="0">
                <a:latin typeface="Calibri" panose="020F0502020204030204" pitchFamily="34" charset="0"/>
              </a:rPr>
              <a:t>potrzeb dzieci 3-4 </a:t>
            </a:r>
            <a:r>
              <a:rPr lang="pl-PL" sz="1400" dirty="0" smtClean="0">
                <a:latin typeface="Calibri" panose="020F0502020204030204" pitchFamily="34" charset="0"/>
              </a:rPr>
              <a:t>letnich⁵.</a:t>
            </a:r>
          </a:p>
          <a:p>
            <a:pPr marL="285750" indent="-285750">
              <a:buFontTx/>
              <a:buChar char="-"/>
            </a:pPr>
            <a:endParaRPr lang="pl-PL" sz="1400" dirty="0">
              <a:latin typeface="Calibri" panose="020F0502020204030204" pitchFamily="34" charset="0"/>
            </a:endParaRPr>
          </a:p>
          <a:p>
            <a:pPr marL="285750" indent="-285750">
              <a:buFontTx/>
              <a:buChar char="-"/>
            </a:pPr>
            <a:endParaRPr lang="pl-PL" sz="1400" dirty="0" smtClean="0">
              <a:latin typeface="Calibri" panose="020F0502020204030204" pitchFamily="34" charset="0"/>
            </a:endParaRPr>
          </a:p>
          <a:p>
            <a:pPr marL="285750" indent="-285750">
              <a:buFontTx/>
              <a:buChar char="-"/>
            </a:pPr>
            <a:endParaRPr lang="pl-PL" sz="1400" dirty="0" smtClean="0">
              <a:latin typeface="Calibri" panose="020F0502020204030204" pitchFamily="34" charset="0"/>
            </a:endParaRPr>
          </a:p>
          <a:p>
            <a:pPr marL="285750" indent="-285750">
              <a:buFontTx/>
              <a:buChar char="-"/>
            </a:pPr>
            <a:endParaRPr lang="pl-PL" sz="1400" dirty="0">
              <a:latin typeface="Calibri" panose="020F0502020204030204" pitchFamily="34" charset="0"/>
            </a:endParaRPr>
          </a:p>
          <a:p>
            <a:pPr marL="285750" indent="-285750">
              <a:buFontTx/>
              <a:buChar char="-"/>
            </a:pPr>
            <a:endParaRPr lang="pl-PL" sz="1400" dirty="0" smtClean="0">
              <a:latin typeface="Calibri" panose="020F0502020204030204" pitchFamily="34" charset="0"/>
            </a:endParaRPr>
          </a:p>
          <a:p>
            <a:endParaRPr lang="pl-PL" sz="1400" dirty="0" smtClean="0">
              <a:latin typeface="Calibri" panose="020F0502020204030204" pitchFamily="34" charset="0"/>
            </a:endParaRPr>
          </a:p>
          <a:p>
            <a:endParaRPr lang="pl-PL" sz="1400" dirty="0" smtClean="0">
              <a:latin typeface="Calibri" panose="020F0502020204030204" pitchFamily="34" charset="0"/>
            </a:endParaRPr>
          </a:p>
          <a:p>
            <a:pPr marL="93663" indent="-93663" algn="just"/>
            <a:r>
              <a:rPr lang="pl-PL" sz="1000" dirty="0" smtClean="0">
                <a:latin typeface="Calibri" panose="020F0502020204030204" pitchFamily="34" charset="0"/>
              </a:rPr>
              <a:t>⁵ Szerszy zakres wsparcia, wykraczający poza ramy Wytycznych ministra właściwego ds. rozwoju regionalnego pn. </a:t>
            </a:r>
            <a:r>
              <a:rPr lang="pl-PL" sz="1000" i="1" dirty="0" smtClean="0">
                <a:latin typeface="Calibri" panose="020F0502020204030204" pitchFamily="34" charset="0"/>
              </a:rPr>
              <a:t>Wytyczne w zakresie realizacji przedsięwzięć </a:t>
            </a:r>
            <a:br>
              <a:rPr lang="pl-PL" sz="1000" i="1" dirty="0" smtClean="0">
                <a:latin typeface="Calibri" panose="020F0502020204030204" pitchFamily="34" charset="0"/>
              </a:rPr>
            </a:br>
            <a:r>
              <a:rPr lang="pl-PL" sz="1000" i="1" dirty="0" smtClean="0">
                <a:latin typeface="Calibri" panose="020F0502020204030204" pitchFamily="34" charset="0"/>
              </a:rPr>
              <a:t>z udziałem środków Europejskiego Funduszu Społecznego w obszarze edukacji na lata 2014-2020</a:t>
            </a:r>
            <a:r>
              <a:rPr lang="pl-PL" sz="1000" dirty="0" smtClean="0">
                <a:latin typeface="Calibri" panose="020F0502020204030204" pitchFamily="34" charset="0"/>
              </a:rPr>
              <a:t>, wynika z zapisów RPO WO 2014-2020. Wiek przedszkolny określony w ustawie z dnia 7 września 1991r. o systemie oświaty (Dz. U. 2016 poz. 1943 z </a:t>
            </a:r>
            <a:r>
              <a:rPr lang="pl-PL" sz="1000" dirty="0" err="1" smtClean="0">
                <a:latin typeface="Calibri" panose="020F0502020204030204" pitchFamily="34" charset="0"/>
              </a:rPr>
              <a:t>późn</a:t>
            </a:r>
            <a:r>
              <a:rPr lang="pl-PL" sz="1000" dirty="0" smtClean="0">
                <a:latin typeface="Calibri" panose="020F0502020204030204" pitchFamily="34" charset="0"/>
              </a:rPr>
              <a:t>. zm.)</a:t>
            </a:r>
          </a:p>
          <a:p>
            <a:endParaRPr lang="pl-PL" sz="1400" dirty="0" smtClean="0">
              <a:latin typeface="Calibri" panose="020F0502020204030204" pitchFamily="34" charset="0"/>
            </a:endParaRPr>
          </a:p>
          <a:p>
            <a:endParaRPr lang="pl-PL" sz="1400" dirty="0">
              <a:latin typeface="Calibri" panose="020F0502020204030204" pitchFamily="34"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11</a:t>
            </a:fld>
            <a:endParaRPr lang="pl-PL" altLang="pl-PL"/>
          </a:p>
        </p:txBody>
      </p:sp>
    </p:spTree>
    <p:extLst>
      <p:ext uri="{BB962C8B-B14F-4D97-AF65-F5344CB8AC3E}">
        <p14:creationId xmlns:p14="http://schemas.microsoft.com/office/powerpoint/2010/main" xmlns="" val="148739124"/>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5283498"/>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342900" indent="-342900" algn="just">
              <a:buFont typeface="+mj-lt"/>
              <a:buAutoNum type="arabicParenR"/>
            </a:pPr>
            <a:r>
              <a:rPr lang="pl-PL" sz="1400" dirty="0" smtClean="0">
                <a:latin typeface="Calibri" panose="020F0502020204030204" pitchFamily="34" charset="0"/>
              </a:rPr>
              <a:t>Finansowanie </a:t>
            </a:r>
            <a:r>
              <a:rPr lang="pl-PL" sz="1400" dirty="0">
                <a:latin typeface="Calibri" panose="020F0502020204030204" pitchFamily="34" charset="0"/>
              </a:rPr>
              <a:t>realizacji dodatkowych zajęć oraz wsparcie nauczycieli odbywa się przez okres nie dłuższy niż 24 </a:t>
            </a:r>
            <a:r>
              <a:rPr lang="pl-PL" sz="1400" dirty="0" smtClean="0">
                <a:latin typeface="Calibri" panose="020F0502020204030204" pitchFamily="34" charset="0"/>
              </a:rPr>
              <a:t>  </a:t>
            </a:r>
            <a:r>
              <a:rPr lang="pl-PL" sz="1400" dirty="0" smtClean="0">
                <a:latin typeface="Calibri" panose="020F0502020204030204" pitchFamily="34" charset="0"/>
              </a:rPr>
              <a:t>miesiące⁶.</a:t>
            </a:r>
            <a:endParaRPr lang="pl-PL" sz="1400" dirty="0" smtClean="0">
              <a:latin typeface="Calibri" panose="020F0502020204030204" pitchFamily="34" charset="0"/>
            </a:endParaRPr>
          </a:p>
          <a:p>
            <a:pPr marL="342900" indent="-342900" algn="just">
              <a:buFont typeface="+mj-lt"/>
              <a:buAutoNum type="arabicParenR"/>
            </a:pPr>
            <a:endParaRPr lang="pl-PL" sz="1400" dirty="0" smtClean="0">
              <a:latin typeface="Calibri" panose="020F0502020204030204" pitchFamily="34" charset="0"/>
            </a:endParaRPr>
          </a:p>
          <a:p>
            <a:pPr marL="354013" indent="-354013" algn="just">
              <a:buFont typeface="+mj-lt"/>
              <a:buAutoNum type="arabicParenR"/>
            </a:pPr>
            <a:r>
              <a:rPr lang="pl-PL" sz="1400" dirty="0" smtClean="0">
                <a:latin typeface="Calibri" panose="020F0502020204030204" pitchFamily="34" charset="0"/>
              </a:rPr>
              <a:t>W </a:t>
            </a:r>
            <a:r>
              <a:rPr lang="pl-PL" sz="1400" dirty="0">
                <a:latin typeface="Calibri" panose="020F0502020204030204" pitchFamily="34" charset="0"/>
              </a:rPr>
              <a:t>zakresie indywidualizacji pracy z dzieckiem 3-4 letnim, w </a:t>
            </a:r>
            <a:r>
              <a:rPr lang="pl-PL" sz="1400" dirty="0" smtClean="0">
                <a:latin typeface="Calibri" panose="020F0502020204030204" pitchFamily="34" charset="0"/>
              </a:rPr>
              <a:t>tym o </a:t>
            </a:r>
            <a:r>
              <a:rPr lang="pl-PL" sz="1400" dirty="0">
                <a:latin typeface="Calibri" panose="020F0502020204030204" pitchFamily="34" charset="0"/>
              </a:rPr>
              <a:t>specjalnych potrzebach edukacyjnych możliwy jest zakup specjalistycznego sprzętu i pomocy dydaktycznych do placówek wychowania przedszkolnego koniecznych do rozpoznawania potrzeb, wspomagania rozwoju i prowadzenia terapii dzieci ze specjalnymi potrzebami edukacyjnymi, w tym dzieci z </a:t>
            </a:r>
            <a:r>
              <a:rPr lang="pl-PL" sz="1400" dirty="0" smtClean="0">
                <a:latin typeface="Calibri" panose="020F0502020204030204" pitchFamily="34" charset="0"/>
              </a:rPr>
              <a:t>niepełnosprawnościami.</a:t>
            </a:r>
          </a:p>
          <a:p>
            <a:pPr marL="354013" indent="-354013" algn="just">
              <a:buFont typeface="+mj-lt"/>
              <a:buAutoNum type="arabicParenR"/>
            </a:pPr>
            <a:endParaRPr lang="pl-PL" sz="1400" dirty="0" smtClean="0">
              <a:latin typeface="Calibri" panose="020F0502020204030204" pitchFamily="34" charset="0"/>
            </a:endParaRPr>
          </a:p>
          <a:p>
            <a:pPr marL="354013" indent="-354013" algn="just">
              <a:buFont typeface="+mj-lt"/>
              <a:buAutoNum type="arabicParenR"/>
            </a:pPr>
            <a:r>
              <a:rPr lang="pl-PL" sz="1400" dirty="0" smtClean="0">
                <a:latin typeface="Calibri" panose="020F0502020204030204" pitchFamily="34" charset="0"/>
              </a:rPr>
              <a:t>Kwota wydatków na realizację dodatkowych zajęć wyrównujących może przekroczyć 30% kosztów bezpośrednich </a:t>
            </a:r>
            <a:r>
              <a:rPr lang="pl-PL" sz="1400" dirty="0" smtClean="0">
                <a:latin typeface="Calibri" panose="020F0502020204030204" pitchFamily="34" charset="0"/>
              </a:rPr>
              <a:t>projektu⁷.</a:t>
            </a:r>
            <a:endParaRPr lang="pl-PL" sz="1400" dirty="0" smtClean="0">
              <a:latin typeface="Calibri" panose="020F0502020204030204" pitchFamily="34" charset="0"/>
            </a:endParaRPr>
          </a:p>
          <a:p>
            <a:pPr marL="354013" indent="-354013" algn="just">
              <a:buFont typeface="+mj-lt"/>
              <a:buAutoNum type="arabicParenR"/>
            </a:pPr>
            <a:endParaRPr lang="pl-PL" sz="1400" dirty="0" smtClean="0">
              <a:latin typeface="Calibri" panose="020F0502020204030204" pitchFamily="34" charset="0"/>
            </a:endParaRPr>
          </a:p>
          <a:p>
            <a:pPr marL="354013" indent="-354013" algn="just">
              <a:buFont typeface="+mj-lt"/>
              <a:buAutoNum type="arabicParenR"/>
            </a:pPr>
            <a:r>
              <a:rPr lang="pl-PL" sz="1400" dirty="0" smtClean="0">
                <a:latin typeface="Calibri" panose="020F0502020204030204" pitchFamily="34" charset="0"/>
              </a:rPr>
              <a:t>Dostosowanie i doposażenie istniejących ośrodków wychowania przedszkolnego do potrzeb i możliwości dzieci </a:t>
            </a:r>
            <a:br>
              <a:rPr lang="pl-PL" sz="1400" dirty="0" smtClean="0">
                <a:latin typeface="Calibri" panose="020F0502020204030204" pitchFamily="34" charset="0"/>
              </a:rPr>
            </a:br>
            <a:r>
              <a:rPr lang="pl-PL" sz="1400" dirty="0" smtClean="0">
                <a:latin typeface="Calibri" panose="020F0502020204030204" pitchFamily="34" charset="0"/>
              </a:rPr>
              <a:t>w wieku przedszkolnym/specyficznych potrzeb dzieci w wieku 3-4 lat możliwe jest wyłącznie w ramach ośrodków, w których odnotowuje się potrzeby w tym zakresie. Wnioski z diagnozy muszą stanowić element wniosku </a:t>
            </a:r>
            <a:br>
              <a:rPr lang="pl-PL" sz="1400" dirty="0" smtClean="0">
                <a:latin typeface="Calibri" panose="020F0502020204030204" pitchFamily="34" charset="0"/>
              </a:rPr>
            </a:br>
            <a:r>
              <a:rPr lang="pl-PL" sz="1400" dirty="0" smtClean="0">
                <a:latin typeface="Calibri" panose="020F0502020204030204" pitchFamily="34" charset="0"/>
              </a:rPr>
              <a:t>o dofinansowanie.</a:t>
            </a:r>
          </a:p>
          <a:p>
            <a:pPr marL="354013" indent="-354013" algn="just">
              <a:buAutoNum type="arabicParenR" startAt="4"/>
            </a:pPr>
            <a:endParaRPr lang="pl-PL" sz="1400" dirty="0">
              <a:latin typeface="Calibri" panose="020F0502020204030204" pitchFamily="34" charset="0"/>
            </a:endParaRPr>
          </a:p>
          <a:p>
            <a:pPr algn="just"/>
            <a:r>
              <a:rPr lang="pl-PL" sz="1000" dirty="0" smtClean="0">
                <a:latin typeface="Calibri" panose="020F0502020204030204" pitchFamily="34" charset="0"/>
              </a:rPr>
              <a:t>⁶Zgodnie </a:t>
            </a:r>
            <a:r>
              <a:rPr lang="pl-PL" sz="1000" dirty="0">
                <a:latin typeface="Calibri" panose="020F0502020204030204" pitchFamily="34" charset="0"/>
              </a:rPr>
              <a:t>z RPO WO 2014-2020. Powyższe oznacza, że nie musi zostać spełniony warunek, o którym mowa w Podrozdziale 3.1 pkt 14 </a:t>
            </a:r>
            <a:r>
              <a:rPr lang="pl-PL" sz="1000" i="1" dirty="0">
                <a:latin typeface="Calibri" panose="020F0502020204030204" pitchFamily="34" charset="0"/>
              </a:rPr>
              <a:t>Wytycznych w zakresie realizacji przedsięwzięć z udziałem środków Europejskiego Funduszu Społecznego w obszarze edukacji na lata 2014-2020</a:t>
            </a:r>
            <a:r>
              <a:rPr lang="pl-PL" sz="1000" dirty="0">
                <a:latin typeface="Calibri" panose="020F0502020204030204" pitchFamily="34" charset="0"/>
              </a:rPr>
              <a:t>.</a:t>
            </a:r>
          </a:p>
          <a:p>
            <a:pPr algn="just"/>
            <a:r>
              <a:rPr lang="pl-PL" sz="1000" dirty="0" smtClean="0">
                <a:latin typeface="Calibri" panose="020F0502020204030204" pitchFamily="34" charset="0"/>
              </a:rPr>
              <a:t>⁷</a:t>
            </a:r>
            <a:r>
              <a:rPr lang="pl-PL" sz="1000" dirty="0" smtClean="0">
                <a:latin typeface="Calibri" panose="020F0502020204030204" pitchFamily="34" charset="0"/>
              </a:rPr>
              <a:t>Zgodnie </a:t>
            </a:r>
            <a:r>
              <a:rPr lang="pl-PL" sz="1000" dirty="0">
                <a:latin typeface="Calibri" panose="020F0502020204030204" pitchFamily="34" charset="0"/>
              </a:rPr>
              <a:t>z RPO WO 2014-2020. Powyższe oznacza, że nie musi zostać spełniony warunek, o którym mowa w Podrozdziale 3.1 pkt </a:t>
            </a:r>
            <a:r>
              <a:rPr lang="pl-PL" sz="1000" dirty="0" smtClean="0">
                <a:latin typeface="Calibri" panose="020F0502020204030204" pitchFamily="34" charset="0"/>
              </a:rPr>
              <a:t>13 </a:t>
            </a:r>
            <a:r>
              <a:rPr lang="pl-PL" sz="1000" dirty="0" err="1" smtClean="0">
                <a:latin typeface="Calibri" panose="020F0502020204030204" pitchFamily="34" charset="0"/>
              </a:rPr>
              <a:t>ppkt</a:t>
            </a:r>
            <a:r>
              <a:rPr lang="pl-PL" sz="1000" dirty="0" smtClean="0">
                <a:latin typeface="Calibri" panose="020F0502020204030204" pitchFamily="34" charset="0"/>
              </a:rPr>
              <a:t>. h </a:t>
            </a:r>
            <a:r>
              <a:rPr lang="pl-PL" sz="1000" i="1" dirty="0">
                <a:latin typeface="Calibri" panose="020F0502020204030204" pitchFamily="34" charset="0"/>
              </a:rPr>
              <a:t>Wytycznych w zakresie realizacji przedsięwzięć z udziałem środków Europejskiego Funduszu Społecznego w obszarze edukacji na lata 2014-2020</a:t>
            </a:r>
            <a:r>
              <a:rPr lang="pl-PL" sz="1000" dirty="0">
                <a:latin typeface="Calibri" panose="020F0502020204030204" pitchFamily="34" charset="0"/>
              </a:rPr>
              <a:t>.</a:t>
            </a:r>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12</a:t>
            </a:fld>
            <a:endParaRPr lang="pl-PL" altLang="pl-PL"/>
          </a:p>
        </p:txBody>
      </p:sp>
    </p:spTree>
    <p:extLst>
      <p:ext uri="{BB962C8B-B14F-4D97-AF65-F5344CB8AC3E}">
        <p14:creationId xmlns:p14="http://schemas.microsoft.com/office/powerpoint/2010/main" xmlns="" val="2477982713"/>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4852610"/>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b="1" dirty="0" smtClean="0">
              <a:latin typeface="+mj-lt"/>
            </a:endParaRPr>
          </a:p>
          <a:p>
            <a:pPr marL="269875" indent="-269875" algn="just"/>
            <a:r>
              <a:rPr lang="pl-PL" sz="1400" dirty="0" smtClean="0">
                <a:latin typeface="Calibri" panose="020F0502020204030204" pitchFamily="34" charset="0"/>
              </a:rPr>
              <a:t>5) Interwencja podejmowana w zakresie tworzenia nowych miejsc w ośrodkach wychowania przedszkolnego     uzależniona jest od trendów demograficznych oraz rzeczywistych potrzeb wewnątrzregionalnych województwa.</a:t>
            </a:r>
          </a:p>
          <a:p>
            <a:pPr marL="269875" indent="-269875" algn="just"/>
            <a:endParaRPr lang="pl-PL" sz="1400" dirty="0">
              <a:latin typeface="Calibri" panose="020F0502020204030204" pitchFamily="34" charset="0"/>
            </a:endParaRPr>
          </a:p>
          <a:p>
            <a:pPr marL="269875" indent="-269875" algn="just"/>
            <a:r>
              <a:rPr lang="pl-PL" sz="1400" dirty="0" smtClean="0">
                <a:latin typeface="Calibri" panose="020F0502020204030204" pitchFamily="34" charset="0"/>
              </a:rPr>
              <a:t>6)  Wkład </a:t>
            </a:r>
            <a:r>
              <a:rPr lang="pl-PL" sz="1400" dirty="0">
                <a:latin typeface="Calibri" panose="020F0502020204030204" pitchFamily="34" charset="0"/>
              </a:rPr>
              <a:t>funduszy strukturalnych w realizację działań ukierunkowanych na upowszechnienie edukacji przedszkolnej </a:t>
            </a:r>
            <a:br>
              <a:rPr lang="pl-PL" sz="1400" dirty="0">
                <a:latin typeface="Calibri" panose="020F0502020204030204" pitchFamily="34" charset="0"/>
              </a:rPr>
            </a:br>
            <a:r>
              <a:rPr lang="pl-PL" sz="1400" dirty="0">
                <a:latin typeface="Calibri" panose="020F0502020204030204" pitchFamily="34" charset="0"/>
              </a:rPr>
              <a:t>w regionie nie może zastępować publicznych lub równoważnych wydatków przeznaczonych na ten cel. </a:t>
            </a:r>
          </a:p>
          <a:p>
            <a:pPr marL="269875" indent="-269875" algn="just"/>
            <a:endParaRPr lang="pl-PL" sz="1400" dirty="0">
              <a:latin typeface="Calibri" panose="020F0502020204030204" pitchFamily="34" charset="0"/>
            </a:endParaRPr>
          </a:p>
          <a:p>
            <a:pPr marL="269875" lvl="0" indent="-269875" algn="just">
              <a:buAutoNum type="arabicParenR" startAt="7"/>
            </a:pPr>
            <a:r>
              <a:rPr lang="pl-PL" sz="1400" dirty="0" smtClean="0">
                <a:latin typeface="Calibri" panose="020F0502020204030204" pitchFamily="34" charset="0"/>
              </a:rPr>
              <a:t>Działania </a:t>
            </a:r>
            <a:r>
              <a:rPr lang="pl-PL" sz="1400" dirty="0">
                <a:latin typeface="Calibri" panose="020F0502020204030204" pitchFamily="34" charset="0"/>
              </a:rPr>
              <a:t>świadomościowe (kampanie informacyjne i działania upowszechniające) będą możliwe do finansowania jedynie jeśli będą stanowić część projektu i będą uzupełniać działania o charakterze wdrożeniowym w ramach tego projektu, z zastrzeżeniem że nie mogą przekroczyć 10% kosztów kwalifikowalnych</a:t>
            </a:r>
            <a:r>
              <a:rPr lang="pl-PL" sz="1400" dirty="0" smtClean="0">
                <a:latin typeface="Calibri" panose="020F0502020204030204" pitchFamily="34" charset="0"/>
              </a:rPr>
              <a:t>.</a:t>
            </a:r>
          </a:p>
          <a:p>
            <a:pPr marL="342900" lvl="0" indent="-342900" algn="just">
              <a:buAutoNum type="arabicParenR" startAt="7"/>
            </a:pPr>
            <a:endParaRPr lang="pl-PL" sz="1400" dirty="0">
              <a:latin typeface="Calibri" panose="020F0502020204030204" pitchFamily="34" charset="0"/>
            </a:endParaRPr>
          </a:p>
          <a:p>
            <a:pPr marL="269875" lvl="0" indent="-269875" algn="just">
              <a:tabLst>
                <a:tab pos="177800" algn="l"/>
                <a:tab pos="269875" algn="l"/>
              </a:tabLst>
            </a:pPr>
            <a:r>
              <a:rPr lang="pl-PL" sz="1400" dirty="0" smtClean="0">
                <a:latin typeface="Calibri" panose="020F0502020204030204" pitchFamily="34" charset="0"/>
              </a:rPr>
              <a:t>8)  Łączny </a:t>
            </a:r>
            <a:r>
              <a:rPr lang="pl-PL" sz="1400" dirty="0">
                <a:latin typeface="Calibri" panose="020F0502020204030204" pitchFamily="34" charset="0"/>
              </a:rPr>
              <a:t>limit wydatków związanych z zakupem środków trwałych, poniesionych w ramach kosztów bezpośrednich (włączając cross-</a:t>
            </a:r>
            <a:r>
              <a:rPr lang="pl-PL" sz="1400" dirty="0" err="1">
                <a:latin typeface="Calibri" panose="020F0502020204030204" pitchFamily="34" charset="0"/>
              </a:rPr>
              <a:t>financing</a:t>
            </a:r>
            <a:r>
              <a:rPr lang="pl-PL" sz="1400" dirty="0">
                <a:latin typeface="Calibri" panose="020F0502020204030204" pitchFamily="34" charset="0"/>
              </a:rPr>
              <a:t>), nie może przekroczyć 20% wydatków projektu. </a:t>
            </a:r>
          </a:p>
          <a:p>
            <a:pPr algn="just">
              <a:tabLst>
                <a:tab pos="269875" algn="l"/>
              </a:tabLst>
            </a:pPr>
            <a:endParaRPr lang="pl-PL" sz="1400" baseline="30000" dirty="0" smtClean="0"/>
          </a:p>
          <a:p>
            <a:pPr marL="269875" lvl="0" indent="-269875" algn="just"/>
            <a:r>
              <a:rPr lang="pl-PL" sz="1400" dirty="0" smtClean="0">
                <a:latin typeface="Calibri" panose="020F0502020204030204" pitchFamily="34" charset="0"/>
              </a:rPr>
              <a:t>9) Decyzją </a:t>
            </a:r>
            <a:r>
              <a:rPr lang="pl-PL" sz="1400" dirty="0">
                <a:latin typeface="Calibri" panose="020F0502020204030204" pitchFamily="34" charset="0"/>
              </a:rPr>
              <a:t>IZ RPO WO ze względu na przyjętą demarkację pomiędzy poddziałaniami 9.1.3 i 9.1.4 ze wsparcia </a:t>
            </a:r>
            <a:r>
              <a:rPr lang="pl-PL" sz="1400" dirty="0" smtClean="0">
                <a:latin typeface="Calibri" panose="020F0502020204030204" pitchFamily="34" charset="0"/>
              </a:rPr>
              <a:t>   zaprojektowanego </a:t>
            </a:r>
            <a:r>
              <a:rPr lang="pl-PL" sz="1400" dirty="0">
                <a:latin typeface="Calibri" panose="020F0502020204030204" pitchFamily="34" charset="0"/>
              </a:rPr>
              <a:t>w ramach poddziałania 9.1.3 wyłączone są:</a:t>
            </a:r>
          </a:p>
          <a:p>
            <a:pPr marL="354013" lvl="0" indent="6350" algn="just">
              <a:buFont typeface="+mj-lt"/>
              <a:buAutoNum type="alphaLcParenR"/>
            </a:pPr>
            <a:r>
              <a:rPr lang="pl-PL" sz="1400" dirty="0">
                <a:latin typeface="Calibri" panose="020F0502020204030204" pitchFamily="34" charset="0"/>
              </a:rPr>
              <a:t> ośrodki wychowania przedszkolnego zlokalizowane na terenie Aglomeracji Opolskiej,</a:t>
            </a:r>
          </a:p>
          <a:p>
            <a:pPr marL="534988" lvl="0" indent="-174625" algn="just">
              <a:buFont typeface="+mj-lt"/>
              <a:buAutoNum type="alphaLcParenR"/>
              <a:tabLst>
                <a:tab pos="534988" algn="l"/>
              </a:tabLst>
            </a:pPr>
            <a:r>
              <a:rPr lang="pl-PL" sz="1400" dirty="0">
                <a:latin typeface="Calibri" panose="020F0502020204030204" pitchFamily="34" charset="0"/>
              </a:rPr>
              <a:t>dzieci w wieku przedszkolnym wyżej wymienionych ośrodków wychowania przedszkolnego i ich   rodzice/opiekunowie,</a:t>
            </a:r>
          </a:p>
          <a:p>
            <a:pPr marL="354013" lvl="0" indent="6350" algn="just">
              <a:buFont typeface="+mj-lt"/>
              <a:buAutoNum type="alphaLcParenR"/>
            </a:pPr>
            <a:r>
              <a:rPr lang="pl-PL" sz="1400" dirty="0">
                <a:latin typeface="Calibri" panose="020F0502020204030204" pitchFamily="34" charset="0"/>
              </a:rPr>
              <a:t> nauczyciele wyżej wymienionych ośrodków wychowania przedszkolnego.</a:t>
            </a:r>
          </a:p>
          <a:p>
            <a:pPr algn="just"/>
            <a:endParaRPr lang="pl-PL" altLang="pl-PL" sz="14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13</a:t>
            </a:fld>
            <a:endParaRPr lang="pl-PL" altLang="pl-PL"/>
          </a:p>
        </p:txBody>
      </p:sp>
    </p:spTree>
    <p:extLst>
      <p:ext uri="{BB962C8B-B14F-4D97-AF65-F5344CB8AC3E}">
        <p14:creationId xmlns:p14="http://schemas.microsoft.com/office/powerpoint/2010/main" xmlns="" val="3056460181"/>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5960606"/>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marL="354013" lvl="0" indent="-260350" algn="just"/>
            <a:endParaRPr lang="pl-PL" sz="1400" b="1" dirty="0" smtClean="0">
              <a:latin typeface="+mj-lt"/>
            </a:endParaRPr>
          </a:p>
          <a:p>
            <a:pPr marL="434975" lvl="0" indent="-342900" algn="just">
              <a:buFont typeface="+mj-lt"/>
              <a:buAutoNum type="arabicParenR" startAt="10"/>
            </a:pPr>
            <a:r>
              <a:rPr lang="pl-PL" sz="1400" dirty="0" smtClean="0">
                <a:latin typeface="Calibri" panose="020F0502020204030204" pitchFamily="34" charset="0"/>
              </a:rPr>
              <a:t>Wszyscy </a:t>
            </a:r>
            <a:r>
              <a:rPr lang="pl-PL" sz="1400" dirty="0">
                <a:latin typeface="Calibri" panose="020F0502020204030204" pitchFamily="34" charset="0"/>
              </a:rPr>
              <a:t>nauczyciele objęci wsparciem w ramach projektu w zakresie doskonalenia i podnoszenia umiejętności, kompetencji lub kwalifikacji na zakończenie wsparcia muszą uzyskać potwierdzenie nabycia umiejętności, kompetencji i/lub kwalifikacji. Sposób weryfikacji zgodnie z zapisami pkt 21 niniejszego Regulaminu konkursu.</a:t>
            </a:r>
          </a:p>
          <a:p>
            <a:pPr algn="just"/>
            <a:endParaRPr lang="pl-PL" sz="1400" dirty="0">
              <a:latin typeface="+mj-lt"/>
            </a:endParaRPr>
          </a:p>
          <a:p>
            <a:pPr marL="447675" indent="-354013" algn="just"/>
            <a:r>
              <a:rPr lang="pl-PL" sz="1400" dirty="0" smtClean="0">
                <a:latin typeface="Calibri" panose="020F0502020204030204" pitchFamily="34" charset="0"/>
              </a:rPr>
              <a:t>11) Zakres </a:t>
            </a:r>
            <a:r>
              <a:rPr lang="pl-PL" sz="1400" dirty="0">
                <a:latin typeface="Calibri" panose="020F0502020204030204" pitchFamily="34" charset="0"/>
              </a:rPr>
              <a:t>wsparcia w ramach realizacji projektów </a:t>
            </a:r>
            <a:r>
              <a:rPr lang="pl-PL" sz="1400" b="1" dirty="0">
                <a:latin typeface="Calibri" panose="020F0502020204030204" pitchFamily="34" charset="0"/>
              </a:rPr>
              <a:t>typu 1</a:t>
            </a:r>
            <a:r>
              <a:rPr lang="pl-PL" sz="1400" dirty="0">
                <a:latin typeface="Calibri" panose="020F0502020204030204" pitchFamily="34" charset="0"/>
              </a:rPr>
              <a:t>, </a:t>
            </a:r>
            <a:r>
              <a:rPr lang="pl-PL" sz="1400" b="1" dirty="0">
                <a:latin typeface="Calibri" panose="020F0502020204030204" pitchFamily="34" charset="0"/>
              </a:rPr>
              <a:t>działanie a)</a:t>
            </a:r>
            <a:r>
              <a:rPr lang="pl-PL" sz="1400" dirty="0">
                <a:latin typeface="Calibri" panose="020F0502020204030204" pitchFamily="34" charset="0"/>
              </a:rPr>
              <a:t>, </a:t>
            </a:r>
            <a:r>
              <a:rPr lang="pl-PL" sz="1400" b="1" dirty="0">
                <a:latin typeface="Calibri" panose="020F0502020204030204" pitchFamily="34" charset="0"/>
              </a:rPr>
              <a:t>zakres ii </a:t>
            </a:r>
            <a:r>
              <a:rPr lang="pl-PL" sz="1400" dirty="0">
                <a:latin typeface="Calibri" panose="020F0502020204030204" pitchFamily="34" charset="0"/>
              </a:rPr>
              <a:t>- może obejmować rozszerzenie oferty   OWP o dodatkowe zajęcia wyrównujące szanse edukacyjne dzieci w wieku przedszkolnym w zakresie stwierdzonych deficytów i/lub uwzględniające indywidualizację pracy z dzieckiem 3-4 letnim, w tym o specjalnych potrzebach edukacyjnych, przy jednoczesnym spełnieniu niżej wskazanych warunków:</a:t>
            </a:r>
          </a:p>
          <a:p>
            <a:pPr algn="just"/>
            <a:endParaRPr lang="pl-PL" sz="1400" dirty="0">
              <a:latin typeface="+mj-lt"/>
            </a:endParaRPr>
          </a:p>
          <a:p>
            <a:pPr lvl="0" indent="354013" algn="just"/>
            <a:r>
              <a:rPr lang="pl-PL" sz="1400" dirty="0">
                <a:latin typeface="Calibri" panose="020F0502020204030204" pitchFamily="34" charset="0"/>
              </a:rPr>
              <a:t>a) katalog dodatkowych zajęć </a:t>
            </a:r>
            <a:r>
              <a:rPr lang="pl-PL" sz="1400" b="1" dirty="0">
                <a:latin typeface="Calibri" panose="020F0502020204030204" pitchFamily="34" charset="0"/>
              </a:rPr>
              <a:t>obejmuje wyłącznie:</a:t>
            </a:r>
            <a:endParaRPr lang="pl-PL" sz="1400" dirty="0">
              <a:latin typeface="Calibri" panose="020F0502020204030204" pitchFamily="34" charset="0"/>
            </a:endParaRPr>
          </a:p>
          <a:p>
            <a:pPr marL="625475" lvl="0" indent="-625475" algn="just"/>
            <a:r>
              <a:rPr lang="pl-PL" sz="1400" dirty="0">
                <a:latin typeface="Calibri" panose="020F0502020204030204" pitchFamily="34" charset="0"/>
              </a:rPr>
              <a:t>           i.  zajęcia specjalistyczne, o których mowa w § 7 ust. 2 pkt 2 rozporządzenia Ministra Edukacji Narodowej z dnia </a:t>
            </a:r>
            <a:br>
              <a:rPr lang="pl-PL" sz="1400" dirty="0">
                <a:latin typeface="Calibri" panose="020F0502020204030204" pitchFamily="34" charset="0"/>
              </a:rPr>
            </a:br>
            <a:r>
              <a:rPr lang="pl-PL" sz="1400" dirty="0">
                <a:latin typeface="Calibri" panose="020F0502020204030204" pitchFamily="34" charset="0"/>
              </a:rPr>
              <a:t>30 kwietnia 2013 r. w sprawie zasad udzielania i organizacji pomocy psychologiczno-pedagogicznej </a:t>
            </a:r>
            <a:br>
              <a:rPr lang="pl-PL" sz="1400" dirty="0">
                <a:latin typeface="Calibri" panose="020F0502020204030204" pitchFamily="34" charset="0"/>
              </a:rPr>
            </a:br>
            <a:r>
              <a:rPr lang="pl-PL" sz="1400" dirty="0">
                <a:latin typeface="Calibri" panose="020F0502020204030204" pitchFamily="34" charset="0"/>
              </a:rPr>
              <a:t>w publicznych przedszkolach, szkołach i placówkach: korekcyjno-kompensacyjne, logopedyczne, socjoterapeutyczne oraz inne zajęcia o charakterze terapeutycznym; </a:t>
            </a:r>
            <a:endParaRPr lang="pl-PL" sz="1400" dirty="0" smtClean="0">
              <a:latin typeface="Calibri" panose="020F0502020204030204" pitchFamily="34" charset="0"/>
            </a:endParaRPr>
          </a:p>
          <a:p>
            <a:pPr marL="625475" lvl="0" indent="-625475" algn="just"/>
            <a:endParaRPr lang="pl-PL" sz="1400" dirty="0">
              <a:latin typeface="Calibri" panose="020F0502020204030204" pitchFamily="34" charset="0"/>
            </a:endParaRPr>
          </a:p>
          <a:p>
            <a:pPr lvl="0"/>
            <a:r>
              <a:rPr lang="pl-PL" sz="1400" dirty="0">
                <a:latin typeface="Calibri" panose="020F0502020204030204" pitchFamily="34" charset="0"/>
              </a:rPr>
              <a:t>          ii.  zajęcia w ramach wczesnego wspomagania rozwoju w rozumieniu ustawy o systemie oświaty; </a:t>
            </a:r>
            <a:endParaRPr lang="pl-PL" sz="1400" dirty="0" smtClean="0">
              <a:latin typeface="Calibri" panose="020F0502020204030204" pitchFamily="34" charset="0"/>
            </a:endParaRPr>
          </a:p>
          <a:p>
            <a:pPr lvl="0"/>
            <a:endParaRPr lang="pl-PL" sz="1400" dirty="0">
              <a:latin typeface="Calibri" panose="020F0502020204030204" pitchFamily="34" charset="0"/>
            </a:endParaRPr>
          </a:p>
          <a:p>
            <a:pPr lvl="0"/>
            <a:r>
              <a:rPr lang="pl-PL" sz="1400" dirty="0">
                <a:latin typeface="Calibri" panose="020F0502020204030204" pitchFamily="34" charset="0"/>
              </a:rPr>
              <a:t>          iii. zajęcia stymulujące rozwój psychoruchowy np. gimnastyka korekcyjna; </a:t>
            </a:r>
            <a:endParaRPr lang="pl-PL" sz="1400" dirty="0" smtClean="0">
              <a:latin typeface="Calibri" panose="020F0502020204030204" pitchFamily="34" charset="0"/>
            </a:endParaRPr>
          </a:p>
          <a:p>
            <a:pPr lvl="0"/>
            <a:endParaRPr lang="pl-PL" sz="1400" dirty="0">
              <a:latin typeface="Calibri" panose="020F0502020204030204" pitchFamily="34" charset="0"/>
            </a:endParaRPr>
          </a:p>
          <a:p>
            <a:pPr lvl="0"/>
            <a:r>
              <a:rPr lang="pl-PL" sz="1400" dirty="0">
                <a:latin typeface="Calibri" panose="020F0502020204030204" pitchFamily="34" charset="0"/>
              </a:rPr>
              <a:t>          iv. zajęcia rozwijające kompetencje społeczno-emocjonalne.</a:t>
            </a:r>
          </a:p>
          <a:p>
            <a:pPr algn="just"/>
            <a:endParaRPr lang="pl-PL" sz="1400" dirty="0" smtClean="0"/>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14</a:t>
            </a:fld>
            <a:endParaRPr lang="pl-PL" altLang="pl-PL"/>
          </a:p>
        </p:txBody>
      </p:sp>
    </p:spTree>
    <p:extLst>
      <p:ext uri="{BB962C8B-B14F-4D97-AF65-F5344CB8AC3E}">
        <p14:creationId xmlns:p14="http://schemas.microsoft.com/office/powerpoint/2010/main" xmlns="" val="4189367992"/>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6268383"/>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541338" indent="-541338" algn="just"/>
            <a:r>
              <a:rPr lang="pl-PL" sz="1400" dirty="0">
                <a:latin typeface="Calibri" panose="020F0502020204030204" pitchFamily="34" charset="0"/>
              </a:rPr>
              <a:t> </a:t>
            </a:r>
            <a:r>
              <a:rPr lang="pl-PL" sz="1400" b="1" dirty="0" smtClean="0">
                <a:latin typeface="Calibri" panose="020F0502020204030204" pitchFamily="34" charset="0"/>
              </a:rPr>
              <a:t>     </a:t>
            </a:r>
            <a:r>
              <a:rPr lang="pl-PL" sz="1400" dirty="0" smtClean="0">
                <a:latin typeface="Calibri" panose="020F0502020204030204" pitchFamily="34" charset="0"/>
              </a:rPr>
              <a:t>b) zajęcia </a:t>
            </a:r>
            <a:r>
              <a:rPr lang="pl-PL" sz="1400" dirty="0">
                <a:latin typeface="Calibri" panose="020F0502020204030204" pitchFamily="34" charset="0"/>
              </a:rPr>
              <a:t>dodatkowe w publicznych </a:t>
            </a:r>
            <a:r>
              <a:rPr lang="pl-PL" sz="1400" dirty="0" smtClean="0">
                <a:latin typeface="Calibri" panose="020F0502020204030204" pitchFamily="34" charset="0"/>
              </a:rPr>
              <a:t>OWP, </a:t>
            </a:r>
            <a:r>
              <a:rPr lang="pl-PL" sz="1400" dirty="0">
                <a:latin typeface="Calibri" panose="020F0502020204030204" pitchFamily="34" charset="0"/>
              </a:rPr>
              <a:t>o których mowa powyżej w </a:t>
            </a:r>
            <a:r>
              <a:rPr lang="pl-PL" sz="1400" dirty="0" err="1">
                <a:latin typeface="Calibri" panose="020F0502020204030204" pitchFamily="34" charset="0"/>
              </a:rPr>
              <a:t>ppkt</a:t>
            </a:r>
            <a:r>
              <a:rPr lang="pl-PL" sz="1400" dirty="0">
                <a:latin typeface="Calibri" panose="020F0502020204030204" pitchFamily="34" charset="0"/>
              </a:rPr>
              <a:t> iii oraz iv są realizowane poza czasem </a:t>
            </a:r>
            <a:r>
              <a:rPr lang="pl-PL" sz="1400" dirty="0" smtClean="0">
                <a:latin typeface="Calibri" panose="020F0502020204030204" pitchFamily="34" charset="0"/>
              </a:rPr>
              <a:t>   bezpłatnego </a:t>
            </a:r>
            <a:r>
              <a:rPr lang="pl-PL" sz="1400" dirty="0">
                <a:latin typeface="Calibri" panose="020F0502020204030204" pitchFamily="34" charset="0"/>
              </a:rPr>
              <a:t>nauczania, wychowania i opieki określonym w art. 13 ust 1 pkt 2, art. 13 ust. 2 i 3 Prawo oświatowe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z </a:t>
            </a:r>
            <a:r>
              <a:rPr lang="pl-PL" sz="1400" dirty="0">
                <a:latin typeface="Calibri" panose="020F0502020204030204" pitchFamily="34" charset="0"/>
              </a:rPr>
              <a:t>zastrzeżeniem lit. c i lit d</a:t>
            </a:r>
            <a:r>
              <a:rPr lang="pl-PL" sz="1400" dirty="0" smtClean="0">
                <a:latin typeface="Calibri" panose="020F0502020204030204" pitchFamily="34" charset="0"/>
              </a:rPr>
              <a:t>,</a:t>
            </a:r>
          </a:p>
          <a:p>
            <a:pPr marL="541338" indent="-541338" algn="just"/>
            <a:endParaRPr lang="pl-PL" sz="1400" dirty="0">
              <a:latin typeface="Calibri" panose="020F0502020204030204" pitchFamily="34" charset="0"/>
            </a:endParaRPr>
          </a:p>
          <a:p>
            <a:pPr marL="541338" lvl="0" indent="-271463" algn="just"/>
            <a:r>
              <a:rPr lang="pl-PL" sz="1400" b="1" dirty="0" smtClean="0">
                <a:latin typeface="Calibri" panose="020F0502020204030204" pitchFamily="34" charset="0"/>
              </a:rPr>
              <a:t> </a:t>
            </a:r>
            <a:r>
              <a:rPr lang="pl-PL" sz="1400" dirty="0" smtClean="0">
                <a:latin typeface="Calibri" panose="020F0502020204030204" pitchFamily="34" charset="0"/>
              </a:rPr>
              <a:t>c)</a:t>
            </a:r>
            <a:r>
              <a:rPr lang="pl-PL" sz="1400" b="1" dirty="0" smtClean="0">
                <a:latin typeface="Calibri" panose="020F0502020204030204" pitchFamily="34" charset="0"/>
              </a:rPr>
              <a:t>  </a:t>
            </a:r>
            <a:r>
              <a:rPr lang="pl-PL" sz="1400" dirty="0" smtClean="0">
                <a:latin typeface="Calibri" panose="020F0502020204030204" pitchFamily="34" charset="0"/>
              </a:rPr>
              <a:t>zajęcia </a:t>
            </a:r>
            <a:r>
              <a:rPr lang="pl-PL" sz="1400" dirty="0">
                <a:latin typeface="Calibri" panose="020F0502020204030204" pitchFamily="34" charset="0"/>
              </a:rPr>
              <a:t>dodatkowe, o których mowa w lit. a, </a:t>
            </a:r>
            <a:r>
              <a:rPr lang="pl-PL" sz="1400" dirty="0" err="1">
                <a:latin typeface="Calibri" panose="020F0502020204030204" pitchFamily="34" charset="0"/>
              </a:rPr>
              <a:t>ppkt</a:t>
            </a:r>
            <a:r>
              <a:rPr lang="pl-PL" sz="1400" dirty="0">
                <a:latin typeface="Calibri" panose="020F0502020204030204" pitchFamily="34" charset="0"/>
              </a:rPr>
              <a:t>. i oraz ii mogą być realizowane także w czasie bezpłatnego </a:t>
            </a:r>
            <a:r>
              <a:rPr lang="pl-PL" sz="1400" dirty="0" smtClean="0">
                <a:latin typeface="Calibri" panose="020F0502020204030204" pitchFamily="34" charset="0"/>
              </a:rPr>
              <a:t>   nauczania</a:t>
            </a:r>
            <a:r>
              <a:rPr lang="pl-PL" sz="1400" dirty="0">
                <a:latin typeface="Calibri" panose="020F0502020204030204" pitchFamily="34" charset="0"/>
              </a:rPr>
              <a:t>, wychowania i opieki</a:t>
            </a:r>
            <a:r>
              <a:rPr lang="pl-PL" sz="1400" dirty="0" smtClean="0">
                <a:latin typeface="Calibri" panose="020F0502020204030204" pitchFamily="34" charset="0"/>
              </a:rPr>
              <a:t>,</a:t>
            </a:r>
          </a:p>
          <a:p>
            <a:pPr marL="541338" lvl="0" indent="-271463" algn="just"/>
            <a:endParaRPr lang="pl-PL" sz="1400" dirty="0">
              <a:latin typeface="Calibri" panose="020F0502020204030204" pitchFamily="34" charset="0"/>
            </a:endParaRPr>
          </a:p>
          <a:p>
            <a:pPr marL="612775" lvl="0" indent="-342900" algn="just">
              <a:buAutoNum type="alphaLcParenR" startAt="4"/>
            </a:pPr>
            <a:r>
              <a:rPr lang="pl-PL" sz="1400" dirty="0" smtClean="0">
                <a:latin typeface="Calibri" panose="020F0502020204030204" pitchFamily="34" charset="0"/>
              </a:rPr>
              <a:t>w </a:t>
            </a:r>
            <a:r>
              <a:rPr lang="pl-PL" sz="1400" dirty="0">
                <a:latin typeface="Calibri" panose="020F0502020204030204" pitchFamily="34" charset="0"/>
              </a:rPr>
              <a:t>publicznych OWP zajęcia dodatkowe o których mowa w lit a, </a:t>
            </a:r>
            <a:r>
              <a:rPr lang="pl-PL" sz="1400" dirty="0" err="1">
                <a:latin typeface="Calibri" panose="020F0502020204030204" pitchFamily="34" charset="0"/>
              </a:rPr>
              <a:t>ppkt</a:t>
            </a:r>
            <a:r>
              <a:rPr lang="pl-PL" sz="1400" dirty="0">
                <a:latin typeface="Calibri" panose="020F0502020204030204" pitchFamily="34" charset="0"/>
              </a:rPr>
              <a:t>. iii oraz iv, mogą być realizowane w czasie bezpłatnego nauczania, wychowania i opieki, o ile wynikają z potrzeb wymagających rozszerzenia zakresu zajęć,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o </a:t>
            </a:r>
            <a:r>
              <a:rPr lang="pl-PL" sz="1400" dirty="0">
                <a:latin typeface="Calibri" panose="020F0502020204030204" pitchFamily="34" charset="0"/>
              </a:rPr>
              <a:t>których mowa w lit. a, </a:t>
            </a:r>
            <a:r>
              <a:rPr lang="pl-PL" sz="1400" dirty="0" err="1">
                <a:latin typeface="Calibri" panose="020F0502020204030204" pitchFamily="34" charset="0"/>
              </a:rPr>
              <a:t>ppkt</a:t>
            </a:r>
            <a:r>
              <a:rPr lang="pl-PL" sz="1400" dirty="0">
                <a:latin typeface="Calibri" panose="020F0502020204030204" pitchFamily="34" charset="0"/>
              </a:rPr>
              <a:t> i oraz ii</a:t>
            </a:r>
            <a:r>
              <a:rPr lang="pl-PL" sz="1400" dirty="0" smtClean="0">
                <a:latin typeface="Calibri" panose="020F0502020204030204" pitchFamily="34" charset="0"/>
              </a:rPr>
              <a:t>,</a:t>
            </a:r>
          </a:p>
          <a:p>
            <a:pPr algn="just"/>
            <a:endParaRPr lang="pl-PL" sz="1400" dirty="0">
              <a:latin typeface="+mj-lt"/>
            </a:endParaRPr>
          </a:p>
          <a:p>
            <a:pPr marL="541338" lvl="0" indent="-271463" algn="just">
              <a:buAutoNum type="alphaLcParenR" startAt="5"/>
            </a:pPr>
            <a:r>
              <a:rPr lang="pl-PL" sz="1400" dirty="0" smtClean="0">
                <a:latin typeface="Calibri" panose="020F0502020204030204" pitchFamily="34" charset="0"/>
              </a:rPr>
              <a:t>dodatkowe </a:t>
            </a:r>
            <a:r>
              <a:rPr lang="pl-PL" sz="1400" dirty="0">
                <a:latin typeface="Calibri" panose="020F0502020204030204" pitchFamily="34" charset="0"/>
              </a:rPr>
              <a:t>zajęcia dotyczą kwestii kluczowych z perspektywy wyrównywania deficytów w edukacji przedszkolnej </a:t>
            </a:r>
            <a:r>
              <a:rPr lang="pl-PL" sz="1400" dirty="0" smtClean="0">
                <a:latin typeface="Calibri" panose="020F0502020204030204" pitchFamily="34" charset="0"/>
              </a:rPr>
              <a:t> w </a:t>
            </a:r>
            <a:r>
              <a:rPr lang="pl-PL" sz="1400" dirty="0">
                <a:latin typeface="Calibri" panose="020F0502020204030204" pitchFamily="34" charset="0"/>
              </a:rPr>
              <a:t>konkretnej gminie/mieście, z uwzględnieniem możliwości ich kontynuacji, np. przez nauczycieli wychowania przedszkolnego po zakończeniu realizacji projektu</a:t>
            </a:r>
            <a:r>
              <a:rPr lang="pl-PL" sz="1400" dirty="0" smtClean="0">
                <a:latin typeface="Calibri" panose="020F0502020204030204" pitchFamily="34" charset="0"/>
              </a:rPr>
              <a:t>,</a:t>
            </a:r>
          </a:p>
          <a:p>
            <a:pPr marL="612775" lvl="0" indent="-342900" algn="just">
              <a:buAutoNum type="alphaLcParenR" startAt="5"/>
            </a:pPr>
            <a:endParaRPr lang="pl-PL" sz="1400" dirty="0">
              <a:latin typeface="Calibri" panose="020F0502020204030204" pitchFamily="34" charset="0"/>
            </a:endParaRPr>
          </a:p>
          <a:p>
            <a:pPr marL="541338" lvl="0" indent="-271463" algn="just"/>
            <a:r>
              <a:rPr lang="pl-PL" sz="1400" dirty="0">
                <a:latin typeface="Calibri" panose="020F0502020204030204" pitchFamily="34" charset="0"/>
              </a:rPr>
              <a:t>f) </a:t>
            </a:r>
            <a:r>
              <a:rPr lang="pl-PL" sz="1400" dirty="0" smtClean="0">
                <a:latin typeface="Calibri" panose="020F0502020204030204" pitchFamily="34" charset="0"/>
              </a:rPr>
              <a:t>  dodatkowe </a:t>
            </a:r>
            <a:r>
              <a:rPr lang="pl-PL" sz="1400" dirty="0">
                <a:latin typeface="Calibri" panose="020F0502020204030204" pitchFamily="34" charset="0"/>
              </a:rPr>
              <a:t>zajęcia są prowadzone z uwzględnieniem indywidualnych potrzeb rozwojowych i edukacyjnych oraz   możliwości psychofizycznych dzieci objętych wsparciem w tym OWP,</a:t>
            </a:r>
          </a:p>
          <a:p>
            <a:pPr algn="just"/>
            <a:endParaRPr lang="pl-PL" sz="1400" dirty="0" smtClean="0">
              <a:latin typeface="+mj-lt"/>
            </a:endParaRP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15</a:t>
            </a:fld>
            <a:endParaRPr lang="pl-PL" altLang="pl-PL"/>
          </a:p>
        </p:txBody>
      </p:sp>
    </p:spTree>
    <p:extLst>
      <p:ext uri="{BB962C8B-B14F-4D97-AF65-F5344CB8AC3E}">
        <p14:creationId xmlns:p14="http://schemas.microsoft.com/office/powerpoint/2010/main" xmlns="" val="2029359842"/>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6699270"/>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447675" lvl="0" indent="-177800" algn="just"/>
            <a:r>
              <a:rPr lang="pl-PL" sz="1400" dirty="0" smtClean="0">
                <a:latin typeface="Calibri" panose="020F0502020204030204" pitchFamily="34" charset="0"/>
              </a:rPr>
              <a:t>g) dodatkowe </a:t>
            </a:r>
            <a:r>
              <a:rPr lang="pl-PL" sz="1400" dirty="0">
                <a:latin typeface="Calibri" panose="020F0502020204030204" pitchFamily="34" charset="0"/>
              </a:rPr>
              <a:t>zajęcia mogą być realizowane w OWP, w których </a:t>
            </a:r>
            <a:r>
              <a:rPr lang="pl-PL" sz="1400" dirty="0" smtClean="0">
                <a:latin typeface="Calibri" panose="020F0502020204030204" pitchFamily="34" charset="0"/>
              </a:rPr>
              <a:t>w </a:t>
            </a:r>
            <a:r>
              <a:rPr lang="pl-PL" sz="1400" dirty="0">
                <a:latin typeface="Calibri" panose="020F0502020204030204" pitchFamily="34" charset="0"/>
              </a:rPr>
              <a:t>analogicznym zakresie obszarowym, co do treści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 i </a:t>
            </a:r>
            <a:r>
              <a:rPr lang="pl-PL" sz="1400" dirty="0">
                <a:latin typeface="Calibri" panose="020F0502020204030204" pitchFamily="34" charset="0"/>
              </a:rPr>
              <a:t>odbiorców (ogólnej liczby dzieci w OWP) nie były finansowane od co najmniej 12 miesięcy poprzedzających </a:t>
            </a:r>
            <a:r>
              <a:rPr lang="pl-PL" sz="1400" dirty="0" smtClean="0">
                <a:latin typeface="Calibri" panose="020F0502020204030204" pitchFamily="34" charset="0"/>
              </a:rPr>
              <a:t>  złożenie </a:t>
            </a:r>
            <a:r>
              <a:rPr lang="pl-PL" sz="1400" dirty="0">
                <a:latin typeface="Calibri" panose="020F0502020204030204" pitchFamily="34" charset="0"/>
              </a:rPr>
              <a:t>wniosku o dofinansowanie projektu (średniomiesięcznie</a:t>
            </a:r>
            <a:r>
              <a:rPr lang="pl-PL" sz="1400" dirty="0" smtClean="0">
                <a:latin typeface="Calibri" panose="020F0502020204030204" pitchFamily="34" charset="0"/>
              </a:rPr>
              <a:t>),</a:t>
            </a:r>
          </a:p>
          <a:p>
            <a:pPr marL="447675" lvl="0" indent="-177800" algn="just"/>
            <a:endParaRPr lang="pl-PL" sz="1400" dirty="0">
              <a:latin typeface="Calibri" panose="020F0502020204030204" pitchFamily="34" charset="0"/>
            </a:endParaRPr>
          </a:p>
          <a:p>
            <a:pPr marL="447675" lvl="0" indent="-177800" algn="just"/>
            <a:r>
              <a:rPr lang="pl-PL" sz="1400" dirty="0" smtClean="0">
                <a:latin typeface="Calibri" panose="020F0502020204030204" pitchFamily="34" charset="0"/>
              </a:rPr>
              <a:t>h)</a:t>
            </a:r>
            <a:r>
              <a:rPr lang="pl-PL" sz="1400" b="1" dirty="0" smtClean="0">
                <a:latin typeface="Calibri" panose="020F0502020204030204" pitchFamily="34" charset="0"/>
              </a:rPr>
              <a:t> </a:t>
            </a:r>
            <a:r>
              <a:rPr lang="pl-PL" sz="1400" dirty="0" smtClean="0">
                <a:latin typeface="Calibri" panose="020F0502020204030204" pitchFamily="34" charset="0"/>
              </a:rPr>
              <a:t>dodatkowe </a:t>
            </a:r>
            <a:r>
              <a:rPr lang="pl-PL" sz="1400" dirty="0">
                <a:latin typeface="Calibri" panose="020F0502020204030204" pitchFamily="34" charset="0"/>
              </a:rPr>
              <a:t>zajęcia mogą być adresowane do wszystkich dzieci danego OWP, niezależnie od liczby nowo utworzonych lub dostosowanych miejsc wychowania przedszkolnego</a:t>
            </a:r>
            <a:r>
              <a:rPr lang="pl-PL" sz="1400" dirty="0" smtClean="0">
                <a:latin typeface="Calibri" panose="020F0502020204030204" pitchFamily="34" charset="0"/>
              </a:rPr>
              <a:t>.</a:t>
            </a:r>
          </a:p>
          <a:p>
            <a:pPr marL="447675" lvl="0" indent="-177800" algn="just"/>
            <a:endParaRPr lang="pl-PL" sz="1400" dirty="0">
              <a:latin typeface="Calibri" panose="020F0502020204030204" pitchFamily="34" charset="0"/>
            </a:endParaRPr>
          </a:p>
          <a:p>
            <a:pPr marL="342900" lvl="0" indent="-342900">
              <a:buFont typeface="+mj-lt"/>
              <a:buAutoNum type="arabicParenR" startAt="12"/>
            </a:pPr>
            <a:r>
              <a:rPr lang="pl-PL" sz="1400" dirty="0" smtClean="0">
                <a:latin typeface="Calibri" pitchFamily="34" charset="0"/>
              </a:rPr>
              <a:t>Zakres </a:t>
            </a:r>
            <a:r>
              <a:rPr lang="pl-PL" sz="1400" dirty="0">
                <a:latin typeface="Calibri" panose="020F0502020204030204" pitchFamily="34" charset="0"/>
              </a:rPr>
              <a:t>wsparcia  w ramach realizacji projektów typu 1, działanie d) </a:t>
            </a:r>
            <a:r>
              <a:rPr lang="pl-PL" sz="1400" b="1" dirty="0">
                <a:latin typeface="Calibri" panose="020F0502020204030204" pitchFamily="34" charset="0"/>
              </a:rPr>
              <a:t>musi </a:t>
            </a:r>
            <a:r>
              <a:rPr lang="pl-PL" sz="1400" b="1" dirty="0" smtClean="0">
                <a:latin typeface="Calibri" panose="020F0502020204030204" pitchFamily="34" charset="0"/>
              </a:rPr>
              <a:t>spełniać </a:t>
            </a:r>
            <a:r>
              <a:rPr lang="pl-PL" sz="1400" b="1" dirty="0">
                <a:latin typeface="Calibri" panose="020F0502020204030204" pitchFamily="34" charset="0"/>
              </a:rPr>
              <a:t>łącznie </a:t>
            </a:r>
            <a:r>
              <a:rPr lang="pl-PL" sz="1400" dirty="0">
                <a:latin typeface="Calibri" panose="020F0502020204030204" pitchFamily="34" charset="0"/>
              </a:rPr>
              <a:t>następujące warunki: </a:t>
            </a:r>
            <a:endParaRPr lang="pl-PL" sz="1400" dirty="0" smtClean="0">
              <a:latin typeface="Calibri" panose="020F0502020204030204" pitchFamily="34" charset="0"/>
            </a:endParaRPr>
          </a:p>
          <a:p>
            <a:pPr marL="269875" lvl="0"/>
            <a:endParaRPr lang="pl-PL" sz="1400" dirty="0">
              <a:latin typeface="Calibri" panose="020F0502020204030204" pitchFamily="34" charset="0"/>
            </a:endParaRPr>
          </a:p>
          <a:p>
            <a:pPr marL="342900" lvl="0" indent="-73025">
              <a:buAutoNum type="alphaLcParenR"/>
            </a:pPr>
            <a:r>
              <a:rPr lang="pl-PL" sz="1400" dirty="0" smtClean="0">
                <a:latin typeface="Calibri" panose="020F0502020204030204" pitchFamily="34" charset="0"/>
              </a:rPr>
              <a:t> wsparcie </a:t>
            </a:r>
            <a:r>
              <a:rPr lang="pl-PL" sz="1400" dirty="0">
                <a:latin typeface="Calibri" panose="020F0502020204030204" pitchFamily="34" charset="0"/>
              </a:rPr>
              <a:t>projektowe umożliwia zakładanie nowych OWP albo wsparcie dla funkcjonujących OWP</a:t>
            </a:r>
            <a:r>
              <a:rPr lang="pl-PL" sz="1400" dirty="0" smtClean="0">
                <a:latin typeface="Calibri" panose="020F0502020204030204" pitchFamily="34" charset="0"/>
              </a:rPr>
              <a:t>,</a:t>
            </a:r>
          </a:p>
          <a:p>
            <a:pPr marL="342900" lvl="0" indent="-342900">
              <a:buAutoNum type="alphaLcParenR"/>
            </a:pPr>
            <a:endParaRPr lang="pl-PL" sz="1400" dirty="0">
              <a:latin typeface="Calibri" panose="020F0502020204030204" pitchFamily="34" charset="0"/>
            </a:endParaRPr>
          </a:p>
          <a:p>
            <a:pPr marL="447675" lvl="0" indent="-177800" algn="just"/>
            <a:r>
              <a:rPr lang="pl-PL" sz="1400" dirty="0" smtClean="0">
                <a:latin typeface="Calibri" panose="020F0502020204030204" pitchFamily="34" charset="0"/>
              </a:rPr>
              <a:t>b) wsparcie </a:t>
            </a:r>
            <a:r>
              <a:rPr lang="pl-PL" sz="1400" dirty="0">
                <a:latin typeface="Calibri" panose="020F0502020204030204" pitchFamily="34" charset="0"/>
              </a:rPr>
              <a:t>projektowe skutkuje zwiększeniem liczby miejsc przedszkolnych podlegających pod konkretny organ prowadzący na terenie danej gminy/miasta w stosunku do danych z roku poprzedzającego rok rozpoczęcia realizacji projektu. Warunek nie ma zastosowania, w przypadku gdy projekt obejmuje zakres wsparcia, o którym mowa w typie 1, działanie c</a:t>
            </a:r>
            <a:r>
              <a:rPr lang="pl-PL" sz="1400" dirty="0" smtClean="0">
                <a:latin typeface="Calibri" panose="020F0502020204030204" pitchFamily="34" charset="0"/>
              </a:rPr>
              <a:t>,</a:t>
            </a:r>
          </a:p>
          <a:p>
            <a:pPr marL="447675" lvl="0" indent="-177800" algn="just"/>
            <a:endParaRPr lang="pl-PL" sz="1400" dirty="0">
              <a:latin typeface="Calibri" panose="020F0502020204030204" pitchFamily="34" charset="0"/>
            </a:endParaRPr>
          </a:p>
          <a:p>
            <a:pPr algn="just"/>
            <a:endParaRPr lang="pl-PL" sz="1400" dirty="0">
              <a:latin typeface="+mj-lt"/>
            </a:endParaRPr>
          </a:p>
          <a:p>
            <a:pPr algn="just"/>
            <a:endParaRPr lang="pl-PL" sz="1400" dirty="0" smtClean="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16</a:t>
            </a:fld>
            <a:endParaRPr lang="pl-PL" altLang="pl-PL"/>
          </a:p>
        </p:txBody>
      </p:sp>
    </p:spTree>
    <p:extLst>
      <p:ext uri="{BB962C8B-B14F-4D97-AF65-F5344CB8AC3E}">
        <p14:creationId xmlns:p14="http://schemas.microsoft.com/office/powerpoint/2010/main" xmlns="" val="2389318116"/>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7222490"/>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447675" lvl="0" indent="-269875" algn="just"/>
            <a:r>
              <a:rPr lang="pl-PL" sz="1400" b="1" dirty="0">
                <a:latin typeface="Calibri" panose="020F0502020204030204" pitchFamily="34" charset="0"/>
              </a:rPr>
              <a:t>c)</a:t>
            </a:r>
            <a:r>
              <a:rPr lang="pl-PL" sz="1400" dirty="0">
                <a:latin typeface="Calibri" panose="020F0502020204030204" pitchFamily="34" charset="0"/>
              </a:rPr>
              <a:t> </a:t>
            </a:r>
            <a:r>
              <a:rPr lang="pl-PL" sz="1400" dirty="0" smtClean="0">
                <a:latin typeface="Calibri" panose="020F0502020204030204" pitchFamily="34" charset="0"/>
              </a:rPr>
              <a:t> liczba </a:t>
            </a:r>
            <a:r>
              <a:rPr lang="pl-PL" sz="1400" dirty="0">
                <a:latin typeface="Calibri" panose="020F0502020204030204" pitchFamily="34" charset="0"/>
              </a:rPr>
              <a:t>utworzonych w ramach projektu nowych miejsc wychowania przedszkolnego odpowiada faktycznemu </a:t>
            </a:r>
            <a:br>
              <a:rPr lang="pl-PL" sz="1400" dirty="0">
                <a:latin typeface="Calibri" panose="020F0502020204030204" pitchFamily="34" charset="0"/>
              </a:rPr>
            </a:br>
            <a:r>
              <a:rPr lang="pl-PL" sz="1400" dirty="0">
                <a:latin typeface="Calibri" panose="020F0502020204030204" pitchFamily="34" charset="0"/>
              </a:rPr>
              <a:t>i prognozowanemu w perspektywie 3-letniej zapotrzebowaniu na usługi edukacji przedszkolnej w gminie/na terenie miasta, w których są one tworzone. Interwencja nie jest możliwa w sytuacji, gdy zapotrzebowanie na usługi edukacji przedszkolnej w obszarze objętym działaniami projektowymi może być zaspokojone przy dotychczasowej liczbie miejsc wychowania przedszkolnego,</a:t>
            </a:r>
          </a:p>
          <a:p>
            <a:pPr algn="ctr"/>
            <a:endParaRPr lang="pl-PL" altLang="pl-PL" sz="2000" b="1" u="sng" dirty="0" smtClean="0">
              <a:latin typeface="+mn-lt"/>
              <a:cs typeface="Arial" panose="020B0604020202020204" pitchFamily="34" charset="0"/>
            </a:endParaRPr>
          </a:p>
          <a:p>
            <a:pPr lvl="0" indent="177800"/>
            <a:r>
              <a:rPr lang="pl-PL" sz="1400" dirty="0" smtClean="0">
                <a:latin typeface="Calibri" panose="020F0502020204030204" pitchFamily="34" charset="0"/>
              </a:rPr>
              <a:t>d)   nowe </a:t>
            </a:r>
            <a:r>
              <a:rPr lang="pl-PL" sz="1400" dirty="0">
                <a:latin typeface="Calibri" panose="020F0502020204030204" pitchFamily="34" charset="0"/>
              </a:rPr>
              <a:t>miejsca wychowania przedszkolnego są tworzone</a:t>
            </a:r>
            <a:r>
              <a:rPr lang="pl-PL" sz="1400" dirty="0" smtClean="0">
                <a:latin typeface="Calibri" panose="020F0502020204030204" pitchFamily="34" charset="0"/>
              </a:rPr>
              <a:t>:</a:t>
            </a:r>
          </a:p>
          <a:p>
            <a:pPr lvl="0" indent="177800"/>
            <a:endParaRPr lang="pl-PL" sz="1400" dirty="0">
              <a:latin typeface="Calibri" panose="020F0502020204030204" pitchFamily="34" charset="0"/>
            </a:endParaRPr>
          </a:p>
          <a:p>
            <a:pPr marL="754062" lvl="0" indent="-400050">
              <a:buAutoNum type="romanLcPeriod"/>
            </a:pPr>
            <a:r>
              <a:rPr lang="pl-PL" sz="1400" dirty="0" smtClean="0">
                <a:latin typeface="Calibri" panose="020F0502020204030204" pitchFamily="34" charset="0"/>
              </a:rPr>
              <a:t>w </a:t>
            </a:r>
            <a:r>
              <a:rPr lang="pl-PL" sz="1400" dirty="0">
                <a:latin typeface="Calibri" panose="020F0502020204030204" pitchFamily="34" charset="0"/>
              </a:rPr>
              <a:t>istniejącej bazie oświatowej, w tym np.: w budynkach po zlikwidowanych placówkach oświatowych, pomieszczeniach domów kultury, żłobkach, itd., </a:t>
            </a:r>
            <a:r>
              <a:rPr lang="pl-PL" sz="1400" dirty="0" smtClean="0">
                <a:latin typeface="Calibri" panose="020F0502020204030204" pitchFamily="34" charset="0"/>
              </a:rPr>
              <a:t>albo</a:t>
            </a:r>
          </a:p>
          <a:p>
            <a:pPr marL="754062" lvl="0" indent="-400050">
              <a:buAutoNum type="romanLcPeriod"/>
            </a:pPr>
            <a:endParaRPr lang="pl-PL" sz="1400" dirty="0">
              <a:latin typeface="Calibri" panose="020F0502020204030204" pitchFamily="34" charset="0"/>
            </a:endParaRPr>
          </a:p>
          <a:p>
            <a:pPr marL="719138" lvl="0" indent="-365125" algn="just"/>
            <a:r>
              <a:rPr lang="pl-PL" sz="1400" dirty="0" smtClean="0">
                <a:latin typeface="Calibri" panose="020F0502020204030204" pitchFamily="34" charset="0"/>
              </a:rPr>
              <a:t>ii.  w </a:t>
            </a:r>
            <a:r>
              <a:rPr lang="pl-PL" sz="1400" dirty="0">
                <a:latin typeface="Calibri" panose="020F0502020204030204" pitchFamily="34" charset="0"/>
              </a:rPr>
              <a:t>budynkach innych niż wymienione w </a:t>
            </a:r>
            <a:r>
              <a:rPr lang="pl-PL" sz="1400" dirty="0" err="1">
                <a:latin typeface="Calibri" panose="020F0502020204030204" pitchFamily="34" charset="0"/>
              </a:rPr>
              <a:t>ppkt</a:t>
            </a:r>
            <a:r>
              <a:rPr lang="pl-PL" sz="1400" dirty="0">
                <a:latin typeface="Calibri" panose="020F0502020204030204" pitchFamily="34" charset="0"/>
              </a:rPr>
              <a:t>. i, w tym np.: zlokalizowanych przy urzędach gminy,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w pomieszczeniach </a:t>
            </a:r>
            <a:r>
              <a:rPr lang="pl-PL" sz="1400" dirty="0">
                <a:latin typeface="Calibri" panose="020F0502020204030204" pitchFamily="34" charset="0"/>
              </a:rPr>
              <a:t>remiz strażackich, w pomieszczeniach ośrodków zdrowia, albo </a:t>
            </a:r>
            <a:endParaRPr lang="pl-PL" sz="1400" dirty="0" smtClean="0">
              <a:latin typeface="Calibri" panose="020F0502020204030204" pitchFamily="34" charset="0"/>
            </a:endParaRPr>
          </a:p>
          <a:p>
            <a:pPr marL="447675" lvl="0" indent="-93663" algn="just"/>
            <a:endParaRPr lang="pl-PL" sz="1400" dirty="0">
              <a:latin typeface="Calibri" panose="020F0502020204030204" pitchFamily="34" charset="0"/>
            </a:endParaRPr>
          </a:p>
          <a:p>
            <a:pPr lvl="0" indent="354013"/>
            <a:r>
              <a:rPr lang="pl-PL" sz="1400" dirty="0" smtClean="0">
                <a:latin typeface="Calibri" panose="020F0502020204030204" pitchFamily="34" charset="0"/>
              </a:rPr>
              <a:t>iii.     w </a:t>
            </a:r>
            <a:r>
              <a:rPr lang="pl-PL" sz="1400" dirty="0">
                <a:latin typeface="Calibri" panose="020F0502020204030204" pitchFamily="34" charset="0"/>
              </a:rPr>
              <a:t>funkcjonujących OWP, albo</a:t>
            </a: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a:latin typeface="+mj-lt"/>
            </a:endParaRPr>
          </a:p>
          <a:p>
            <a:pPr algn="just"/>
            <a:endParaRPr lang="pl-PL" sz="1400" dirty="0"/>
          </a:p>
          <a:p>
            <a:pPr algn="just"/>
            <a:endParaRPr lang="pl-PL" sz="1400" dirty="0">
              <a:latin typeface="+mj-lt"/>
            </a:endParaRPr>
          </a:p>
          <a:p>
            <a:pPr algn="just"/>
            <a:endParaRPr lang="pl-PL" sz="1400" dirty="0" smtClean="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17</a:t>
            </a:fld>
            <a:endParaRPr lang="pl-PL" altLang="pl-PL"/>
          </a:p>
        </p:txBody>
      </p:sp>
    </p:spTree>
    <p:extLst>
      <p:ext uri="{BB962C8B-B14F-4D97-AF65-F5344CB8AC3E}">
        <p14:creationId xmlns:p14="http://schemas.microsoft.com/office/powerpoint/2010/main" xmlns="" val="3836143280"/>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7561044"/>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400050" lvl="0" indent="-400050">
              <a:buAutoNum type="romanLcPeriod" startAt="4"/>
            </a:pPr>
            <a:r>
              <a:rPr lang="pl-PL" sz="1400" dirty="0" smtClean="0">
                <a:latin typeface="Calibri" panose="020F0502020204030204" pitchFamily="34" charset="0"/>
              </a:rPr>
              <a:t>w </a:t>
            </a:r>
            <a:r>
              <a:rPr lang="pl-PL" sz="1400" dirty="0">
                <a:latin typeface="Calibri" panose="020F0502020204030204" pitchFamily="34" charset="0"/>
              </a:rPr>
              <a:t>nowej bazie lokalowej, z uwzględnieniem poniższych warunków</a:t>
            </a:r>
            <a:r>
              <a:rPr lang="pl-PL" sz="1400" dirty="0" smtClean="0">
                <a:latin typeface="Calibri" panose="020F0502020204030204" pitchFamily="34" charset="0"/>
              </a:rPr>
              <a:t>:</a:t>
            </a:r>
          </a:p>
          <a:p>
            <a:pPr marL="400050" lvl="0" indent="-400050">
              <a:buAutoNum type="romanLcPeriod" startAt="4"/>
            </a:pPr>
            <a:endParaRPr lang="pl-PL" sz="1400" dirty="0">
              <a:latin typeface="Calibri" panose="020F0502020204030204" pitchFamily="34" charset="0"/>
            </a:endParaRPr>
          </a:p>
          <a:p>
            <a:pPr marL="827088" lvl="0" indent="-285750" algn="just">
              <a:buFont typeface="Wingdings" panose="05000000000000000000" pitchFamily="2" charset="2"/>
              <a:buChar char="ü"/>
            </a:pPr>
            <a:r>
              <a:rPr lang="pl-PL" sz="1400" dirty="0">
                <a:latin typeface="Calibri" panose="020F0502020204030204" pitchFamily="34" charset="0"/>
              </a:rPr>
              <a:t>realizacja wsparcia na rzecz OWP zostanie każdorazowo poprzedzona diagnozą. Diagnoza powinna być przygotowana i przeprowadzona przez OWP, organ prowadzący OWP lub inny podmiot prowadzący działalność o charakterze edukacyjnym lub badawczym oraz zatwierdzona przez organ prowadzący bądź osobę upoważnioną do podejmowania decyzji. Podmiot przeprowadzający diagnozę powinien mieć możliwość skorzystania ze wsparcia instytucji systemu wspomagania pracy OWP tj. placówki doskonalenia nauczycieli, poradni psychologiczno-pedagogicznej, biblioteki pedagogicznej. Wnioski z diagnozy powinny stanowić element wniosku o dofinansowanie projektu</a:t>
            </a:r>
            <a:r>
              <a:rPr lang="pl-PL" sz="1400" dirty="0" smtClean="0">
                <a:latin typeface="Calibri" panose="020F0502020204030204" pitchFamily="34" charset="0"/>
              </a:rPr>
              <a:t>,</a:t>
            </a:r>
          </a:p>
          <a:p>
            <a:pPr marL="827088" lvl="0" indent="-285750" algn="just">
              <a:buFont typeface="Wingdings" panose="05000000000000000000" pitchFamily="2" charset="2"/>
              <a:buChar char="ü"/>
            </a:pPr>
            <a:endParaRPr lang="pl-PL" sz="1400" dirty="0">
              <a:latin typeface="Calibri" panose="020F0502020204030204" pitchFamily="34" charset="0"/>
            </a:endParaRPr>
          </a:p>
          <a:p>
            <a:pPr marL="801688" lvl="0" indent="-176213" algn="just">
              <a:buFont typeface="Wingdings" panose="05000000000000000000" pitchFamily="2" charset="2"/>
              <a:buChar char="ü"/>
            </a:pPr>
            <a:r>
              <a:rPr lang="pl-PL" sz="1400" dirty="0">
                <a:latin typeface="Calibri" panose="020F0502020204030204" pitchFamily="34" charset="0"/>
              </a:rPr>
              <a:t>inwestycje infrastrukturalne są finansowane ze środków EFS </a:t>
            </a:r>
            <a:r>
              <a:rPr lang="pl-PL" sz="1400" dirty="0" smtClean="0">
                <a:latin typeface="Calibri" panose="020F0502020204030204" pitchFamily="34" charset="0"/>
              </a:rPr>
              <a:t>w </a:t>
            </a:r>
            <a:r>
              <a:rPr lang="pl-PL" sz="1400" dirty="0">
                <a:latin typeface="Calibri" panose="020F0502020204030204" pitchFamily="34" charset="0"/>
              </a:rPr>
              <a:t>ramach cross-</a:t>
            </a:r>
            <a:r>
              <a:rPr lang="pl-PL" sz="1400" dirty="0" err="1">
                <a:latin typeface="Calibri" panose="020F0502020204030204" pitchFamily="34" charset="0"/>
              </a:rPr>
              <a:t>financingu</a:t>
            </a:r>
            <a:r>
              <a:rPr lang="pl-PL" sz="1400" dirty="0">
                <a:latin typeface="Calibri" panose="020F0502020204030204" pitchFamily="34" charset="0"/>
              </a:rPr>
              <a:t> zgodnie z zasadami wytycznych Ministra Infrastruktury i Rozwoju w zakresie kwalifikowalności wydatków w ramach </a:t>
            </a:r>
            <a:r>
              <a:rPr lang="pl-PL" sz="1400" dirty="0" smtClean="0">
                <a:latin typeface="Calibri" panose="020F0502020204030204" pitchFamily="34" charset="0"/>
              </a:rPr>
              <a:t>Europejskiego </a:t>
            </a:r>
            <a:r>
              <a:rPr lang="pl-PL" sz="1400" dirty="0">
                <a:latin typeface="Calibri" panose="020F0502020204030204" pitchFamily="34" charset="0"/>
              </a:rPr>
              <a:t>Funduszu Rozwoju Regionalnego, Europejskiego Funduszu Społecznego oraz Funduszu Spójności na lata 2014 – 2020</a:t>
            </a:r>
            <a:r>
              <a:rPr lang="pl-PL" sz="1400" dirty="0" smtClean="0">
                <a:latin typeface="Calibri" panose="020F0502020204030204" pitchFamily="34" charset="0"/>
              </a:rPr>
              <a:t>,</a:t>
            </a:r>
          </a:p>
          <a:p>
            <a:pPr marL="801688" lvl="0" indent="-176213" algn="just">
              <a:buFont typeface="Wingdings" panose="05000000000000000000" pitchFamily="2" charset="2"/>
              <a:buChar char="ü"/>
            </a:pPr>
            <a:endParaRPr lang="pl-PL" sz="1400" dirty="0" smtClean="0">
              <a:latin typeface="Calibri" panose="020F0502020204030204" pitchFamily="34" charset="0"/>
            </a:endParaRPr>
          </a:p>
          <a:p>
            <a:pPr marL="801688" lvl="0" indent="-176213" algn="just">
              <a:buFont typeface="Wingdings" panose="05000000000000000000" pitchFamily="2" charset="2"/>
              <a:buChar char="ü"/>
            </a:pPr>
            <a:r>
              <a:rPr lang="pl-PL" sz="1400" dirty="0" smtClean="0">
                <a:latin typeface="Calibri" panose="020F0502020204030204" pitchFamily="34" charset="0"/>
              </a:rPr>
              <a:t>wydatki na inwestycje infrastrukturalne, o których mowa powyżej są ponoszone, gdy spełnione są łącznie   następujące warunki:</a:t>
            </a: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a:latin typeface="+mj-lt"/>
            </a:endParaRPr>
          </a:p>
          <a:p>
            <a:pPr algn="just"/>
            <a:endParaRPr lang="pl-PL" sz="1400" dirty="0"/>
          </a:p>
          <a:p>
            <a:pPr algn="just"/>
            <a:endParaRPr lang="pl-PL" sz="1400" dirty="0">
              <a:latin typeface="+mj-lt"/>
            </a:endParaRPr>
          </a:p>
          <a:p>
            <a:pPr algn="just"/>
            <a:endParaRPr lang="pl-PL" sz="1400" dirty="0" smtClean="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18</a:t>
            </a:fld>
            <a:endParaRPr lang="pl-PL" altLang="pl-PL"/>
          </a:p>
        </p:txBody>
      </p:sp>
    </p:spTree>
    <p:extLst>
      <p:ext uri="{BB962C8B-B14F-4D97-AF65-F5344CB8AC3E}">
        <p14:creationId xmlns:p14="http://schemas.microsoft.com/office/powerpoint/2010/main" xmlns="" val="185680244"/>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7745710"/>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just"/>
            <a:endParaRPr lang="pl-PL" sz="1400" dirty="0" smtClean="0">
              <a:latin typeface="+mj-lt"/>
            </a:endParaRPr>
          </a:p>
          <a:p>
            <a:pPr marL="447675" lvl="0" indent="-93663"/>
            <a:r>
              <a:rPr lang="pl-PL" sz="1400" dirty="0" smtClean="0">
                <a:latin typeface="Calibri" panose="020F0502020204030204" pitchFamily="34" charset="0"/>
              </a:rPr>
              <a:t>- organ </a:t>
            </a:r>
            <a:r>
              <a:rPr lang="pl-PL" sz="1400" dirty="0">
                <a:latin typeface="Calibri" panose="020F0502020204030204" pitchFamily="34" charset="0"/>
              </a:rPr>
              <a:t>prowadzący nie dysponuje infrastrukturą, która byłaby możliwa do wykorzystania na potrzeby edukacji przedszkolnej bądź jej wykorzystanie jest nieracjonalne;</a:t>
            </a:r>
          </a:p>
          <a:p>
            <a:pPr marL="447675" lvl="0" indent="-93663"/>
            <a:r>
              <a:rPr lang="pl-PL" sz="1400" dirty="0" smtClean="0">
                <a:latin typeface="Calibri" panose="020F0502020204030204" pitchFamily="34" charset="0"/>
              </a:rPr>
              <a:t>- potrzeba </a:t>
            </a:r>
            <a:r>
              <a:rPr lang="pl-PL" sz="1400" dirty="0">
                <a:latin typeface="Calibri" panose="020F0502020204030204" pitchFamily="34" charset="0"/>
              </a:rPr>
              <a:t>wydatkowania środków została potwierdzona analizą potrzeb i trendów demograficznych w ujęciu terytorialnym </a:t>
            </a:r>
            <a:r>
              <a:rPr lang="pl-PL" sz="1400" dirty="0" smtClean="0">
                <a:latin typeface="Calibri" panose="020F0502020204030204" pitchFamily="34" charset="0"/>
              </a:rPr>
              <a:t>(</a:t>
            </a:r>
            <a:r>
              <a:rPr lang="pl-PL" sz="1400" dirty="0">
                <a:latin typeface="Calibri" panose="020F0502020204030204" pitchFamily="34" charset="0"/>
              </a:rPr>
              <a:t>w perspektywie kolejnych 3 lat);</a:t>
            </a:r>
          </a:p>
          <a:p>
            <a:pPr lvl="0" indent="354013"/>
            <a:r>
              <a:rPr lang="pl-PL" sz="1400" dirty="0" smtClean="0">
                <a:latin typeface="Calibri" panose="020F0502020204030204" pitchFamily="34" charset="0"/>
              </a:rPr>
              <a:t>- infrastruktura </a:t>
            </a:r>
            <a:r>
              <a:rPr lang="pl-PL" sz="1400" dirty="0">
                <a:latin typeface="Calibri" panose="020F0502020204030204" pitchFamily="34" charset="0"/>
              </a:rPr>
              <a:t>została zaprojektowana zgodnie z koncepcją uniwersalnego projektowania.</a:t>
            </a:r>
          </a:p>
          <a:p>
            <a:r>
              <a:rPr lang="pl-PL" sz="1400" dirty="0"/>
              <a:t> </a:t>
            </a:r>
          </a:p>
          <a:p>
            <a:r>
              <a:rPr lang="pl-PL" sz="1400" b="1" dirty="0"/>
              <a:t>Uwaga!</a:t>
            </a:r>
            <a:endParaRPr lang="pl-PL" sz="1400" dirty="0"/>
          </a:p>
          <a:p>
            <a:r>
              <a:rPr lang="pl-PL" sz="1400" b="1" dirty="0"/>
              <a:t> </a:t>
            </a:r>
            <a:endParaRPr lang="pl-PL" sz="1400" dirty="0"/>
          </a:p>
          <a:p>
            <a:pPr algn="just"/>
            <a:r>
              <a:rPr lang="pl-PL" sz="1400" dirty="0">
                <a:latin typeface="Calibri" panose="020F0502020204030204" pitchFamily="34" charset="0"/>
              </a:rPr>
              <a:t>Tworzenie nowych miejsc wychowania przedszkolnego musi wynikać z</a:t>
            </a:r>
            <a:r>
              <a:rPr lang="pl-PL" sz="1400" dirty="0" smtClean="0">
                <a:latin typeface="Calibri" panose="020F0502020204030204" pitchFamily="34" charset="0"/>
              </a:rPr>
              <a:t> </a:t>
            </a:r>
            <a:r>
              <a:rPr lang="pl-PL" sz="1400" dirty="0">
                <a:latin typeface="Calibri" panose="020F0502020204030204" pitchFamily="34" charset="0"/>
              </a:rPr>
              <a:t>analizy uwarunkowań wewnątrzregionalnych przygotowanej przez IZ RPO WO 2014-2020 stanowiącej załącznik nr 10 do </a:t>
            </a:r>
            <a:r>
              <a:rPr lang="pl-PL" sz="1400" dirty="0" smtClean="0">
                <a:latin typeface="Calibri" panose="020F0502020204030204" pitchFamily="34" charset="0"/>
              </a:rPr>
              <a:t>Regulaminu</a:t>
            </a:r>
            <a:r>
              <a:rPr lang="pl-PL" sz="1400" dirty="0">
                <a:latin typeface="Calibri" panose="020F0502020204030204" pitchFamily="34" charset="0"/>
              </a:rPr>
              <a:t>. </a:t>
            </a:r>
          </a:p>
          <a:p>
            <a:r>
              <a:rPr lang="pl-PL" sz="1400" dirty="0"/>
              <a:t> </a:t>
            </a:r>
          </a:p>
          <a:p>
            <a:pPr algn="just"/>
            <a:r>
              <a:rPr lang="pl-PL" sz="1400" dirty="0">
                <a:latin typeface="Calibri" panose="020F0502020204030204" pitchFamily="34" charset="0"/>
              </a:rPr>
              <a:t>Dane dot. zapotrzebowania na tworzenie nowych miejsc wychowania </a:t>
            </a:r>
            <a:r>
              <a:rPr lang="pl-PL" sz="1400" dirty="0" smtClean="0">
                <a:latin typeface="Calibri" panose="020F0502020204030204" pitchFamily="34" charset="0"/>
              </a:rPr>
              <a:t>przedszkolnego </a:t>
            </a:r>
            <a:r>
              <a:rPr lang="pl-PL" sz="1400" dirty="0">
                <a:latin typeface="Calibri" panose="020F0502020204030204" pitchFamily="34" charset="0"/>
              </a:rPr>
              <a:t>Wnioskodawca jest zobowiązany przedstawić w formie diagnozy we wniosku o dofinansowanie w pkt. 3.5 </a:t>
            </a:r>
            <a:r>
              <a:rPr lang="pl-PL" sz="1400" i="1" dirty="0">
                <a:latin typeface="Calibri" panose="020F0502020204030204" pitchFamily="34" charset="0"/>
              </a:rPr>
              <a:t>Opis grupy docelowej i uzasadnienie wyboru</a:t>
            </a:r>
            <a:r>
              <a:rPr lang="pl-PL" sz="1400" dirty="0">
                <a:latin typeface="Calibri" panose="020F0502020204030204" pitchFamily="34" charset="0"/>
              </a:rPr>
              <a:t>. Przedmiotowa diagnoza powinna odpowiadać m.in. na pytania: ile jest miejsc wychowania przedszkolnego dostępnych na obszarze realizacji projektu, jaka jest liczba dzieci w wieku przedszkolnym na obszarze realizacji projektu, czy istniejące miejsca wychowania przedszkolnego zaspokajają potrzeby w zakresie usług edukacji przedszkolnej, ile jest dzieci, które nie zostały objęte edukacją przedszkolną z powodu braku miejsc. Należy wskazać, jak ta sytuacja zmieni się w perspektywie 3-letniej.</a:t>
            </a:r>
          </a:p>
          <a:p>
            <a:r>
              <a:rPr lang="pl-PL" sz="1400" dirty="0"/>
              <a:t> </a:t>
            </a:r>
          </a:p>
          <a:p>
            <a:pPr algn="just"/>
            <a:endParaRPr lang="pl-PL" sz="1400" dirty="0">
              <a:latin typeface="+mj-lt"/>
            </a:endParaRPr>
          </a:p>
          <a:p>
            <a:pPr algn="just"/>
            <a:endParaRPr lang="pl-PL" sz="1400" dirty="0">
              <a:latin typeface="+mj-lt"/>
            </a:endParaRPr>
          </a:p>
          <a:p>
            <a:pPr algn="just"/>
            <a:endParaRPr lang="pl-PL" sz="1400" dirty="0"/>
          </a:p>
          <a:p>
            <a:pPr algn="just"/>
            <a:endParaRPr lang="pl-PL" sz="1400" dirty="0">
              <a:latin typeface="+mj-lt"/>
            </a:endParaRPr>
          </a:p>
          <a:p>
            <a:pPr algn="just"/>
            <a:endParaRPr lang="pl-PL" sz="1400" dirty="0" smtClean="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19</a:t>
            </a:fld>
            <a:endParaRPr lang="pl-PL" altLang="pl-PL"/>
          </a:p>
        </p:txBody>
      </p:sp>
    </p:spTree>
    <p:extLst>
      <p:ext uri="{BB962C8B-B14F-4D97-AF65-F5344CB8AC3E}">
        <p14:creationId xmlns:p14="http://schemas.microsoft.com/office/powerpoint/2010/main" xmlns="" val="584116609"/>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93296"/>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395536" y="1268760"/>
            <a:ext cx="8136904" cy="4185761"/>
          </a:xfrm>
          <a:prstGeom prst="rect">
            <a:avLst/>
          </a:prstGeom>
          <a:noFill/>
          <a:ln w="9525">
            <a:noFill/>
            <a:miter lim="800000"/>
            <a:headEnd/>
            <a:tailEnd/>
          </a:ln>
        </p:spPr>
        <p:txBody>
          <a:bodyPr wrap="square">
            <a:spAutoFit/>
          </a:bodyPr>
          <a:lstStyle/>
          <a:p>
            <a:pPr algn="ctr"/>
            <a:r>
              <a:rPr lang="pl-PL" altLang="pl-PL" sz="2000" b="1" u="sng" dirty="0">
                <a:latin typeface="Calibri" pitchFamily="34" charset="0"/>
                <a:cs typeface="Times New Roman" pitchFamily="18" charset="0"/>
              </a:rPr>
              <a:t>Termin i </a:t>
            </a:r>
            <a:r>
              <a:rPr lang="pl-PL" altLang="pl-PL" sz="2000" b="1" u="sng" dirty="0" smtClean="0">
                <a:latin typeface="Calibri" pitchFamily="34" charset="0"/>
                <a:cs typeface="Times New Roman" pitchFamily="18" charset="0"/>
              </a:rPr>
              <a:t>miejsce naboru wniosków konkursowych w ramach 	Poddziałania 9.1.3 Wsparcie edukacji przedszkolnej</a:t>
            </a:r>
            <a:endParaRPr lang="pl-PL" altLang="pl-PL" sz="2000" b="1" u="sng" dirty="0">
              <a:latin typeface="Calibri" pitchFamily="34" charset="0"/>
              <a:cs typeface="Times New Roman" pitchFamily="18" charset="0"/>
            </a:endParaRPr>
          </a:p>
          <a:p>
            <a:pPr algn="ctr"/>
            <a:endParaRPr lang="pl-PL" altLang="pl-PL" sz="1400" b="1" u="sng" dirty="0" smtClean="0">
              <a:latin typeface="Calibri" pitchFamily="34" charset="0"/>
              <a:cs typeface="Times New Roman" pitchFamily="18" charset="0"/>
            </a:endParaRPr>
          </a:p>
          <a:p>
            <a:pPr algn="just"/>
            <a:r>
              <a:rPr lang="pl-PL" altLang="pl-PL" sz="1400" dirty="0" smtClean="0">
                <a:latin typeface="Calibri" pitchFamily="34" charset="0"/>
                <a:cs typeface="Times New Roman" pitchFamily="18" charset="0"/>
              </a:rPr>
              <a:t>Wojewódzki Urząd Pracy w Opolu (zwany dalej</a:t>
            </a:r>
            <a:r>
              <a:rPr lang="pl-PL" altLang="pl-PL" sz="1400" b="1" dirty="0" smtClean="0">
                <a:latin typeface="Calibri" pitchFamily="34" charset="0"/>
                <a:cs typeface="Times New Roman" pitchFamily="18" charset="0"/>
              </a:rPr>
              <a:t> IOK </a:t>
            </a:r>
            <a:r>
              <a:rPr lang="pl-PL" altLang="pl-PL" sz="1400" dirty="0" smtClean="0">
                <a:latin typeface="Calibri" pitchFamily="34" charset="0"/>
                <a:cs typeface="Times New Roman" pitchFamily="18" charset="0"/>
              </a:rPr>
              <a:t>– Instytucja Organizująca Konkurs) prowadzi nabór </a:t>
            </a:r>
            <a:r>
              <a:rPr lang="pl-PL" altLang="pl-PL" sz="1400" dirty="0">
                <a:latin typeface="Calibri" pitchFamily="34" charset="0"/>
                <a:cs typeface="Times New Roman" pitchFamily="18" charset="0"/>
              </a:rPr>
              <a:t>wniosków o dofinansowanie </a:t>
            </a:r>
            <a:r>
              <a:rPr lang="pl-PL" altLang="pl-PL" sz="1400" dirty="0" smtClean="0">
                <a:latin typeface="Calibri" pitchFamily="34" charset="0"/>
                <a:cs typeface="Times New Roman" pitchFamily="18" charset="0"/>
              </a:rPr>
              <a:t>projektów konkursowych od </a:t>
            </a:r>
            <a:r>
              <a:rPr lang="pl-PL" altLang="pl-PL" sz="1400" dirty="0">
                <a:latin typeface="Calibri" pitchFamily="34" charset="0"/>
                <a:cs typeface="Times New Roman" pitchFamily="18" charset="0"/>
              </a:rPr>
              <a:t>dnia </a:t>
            </a:r>
            <a:r>
              <a:rPr lang="pl-PL" altLang="pl-PL" sz="1400" b="1" dirty="0" smtClean="0">
                <a:latin typeface="Calibri" pitchFamily="34" charset="0"/>
                <a:cs typeface="Times New Roman" pitchFamily="18" charset="0"/>
              </a:rPr>
              <a:t>27.11.2017 r</a:t>
            </a:r>
            <a:r>
              <a:rPr lang="pl-PL" altLang="pl-PL" sz="1400" b="1" dirty="0">
                <a:latin typeface="Calibri" pitchFamily="34" charset="0"/>
                <a:cs typeface="Times New Roman" pitchFamily="18" charset="0"/>
              </a:rPr>
              <a:t>. </a:t>
            </a:r>
            <a:r>
              <a:rPr lang="pl-PL" altLang="pl-PL" sz="1400" b="1" dirty="0" smtClean="0">
                <a:latin typeface="Calibri" pitchFamily="34" charset="0"/>
                <a:cs typeface="Times New Roman" pitchFamily="18" charset="0"/>
              </a:rPr>
              <a:t>(poniedziałek) </a:t>
            </a:r>
            <a:r>
              <a:rPr lang="pl-PL" altLang="pl-PL" sz="1400" dirty="0" smtClean="0">
                <a:latin typeface="Calibri" pitchFamily="34" charset="0"/>
                <a:cs typeface="Times New Roman" pitchFamily="18" charset="0"/>
              </a:rPr>
              <a:t>do </a:t>
            </a:r>
            <a:r>
              <a:rPr lang="pl-PL" altLang="pl-PL" sz="1400" dirty="0">
                <a:latin typeface="Calibri" pitchFamily="34" charset="0"/>
                <a:cs typeface="Times New Roman" pitchFamily="18" charset="0"/>
              </a:rPr>
              <a:t>dnia </a:t>
            </a:r>
            <a:r>
              <a:rPr lang="pl-PL" altLang="pl-PL" sz="1400" b="1" dirty="0" smtClean="0">
                <a:latin typeface="Calibri" pitchFamily="34" charset="0"/>
                <a:cs typeface="Times New Roman" pitchFamily="18" charset="0"/>
              </a:rPr>
              <a:t>04.12.2017 r. (poniedziałek).</a:t>
            </a:r>
          </a:p>
          <a:p>
            <a:pPr algn="just"/>
            <a:endParaRPr lang="pl-PL" altLang="pl-PL" sz="1400" b="1"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Wypełniony w </a:t>
            </a:r>
            <a:r>
              <a:rPr lang="pl-PL" altLang="pl-PL" sz="1400" b="1" u="sng" dirty="0">
                <a:solidFill>
                  <a:schemeClr val="accent6">
                    <a:lumMod val="75000"/>
                  </a:schemeClr>
                </a:solidFill>
                <a:latin typeface="Calibri" pitchFamily="34" charset="0"/>
                <a:cs typeface="Times New Roman" pitchFamily="18" charset="0"/>
                <a:hlinkClick r:id="rId3"/>
              </a:rPr>
              <a:t>Panelu Wnioskodawcy SYZYF RPO WO 2014-2020</a:t>
            </a:r>
            <a:r>
              <a:rPr lang="pl-PL" altLang="pl-PL" sz="1400" b="1" dirty="0">
                <a:latin typeface="Calibri" pitchFamily="34" charset="0"/>
                <a:cs typeface="Times New Roman" pitchFamily="18" charset="0"/>
              </a:rPr>
              <a:t>, tj. generatorze wniosków </a:t>
            </a:r>
            <a:r>
              <a:rPr lang="pl-PL" altLang="pl-PL" sz="1400" b="1" dirty="0" smtClean="0">
                <a:latin typeface="Calibri" pitchFamily="34" charset="0"/>
                <a:cs typeface="Times New Roman" pitchFamily="18" charset="0"/>
              </a:rPr>
              <a:t>formularz </a:t>
            </a:r>
            <a:r>
              <a:rPr lang="pl-PL" altLang="pl-PL" sz="1400" b="1" dirty="0">
                <a:latin typeface="Calibri" pitchFamily="34" charset="0"/>
                <a:cs typeface="Times New Roman" pitchFamily="18" charset="0"/>
              </a:rPr>
              <a:t>wniosku o dofinansowanie </a:t>
            </a:r>
            <a:r>
              <a:rPr lang="pl-PL" altLang="pl-PL" sz="1400" b="1" dirty="0" smtClean="0">
                <a:latin typeface="Calibri" pitchFamily="34" charset="0"/>
                <a:cs typeface="Times New Roman" pitchFamily="18" charset="0"/>
              </a:rPr>
              <a:t>projektu, Wnioskodawca musi wysłać </a:t>
            </a:r>
            <a:r>
              <a:rPr lang="pl-PL" altLang="pl-PL" sz="1400" b="1" dirty="0">
                <a:latin typeface="Calibri" pitchFamily="34" charset="0"/>
                <a:cs typeface="Times New Roman" pitchFamily="18" charset="0"/>
              </a:rPr>
              <a:t>on-line </a:t>
            </a:r>
            <a:r>
              <a:rPr lang="pl-PL" altLang="pl-PL" sz="1400" dirty="0">
                <a:latin typeface="Calibri" pitchFamily="34" charset="0"/>
                <a:cs typeface="Times New Roman" pitchFamily="18" charset="0"/>
              </a:rPr>
              <a:t>(taką funkcjonalność zapewnia generator wniosków dostępny na stronie internetowej </a:t>
            </a:r>
            <a:r>
              <a:rPr lang="pl-PL" altLang="pl-PL" sz="1400" u="sng" dirty="0">
                <a:solidFill>
                  <a:schemeClr val="accent6">
                    <a:lumMod val="75000"/>
                  </a:schemeClr>
                </a:solidFill>
                <a:latin typeface="Calibri" pitchFamily="34" charset="0"/>
                <a:cs typeface="Times New Roman" pitchFamily="18" charset="0"/>
                <a:hlinkClick r:id="rId4"/>
              </a:rPr>
              <a:t>www.pw.opolskie.pl</a:t>
            </a:r>
            <a:r>
              <a:rPr lang="pl-PL" altLang="pl-PL" sz="1400" dirty="0">
                <a:latin typeface="Calibri" pitchFamily="34" charset="0"/>
                <a:cs typeface="Times New Roman" pitchFamily="18" charset="0"/>
              </a:rPr>
              <a:t>)</a:t>
            </a:r>
            <a:r>
              <a:rPr lang="pl-PL" altLang="pl-PL" sz="1400" dirty="0">
                <a:solidFill>
                  <a:schemeClr val="accent6">
                    <a:lumMod val="75000"/>
                  </a:schemeClr>
                </a:solidFill>
                <a:latin typeface="Calibri" pitchFamily="34" charset="0"/>
                <a:cs typeface="Times New Roman" pitchFamily="18" charset="0"/>
              </a:rPr>
              <a:t> </a:t>
            </a:r>
            <a:r>
              <a:rPr lang="pl-PL" altLang="pl-PL" sz="1400" b="1" dirty="0">
                <a:latin typeface="Calibri" pitchFamily="34" charset="0"/>
                <a:cs typeface="Times New Roman" pitchFamily="18" charset="0"/>
              </a:rPr>
              <a:t>w wyżej określonym terminie.</a:t>
            </a:r>
            <a:endParaRPr lang="pl-PL" altLang="pl-PL" sz="1600" b="1" dirty="0">
              <a:latin typeface="Calibri" pitchFamily="34" charset="0"/>
              <a:cs typeface="Times New Roman" pitchFamily="18" charset="0"/>
            </a:endParaRPr>
          </a:p>
          <a:p>
            <a:pPr algn="just"/>
            <a:endParaRPr lang="pl-PL" altLang="pl-PL" sz="600" dirty="0">
              <a:latin typeface="Calibri" pitchFamily="34" charset="0"/>
              <a:cs typeface="Times New Roman" pitchFamily="18" charset="0"/>
            </a:endParaRPr>
          </a:p>
          <a:p>
            <a:pPr algn="just"/>
            <a:r>
              <a:rPr lang="pl-PL" altLang="pl-PL" sz="1400" b="1" dirty="0">
                <a:latin typeface="Calibri" pitchFamily="34" charset="0"/>
                <a:cs typeface="Times New Roman" pitchFamily="18" charset="0"/>
              </a:rPr>
              <a:t>Natomiast wersję papierową wniosku </a:t>
            </a:r>
            <a:r>
              <a:rPr lang="pl-PL" altLang="pl-PL" sz="1400" dirty="0">
                <a:latin typeface="Calibri" pitchFamily="34" charset="0"/>
                <a:cs typeface="Times New Roman" pitchFamily="18" charset="0"/>
              </a:rPr>
              <a:t>(w </a:t>
            </a:r>
            <a:r>
              <a:rPr lang="pl-PL" altLang="pl-PL" sz="1400" dirty="0" smtClean="0">
                <a:latin typeface="Calibri" pitchFamily="34" charset="0"/>
                <a:cs typeface="Times New Roman" pitchFamily="18" charset="0"/>
              </a:rPr>
              <a:t>jednym egzemplarzu) </a:t>
            </a:r>
            <a:r>
              <a:rPr lang="pl-PL" altLang="pl-PL" sz="1400" dirty="0">
                <a:latin typeface="Calibri" pitchFamily="34" charset="0"/>
                <a:cs typeface="Times New Roman" pitchFamily="18" charset="0"/>
              </a:rPr>
              <a:t>wraz z wymaganą dokumentacją, </a:t>
            </a:r>
            <a:r>
              <a:rPr lang="pl-PL" altLang="pl-PL" sz="1400" b="1" dirty="0">
                <a:latin typeface="Calibri" pitchFamily="34" charset="0"/>
                <a:cs typeface="Times New Roman" pitchFamily="18" charset="0"/>
              </a:rPr>
              <a:t>należy składać od poniedziałku do piątku w godzinach pracy </a:t>
            </a:r>
            <a:r>
              <a:rPr lang="pl-PL" altLang="pl-PL" sz="1400" b="1" dirty="0" smtClean="0">
                <a:latin typeface="Calibri" pitchFamily="34" charset="0"/>
                <a:cs typeface="Times New Roman" pitchFamily="18" charset="0"/>
              </a:rPr>
              <a:t>urzędu, </a:t>
            </a:r>
            <a:r>
              <a:rPr lang="pl-PL" altLang="pl-PL" sz="1400" b="1" dirty="0">
                <a:latin typeface="Calibri" pitchFamily="34" charset="0"/>
                <a:cs typeface="Times New Roman" pitchFamily="18" charset="0"/>
              </a:rPr>
              <a:t>tj. od 7:30 do 15:30 w: </a:t>
            </a:r>
            <a:endParaRPr lang="pl-PL" altLang="pl-PL" sz="1600" b="1" dirty="0">
              <a:latin typeface="Calibri" pitchFamily="34" charset="0"/>
              <a:cs typeface="Times New Roman" pitchFamily="18" charset="0"/>
            </a:endParaRPr>
          </a:p>
          <a:p>
            <a:pPr algn="just"/>
            <a:endParaRPr lang="pl-PL" altLang="pl-PL" sz="8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Wojewódzkim Urzędzie Pracy w Opolu</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Punkt Informacyjny o EFS</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Pokój nr 14</a:t>
            </a:r>
            <a:endParaRPr lang="pl-PL" altLang="pl-PL" sz="1200" dirty="0">
              <a:latin typeface="Calibri" pitchFamily="34" charset="0"/>
              <a:cs typeface="Times New Roman" pitchFamily="18" charset="0"/>
            </a:endParaRPr>
          </a:p>
          <a:p>
            <a:pPr algn="ctr"/>
            <a:r>
              <a:rPr lang="pl-PL" altLang="pl-PL" sz="1200" b="1" dirty="0">
                <a:latin typeface="Calibri" pitchFamily="34" charset="0"/>
                <a:cs typeface="Times New Roman" pitchFamily="18" charset="0"/>
              </a:rPr>
              <a:t>ul. Głogowska 25c 45-315 </a:t>
            </a:r>
            <a:r>
              <a:rPr lang="pl-PL" altLang="pl-PL" sz="1200" b="1" dirty="0" smtClean="0">
                <a:latin typeface="Calibri" pitchFamily="34" charset="0"/>
                <a:cs typeface="Times New Roman" pitchFamily="18" charset="0"/>
              </a:rPr>
              <a:t>Opole</a:t>
            </a:r>
            <a:endParaRPr lang="pl-PL" altLang="pl-PL" sz="1200" dirty="0" smtClean="0">
              <a:latin typeface="Calibri" pitchFamily="34" charset="0"/>
              <a:cs typeface="Times New Roman" pitchFamily="18" charset="0"/>
            </a:endParaRPr>
          </a:p>
          <a:p>
            <a:pPr algn="ctr"/>
            <a:r>
              <a:rPr lang="pl-PL" altLang="pl-PL" sz="800" b="1" dirty="0">
                <a:latin typeface="Calibri" pitchFamily="34" charset="0"/>
                <a:cs typeface="Times New Roman" pitchFamily="18" charset="0"/>
              </a:rPr>
              <a:t> </a:t>
            </a:r>
            <a:endParaRPr lang="pl-PL" altLang="pl-PL" sz="800" dirty="0">
              <a:latin typeface="Calibri" pitchFamily="34" charset="0"/>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a:t>
            </a:fld>
            <a:endParaRPr lang="pl-PL" altLang="pl-PL"/>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6483826"/>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342900" lvl="0" indent="-342900" algn="just">
              <a:buFont typeface="+mj-lt"/>
              <a:buAutoNum type="arabicParenR" startAt="13"/>
            </a:pPr>
            <a:r>
              <a:rPr lang="pl-PL" sz="1400" dirty="0" smtClean="0">
                <a:latin typeface="Calibri" panose="020F0502020204030204" pitchFamily="34" charset="0"/>
              </a:rPr>
              <a:t>W </a:t>
            </a:r>
            <a:r>
              <a:rPr lang="pl-PL" sz="1400" dirty="0">
                <a:latin typeface="Calibri" panose="020F0502020204030204" pitchFamily="34" charset="0"/>
              </a:rPr>
              <a:t>ramach projektów ukierunkowanych na tworzenie nowych miejsc wychowania przedszkolnego możliwe są działania obejmujące następujące kategorie wydatków: </a:t>
            </a:r>
            <a:endParaRPr lang="pl-PL" sz="1400" dirty="0" smtClean="0">
              <a:latin typeface="Calibri" panose="020F0502020204030204" pitchFamily="34" charset="0"/>
            </a:endParaRPr>
          </a:p>
          <a:p>
            <a:pPr marL="342900" lvl="0" indent="-342900" algn="just">
              <a:buFont typeface="+mj-lt"/>
              <a:buAutoNum type="arabicParenR" startAt="13"/>
            </a:pPr>
            <a:endParaRPr lang="pl-PL" sz="1400" dirty="0">
              <a:latin typeface="Calibri" panose="020F0502020204030204" pitchFamily="34" charset="0"/>
            </a:endParaRPr>
          </a:p>
          <a:p>
            <a:pPr marL="612775" lvl="0" indent="-342900" algn="just">
              <a:buAutoNum type="alphaLcParenR"/>
            </a:pPr>
            <a:r>
              <a:rPr lang="pl-PL" sz="1400" dirty="0" smtClean="0">
                <a:latin typeface="Calibri" panose="020F0502020204030204" pitchFamily="34" charset="0"/>
              </a:rPr>
              <a:t>dostosowanie </a:t>
            </a:r>
            <a:r>
              <a:rPr lang="pl-PL" sz="1400" dirty="0">
                <a:latin typeface="Calibri" panose="020F0502020204030204" pitchFamily="34" charset="0"/>
              </a:rPr>
              <a:t>lub adaptacja pomieszczeń (rozumiana zgodnie </a:t>
            </a:r>
            <a:r>
              <a:rPr lang="pl-PL" sz="1400" dirty="0" smtClean="0">
                <a:latin typeface="Calibri" panose="020F0502020204030204" pitchFamily="34" charset="0"/>
              </a:rPr>
              <a:t>z </a:t>
            </a:r>
            <a:r>
              <a:rPr lang="pl-PL" sz="1400" i="1" dirty="0">
                <a:latin typeface="Calibri" panose="020F0502020204030204" pitchFamily="34" charset="0"/>
              </a:rPr>
              <a:t>Wytycznymi w zakresie kwalifikowalności wydatków</a:t>
            </a:r>
            <a:r>
              <a:rPr lang="pl-PL" sz="1400" dirty="0">
                <a:latin typeface="Calibri" panose="020F0502020204030204" pitchFamily="34" charset="0"/>
              </a:rPr>
              <a:t>), w tym m. in. do wymogów budowalnych, sanitarno-higienicznych, zgodnie </a:t>
            </a:r>
            <a:r>
              <a:rPr lang="pl-PL" sz="1400" dirty="0" smtClean="0">
                <a:latin typeface="Calibri" panose="020F0502020204030204" pitchFamily="34" charset="0"/>
              </a:rPr>
              <a:t>z </a:t>
            </a:r>
            <a:r>
              <a:rPr lang="pl-PL" sz="1400" dirty="0">
                <a:latin typeface="Calibri" panose="020F0502020204030204" pitchFamily="34" charset="0"/>
              </a:rPr>
              <a:t>koncepcją uniwersalnego projektowania, </a:t>
            </a:r>
            <a:endParaRPr lang="pl-PL" sz="1400" dirty="0" smtClean="0">
              <a:latin typeface="Calibri" panose="020F0502020204030204" pitchFamily="34" charset="0"/>
            </a:endParaRPr>
          </a:p>
          <a:p>
            <a:pPr marL="612775" lvl="0" indent="-342900" algn="just">
              <a:buAutoNum type="alphaLcParenR"/>
            </a:pPr>
            <a:endParaRPr lang="pl-PL" sz="1400" dirty="0">
              <a:latin typeface="Calibri" panose="020F0502020204030204" pitchFamily="34" charset="0"/>
            </a:endParaRPr>
          </a:p>
          <a:p>
            <a:pPr lvl="0" indent="269875"/>
            <a:r>
              <a:rPr lang="pl-PL" sz="1400" dirty="0" smtClean="0">
                <a:latin typeface="Calibri" panose="020F0502020204030204" pitchFamily="34" charset="0"/>
              </a:rPr>
              <a:t>b)    dostosowanie </a:t>
            </a:r>
            <a:r>
              <a:rPr lang="pl-PL" sz="1400" dirty="0">
                <a:latin typeface="Calibri" panose="020F0502020204030204" pitchFamily="34" charset="0"/>
              </a:rPr>
              <a:t>istniejącej bazy lokalowej przedszkoli do nowo tworzonych miejsc wychowania przedszkolnego</a:t>
            </a:r>
            <a:r>
              <a:rPr lang="pl-PL" sz="1400" dirty="0" smtClean="0">
                <a:latin typeface="Calibri" panose="020F0502020204030204" pitchFamily="34" charset="0"/>
              </a:rPr>
              <a:t>,</a:t>
            </a:r>
          </a:p>
          <a:p>
            <a:pPr lvl="0" indent="269875"/>
            <a:endParaRPr lang="pl-PL" sz="1400" dirty="0">
              <a:latin typeface="Calibri" panose="020F0502020204030204" pitchFamily="34" charset="0"/>
            </a:endParaRPr>
          </a:p>
          <a:p>
            <a:pPr marL="342900" lvl="0" indent="-73025">
              <a:buAutoNum type="alphaLcParenR" startAt="3"/>
            </a:pPr>
            <a:r>
              <a:rPr lang="pl-PL" sz="1400" dirty="0" smtClean="0">
                <a:latin typeface="Calibri" panose="020F0502020204030204" pitchFamily="34" charset="0"/>
              </a:rPr>
              <a:t>    zakup </a:t>
            </a:r>
            <a:r>
              <a:rPr lang="pl-PL" sz="1400" dirty="0">
                <a:latin typeface="Calibri" panose="020F0502020204030204" pitchFamily="34" charset="0"/>
              </a:rPr>
              <a:t>i montaż wyposażenia, w tym. mebli, wyposażenia wypoczynkowego, sprzętu TIK, oprogramowania</a:t>
            </a:r>
            <a:r>
              <a:rPr lang="pl-PL" sz="1400" dirty="0" smtClean="0">
                <a:latin typeface="Calibri" panose="020F0502020204030204" pitchFamily="34" charset="0"/>
              </a:rPr>
              <a:t>,</a:t>
            </a:r>
          </a:p>
          <a:p>
            <a:pPr marL="342900" lvl="0" indent="-342900">
              <a:buAutoNum type="alphaLcParenR" startAt="3"/>
            </a:pPr>
            <a:endParaRPr lang="pl-PL" sz="1400" dirty="0">
              <a:latin typeface="Calibri" panose="020F0502020204030204" pitchFamily="34" charset="0"/>
            </a:endParaRPr>
          </a:p>
          <a:p>
            <a:pPr marL="541338" lvl="0" indent="-271463" algn="just"/>
            <a:r>
              <a:rPr lang="pl-PL" sz="1400" dirty="0" smtClean="0">
                <a:latin typeface="Calibri" panose="020F0502020204030204" pitchFamily="34" charset="0"/>
              </a:rPr>
              <a:t>d)  zakup </a:t>
            </a:r>
            <a:r>
              <a:rPr lang="pl-PL" sz="1400" dirty="0">
                <a:latin typeface="Calibri" panose="020F0502020204030204" pitchFamily="34" charset="0"/>
              </a:rPr>
              <a:t>pomocy dydaktycznych, specjalistycznego sprzętu lub narzędzi (o ile narzędzia te nie są zapewniane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w </a:t>
            </a:r>
            <a:r>
              <a:rPr lang="pl-PL" sz="1400" dirty="0">
                <a:latin typeface="Calibri" panose="020F0502020204030204" pitchFamily="34" charset="0"/>
              </a:rPr>
              <a:t>sposób bezpłatny przez instytucje publiczne np. Instytut Badań Edukacyjnych, Ośrodek Rozwoju Edukacji) dostosowanych do rozpoznawania potrzeb rozwojowych i edukacyjnych oraz możliwości psychofizycznych dzieci, wspomagania rozwoju i prowadzenia terapii dzieci ze specjalnymi potrzebami edukacyjnymi, ze szczególnym uwzględnieniem tych pomocy dydaktycznych, sprzętu i narzędzi, które są zgodne z koncepcją uniwersalnego projektowania,</a:t>
            </a:r>
          </a:p>
          <a:p>
            <a:pPr marL="541338" indent="-541338" algn="just"/>
            <a:endParaRPr lang="pl-PL" sz="1400" dirty="0">
              <a:latin typeface="+mj-lt"/>
            </a:endParaRPr>
          </a:p>
          <a:p>
            <a:pPr algn="just"/>
            <a:endParaRPr lang="pl-PL" sz="1400" dirty="0" smtClean="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20</a:t>
            </a:fld>
            <a:endParaRPr lang="pl-PL" altLang="pl-PL"/>
          </a:p>
        </p:txBody>
      </p:sp>
    </p:spTree>
    <p:extLst>
      <p:ext uri="{BB962C8B-B14F-4D97-AF65-F5344CB8AC3E}">
        <p14:creationId xmlns:p14="http://schemas.microsoft.com/office/powerpoint/2010/main" xmlns="" val="1847278743"/>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6699270"/>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lvl="0" indent="93663"/>
            <a:r>
              <a:rPr lang="pl-PL" sz="1400" dirty="0" smtClean="0">
                <a:latin typeface="Calibri" panose="020F0502020204030204" pitchFamily="34" charset="0"/>
              </a:rPr>
              <a:t>e)   budowa</a:t>
            </a:r>
            <a:r>
              <a:rPr lang="pl-PL" sz="1400" dirty="0">
                <a:latin typeface="Calibri" panose="020F0502020204030204" pitchFamily="34" charset="0"/>
              </a:rPr>
              <a:t>, wyposażenie i montaż placu zabaw wraz z bezpieczną nawierzchnią i ogrodzeniem</a:t>
            </a:r>
            <a:r>
              <a:rPr lang="pl-PL" sz="1400" dirty="0" smtClean="0">
                <a:latin typeface="Calibri" panose="020F0502020204030204" pitchFamily="34" charset="0"/>
              </a:rPr>
              <a:t>,</a:t>
            </a:r>
          </a:p>
          <a:p>
            <a:pPr lvl="0" indent="269875"/>
            <a:endParaRPr lang="pl-PL" sz="1400" dirty="0">
              <a:latin typeface="Calibri" panose="020F0502020204030204" pitchFamily="34" charset="0"/>
            </a:endParaRPr>
          </a:p>
          <a:p>
            <a:pPr marL="342900" lvl="0" indent="-249238">
              <a:buAutoNum type="alphaLcParenR" startAt="6"/>
            </a:pPr>
            <a:r>
              <a:rPr lang="pl-PL" sz="1400" dirty="0" smtClean="0">
                <a:latin typeface="Calibri" panose="020F0502020204030204" pitchFamily="34" charset="0"/>
              </a:rPr>
              <a:t>modyfikacja </a:t>
            </a:r>
            <a:r>
              <a:rPr lang="pl-PL" sz="1400" dirty="0">
                <a:latin typeface="Calibri" panose="020F0502020204030204" pitchFamily="34" charset="0"/>
              </a:rPr>
              <a:t>przestrzeni wspierająca rozwój psychoruchowy </a:t>
            </a:r>
            <a:r>
              <a:rPr lang="pl-PL" sz="1400" dirty="0" smtClean="0">
                <a:latin typeface="Calibri" panose="020F0502020204030204" pitchFamily="34" charset="0"/>
              </a:rPr>
              <a:t>i </a:t>
            </a:r>
            <a:r>
              <a:rPr lang="pl-PL" sz="1400" dirty="0">
                <a:latin typeface="Calibri" panose="020F0502020204030204" pitchFamily="34" charset="0"/>
              </a:rPr>
              <a:t>poznawczy dzieci</a:t>
            </a:r>
            <a:r>
              <a:rPr lang="pl-PL" sz="1400" dirty="0" smtClean="0">
                <a:latin typeface="Calibri" panose="020F0502020204030204" pitchFamily="34" charset="0"/>
              </a:rPr>
              <a:t>,</a:t>
            </a:r>
          </a:p>
          <a:p>
            <a:pPr marL="342900" lvl="0" indent="-342900">
              <a:buAutoNum type="alphaLcParenR" startAt="6"/>
            </a:pPr>
            <a:endParaRPr lang="pl-PL" sz="1400" dirty="0">
              <a:latin typeface="Calibri" panose="020F0502020204030204" pitchFamily="34" charset="0"/>
            </a:endParaRPr>
          </a:p>
          <a:p>
            <a:pPr marL="354013" indent="-260350" algn="just"/>
            <a:r>
              <a:rPr lang="pl-PL" sz="1400" dirty="0">
                <a:latin typeface="Calibri" panose="020F0502020204030204" pitchFamily="34" charset="0"/>
              </a:rPr>
              <a:t>g) </a:t>
            </a:r>
            <a:r>
              <a:rPr lang="pl-PL" sz="1400" dirty="0" smtClean="0">
                <a:latin typeface="Calibri" panose="020F0502020204030204" pitchFamily="34" charset="0"/>
              </a:rPr>
              <a:t>  zapewnienie </a:t>
            </a:r>
            <a:r>
              <a:rPr lang="pl-PL" sz="1400" dirty="0">
                <a:latin typeface="Calibri" panose="020F0502020204030204" pitchFamily="34" charset="0"/>
              </a:rPr>
              <a:t>przez okres nie dłuższy niż 12 miesięcy działalności bieżącej nowo utworzonego miejsca wychowania </a:t>
            </a:r>
            <a:r>
              <a:rPr lang="pl-PL" sz="1400" dirty="0" smtClean="0">
                <a:latin typeface="Calibri" panose="020F0502020204030204" pitchFamily="34" charset="0"/>
              </a:rPr>
              <a:t>  przedszkolnego</a:t>
            </a:r>
            <a:r>
              <a:rPr lang="pl-PL" sz="1400" dirty="0">
                <a:latin typeface="Calibri" panose="020F0502020204030204" pitchFamily="34" charset="0"/>
              </a:rPr>
              <a:t>, w tym: koszty wynagrodzenia nauczycieli i personelu zatrudnionego w OWP, koszty żywienia dzieci, </a:t>
            </a:r>
          </a:p>
          <a:p>
            <a:pPr algn="just"/>
            <a:endParaRPr lang="pl-PL" sz="1400" dirty="0" smtClean="0">
              <a:latin typeface="Calibri" panose="020F0502020204030204" pitchFamily="34" charset="0"/>
            </a:endParaRPr>
          </a:p>
          <a:p>
            <a:pPr algn="just"/>
            <a:endParaRPr lang="pl-PL" sz="1400" dirty="0">
              <a:latin typeface="Calibri" panose="020F0502020204030204" pitchFamily="34" charset="0"/>
            </a:endParaRPr>
          </a:p>
          <a:p>
            <a:pPr algn="just"/>
            <a:r>
              <a:rPr lang="pl-PL" sz="1400" dirty="0">
                <a:latin typeface="Calibri" panose="020F0502020204030204" pitchFamily="34" charset="0"/>
              </a:rPr>
              <a:t>Korzystanie z finansowania działalności bieżącej nowo utworzonych miejsc wychowania przedszkolnego obliguje organ prowadzący OWP do złożenia zobowiązania do sfinansowania działalności bieżącej wyłącznie ze środków EFS bądź ze środków dotacji z budżetu gminy, przeciwdziałając ryzyku podwójnego finansowania oraz deklarującego, iż informacje dotyczące liczby dzieci korzystających z nowo utworzonych w ramach EFS miejsc wychowania przedszkolnego nie będą uwzględniane przez organ prowadzący w przekazywanych comiesięcznie organowi dotującemu sprawozdaniach </a:t>
            </a:r>
            <a:br>
              <a:rPr lang="pl-PL" sz="1400" dirty="0">
                <a:latin typeface="Calibri" panose="020F0502020204030204" pitchFamily="34" charset="0"/>
              </a:rPr>
            </a:br>
            <a:r>
              <a:rPr lang="pl-PL" sz="1400" dirty="0">
                <a:latin typeface="Calibri" panose="020F0502020204030204" pitchFamily="34" charset="0"/>
              </a:rPr>
              <a:t>w okresie 12 miesięcy finansowania działalności bieżącej nowo tworzonych miejsc. Wnioskodawca zobowiązany jest do złożenia właściwego oświadczenia we wniosku o dofinansowanie.</a:t>
            </a:r>
          </a:p>
          <a:p>
            <a:pPr marL="269875" indent="-269875" algn="just"/>
            <a:endParaRPr lang="pl-PL" sz="1400" b="1" dirty="0">
              <a:latin typeface="Calibri" panose="020F0502020204030204" pitchFamily="34" charset="0"/>
            </a:endParaRPr>
          </a:p>
          <a:p>
            <a:pPr marL="342900" lvl="0" indent="-342900">
              <a:buAutoNum type="alphaLcParenR" startAt="6"/>
            </a:pPr>
            <a:endParaRPr lang="pl-PL" sz="1400" dirty="0">
              <a:latin typeface="Calibri" panose="020F0502020204030204" pitchFamily="34" charset="0"/>
            </a:endParaRPr>
          </a:p>
          <a:p>
            <a:pPr algn="just"/>
            <a:endParaRPr lang="pl-PL" sz="1400" dirty="0"/>
          </a:p>
          <a:p>
            <a:pPr algn="just"/>
            <a:endParaRPr lang="pl-PL" sz="1400" dirty="0">
              <a:latin typeface="+mj-lt"/>
            </a:endParaRPr>
          </a:p>
          <a:p>
            <a:pPr algn="just"/>
            <a:endParaRPr lang="pl-PL" sz="1400" dirty="0" smtClean="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latin typeface="+mj-lt"/>
            </a:endParaRPr>
          </a:p>
          <a:p>
            <a:pPr algn="just"/>
            <a:endParaRPr lang="pl-PL" sz="1400" dirty="0">
              <a:latin typeface="+mj-lt"/>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21</a:t>
            </a:fld>
            <a:endParaRPr lang="pl-PL" altLang="pl-PL"/>
          </a:p>
        </p:txBody>
      </p:sp>
    </p:spTree>
    <p:extLst>
      <p:ext uri="{BB962C8B-B14F-4D97-AF65-F5344CB8AC3E}">
        <p14:creationId xmlns:p14="http://schemas.microsoft.com/office/powerpoint/2010/main" xmlns="" val="3819232919"/>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4637167"/>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354013" indent="-176213" algn="just"/>
            <a:r>
              <a:rPr lang="pl-PL" sz="1400" dirty="0" smtClean="0">
                <a:latin typeface="Calibri" panose="020F0502020204030204" pitchFamily="34" charset="0"/>
              </a:rPr>
              <a:t>h</a:t>
            </a:r>
            <a:r>
              <a:rPr lang="pl-PL" sz="1400" dirty="0">
                <a:latin typeface="Calibri" panose="020F0502020204030204" pitchFamily="34" charset="0"/>
              </a:rPr>
              <a:t>) inne wydatki, o ile są niezbędne do uczestnictwa konkretnego dziecka w wychowaniu przedszkolnym oraz </a:t>
            </a:r>
            <a:r>
              <a:rPr lang="pl-PL" sz="1400" dirty="0" smtClean="0">
                <a:latin typeface="Calibri" panose="020F0502020204030204" pitchFamily="34" charset="0"/>
              </a:rPr>
              <a:t>   prawidłowego </a:t>
            </a:r>
            <a:r>
              <a:rPr lang="pl-PL" sz="1400" dirty="0">
                <a:latin typeface="Calibri" panose="020F0502020204030204" pitchFamily="34" charset="0"/>
              </a:rPr>
              <a:t>funkcjonowania OWP. </a:t>
            </a:r>
            <a:endParaRPr lang="pl-PL" sz="1400" dirty="0" smtClean="0">
              <a:latin typeface="Calibri" panose="020F0502020204030204" pitchFamily="34" charset="0"/>
            </a:endParaRPr>
          </a:p>
          <a:p>
            <a:pPr marL="269875" indent="-269875" algn="just"/>
            <a:endParaRPr lang="pl-PL" sz="1400" dirty="0">
              <a:latin typeface="Calibri" panose="020F0502020204030204" pitchFamily="34" charset="0"/>
            </a:endParaRPr>
          </a:p>
          <a:p>
            <a:r>
              <a:rPr lang="pl-PL" altLang="pl-PL" sz="1400" b="1" u="sng" dirty="0" smtClean="0">
                <a:latin typeface="Calibri" panose="020F0502020204030204" pitchFamily="34" charset="0"/>
                <a:cs typeface="Arial" panose="020B0604020202020204" pitchFamily="34" charset="0"/>
              </a:rPr>
              <a:t>UWAGA!</a:t>
            </a:r>
          </a:p>
          <a:p>
            <a:endParaRPr lang="pl-PL" altLang="pl-PL" sz="1400" b="1" u="sng" dirty="0" smtClean="0">
              <a:latin typeface="Calibri" panose="020F0502020204030204" pitchFamily="34" charset="0"/>
              <a:cs typeface="Arial" panose="020B0604020202020204" pitchFamily="34" charset="0"/>
            </a:endParaRPr>
          </a:p>
          <a:p>
            <a:pPr algn="just"/>
            <a:r>
              <a:rPr lang="pl-PL" sz="1400" dirty="0">
                <a:latin typeface="Calibri" panose="020F0502020204030204" pitchFamily="34" charset="0"/>
              </a:rPr>
              <a:t>Wyżej wymienione wydatki mogą być ponoszone również na dostosowanie istniejących miejsc wychowania przedszkolnego do potrzeb </a:t>
            </a:r>
            <a:r>
              <a:rPr lang="pl-PL" sz="1400" dirty="0" smtClean="0">
                <a:latin typeface="Calibri" panose="020F0502020204030204" pitchFamily="34" charset="0"/>
              </a:rPr>
              <a:t>dzieci z </a:t>
            </a:r>
            <a:r>
              <a:rPr lang="pl-PL" sz="1400" dirty="0">
                <a:latin typeface="Calibri" panose="020F0502020204030204" pitchFamily="34" charset="0"/>
              </a:rPr>
              <a:t>niepełnosprawnościami, jednak wyłącznie w zakresie bezpośrednio wynikającym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z </a:t>
            </a:r>
            <a:r>
              <a:rPr lang="pl-PL" sz="1400" dirty="0">
                <a:latin typeface="Calibri" panose="020F0502020204030204" pitchFamily="34" charset="0"/>
              </a:rPr>
              <a:t>diagnozy potrzeb i stopnia niedostosowania OWP. </a:t>
            </a:r>
          </a:p>
          <a:p>
            <a:pPr algn="just"/>
            <a:endParaRPr lang="pl-PL" sz="1000" dirty="0" smtClean="0">
              <a:latin typeface="+mj-lt"/>
            </a:endParaRPr>
          </a:p>
          <a:p>
            <a:pPr algn="just"/>
            <a:endParaRPr lang="pl-PL" sz="1000" dirty="0" smtClean="0">
              <a:latin typeface="+mj-lt"/>
            </a:endParaRPr>
          </a:p>
          <a:p>
            <a:pPr lvl="0"/>
            <a:r>
              <a:rPr lang="pl-PL" sz="1400" dirty="0">
                <a:latin typeface="Calibri" panose="020F0502020204030204" pitchFamily="34" charset="0"/>
              </a:rPr>
              <a:t>14) Zakres wsparcia w ramach realizacji projektów typu 1, działanie f) dotyczy</a:t>
            </a:r>
            <a:r>
              <a:rPr lang="pl-PL" sz="1400" dirty="0" smtClean="0">
                <a:latin typeface="Calibri" panose="020F0502020204030204" pitchFamily="34" charset="0"/>
              </a:rPr>
              <a:t>:</a:t>
            </a:r>
          </a:p>
          <a:p>
            <a:pPr lvl="0"/>
            <a:endParaRPr lang="pl-PL" sz="1400" dirty="0">
              <a:latin typeface="Calibri" panose="020F0502020204030204" pitchFamily="34" charset="0"/>
            </a:endParaRPr>
          </a:p>
          <a:p>
            <a:pPr marL="354013" lvl="0" indent="-176213" algn="just"/>
            <a:r>
              <a:rPr lang="pl-PL" sz="1400" dirty="0">
                <a:latin typeface="Calibri" panose="020F0502020204030204" pitchFamily="34" charset="0"/>
              </a:rPr>
              <a:t>a) </a:t>
            </a:r>
            <a:r>
              <a:rPr lang="x-none" sz="1400" dirty="0">
                <a:latin typeface="Calibri" panose="020F0502020204030204" pitchFamily="34" charset="0"/>
              </a:rPr>
              <a:t>potrzeb dzieci w wieku przedszkolnym - działania mają na celu dostosowanie i doposażenie istniejącej infrastruktury ośrodków wychowania przedszkolnego do potrzeb dzieci w wieku przedszkolnym, gdzie kwalifikowalne są następujące kategorie wydatków:</a:t>
            </a:r>
            <a:endParaRPr lang="pl-PL" sz="1400" dirty="0">
              <a:latin typeface="Calibri" panose="020F050202020403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22</a:t>
            </a:fld>
            <a:endParaRPr lang="pl-PL" altLang="pl-PL"/>
          </a:p>
        </p:txBody>
      </p:sp>
    </p:spTree>
    <p:extLst>
      <p:ext uri="{BB962C8B-B14F-4D97-AF65-F5344CB8AC3E}">
        <p14:creationId xmlns:p14="http://schemas.microsoft.com/office/powerpoint/2010/main" xmlns="" val="2180100602"/>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4760278"/>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447675" lvl="0" indent="-93663" algn="just">
              <a:buFont typeface="Calibri" pitchFamily="34" charset="0"/>
              <a:buChar char="-"/>
            </a:pPr>
            <a:r>
              <a:rPr lang="x-none" sz="1400" dirty="0" smtClean="0">
                <a:latin typeface="Calibri" panose="020F0502020204030204" pitchFamily="34" charset="0"/>
              </a:rPr>
              <a:t>dostosowanie </a:t>
            </a:r>
            <a:r>
              <a:rPr lang="x-none" sz="1400" dirty="0">
                <a:latin typeface="Calibri" panose="020F0502020204030204" pitchFamily="34" charset="0"/>
              </a:rPr>
              <a:t>istniejącej bazy lokalowej przedszkoli/dostosowanie pomieszczeń, w tym m. in. do wymogów budowlanych, sanitarno-higienicznych, zgodnie z koncepcją uniwersalnego projektowania</a:t>
            </a:r>
            <a:r>
              <a:rPr lang="x-none" sz="1400" dirty="0" smtClean="0">
                <a:latin typeface="Calibri" panose="020F0502020204030204" pitchFamily="34" charset="0"/>
              </a:rPr>
              <a:t>,</a:t>
            </a:r>
            <a:endParaRPr lang="pl-PL" sz="1400" dirty="0" smtClean="0">
              <a:latin typeface="Calibri" panose="020F0502020204030204" pitchFamily="34" charset="0"/>
            </a:endParaRPr>
          </a:p>
          <a:p>
            <a:pPr marL="447675" lvl="0" indent="-93663" algn="just">
              <a:buFont typeface="Calibri" pitchFamily="34" charset="0"/>
              <a:buChar char="-"/>
            </a:pPr>
            <a:endParaRPr lang="pl-PL" sz="1400" dirty="0">
              <a:latin typeface="Calibri" panose="020F0502020204030204" pitchFamily="34" charset="0"/>
            </a:endParaRPr>
          </a:p>
          <a:p>
            <a:pPr marL="447675" lvl="0" indent="-93663">
              <a:buFont typeface="Calibri" pitchFamily="34" charset="0"/>
              <a:buChar char="-"/>
            </a:pPr>
            <a:r>
              <a:rPr lang="x-none" sz="1400" dirty="0" smtClean="0">
                <a:latin typeface="Calibri" panose="020F0502020204030204" pitchFamily="34" charset="0"/>
              </a:rPr>
              <a:t>zakup </a:t>
            </a:r>
            <a:r>
              <a:rPr lang="x-none" sz="1400" dirty="0">
                <a:latin typeface="Calibri" panose="020F0502020204030204" pitchFamily="34" charset="0"/>
              </a:rPr>
              <a:t>i montaż wyposażenia, w tym m. in. mebli, wyposażenia wypoczynkowego, sprzętu TIK, oprogramowania, itp</a:t>
            </a:r>
            <a:r>
              <a:rPr lang="x-none" sz="1400" dirty="0" smtClean="0">
                <a:latin typeface="Calibri" panose="020F0502020204030204" pitchFamily="34" charset="0"/>
              </a:rPr>
              <a:t>.,</a:t>
            </a:r>
            <a:endParaRPr lang="pl-PL" sz="1400" dirty="0" smtClean="0">
              <a:latin typeface="Calibri" panose="020F0502020204030204" pitchFamily="34" charset="0"/>
            </a:endParaRPr>
          </a:p>
          <a:p>
            <a:pPr marL="447675" lvl="0" indent="-93663">
              <a:buFont typeface="Calibri" pitchFamily="34" charset="0"/>
              <a:buChar char="-"/>
            </a:pPr>
            <a:endParaRPr lang="pl-PL" sz="1400" dirty="0">
              <a:latin typeface="Calibri" panose="020F0502020204030204" pitchFamily="34" charset="0"/>
            </a:endParaRPr>
          </a:p>
          <a:p>
            <a:pPr marL="447675" indent="-93663" algn="just">
              <a:buFont typeface="Calibri" pitchFamily="34" charset="0"/>
              <a:buChar char="-"/>
            </a:pPr>
            <a:r>
              <a:rPr lang="x-none" sz="1400" dirty="0" smtClean="0">
                <a:latin typeface="Calibri" panose="020F0502020204030204" pitchFamily="34" charset="0"/>
              </a:rPr>
              <a:t>zakup </a:t>
            </a:r>
            <a:r>
              <a:rPr lang="x-none" sz="1400" dirty="0">
                <a:latin typeface="Calibri" panose="020F0502020204030204" pitchFamily="34" charset="0"/>
              </a:rPr>
              <a:t>pomocy dydaktycznych, specjalistycznego sprzętu lub narzędzi </a:t>
            </a:r>
            <a:r>
              <a:rPr lang="pl-PL" sz="1400" dirty="0" smtClean="0">
                <a:latin typeface="Calibri" panose="020F0502020204030204" pitchFamily="34" charset="0"/>
              </a:rPr>
              <a:t>(o </a:t>
            </a:r>
            <a:r>
              <a:rPr lang="pl-PL" sz="1400" dirty="0">
                <a:latin typeface="Calibri" panose="020F0502020204030204" pitchFamily="34" charset="0"/>
              </a:rPr>
              <a:t>ile narzędzia te nie są zapewniane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w </a:t>
            </a:r>
            <a:r>
              <a:rPr lang="pl-PL" sz="1400" dirty="0">
                <a:latin typeface="Calibri" panose="020F0502020204030204" pitchFamily="34" charset="0"/>
              </a:rPr>
              <a:t>sposób bezpłatny przez instytucje publiczne </a:t>
            </a:r>
            <a:r>
              <a:rPr lang="pl-PL" sz="1400" dirty="0" smtClean="0">
                <a:latin typeface="Calibri" panose="020F0502020204030204" pitchFamily="34" charset="0"/>
              </a:rPr>
              <a:t>np</a:t>
            </a:r>
            <a:r>
              <a:rPr lang="pl-PL" sz="1400" dirty="0">
                <a:latin typeface="Calibri" panose="020F0502020204030204" pitchFamily="34" charset="0"/>
              </a:rPr>
              <a:t>. Instytut Badań Edukacyjnych, Ośrodek Rozwoju </a:t>
            </a:r>
            <a:r>
              <a:rPr lang="pl-PL" sz="1400" dirty="0" smtClean="0">
                <a:latin typeface="Calibri" panose="020F0502020204030204" pitchFamily="34" charset="0"/>
              </a:rPr>
              <a:t>Edukacji) </a:t>
            </a:r>
            <a:r>
              <a:rPr lang="x-none" sz="1400" dirty="0" smtClean="0">
                <a:latin typeface="Calibri" panose="020F0502020204030204" pitchFamily="34" charset="0"/>
              </a:rPr>
              <a:t>dostosowanych </a:t>
            </a:r>
            <a:r>
              <a:rPr lang="x-none" sz="1400" dirty="0">
                <a:latin typeface="Calibri" panose="020F0502020204030204" pitchFamily="34" charset="0"/>
              </a:rPr>
              <a:t>do rozpoznawania potrzeb rozwojowych i edukacyjnych oraz możliwości psychofizycznych dzieci, wspomagania rozwoju i prowadzenia terapii</a:t>
            </a:r>
            <a:r>
              <a:rPr lang="pl-PL" sz="1400" dirty="0" smtClean="0">
                <a:latin typeface="Calibri" panose="020F0502020204030204" pitchFamily="34" charset="0"/>
              </a:rPr>
              <a:t>,</a:t>
            </a:r>
          </a:p>
          <a:p>
            <a:pPr marL="447675" indent="-93663" algn="just">
              <a:buFont typeface="Calibri" pitchFamily="34" charset="0"/>
              <a:buChar char="-"/>
            </a:pPr>
            <a:endParaRPr lang="pl-PL" sz="1400" dirty="0">
              <a:latin typeface="Calibri" panose="020F0502020204030204" pitchFamily="34" charset="0"/>
            </a:endParaRPr>
          </a:p>
          <a:p>
            <a:pPr marL="447675" lvl="0" indent="-93663" algn="just">
              <a:buFont typeface="Calibri" pitchFamily="34" charset="0"/>
              <a:buChar char="-"/>
            </a:pPr>
            <a:r>
              <a:rPr lang="x-none" sz="1400" dirty="0" smtClean="0">
                <a:latin typeface="Calibri" panose="020F0502020204030204" pitchFamily="34" charset="0"/>
              </a:rPr>
              <a:t>dzieci </a:t>
            </a:r>
            <a:r>
              <a:rPr lang="x-none" sz="1400" dirty="0">
                <a:latin typeface="Calibri" panose="020F0502020204030204" pitchFamily="34" charset="0"/>
              </a:rPr>
              <a:t>ze specjalnymi potrzebami edukacyjnymi, ze szczególnym uwzględnieniem</a:t>
            </a:r>
            <a:r>
              <a:rPr lang="pl-PL" sz="1400" dirty="0" smtClean="0">
                <a:latin typeface="Calibri" panose="020F0502020204030204" pitchFamily="34" charset="0"/>
              </a:rPr>
              <a:t>, </a:t>
            </a:r>
            <a:r>
              <a:rPr lang="x-none" sz="1400" dirty="0" smtClean="0">
                <a:latin typeface="Calibri" panose="020F0502020204030204" pitchFamily="34" charset="0"/>
              </a:rPr>
              <a:t>tych </a:t>
            </a:r>
            <a:r>
              <a:rPr lang="x-none" sz="1400" dirty="0">
                <a:latin typeface="Calibri" panose="020F0502020204030204" pitchFamily="34" charset="0"/>
              </a:rPr>
              <a:t>pomocy dydaktycznych, sprzętu i narzędzi, które są zgodne z koncepcją uniwersalnego projektowania</a:t>
            </a:r>
            <a:r>
              <a:rPr lang="x-none" sz="1400" dirty="0" smtClean="0">
                <a:latin typeface="Calibri" panose="020F0502020204030204" pitchFamily="34" charset="0"/>
              </a:rPr>
              <a:t>,</a:t>
            </a:r>
            <a:endParaRPr lang="pl-PL" sz="1400" dirty="0" smtClean="0">
              <a:latin typeface="Calibri" panose="020F0502020204030204" pitchFamily="34" charset="0"/>
            </a:endParaRPr>
          </a:p>
          <a:p>
            <a:pPr marL="447675" lvl="0" indent="-93663" algn="just">
              <a:buFont typeface="Calibri" pitchFamily="34" charset="0"/>
              <a:buChar char="-"/>
            </a:pPr>
            <a:endParaRPr lang="pl-PL" sz="1400" dirty="0">
              <a:latin typeface="Calibri" panose="020F0502020204030204" pitchFamily="34" charset="0"/>
            </a:endParaRPr>
          </a:p>
          <a:p>
            <a:pPr marL="447675" lvl="0" indent="-93663">
              <a:buFontTx/>
              <a:buChar char="-"/>
            </a:pPr>
            <a:r>
              <a:rPr lang="x-none" sz="1400" dirty="0" smtClean="0">
                <a:latin typeface="Calibri" panose="020F0502020204030204" pitchFamily="34" charset="0"/>
              </a:rPr>
              <a:t>budowa</a:t>
            </a:r>
            <a:r>
              <a:rPr lang="x-none" sz="1400" dirty="0">
                <a:latin typeface="Calibri" panose="020F0502020204030204" pitchFamily="34" charset="0"/>
              </a:rPr>
              <a:t>, wyposażenie i montaż placu zabaw wraz z bezpieczną nawierzchnią i ogrodzeniem</a:t>
            </a:r>
            <a:r>
              <a:rPr lang="x-none" sz="1400" dirty="0" smtClean="0">
                <a:latin typeface="Calibri" panose="020F0502020204030204" pitchFamily="34" charset="0"/>
              </a:rPr>
              <a:t>;</a:t>
            </a:r>
            <a:endParaRPr lang="pl-PL" sz="1400" dirty="0" smtClean="0">
              <a:latin typeface="Calibri" panose="020F0502020204030204" pitchFamily="34" charset="0"/>
            </a:endParaRPr>
          </a:p>
          <a:p>
            <a:pPr marL="285750" lvl="0" indent="-285750">
              <a:buFontTx/>
              <a:buChar char="-"/>
            </a:pPr>
            <a:endParaRPr lang="pl-PL" sz="1400" dirty="0">
              <a:latin typeface="Calibri" panose="020F0502020204030204" pitchFamily="34" charset="0"/>
            </a:endParaRPr>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23</a:t>
            </a:fld>
            <a:endParaRPr lang="pl-PL" altLang="pl-PL"/>
          </a:p>
        </p:txBody>
      </p:sp>
    </p:spTree>
    <p:extLst>
      <p:ext uri="{BB962C8B-B14F-4D97-AF65-F5344CB8AC3E}">
        <p14:creationId xmlns:p14="http://schemas.microsoft.com/office/powerpoint/2010/main" xmlns="" val="3752147192"/>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4544834"/>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342900" lvl="0" indent="-342900">
              <a:buAutoNum type="alphaLcParenR" startAt="2"/>
            </a:pPr>
            <a:r>
              <a:rPr lang="x-none" sz="1400" dirty="0" smtClean="0">
                <a:latin typeface="Calibri" panose="020F0502020204030204" pitchFamily="34" charset="0"/>
              </a:rPr>
              <a:t>specyficznych </a:t>
            </a:r>
            <a:r>
              <a:rPr lang="x-none" sz="1400" dirty="0">
                <a:latin typeface="Calibri" panose="020F0502020204030204" pitchFamily="34" charset="0"/>
              </a:rPr>
              <a:t>potrzeb dzieci 3-4 letnich, w ramach których kwalifikowalne są następujące kategorie wydatków</a:t>
            </a:r>
            <a:r>
              <a:rPr lang="x-none" sz="1400" dirty="0" smtClean="0">
                <a:latin typeface="Calibri" panose="020F0502020204030204" pitchFamily="34" charset="0"/>
              </a:rPr>
              <a:t>:</a:t>
            </a:r>
            <a:endParaRPr lang="pl-PL" sz="1400" dirty="0" smtClean="0">
              <a:latin typeface="Calibri" panose="020F0502020204030204" pitchFamily="34" charset="0"/>
            </a:endParaRPr>
          </a:p>
          <a:p>
            <a:pPr marL="342900" lvl="0" indent="-342900">
              <a:buAutoNum type="alphaLcParenR" startAt="2"/>
            </a:pPr>
            <a:endParaRPr lang="pl-PL" sz="1400" dirty="0">
              <a:latin typeface="Calibri" panose="020F0502020204030204" pitchFamily="34" charset="0"/>
            </a:endParaRPr>
          </a:p>
          <a:p>
            <a:pPr marL="442913" indent="-88900" algn="just">
              <a:buFont typeface="Calibri" pitchFamily="34" charset="0"/>
              <a:buChar char="-"/>
            </a:pPr>
            <a:r>
              <a:rPr lang="x-none" sz="1400" dirty="0" smtClean="0">
                <a:latin typeface="Calibri" panose="020F0502020204030204" pitchFamily="34" charset="0"/>
              </a:rPr>
              <a:t>dostosowanie </a:t>
            </a:r>
            <a:r>
              <a:rPr lang="x-none" sz="1400" dirty="0">
                <a:latin typeface="Calibri" panose="020F0502020204030204" pitchFamily="34" charset="0"/>
              </a:rPr>
              <a:t>istniejącej bazy  lokalowej przedszkoli /dostosowanie pomieszczeń w tym m. in. do wymogów </a:t>
            </a:r>
            <a:r>
              <a:rPr lang="pl-PL" sz="1400" dirty="0" smtClean="0">
                <a:latin typeface="Calibri" panose="020F0502020204030204" pitchFamily="34" charset="0"/>
              </a:rPr>
              <a:t> </a:t>
            </a:r>
            <a:r>
              <a:rPr lang="x-none" sz="1400" dirty="0" smtClean="0">
                <a:latin typeface="Calibri" panose="020F0502020204030204" pitchFamily="34" charset="0"/>
              </a:rPr>
              <a:t>budowlanych</a:t>
            </a:r>
            <a:r>
              <a:rPr lang="x-none" sz="1400" dirty="0">
                <a:latin typeface="Calibri" panose="020F0502020204030204" pitchFamily="34" charset="0"/>
              </a:rPr>
              <a:t>, sanitarno-higienicznych, zgodnie z koncepcją uniwersalnego projektowania</a:t>
            </a:r>
            <a:r>
              <a:rPr lang="x-none" sz="1400" dirty="0" smtClean="0">
                <a:latin typeface="Calibri" panose="020F0502020204030204" pitchFamily="34" charset="0"/>
              </a:rPr>
              <a:t>,</a:t>
            </a:r>
            <a:endParaRPr lang="pl-PL" sz="1400" dirty="0" smtClean="0">
              <a:latin typeface="Calibri" panose="020F0502020204030204" pitchFamily="34" charset="0"/>
            </a:endParaRPr>
          </a:p>
          <a:p>
            <a:pPr marL="354013" algn="just"/>
            <a:endParaRPr lang="pl-PL" sz="1400" dirty="0">
              <a:latin typeface="Calibri" panose="020F0502020204030204" pitchFamily="34" charset="0"/>
            </a:endParaRPr>
          </a:p>
          <a:p>
            <a:pPr marL="442913" indent="-88900" algn="just">
              <a:buFont typeface="Calibri" pitchFamily="34" charset="0"/>
              <a:buChar char="-"/>
            </a:pPr>
            <a:r>
              <a:rPr lang="pl-PL" sz="1400" dirty="0" smtClean="0">
                <a:latin typeface="Calibri" panose="020F0502020204030204" pitchFamily="34" charset="0"/>
              </a:rPr>
              <a:t>zakup </a:t>
            </a:r>
            <a:r>
              <a:rPr lang="pl-PL" sz="1400" dirty="0">
                <a:latin typeface="Calibri" panose="020F0502020204030204" pitchFamily="34" charset="0"/>
              </a:rPr>
              <a:t>i montaż wyposażenia pomieszczeń, w tym m. in. sprzętu TIK w tym oprogramowania dla celów </a:t>
            </a:r>
            <a:r>
              <a:rPr lang="pl-PL" sz="1400" dirty="0" smtClean="0">
                <a:latin typeface="Calibri" panose="020F0502020204030204" pitchFamily="34" charset="0"/>
              </a:rPr>
              <a:t>   edukacyjnych,</a:t>
            </a:r>
          </a:p>
          <a:p>
            <a:pPr marL="442913" indent="-88900" algn="just">
              <a:buFont typeface="Calibri" pitchFamily="34" charset="0"/>
              <a:buChar char="-"/>
            </a:pPr>
            <a:endParaRPr lang="pl-PL" sz="1400" dirty="0">
              <a:latin typeface="Calibri" panose="020F0502020204030204" pitchFamily="34" charset="0"/>
            </a:endParaRPr>
          </a:p>
          <a:p>
            <a:pPr marL="447675" indent="-93663" algn="just">
              <a:buFont typeface="Calibri" pitchFamily="34" charset="0"/>
              <a:buChar char="-"/>
            </a:pPr>
            <a:r>
              <a:rPr lang="pl-PL" sz="1400" dirty="0" smtClean="0">
                <a:latin typeface="Calibri" panose="020F0502020204030204" pitchFamily="34" charset="0"/>
              </a:rPr>
              <a:t> </a:t>
            </a:r>
            <a:r>
              <a:rPr lang="x-none" sz="1400" dirty="0" smtClean="0">
                <a:latin typeface="Calibri" panose="020F0502020204030204" pitchFamily="34" charset="0"/>
              </a:rPr>
              <a:t>zakup </a:t>
            </a:r>
            <a:r>
              <a:rPr lang="x-none" sz="1400" dirty="0">
                <a:latin typeface="Calibri" panose="020F0502020204030204" pitchFamily="34" charset="0"/>
              </a:rPr>
              <a:t>pomocy dydaktycznych, specjalistycznego sprzętu lub narzędzi dostosowanych do rozpoznawania potrzeb rozwojowych i edukacyjnych oraz możliwości psychofizycznych dzieci, wspomagania rozwoju i prowadzenia terapii dzieci ze specjalnymi potrzebami edukacyjnymi, ze szczególnym uwzględnieniem tych pomocy dydaktycznych, sprzętu i narzędzi, które są zgodne z koncepcją uniwersalnego projektowania</a:t>
            </a:r>
            <a:r>
              <a:rPr lang="x-none" sz="1400" dirty="0" smtClean="0">
                <a:latin typeface="Calibri" panose="020F0502020204030204" pitchFamily="34" charset="0"/>
              </a:rPr>
              <a:t>,</a:t>
            </a:r>
            <a:endParaRPr lang="pl-PL" sz="1400" dirty="0" smtClean="0">
              <a:latin typeface="Calibri" panose="020F0502020204030204" pitchFamily="34" charset="0"/>
            </a:endParaRPr>
          </a:p>
          <a:p>
            <a:pPr marL="447675" indent="-93663" algn="just">
              <a:buFont typeface="Calibri" pitchFamily="34" charset="0"/>
              <a:buChar char="-"/>
            </a:pPr>
            <a:endParaRPr lang="pl-PL" sz="1400" dirty="0">
              <a:latin typeface="Calibri" panose="020F0502020204030204" pitchFamily="34" charset="0"/>
            </a:endParaRPr>
          </a:p>
          <a:p>
            <a:pPr marL="447675" indent="-93663">
              <a:buFont typeface="Calibri" pitchFamily="34" charset="0"/>
              <a:buChar char="-"/>
            </a:pPr>
            <a:r>
              <a:rPr lang="pl-PL" sz="1400" dirty="0" smtClean="0">
                <a:latin typeface="Calibri" panose="020F0502020204030204" pitchFamily="34" charset="0"/>
              </a:rPr>
              <a:t> </a:t>
            </a:r>
            <a:r>
              <a:rPr lang="x-none" sz="1400" dirty="0" smtClean="0">
                <a:latin typeface="Calibri" panose="020F0502020204030204" pitchFamily="34" charset="0"/>
              </a:rPr>
              <a:t>budowa</a:t>
            </a:r>
            <a:r>
              <a:rPr lang="x-none" sz="1400" dirty="0">
                <a:latin typeface="Calibri" panose="020F0502020204030204" pitchFamily="34" charset="0"/>
              </a:rPr>
              <a:t>, wyposażenie i montaż placu zabaw wraz z bezpieczną nawierzchnią i ogrodzeniem</a:t>
            </a:r>
            <a:r>
              <a:rPr lang="pl-PL" sz="1400" dirty="0">
                <a:latin typeface="Calibri" panose="020F0502020204030204" pitchFamily="34" charset="0"/>
              </a:rPr>
              <a:t>.</a:t>
            </a:r>
          </a:p>
          <a:p>
            <a:pPr marL="442913" indent="-88900" algn="just">
              <a:buFont typeface="Calibri" pitchFamily="34" charset="0"/>
              <a:buChar char="-"/>
            </a:pPr>
            <a:endParaRPr lang="pl-PL" sz="1400" dirty="0" smtClean="0">
              <a:latin typeface="Calibri" panose="020F0502020204030204" pitchFamily="34" charset="0"/>
            </a:endParaRPr>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24</a:t>
            </a:fld>
            <a:endParaRPr lang="pl-PL" altLang="pl-PL"/>
          </a:p>
        </p:txBody>
      </p:sp>
    </p:spTree>
    <p:extLst>
      <p:ext uri="{BB962C8B-B14F-4D97-AF65-F5344CB8AC3E}">
        <p14:creationId xmlns:p14="http://schemas.microsoft.com/office/powerpoint/2010/main" xmlns="" val="711273677"/>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3662541"/>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marL="268288" indent="-268288"/>
            <a:endParaRPr lang="pl-PL" altLang="pl-PL" sz="1400" dirty="0" smtClean="0">
              <a:latin typeface="+mj-lt"/>
              <a:cs typeface="Times New Roman" pitchFamily="18" charset="0"/>
            </a:endParaRPr>
          </a:p>
          <a:p>
            <a:pPr marL="354013" indent="-354013" algn="just">
              <a:buAutoNum type="arabicParenR" startAt="15"/>
            </a:pPr>
            <a:r>
              <a:rPr lang="pl-PL" sz="1400" dirty="0" smtClean="0">
                <a:latin typeface="Calibri" panose="020F0502020204030204" pitchFamily="34" charset="0"/>
              </a:rPr>
              <a:t>Dostosowanie </a:t>
            </a:r>
            <a:r>
              <a:rPr lang="pl-PL" sz="1400" dirty="0">
                <a:latin typeface="Calibri" panose="020F0502020204030204" pitchFamily="34" charset="0"/>
              </a:rPr>
              <a:t>i doposażenie istniejących ośrodków wychowania przedszkolnego do potrzeb i możliwości dzieci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w </a:t>
            </a:r>
            <a:r>
              <a:rPr lang="pl-PL" sz="1400" dirty="0">
                <a:latin typeface="Calibri" panose="020F0502020204030204" pitchFamily="34" charset="0"/>
              </a:rPr>
              <a:t>wieku przedszkolnym/specyficznych potrzeb dzieci w wieku 3-4 lat możliwe jest wyłącznie w ramach ośrodków, </a:t>
            </a:r>
            <a:r>
              <a:rPr lang="pl-PL" sz="1400" dirty="0" smtClean="0">
                <a:latin typeface="Calibri" panose="020F0502020204030204" pitchFamily="34" charset="0"/>
              </a:rPr>
              <a:t> w</a:t>
            </a:r>
            <a:r>
              <a:rPr lang="pl-PL" sz="1400" dirty="0">
                <a:latin typeface="Calibri" panose="020F0502020204030204" pitchFamily="34" charset="0"/>
              </a:rPr>
              <a:t> których odnotowuje się potrzeby w tym zakresie. Potrzeby muszą wynikać bezpośrednio z przeprowadzonej diagnozy. Wnioski z diagnozy powinny stanowić element wniosku o dofinansowanie projektu</a:t>
            </a:r>
            <a:r>
              <a:rPr lang="pl-PL" sz="1400" dirty="0" smtClean="0">
                <a:latin typeface="Calibri" panose="020F0502020204030204" pitchFamily="34" charset="0"/>
              </a:rPr>
              <a:t>.</a:t>
            </a:r>
          </a:p>
          <a:p>
            <a:pPr marL="354013" indent="-354013" algn="just">
              <a:buAutoNum type="arabicParenR" startAt="15"/>
            </a:pPr>
            <a:endParaRPr lang="pl-PL" sz="1400" dirty="0">
              <a:latin typeface="Calibri" panose="020F0502020204030204" pitchFamily="34" charset="0"/>
            </a:endParaRPr>
          </a:p>
          <a:p>
            <a:pPr marL="342900" lvl="0" indent="-342900">
              <a:buAutoNum type="arabicParenR" startAt="16"/>
            </a:pPr>
            <a:r>
              <a:rPr lang="pl-PL" sz="1400" dirty="0" smtClean="0">
                <a:latin typeface="Calibri" panose="020F0502020204030204" pitchFamily="34" charset="0"/>
              </a:rPr>
              <a:t>Realizacja </a:t>
            </a:r>
            <a:r>
              <a:rPr lang="pl-PL" sz="1400" dirty="0">
                <a:latin typeface="Calibri" panose="020F0502020204030204" pitchFamily="34" charset="0"/>
              </a:rPr>
              <a:t>projektów edukacyjnych w OWP możliwa jest przy spełnieniu nw. warunków</a:t>
            </a:r>
            <a:r>
              <a:rPr lang="pl-PL" sz="1400" dirty="0" smtClean="0">
                <a:latin typeface="Calibri" panose="020F0502020204030204" pitchFamily="34" charset="0"/>
              </a:rPr>
              <a:t>:</a:t>
            </a:r>
          </a:p>
          <a:p>
            <a:pPr marL="342900" lvl="0" indent="-342900">
              <a:buAutoNum type="arabicParenR" startAt="16"/>
            </a:pPr>
            <a:endParaRPr lang="pl-PL" sz="1400" dirty="0">
              <a:latin typeface="Calibri" panose="020F0502020204030204" pitchFamily="34" charset="0"/>
            </a:endParaRPr>
          </a:p>
          <a:p>
            <a:pPr marL="612775" lvl="0" indent="-342900">
              <a:buAutoNum type="alphaLcParenR"/>
            </a:pPr>
            <a:r>
              <a:rPr lang="pl-PL" sz="1400" dirty="0" smtClean="0">
                <a:latin typeface="Calibri" panose="020F0502020204030204" pitchFamily="34" charset="0"/>
              </a:rPr>
              <a:t>zakres </a:t>
            </a:r>
            <a:r>
              <a:rPr lang="pl-PL" sz="1400" dirty="0">
                <a:latin typeface="Calibri" panose="020F0502020204030204" pitchFamily="34" charset="0"/>
              </a:rPr>
              <a:t>tematyczny projektu edukacyjnego finansowanego ze środków EFS może wykraczać poza treści nauczania określone </a:t>
            </a:r>
            <a:r>
              <a:rPr lang="pl-PL" sz="1400" dirty="0" smtClean="0">
                <a:latin typeface="Calibri" panose="020F0502020204030204" pitchFamily="34" charset="0"/>
              </a:rPr>
              <a:t>w </a:t>
            </a:r>
            <a:r>
              <a:rPr lang="pl-PL" sz="1400" dirty="0">
                <a:latin typeface="Calibri" panose="020F0502020204030204" pitchFamily="34" charset="0"/>
              </a:rPr>
              <a:t>podstawie programowej wychowania przedszkolnego i kształcenia ogólnego</a:t>
            </a:r>
            <a:r>
              <a:rPr lang="pl-PL" sz="1400" dirty="0" smtClean="0">
                <a:latin typeface="Calibri" panose="020F0502020204030204" pitchFamily="34" charset="0"/>
              </a:rPr>
              <a:t>;</a:t>
            </a:r>
          </a:p>
          <a:p>
            <a:pPr marL="612775" lvl="0" indent="-342900">
              <a:buAutoNum type="alphaLcParenR"/>
            </a:pPr>
            <a:endParaRPr lang="pl-PL" sz="1400" dirty="0">
              <a:latin typeface="Calibri" panose="020F0502020204030204" pitchFamily="34" charset="0"/>
            </a:endParaRPr>
          </a:p>
          <a:p>
            <a:pPr marL="625475" lvl="0" indent="-355600"/>
            <a:r>
              <a:rPr lang="pl-PL" sz="1400" dirty="0" smtClean="0">
                <a:latin typeface="Calibri" panose="020F0502020204030204" pitchFamily="34" charset="0"/>
              </a:rPr>
              <a:t>b)     projekt </a:t>
            </a:r>
            <a:r>
              <a:rPr lang="pl-PL" sz="1400" dirty="0">
                <a:latin typeface="Calibri" panose="020F0502020204030204" pitchFamily="34" charset="0"/>
              </a:rPr>
              <a:t>edukacyjny finansowany ze środków EFS może być realizowany jako projekt interdyscyplinarny, łączący wiadomości i umiejętności z różnych dziedzin</a:t>
            </a:r>
            <a:r>
              <a:rPr lang="pl-PL" sz="1400" dirty="0" smtClean="0">
                <a:latin typeface="Calibri" panose="020F0502020204030204" pitchFamily="34" charset="0"/>
              </a:rPr>
              <a:t>.</a:t>
            </a:r>
          </a:p>
          <a:p>
            <a:pPr marL="447675" lvl="0" indent="-177800"/>
            <a:endParaRPr lang="pl-PL" sz="1400" dirty="0">
              <a:latin typeface="Calibri" panose="020F0502020204030204" pitchFamily="34"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25</a:t>
            </a:fld>
            <a:endParaRPr lang="pl-PL" altLang="pl-PL"/>
          </a:p>
        </p:txBody>
      </p:sp>
    </p:spTree>
    <p:extLst>
      <p:ext uri="{BB962C8B-B14F-4D97-AF65-F5344CB8AC3E}">
        <p14:creationId xmlns:p14="http://schemas.microsoft.com/office/powerpoint/2010/main" xmlns="" val="380151036"/>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4924425"/>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marL="269875" lvl="0" indent="-269875"/>
            <a:r>
              <a:rPr lang="pl-PL" sz="1400" dirty="0" smtClean="0">
                <a:latin typeface="Calibri" panose="020F0502020204030204" pitchFamily="34" charset="0"/>
              </a:rPr>
              <a:t>17) Program </a:t>
            </a:r>
            <a:r>
              <a:rPr lang="pl-PL" sz="1400" dirty="0">
                <a:latin typeface="Calibri" panose="020F0502020204030204" pitchFamily="34" charset="0"/>
              </a:rPr>
              <a:t>wspomagania jest formą doskonalenia nauczycieli związaną </a:t>
            </a:r>
            <a:r>
              <a:rPr lang="pl-PL" sz="1400" dirty="0" smtClean="0">
                <a:latin typeface="Calibri" panose="020F0502020204030204" pitchFamily="34" charset="0"/>
              </a:rPr>
              <a:t>z </a:t>
            </a:r>
            <a:r>
              <a:rPr lang="pl-PL" sz="1400" dirty="0">
                <a:latin typeface="Calibri" panose="020F0502020204030204" pitchFamily="34" charset="0"/>
              </a:rPr>
              <a:t>bezpośrednim wsparciem OWP. Realizacja programów wspomagania możliwa jest przy jednoczesnym spełnieniu nw. warunków</a:t>
            </a:r>
            <a:r>
              <a:rPr lang="pl-PL" sz="1400" dirty="0" smtClean="0">
                <a:latin typeface="Calibri" panose="020F0502020204030204" pitchFamily="34" charset="0"/>
              </a:rPr>
              <a:t>:</a:t>
            </a:r>
          </a:p>
          <a:p>
            <a:pPr marL="269875" lvl="0" indent="-269875"/>
            <a:endParaRPr lang="pl-PL" sz="1400" dirty="0">
              <a:latin typeface="Calibri" panose="020F0502020204030204" pitchFamily="34" charset="0"/>
            </a:endParaRPr>
          </a:p>
          <a:p>
            <a:pPr marL="612775" lvl="0" indent="-342900" algn="just">
              <a:buAutoNum type="alphaLcParenR"/>
            </a:pPr>
            <a:r>
              <a:rPr lang="pl-PL" sz="1400" dirty="0" smtClean="0">
                <a:latin typeface="Calibri" panose="020F0502020204030204" pitchFamily="34" charset="0"/>
              </a:rPr>
              <a:t>program </a:t>
            </a:r>
            <a:r>
              <a:rPr lang="pl-PL" sz="1400" dirty="0">
                <a:latin typeface="Calibri" panose="020F0502020204030204" pitchFamily="34" charset="0"/>
              </a:rPr>
              <a:t>wspomagania powinien służyć pomocą OWP w wykonywaniu przez nią zadań na rzecz kształtowania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i </a:t>
            </a:r>
            <a:r>
              <a:rPr lang="pl-PL" sz="1400" dirty="0">
                <a:latin typeface="Calibri" panose="020F0502020204030204" pitchFamily="34" charset="0"/>
              </a:rPr>
              <a:t>rozwijania u dzieci w wieku przedszkolnym kompetencji kluczowych niezbędnych na rynku pracy oraz właściwych postaw/umiejętności (kreatywności, innowacyjności oraz pracy zespołowej</a:t>
            </a:r>
            <a:r>
              <a:rPr lang="pl-PL" sz="1400" dirty="0" smtClean="0">
                <a:latin typeface="Calibri" panose="020F0502020204030204" pitchFamily="34" charset="0"/>
              </a:rPr>
              <a:t>);</a:t>
            </a:r>
          </a:p>
          <a:p>
            <a:pPr marL="612775" lvl="0" indent="-342900" algn="just">
              <a:buAutoNum type="alphaLcParenR"/>
            </a:pPr>
            <a:endParaRPr lang="pl-PL" sz="1400" dirty="0">
              <a:latin typeface="Calibri" panose="020F0502020204030204" pitchFamily="34" charset="0"/>
            </a:endParaRPr>
          </a:p>
          <a:p>
            <a:pPr marL="625475" lvl="0" indent="-355600" algn="just"/>
            <a:r>
              <a:rPr lang="pl-PL" sz="1400" dirty="0" smtClean="0">
                <a:latin typeface="Calibri" panose="020F0502020204030204" pitchFamily="34" charset="0"/>
              </a:rPr>
              <a:t>b)    zakres </a:t>
            </a:r>
            <a:r>
              <a:rPr lang="pl-PL" sz="1400" dirty="0">
                <a:latin typeface="Calibri" panose="020F0502020204030204" pitchFamily="34" charset="0"/>
              </a:rPr>
              <a:t>wspomagania wynika z analizy indywidualnej sytuacji </a:t>
            </a:r>
            <a:r>
              <a:rPr lang="pl-PL" sz="1400" dirty="0" smtClean="0">
                <a:latin typeface="Calibri" panose="020F0502020204030204" pitchFamily="34" charset="0"/>
              </a:rPr>
              <a:t>OWP i </a:t>
            </a:r>
            <a:r>
              <a:rPr lang="pl-PL" sz="1400" dirty="0">
                <a:latin typeface="Calibri" panose="020F0502020204030204" pitchFamily="34" charset="0"/>
              </a:rPr>
              <a:t>odpowiada na specyficzne potrzeby tych </a:t>
            </a:r>
            <a:r>
              <a:rPr lang="pl-PL" sz="1400" dirty="0" smtClean="0">
                <a:latin typeface="Calibri" panose="020F0502020204030204" pitchFamily="34" charset="0"/>
              </a:rPr>
              <a:t>    podmiotów;</a:t>
            </a:r>
          </a:p>
          <a:p>
            <a:pPr marL="447675" lvl="0" indent="-177800" algn="just"/>
            <a:endParaRPr lang="pl-PL" sz="1400" dirty="0">
              <a:latin typeface="Calibri" panose="020F0502020204030204" pitchFamily="34" charset="0"/>
            </a:endParaRPr>
          </a:p>
          <a:p>
            <a:pPr marL="269875" lvl="0"/>
            <a:r>
              <a:rPr lang="pl-PL" sz="1400" dirty="0" smtClean="0">
                <a:latin typeface="Calibri" panose="020F0502020204030204" pitchFamily="34" charset="0"/>
              </a:rPr>
              <a:t>c)     realizacja </a:t>
            </a:r>
            <a:r>
              <a:rPr lang="pl-PL" sz="1400" dirty="0">
                <a:latin typeface="Calibri" panose="020F0502020204030204" pitchFamily="34" charset="0"/>
              </a:rPr>
              <a:t>programów wspomagania obejmuje następujące etapy</a:t>
            </a:r>
            <a:r>
              <a:rPr lang="pl-PL" sz="1400" dirty="0" smtClean="0">
                <a:latin typeface="Calibri" panose="020F0502020204030204" pitchFamily="34" charset="0"/>
              </a:rPr>
              <a:t>:</a:t>
            </a:r>
          </a:p>
          <a:p>
            <a:pPr marL="847725" lvl="0" indent="-400050" algn="just">
              <a:buAutoNum type="romanLcPeriod"/>
            </a:pPr>
            <a:r>
              <a:rPr lang="pl-PL" sz="1400" dirty="0" smtClean="0">
                <a:latin typeface="Calibri" panose="020F0502020204030204" pitchFamily="34" charset="0"/>
              </a:rPr>
              <a:t>przeprowadzenie </a:t>
            </a:r>
            <a:r>
              <a:rPr lang="pl-PL" sz="1400" dirty="0">
                <a:latin typeface="Calibri" panose="020F0502020204030204" pitchFamily="34" charset="0"/>
              </a:rPr>
              <a:t>diagnozy obszarów problemowych związanych z realizacją przez OWP zadań z zakresu kształtowania i rozwijania u dzieci w wieku przedszkolnym, kompetencji kluczowych niezbędnych na rynku pracy oraz właściwych postaw/umiejętności (kreatywności, innowacyjności oraz pracy zespołowej</a:t>
            </a:r>
            <a:r>
              <a:rPr lang="pl-PL" sz="1400" dirty="0" smtClean="0">
                <a:latin typeface="Calibri" panose="020F0502020204030204" pitchFamily="34" charset="0"/>
              </a:rPr>
              <a:t>);</a:t>
            </a:r>
          </a:p>
          <a:p>
            <a:pPr marL="847725" lvl="0" indent="-400050" algn="just">
              <a:buAutoNum type="romanLcPeriod"/>
            </a:pPr>
            <a:endParaRPr lang="pl-PL" sz="1400" dirty="0">
              <a:latin typeface="Calibri" panose="020F0502020204030204" pitchFamily="34" charset="0"/>
            </a:endParaRPr>
          </a:p>
          <a:p>
            <a:pPr marL="625475" lvl="0" indent="-177800" algn="just"/>
            <a:r>
              <a:rPr lang="pl-PL" sz="1400" dirty="0" smtClean="0">
                <a:latin typeface="Calibri" panose="020F0502020204030204" pitchFamily="34" charset="0"/>
              </a:rPr>
              <a:t>ii. prowadzenie </a:t>
            </a:r>
            <a:r>
              <a:rPr lang="pl-PL" sz="1400" dirty="0">
                <a:latin typeface="Calibri" panose="020F0502020204030204" pitchFamily="34" charset="0"/>
              </a:rPr>
              <a:t>procesu wspomagania w oparciu o ofertę doskonalenia nauczycieli przygotowaną zgodnie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z </a:t>
            </a:r>
            <a:r>
              <a:rPr lang="pl-PL" sz="1400" dirty="0">
                <a:latin typeface="Calibri" panose="020F0502020204030204" pitchFamily="34" charset="0"/>
              </a:rPr>
              <a:t>potrzebami danego OWP, z możliwością wykorzystania ofert doskonalenia funkcjonujących na rynku, m. in. udostępnianych przez centralne i wojewódzkie placówki doskonalenia nauczycieli</a:t>
            </a:r>
            <a:r>
              <a:rPr lang="pl-PL" sz="1400" dirty="0" smtClean="0">
                <a:latin typeface="Calibri" panose="020F0502020204030204" pitchFamily="34" charset="0"/>
              </a:rPr>
              <a:t>;</a:t>
            </a:r>
          </a:p>
          <a:p>
            <a:pPr marL="625475" lvl="0" indent="-177800" algn="just"/>
            <a:endParaRPr lang="pl-PL" sz="1400" dirty="0">
              <a:latin typeface="Calibri" panose="020F0502020204030204" pitchFamily="34" charset="0"/>
            </a:endParaRPr>
          </a:p>
          <a:p>
            <a:pPr marL="447675" lvl="0"/>
            <a:r>
              <a:rPr lang="pl-PL" sz="1400" dirty="0" smtClean="0">
                <a:latin typeface="Calibri" panose="020F0502020204030204" pitchFamily="34" charset="0"/>
              </a:rPr>
              <a:t>iii. monitorowanie </a:t>
            </a:r>
            <a:r>
              <a:rPr lang="pl-PL" sz="1400" dirty="0">
                <a:latin typeface="Calibri" panose="020F0502020204030204" pitchFamily="34" charset="0"/>
              </a:rPr>
              <a:t>i ocena procesu wspomagania z wykorzystaniem m. in. ewaluacji wewnętrznej OWP.</a:t>
            </a:r>
          </a:p>
          <a:p>
            <a:endParaRPr lang="pl-PL" altLang="pl-PL" sz="1400" dirty="0" smtClean="0">
              <a:latin typeface="Calibri" panose="020F0502020204030204"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26</a:t>
            </a:fld>
            <a:endParaRPr lang="pl-PL" altLang="pl-PL"/>
          </a:p>
        </p:txBody>
      </p:sp>
    </p:spTree>
    <p:extLst>
      <p:ext uri="{BB962C8B-B14F-4D97-AF65-F5344CB8AC3E}">
        <p14:creationId xmlns:p14="http://schemas.microsoft.com/office/powerpoint/2010/main" xmlns="" val="1688893373"/>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3939540"/>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269875" indent="-269875" algn="just"/>
            <a:r>
              <a:rPr lang="pl-PL" sz="1400" dirty="0" smtClean="0">
                <a:latin typeface="Calibri" panose="020F0502020204030204" pitchFamily="34" charset="0"/>
              </a:rPr>
              <a:t>18) Zakres </a:t>
            </a:r>
            <a:r>
              <a:rPr lang="pl-PL" sz="1400" dirty="0">
                <a:latin typeface="Calibri" panose="020F0502020204030204" pitchFamily="34" charset="0"/>
              </a:rPr>
              <a:t>wsparcia udzielanego w ramach RPO na rzecz doskonalenia umiejętności, kompetencji lub kwalifikacji nauczycieli OWP do pracy z dziećmi w wieku przedszkolnym, w tym w szczególności z dziećmi ze specjalnymi potrzebami edukacyjnymi oraz w zakresie współpracy nauczycieli z rodzicami (typ projektu 1b), w tym radzenia sobie w sytuacjach trudnych, odbywa się głównie poprzez: </a:t>
            </a:r>
            <a:endParaRPr lang="pl-PL" sz="1400" dirty="0" smtClean="0">
              <a:latin typeface="Calibri" panose="020F0502020204030204" pitchFamily="34" charset="0"/>
            </a:endParaRPr>
          </a:p>
          <a:p>
            <a:pPr marL="269875" indent="-269875" algn="just"/>
            <a:endParaRPr lang="pl-PL" sz="1400" dirty="0">
              <a:latin typeface="Calibri" panose="020F0502020204030204" pitchFamily="34" charset="0"/>
            </a:endParaRPr>
          </a:p>
          <a:p>
            <a:pPr marL="447675" indent="-177800">
              <a:buFont typeface="+mj-lt"/>
              <a:buAutoNum type="alphaLcParenR"/>
            </a:pPr>
            <a:r>
              <a:rPr lang="pl-PL" sz="1400" dirty="0">
                <a:latin typeface="Calibri" panose="020F0502020204030204" pitchFamily="34" charset="0"/>
              </a:rPr>
              <a:t>kursy i szkolenia doskonalące, w tym z wykorzystaniem pracy trenerów przeszkolonych w ramach PO WER oraz studia podyplomowe spełniające wymogi określone w rozporządzeniu Ministra Nauki i Szkolnictwa Wyższego </a:t>
            </a:r>
            <a:br>
              <a:rPr lang="pl-PL" sz="1400" dirty="0">
                <a:latin typeface="Calibri" panose="020F0502020204030204" pitchFamily="34" charset="0"/>
              </a:rPr>
            </a:br>
            <a:r>
              <a:rPr lang="pl-PL" sz="1400" dirty="0">
                <a:latin typeface="Calibri" panose="020F0502020204030204" pitchFamily="34" charset="0"/>
              </a:rPr>
              <a:t>z dnia 17 stycznia 2012 r. w sprawie standardów kształcenia przygotowującego o wykonywania zawodu nauczyciela (Dz. U. poz. 131); </a:t>
            </a:r>
            <a:endParaRPr lang="pl-PL" sz="1400" dirty="0" smtClean="0">
              <a:latin typeface="Calibri" panose="020F0502020204030204" pitchFamily="34" charset="0"/>
            </a:endParaRPr>
          </a:p>
          <a:p>
            <a:pPr marL="269875" indent="-269875">
              <a:buFont typeface="+mj-lt"/>
              <a:buAutoNum type="alphaLcParenR"/>
            </a:pPr>
            <a:endParaRPr lang="pl-PL" sz="1400" dirty="0" smtClean="0">
              <a:latin typeface="Calibri" panose="020F0502020204030204" pitchFamily="34" charset="0"/>
            </a:endParaRPr>
          </a:p>
          <a:p>
            <a:pPr marL="269875">
              <a:buFont typeface="+mj-lt"/>
              <a:buAutoNum type="alphaLcParenR"/>
            </a:pPr>
            <a:r>
              <a:rPr lang="pl-PL" sz="1400" dirty="0" smtClean="0">
                <a:latin typeface="Calibri" panose="020F0502020204030204" pitchFamily="34" charset="0"/>
              </a:rPr>
              <a:t> wspieranie </a:t>
            </a:r>
            <a:r>
              <a:rPr lang="pl-PL" sz="1400" dirty="0">
                <a:latin typeface="Calibri" panose="020F0502020204030204" pitchFamily="34" charset="0"/>
              </a:rPr>
              <a:t>istniejących, budowanie nowych i moderowanie sieci współpracy i samokształcenia nauczycieli; </a:t>
            </a:r>
          </a:p>
          <a:p>
            <a:pPr marL="342900" indent="-342900">
              <a:buFont typeface="+mj-lt"/>
              <a:buAutoNum type="alphaLcParenR"/>
            </a:pPr>
            <a:endParaRPr lang="pl-PL" sz="1400" dirty="0">
              <a:latin typeface="Calibri" panose="020F0502020204030204" pitchFamily="34" charset="0"/>
            </a:endParaRPr>
          </a:p>
          <a:p>
            <a:pPr marL="447675" indent="-177800"/>
            <a:r>
              <a:rPr lang="pl-PL" sz="1400" dirty="0" smtClean="0">
                <a:latin typeface="Calibri" panose="020F0502020204030204" pitchFamily="34" charset="0"/>
              </a:rPr>
              <a:t>c) współpracę </a:t>
            </a:r>
            <a:r>
              <a:rPr lang="pl-PL" sz="1400" dirty="0">
                <a:latin typeface="Calibri" panose="020F0502020204030204" pitchFamily="34" charset="0"/>
              </a:rPr>
              <a:t>ze specjalistycznymi ośrodkami, np. specjalnymi ośrodkami szkolno-wychowawczymi, poradniami </a:t>
            </a:r>
            <a:r>
              <a:rPr lang="pl-PL" sz="1400" dirty="0" smtClean="0">
                <a:latin typeface="Calibri" panose="020F0502020204030204" pitchFamily="34" charset="0"/>
              </a:rPr>
              <a:t>  psychologiczno-pedagogicznymi</a:t>
            </a:r>
            <a:r>
              <a:rPr lang="pl-PL" sz="1400" dirty="0">
                <a:latin typeface="Calibri" panose="020F0502020204030204" pitchFamily="34" charset="0"/>
              </a:rPr>
              <a:t>, OWP i szkołami kształcącymi dzieci i młodzież z niepełnosprawnościami. </a:t>
            </a:r>
          </a:p>
          <a:p>
            <a:endParaRPr lang="pl-PL" altLang="pl-PL" sz="1400" dirty="0" smtClean="0">
              <a:latin typeface="Calibri" panose="020F0502020204030204"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27</a:t>
            </a:fld>
            <a:endParaRPr lang="pl-PL" altLang="pl-PL"/>
          </a:p>
        </p:txBody>
      </p:sp>
    </p:spTree>
    <p:extLst>
      <p:ext uri="{BB962C8B-B14F-4D97-AF65-F5344CB8AC3E}">
        <p14:creationId xmlns:p14="http://schemas.microsoft.com/office/powerpoint/2010/main" xmlns="" val="1028130726"/>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268760"/>
            <a:ext cx="8856984" cy="4154984"/>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Warunki szczegółowe</a:t>
            </a:r>
          </a:p>
          <a:p>
            <a:pPr algn="ctr"/>
            <a:endParaRPr lang="pl-PL" altLang="pl-PL" sz="2000" b="1" u="sng" dirty="0" smtClean="0">
              <a:latin typeface="+mn-lt"/>
              <a:cs typeface="Arial" panose="020B0604020202020204" pitchFamily="34" charset="0"/>
            </a:endParaRPr>
          </a:p>
          <a:p>
            <a:pPr marL="354013" indent="-354013" algn="just">
              <a:buFont typeface="+mj-lt"/>
              <a:buAutoNum type="arabicParenR" startAt="19"/>
            </a:pPr>
            <a:r>
              <a:rPr lang="pl-PL" sz="1400" dirty="0" smtClean="0">
                <a:latin typeface="Calibri" panose="020F0502020204030204" pitchFamily="34" charset="0"/>
              </a:rPr>
              <a:t>W </a:t>
            </a:r>
            <a:r>
              <a:rPr lang="pl-PL" sz="1400" dirty="0">
                <a:latin typeface="Calibri" panose="020F0502020204030204" pitchFamily="34" charset="0"/>
              </a:rPr>
              <a:t>celu upowszechnienia wychowania przedszkolnego wśród dzieci z niepełnosprawnościami, zgodnie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z </a:t>
            </a:r>
            <a:r>
              <a:rPr lang="pl-PL" sz="1400" i="1" dirty="0">
                <a:latin typeface="Calibri" panose="020F0502020204030204" pitchFamily="34" charset="0"/>
              </a:rPr>
              <a:t>Wytycznymi w zakresie realizacji zasady równości szans i niedyskryminacji</a:t>
            </a:r>
            <a:r>
              <a:rPr lang="pl-PL" sz="1400" dirty="0">
                <a:latin typeface="Calibri" panose="020F0502020204030204" pitchFamily="34" charset="0"/>
              </a:rPr>
              <a:t>, jest możliwe finansowanie mechanizmu racjonalnych usprawnień, w tym np. zatrudnienie asystenta dziecka, dostosowania posiłków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z </a:t>
            </a:r>
            <a:r>
              <a:rPr lang="pl-PL" sz="1400" dirty="0">
                <a:latin typeface="Calibri" panose="020F0502020204030204" pitchFamily="34" charset="0"/>
              </a:rPr>
              <a:t>uwzględnieniem specyficznych potrzeb żywieniowych wynikających z niepełnosprawności dziecka, zakup pomocy dydaktycznych adekwatnych do specjalnych potrzeb edukacyjnych wynikających z niepełnosprawności, w oparciu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o </a:t>
            </a:r>
            <a:r>
              <a:rPr lang="pl-PL" sz="1400" dirty="0">
                <a:latin typeface="Calibri" panose="020F0502020204030204" pitchFamily="34" charset="0"/>
              </a:rPr>
              <a:t>indywidualnie przeprowadzoną diagnozę. </a:t>
            </a:r>
            <a:endParaRPr lang="pl-PL" sz="1400" dirty="0" smtClean="0">
              <a:latin typeface="Calibri" panose="020F0502020204030204" pitchFamily="34" charset="0"/>
            </a:endParaRPr>
          </a:p>
          <a:p>
            <a:pPr marL="354013" indent="-354013" algn="just">
              <a:buFont typeface="+mj-lt"/>
              <a:buAutoNum type="arabicParenR" startAt="19"/>
            </a:pPr>
            <a:endParaRPr lang="pl-PL" sz="1400" dirty="0">
              <a:latin typeface="Calibri" panose="020F0502020204030204" pitchFamily="34" charset="0"/>
            </a:endParaRPr>
          </a:p>
          <a:p>
            <a:pPr marL="354013" indent="-354013" algn="just">
              <a:buFont typeface="+mj-lt"/>
              <a:buAutoNum type="arabicParenR" startAt="19"/>
            </a:pPr>
            <a:r>
              <a:rPr lang="pl-PL" sz="1400" dirty="0" smtClean="0">
                <a:latin typeface="Calibri" panose="020F0502020204030204" pitchFamily="34" charset="0"/>
              </a:rPr>
              <a:t>Zatrudnienie </a:t>
            </a:r>
            <a:r>
              <a:rPr lang="pl-PL" sz="1400" dirty="0">
                <a:latin typeface="Calibri" panose="020F0502020204030204" pitchFamily="34" charset="0"/>
              </a:rPr>
              <a:t>personelu w projektach edukacyjnych finansowanych z EFS musi być odbywać się na zasadach zawartych w załączniku nr 12 do Regulaminu</a:t>
            </a:r>
            <a:r>
              <a:rPr lang="pl-PL" sz="1400" dirty="0" smtClean="0">
                <a:latin typeface="Calibri" panose="020F0502020204030204" pitchFamily="34" charset="0"/>
              </a:rPr>
              <a:t>.</a:t>
            </a:r>
          </a:p>
          <a:p>
            <a:pPr marL="354013" indent="-354013" algn="just">
              <a:buFont typeface="+mj-lt"/>
              <a:buAutoNum type="arabicParenR" startAt="19"/>
            </a:pPr>
            <a:endParaRPr lang="pl-PL" sz="1400" dirty="0">
              <a:latin typeface="Calibri" panose="020F0502020204030204" pitchFamily="34" charset="0"/>
            </a:endParaRPr>
          </a:p>
          <a:p>
            <a:pPr marL="354013" indent="-354013" algn="just">
              <a:buFont typeface="+mj-lt"/>
              <a:buAutoNum type="arabicParenR" startAt="19"/>
            </a:pPr>
            <a:r>
              <a:rPr lang="pl-PL" sz="1400" dirty="0" smtClean="0">
                <a:latin typeface="Calibri" panose="020F0502020204030204" pitchFamily="34" charset="0"/>
              </a:rPr>
              <a:t>Realizacja </a:t>
            </a:r>
            <a:r>
              <a:rPr lang="pl-PL" sz="1400" dirty="0">
                <a:latin typeface="Calibri" panose="020F0502020204030204" pitchFamily="34" charset="0"/>
              </a:rPr>
              <a:t>projektu musi zostać rozpoczęta nie później niż </a:t>
            </a:r>
            <a:r>
              <a:rPr lang="pl-PL" sz="1400" dirty="0" smtClean="0">
                <a:latin typeface="Calibri" panose="020F0502020204030204" pitchFamily="34" charset="0"/>
              </a:rPr>
              <a:t>miesiąc </a:t>
            </a:r>
            <a:r>
              <a:rPr lang="pl-PL" sz="1400" dirty="0">
                <a:latin typeface="Calibri" panose="020F0502020204030204" pitchFamily="34" charset="0"/>
              </a:rPr>
              <a:t>od orientacyjnej daty rozstrzygnięcia konkursu, </a:t>
            </a:r>
            <a:r>
              <a:rPr lang="pl-PL" sz="1400" dirty="0" smtClean="0">
                <a:latin typeface="Calibri" panose="020F0502020204030204" pitchFamily="34" charset="0"/>
              </a:rPr>
              <a:t> wskazanej </a:t>
            </a:r>
            <a:r>
              <a:rPr lang="pl-PL" sz="1400" dirty="0">
                <a:latin typeface="Calibri" panose="020F0502020204030204" pitchFamily="34" charset="0"/>
              </a:rPr>
              <a:t>w pkt 8 niniejszego Regulaminu. </a:t>
            </a:r>
            <a:endParaRPr lang="pl-PL" sz="1400" dirty="0" smtClean="0">
              <a:latin typeface="Calibri" panose="020F0502020204030204" pitchFamily="34" charset="0"/>
            </a:endParaRPr>
          </a:p>
          <a:p>
            <a:pPr marL="354013" indent="-354013" algn="just">
              <a:buFont typeface="+mj-lt"/>
              <a:buAutoNum type="arabicParenR" startAt="19"/>
            </a:pPr>
            <a:endParaRPr lang="pl-PL" sz="1400" dirty="0">
              <a:latin typeface="Calibri" panose="020F0502020204030204" pitchFamily="34" charset="0"/>
            </a:endParaRPr>
          </a:p>
          <a:p>
            <a:pPr marL="354013" indent="-354013" algn="just">
              <a:buFont typeface="+mj-lt"/>
              <a:buAutoNum type="arabicParenR" startAt="19"/>
            </a:pPr>
            <a:r>
              <a:rPr lang="pl-PL" sz="1400" dirty="0" smtClean="0">
                <a:latin typeface="Calibri" panose="020F0502020204030204" pitchFamily="34" charset="0"/>
              </a:rPr>
              <a:t>Pozostałe </a:t>
            </a:r>
            <a:r>
              <a:rPr lang="pl-PL" sz="1400" dirty="0">
                <a:latin typeface="Calibri" panose="020F0502020204030204" pitchFamily="34" charset="0"/>
              </a:rPr>
              <a:t>limity i ograniczenia w realizacji projektów niewskazane w SZOOP 2014-2020 dla poddziałania 9.1.3 określone są w pozostałych dokumentach IZRPO WO niezbędnych dla przeprowadzenia procedury konkursowej,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w </a:t>
            </a:r>
            <a:r>
              <a:rPr lang="pl-PL" sz="1400" dirty="0">
                <a:latin typeface="Calibri" panose="020F0502020204030204" pitchFamily="34" charset="0"/>
              </a:rPr>
              <a:t>tym we wzorach  umów o dofinansowanie.</a:t>
            </a:r>
            <a:endParaRPr lang="pl-PL" altLang="pl-PL" sz="1400" dirty="0" smtClean="0">
              <a:latin typeface="Calibri" panose="020F0502020204030204"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28</a:t>
            </a:fld>
            <a:endParaRPr lang="pl-PL" altLang="pl-PL"/>
          </a:p>
        </p:txBody>
      </p:sp>
    </p:spTree>
    <p:extLst>
      <p:ext uri="{BB962C8B-B14F-4D97-AF65-F5344CB8AC3E}">
        <p14:creationId xmlns:p14="http://schemas.microsoft.com/office/powerpoint/2010/main" xmlns="" val="121936331"/>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1169367"/>
            <a:ext cx="8856984" cy="5560497"/>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r>
              <a:rPr lang="pl-PL" sz="1600" b="1" dirty="0" smtClean="0">
                <a:latin typeface="+mj-lt"/>
              </a:rPr>
              <a:t>KRYTERIA FORMALNE</a:t>
            </a:r>
          </a:p>
          <a:p>
            <a:pPr algn="just"/>
            <a:endParaRPr lang="pl-PL" sz="1600" b="1" dirty="0" smtClean="0">
              <a:latin typeface="+mj-lt"/>
            </a:endParaRPr>
          </a:p>
          <a:p>
            <a:pPr marL="342900" indent="-342900" algn="just">
              <a:buFont typeface="+mj-lt"/>
              <a:buAutoNum type="arabicPeriod"/>
            </a:pPr>
            <a:r>
              <a:rPr lang="pl-PL" sz="1400" dirty="0">
                <a:latin typeface="+mj-lt"/>
              </a:rPr>
              <a:t>Wnioskodawca oraz Partnerzy (jeśli dotyczy) uprawnieni do </a:t>
            </a:r>
            <a:r>
              <a:rPr lang="pl-PL" sz="1400" dirty="0" smtClean="0">
                <a:latin typeface="+mj-lt"/>
              </a:rPr>
              <a:t>składania wniosku.</a:t>
            </a:r>
          </a:p>
          <a:p>
            <a:pPr marL="342900" indent="-342900" algn="just">
              <a:buFont typeface="+mj-lt"/>
              <a:buAutoNum type="arabicPeriod"/>
            </a:pPr>
            <a:r>
              <a:rPr lang="pl-PL" sz="1400" dirty="0" smtClean="0">
                <a:latin typeface="+mj-lt"/>
              </a:rPr>
              <a:t>Roczny </a:t>
            </a:r>
            <a:r>
              <a:rPr lang="pl-PL" sz="1400" dirty="0">
                <a:latin typeface="+mj-lt"/>
              </a:rPr>
              <a:t>obrót Wnioskodawcy i/lub </a:t>
            </a:r>
            <a:r>
              <a:rPr lang="pl-PL" sz="1400" dirty="0" smtClean="0">
                <a:latin typeface="+mj-lt"/>
              </a:rPr>
              <a:t>Partnera (o </a:t>
            </a:r>
            <a:r>
              <a:rPr lang="pl-PL" sz="1400" dirty="0">
                <a:latin typeface="+mj-lt"/>
              </a:rPr>
              <a:t>ile budżet projektu uwzględnia wydatki Partnera) jest równy </a:t>
            </a:r>
            <a:r>
              <a:rPr lang="pl-PL" sz="1400" dirty="0" smtClean="0">
                <a:latin typeface="+mj-lt"/>
              </a:rPr>
              <a:t>lub wyższy </a:t>
            </a:r>
            <a:r>
              <a:rPr lang="pl-PL" sz="1400" dirty="0">
                <a:latin typeface="+mj-lt"/>
              </a:rPr>
              <a:t>od wydatków w projekcie</a:t>
            </a:r>
            <a:r>
              <a:rPr lang="pl-PL" sz="1400" dirty="0" smtClean="0">
                <a:latin typeface="+mj-lt"/>
              </a:rPr>
              <a:t>.</a:t>
            </a:r>
          </a:p>
          <a:p>
            <a:pPr marL="342900" indent="-342900" algn="just">
              <a:buFont typeface="+mj-lt"/>
              <a:buAutoNum type="arabicPeriod"/>
            </a:pPr>
            <a:r>
              <a:rPr lang="pl-PL" sz="1400" dirty="0">
                <a:latin typeface="+mj-lt"/>
              </a:rPr>
              <a:t>Wnioskodawca wybrał wszystkie wskaźniki </a:t>
            </a:r>
            <a:r>
              <a:rPr lang="pl-PL" sz="1400" dirty="0" smtClean="0">
                <a:latin typeface="+mj-lt"/>
              </a:rPr>
              <a:t>horyzontalne.</a:t>
            </a:r>
          </a:p>
          <a:p>
            <a:pPr marL="342900" indent="-342900" algn="just">
              <a:buFont typeface="+mj-lt"/>
              <a:buAutoNum type="arabicPeriod"/>
            </a:pPr>
            <a:r>
              <a:rPr lang="pl-PL" sz="1400" dirty="0" smtClean="0">
                <a:latin typeface="+mj-lt"/>
              </a:rPr>
              <a:t>Wnioskodawca </a:t>
            </a:r>
            <a:r>
              <a:rPr lang="pl-PL" sz="1400" dirty="0">
                <a:latin typeface="+mj-lt"/>
              </a:rPr>
              <a:t>określił wartość docelową większą od </a:t>
            </a:r>
            <a:r>
              <a:rPr lang="pl-PL" sz="1400" dirty="0" smtClean="0">
                <a:latin typeface="+mj-lt"/>
              </a:rPr>
              <a:t>zera przynajmniej </a:t>
            </a:r>
            <a:r>
              <a:rPr lang="pl-PL" sz="1400" dirty="0">
                <a:latin typeface="+mj-lt"/>
              </a:rPr>
              <a:t>dla jednego wskaźnika w </a:t>
            </a:r>
            <a:r>
              <a:rPr lang="pl-PL" sz="1400" dirty="0" smtClean="0">
                <a:latin typeface="+mj-lt"/>
              </a:rPr>
              <a:t>projekcie.</a:t>
            </a:r>
          </a:p>
          <a:p>
            <a:pPr marL="342900" indent="-342900" algn="just">
              <a:buFont typeface="+mj-lt"/>
              <a:buAutoNum type="arabicPeriod"/>
            </a:pPr>
            <a:r>
              <a:rPr lang="pl-PL" sz="1400" dirty="0" smtClean="0">
                <a:latin typeface="+mj-lt"/>
              </a:rPr>
              <a:t>Wnioskodawca </a:t>
            </a:r>
            <a:r>
              <a:rPr lang="pl-PL" sz="1400" dirty="0">
                <a:latin typeface="+mj-lt"/>
              </a:rPr>
              <a:t>oraz partnerzy (jeśli dotyczy) nie </a:t>
            </a:r>
            <a:r>
              <a:rPr lang="pl-PL" sz="1400" dirty="0" smtClean="0">
                <a:latin typeface="+mj-lt"/>
              </a:rPr>
              <a:t>podlegają wykluczeniu </a:t>
            </a:r>
            <a:r>
              <a:rPr lang="pl-PL" sz="1400" dirty="0">
                <a:latin typeface="+mj-lt"/>
              </a:rPr>
              <a:t>z ubiegania się o dofinansowanie na podstawie</a:t>
            </a:r>
            <a:r>
              <a:rPr lang="pl-PL" sz="1400" dirty="0" smtClean="0">
                <a:latin typeface="+mj-lt"/>
              </a:rPr>
              <a:t>:</a:t>
            </a:r>
            <a:r>
              <a:rPr lang="pl-PL" sz="1400" dirty="0">
                <a:latin typeface="+mj-lt"/>
              </a:rPr>
              <a:t> </a:t>
            </a:r>
            <a:endParaRPr lang="pl-PL" sz="1400" dirty="0" smtClean="0">
              <a:latin typeface="+mj-lt"/>
            </a:endParaRPr>
          </a:p>
          <a:p>
            <a:pPr algn="just"/>
            <a:r>
              <a:rPr lang="pl-PL" sz="1400" dirty="0" smtClean="0">
                <a:latin typeface="+mj-lt"/>
              </a:rPr>
              <a:t>-      art</a:t>
            </a:r>
            <a:r>
              <a:rPr lang="pl-PL" sz="1400" dirty="0">
                <a:latin typeface="+mj-lt"/>
              </a:rPr>
              <a:t>. 207 ust. 4 ustawy z dnia 27 sierpnia 2009 r. o </a:t>
            </a:r>
            <a:r>
              <a:rPr lang="pl-PL" sz="1400" dirty="0" smtClean="0">
                <a:latin typeface="+mj-lt"/>
              </a:rPr>
              <a:t>finansach publicznych,</a:t>
            </a:r>
            <a:r>
              <a:rPr lang="pl-PL" sz="1400" dirty="0">
                <a:latin typeface="+mj-lt"/>
              </a:rPr>
              <a:t> </a:t>
            </a:r>
            <a:endParaRPr lang="pl-PL" sz="1400" dirty="0" smtClean="0">
              <a:latin typeface="+mj-lt"/>
            </a:endParaRPr>
          </a:p>
          <a:p>
            <a:pPr marL="285750" indent="-285750" algn="just">
              <a:buFontTx/>
              <a:buChar char="-"/>
            </a:pPr>
            <a:r>
              <a:rPr lang="pl-PL" sz="1400" dirty="0" smtClean="0">
                <a:latin typeface="+mj-lt"/>
              </a:rPr>
              <a:t>art</a:t>
            </a:r>
            <a:r>
              <a:rPr lang="pl-PL" sz="1400" dirty="0">
                <a:latin typeface="+mj-lt"/>
              </a:rPr>
              <a:t>. 12 ustawy z dnia 15 czerwca 2012 r. o skutkach </a:t>
            </a:r>
            <a:r>
              <a:rPr lang="pl-PL" sz="1400" dirty="0" smtClean="0">
                <a:latin typeface="+mj-lt"/>
              </a:rPr>
              <a:t>powierzania wykonywania pracy cudzoziemcom </a:t>
            </a:r>
            <a:r>
              <a:rPr lang="pl-PL" sz="1400" dirty="0">
                <a:latin typeface="+mj-lt"/>
              </a:rPr>
              <a:t>przebywającym wbrew </a:t>
            </a:r>
            <a:r>
              <a:rPr lang="pl-PL" sz="1400" dirty="0" smtClean="0">
                <a:latin typeface="+mj-lt"/>
              </a:rPr>
              <a:t>przepisom na </a:t>
            </a:r>
            <a:r>
              <a:rPr lang="pl-PL" sz="1400" dirty="0">
                <a:latin typeface="+mj-lt"/>
              </a:rPr>
              <a:t>terytorium Rzeczypospolitej Polskiej</a:t>
            </a:r>
            <a:r>
              <a:rPr lang="pl-PL" sz="1400" dirty="0" smtClean="0">
                <a:latin typeface="+mj-lt"/>
              </a:rPr>
              <a:t>,</a:t>
            </a:r>
            <a:r>
              <a:rPr lang="pl-PL" sz="1400" dirty="0">
                <a:latin typeface="+mj-lt"/>
              </a:rPr>
              <a:t> </a:t>
            </a:r>
            <a:endParaRPr lang="pl-PL" sz="1400" dirty="0" smtClean="0">
              <a:latin typeface="+mj-lt"/>
            </a:endParaRPr>
          </a:p>
          <a:p>
            <a:pPr marL="285750" indent="-285750" algn="just">
              <a:buFontTx/>
              <a:buChar char="-"/>
            </a:pPr>
            <a:r>
              <a:rPr lang="pl-PL" sz="1400" dirty="0" smtClean="0">
                <a:latin typeface="+mj-lt"/>
              </a:rPr>
              <a:t>art</a:t>
            </a:r>
            <a:r>
              <a:rPr lang="pl-PL" sz="1400" dirty="0">
                <a:latin typeface="+mj-lt"/>
              </a:rPr>
              <a:t>. 9 ustawy z dnia 28 października 2002 r. o </a:t>
            </a:r>
            <a:r>
              <a:rPr lang="pl-PL" sz="1400" dirty="0" smtClean="0">
                <a:latin typeface="+mj-lt"/>
              </a:rPr>
              <a:t>odpowiedzialności podmiotów </a:t>
            </a:r>
            <a:r>
              <a:rPr lang="pl-PL" sz="1400" dirty="0">
                <a:latin typeface="+mj-lt"/>
              </a:rPr>
              <a:t>zbiorowych za czyny zabronione pod groźbą kary</a:t>
            </a:r>
            <a:r>
              <a:rPr lang="pl-PL" sz="1400" dirty="0" smtClean="0">
                <a:latin typeface="+mj-lt"/>
              </a:rPr>
              <a:t>.</a:t>
            </a:r>
          </a:p>
          <a:p>
            <a:endParaRPr lang="pl-PL" sz="1600" dirty="0"/>
          </a:p>
          <a:p>
            <a:pPr algn="just"/>
            <a:endParaRPr lang="pl-PL" sz="1600" dirty="0"/>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29</a:t>
            </a:fld>
            <a:endParaRPr lang="pl-PL" altLang="pl-PL"/>
          </a:p>
        </p:txBody>
      </p:sp>
    </p:spTree>
    <p:extLst>
      <p:ext uri="{BB962C8B-B14F-4D97-AF65-F5344CB8AC3E}">
        <p14:creationId xmlns:p14="http://schemas.microsoft.com/office/powerpoint/2010/main" xmlns="" val="81493477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4154984"/>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j-lt"/>
                <a:cs typeface="Arial" panose="020B0604020202020204" pitchFamily="34" charset="0"/>
              </a:rPr>
              <a:t>Procedura konkursowa przebiega w następującej kolejności:</a:t>
            </a:r>
          </a:p>
          <a:p>
            <a:pPr algn="ctr"/>
            <a:endParaRPr lang="pl-PL" altLang="pl-PL" sz="1600" b="1" u="sng" dirty="0">
              <a:latin typeface="+mj-lt"/>
              <a:cs typeface="Arial" panose="020B0604020202020204" pitchFamily="34" charset="0"/>
            </a:endParaRPr>
          </a:p>
          <a:p>
            <a:pPr algn="ctr"/>
            <a:endParaRPr lang="pl-PL" altLang="pl-PL" sz="1600" b="1" u="sng" dirty="0" smtClean="0">
              <a:latin typeface="+mj-lt"/>
              <a:cs typeface="Arial" panose="020B0604020202020204" pitchFamily="34" charset="0"/>
            </a:endParaRPr>
          </a:p>
          <a:p>
            <a:r>
              <a:rPr lang="pl-PL" sz="1400" dirty="0" smtClean="0">
                <a:latin typeface="+mj-lt"/>
              </a:rPr>
              <a:t>1. Nabór </a:t>
            </a:r>
            <a:r>
              <a:rPr lang="pl-PL" sz="1400" dirty="0">
                <a:latin typeface="+mj-lt"/>
              </a:rPr>
              <a:t>wniosków o dofinansowanie (składanie wniosków o </a:t>
            </a:r>
            <a:r>
              <a:rPr lang="pl-PL" sz="1400" dirty="0" smtClean="0">
                <a:latin typeface="+mj-lt"/>
              </a:rPr>
              <a:t>dofinasowanie);</a:t>
            </a:r>
          </a:p>
          <a:p>
            <a:endParaRPr lang="pl-PL" sz="1400" dirty="0" smtClean="0">
              <a:latin typeface="+mj-lt"/>
            </a:endParaRPr>
          </a:p>
          <a:p>
            <a:r>
              <a:rPr lang="pl-PL" sz="1400" dirty="0" smtClean="0">
                <a:latin typeface="+mj-lt"/>
              </a:rPr>
              <a:t>2</a:t>
            </a:r>
            <a:r>
              <a:rPr lang="pl-PL" sz="1400" dirty="0">
                <a:latin typeface="+mj-lt"/>
              </a:rPr>
              <a:t>. </a:t>
            </a:r>
            <a:r>
              <a:rPr lang="pl-PL" sz="1400" dirty="0" smtClean="0">
                <a:latin typeface="+mj-lt"/>
              </a:rPr>
              <a:t>Ocena wniosków o dofinansowanie projektów:</a:t>
            </a:r>
          </a:p>
          <a:p>
            <a:endParaRPr lang="pl-PL" sz="1400" dirty="0">
              <a:latin typeface="+mj-lt"/>
            </a:endParaRPr>
          </a:p>
          <a:p>
            <a:pPr marL="285750" indent="-285750">
              <a:buFont typeface="Arial" panose="020B0604020202020204" pitchFamily="34" charset="0"/>
              <a:buChar char="•"/>
            </a:pPr>
            <a:r>
              <a:rPr lang="pl-PL" sz="1400" dirty="0" smtClean="0">
                <a:latin typeface="+mj-lt"/>
              </a:rPr>
              <a:t>Etap I </a:t>
            </a:r>
            <a:r>
              <a:rPr lang="pl-PL" sz="1400" dirty="0">
                <a:latin typeface="+mj-lt"/>
              </a:rPr>
              <a:t>– ocena formalna (obligatoryjna</a:t>
            </a:r>
            <a:r>
              <a:rPr lang="pl-PL" sz="1400" dirty="0" smtClean="0">
                <a:latin typeface="+mj-lt"/>
              </a:rPr>
              <a:t>)</a:t>
            </a:r>
            <a:r>
              <a:rPr lang="pl-PL" sz="1400" dirty="0">
                <a:latin typeface="+mj-lt"/>
              </a:rPr>
              <a:t> </a:t>
            </a:r>
            <a:r>
              <a:rPr lang="pl-PL" sz="1400" b="1" dirty="0">
                <a:latin typeface="+mj-lt"/>
              </a:rPr>
              <a:t>do 45 dni kalendarzowych </a:t>
            </a:r>
            <a:r>
              <a:rPr lang="pl-PL" sz="1400" dirty="0">
                <a:latin typeface="+mj-lt"/>
              </a:rPr>
              <a:t>od dnia zakończenia naboru </a:t>
            </a:r>
            <a:r>
              <a:rPr lang="pl-PL" sz="1400" dirty="0" smtClean="0">
                <a:latin typeface="+mj-lt"/>
              </a:rPr>
              <a:t>wniosków, tj.: </a:t>
            </a:r>
            <a:r>
              <a:rPr lang="pl-PL" sz="1400" b="1" dirty="0" smtClean="0">
                <a:latin typeface="+mj-lt"/>
              </a:rPr>
              <a:t>do 18.01.2018 r.</a:t>
            </a:r>
            <a:r>
              <a:rPr lang="pl-PL" sz="1400" dirty="0" smtClean="0">
                <a:latin typeface="+mj-lt"/>
              </a:rPr>
              <a:t>;</a:t>
            </a:r>
          </a:p>
          <a:p>
            <a:endParaRPr lang="pl-PL" sz="1400" dirty="0" smtClean="0">
              <a:latin typeface="+mj-lt"/>
            </a:endParaRPr>
          </a:p>
          <a:p>
            <a:pPr marL="285750" indent="-285750">
              <a:buFont typeface="Arial" panose="020B0604020202020204" pitchFamily="34" charset="0"/>
              <a:buChar char="•"/>
            </a:pPr>
            <a:r>
              <a:rPr lang="pl-PL" sz="1400" dirty="0" smtClean="0">
                <a:latin typeface="+mj-lt"/>
              </a:rPr>
              <a:t>Etap II </a:t>
            </a:r>
            <a:r>
              <a:rPr lang="pl-PL" sz="1400" dirty="0">
                <a:latin typeface="+mj-lt"/>
              </a:rPr>
              <a:t>–  ocena merytoryczna (obligatoryjna</a:t>
            </a:r>
            <a:r>
              <a:rPr lang="pl-PL" sz="1400" dirty="0" smtClean="0">
                <a:latin typeface="+mj-lt"/>
              </a:rPr>
              <a:t>)</a:t>
            </a:r>
            <a:r>
              <a:rPr lang="pl-PL" sz="1400" dirty="0">
                <a:latin typeface="+mj-lt"/>
              </a:rPr>
              <a:t> do </a:t>
            </a:r>
            <a:r>
              <a:rPr lang="pl-PL" sz="1400" b="1" dirty="0">
                <a:latin typeface="+mj-lt"/>
              </a:rPr>
              <a:t>55 dni kalendarzowych od dnia następnego po zakończeniu </a:t>
            </a:r>
            <a:r>
              <a:rPr lang="pl-PL" sz="1400" b="1" dirty="0" smtClean="0">
                <a:latin typeface="+mj-lt"/>
              </a:rPr>
              <a:t>   oceny  formalnej </a:t>
            </a:r>
            <a:r>
              <a:rPr lang="pl-PL" sz="1400" b="1" dirty="0">
                <a:latin typeface="+mj-lt"/>
              </a:rPr>
              <a:t>wszystkich </a:t>
            </a:r>
            <a:r>
              <a:rPr lang="pl-PL" sz="1400" b="1" dirty="0" smtClean="0">
                <a:latin typeface="+mj-lt"/>
              </a:rPr>
              <a:t>projektów, </a:t>
            </a:r>
            <a:r>
              <a:rPr lang="pl-PL" sz="1400" dirty="0" smtClean="0">
                <a:latin typeface="+mj-lt"/>
              </a:rPr>
              <a:t>tj.: </a:t>
            </a:r>
            <a:r>
              <a:rPr lang="pl-PL" sz="1400" b="1" dirty="0" smtClean="0">
                <a:latin typeface="+mj-lt"/>
              </a:rPr>
              <a:t>do 14.03.2018 r.; </a:t>
            </a:r>
          </a:p>
          <a:p>
            <a:endParaRPr lang="pl-PL" sz="1400" dirty="0" smtClean="0">
              <a:latin typeface="+mj-lt"/>
            </a:endParaRPr>
          </a:p>
          <a:p>
            <a:pPr marL="285750" indent="-285750">
              <a:buFont typeface="Arial" panose="020B0604020202020204" pitchFamily="34" charset="0"/>
              <a:buChar char="•"/>
            </a:pPr>
            <a:r>
              <a:rPr lang="pl-PL" sz="1400" dirty="0" smtClean="0">
                <a:latin typeface="+mj-lt"/>
              </a:rPr>
              <a:t>Etap III </a:t>
            </a:r>
            <a:r>
              <a:rPr lang="pl-PL" sz="1400" dirty="0">
                <a:latin typeface="+mj-lt"/>
              </a:rPr>
              <a:t>– negocjacje (nieobligatoryjne</a:t>
            </a:r>
            <a:r>
              <a:rPr lang="pl-PL" sz="1400" dirty="0" smtClean="0">
                <a:latin typeface="+mj-lt"/>
              </a:rPr>
              <a:t>)</a:t>
            </a:r>
            <a:r>
              <a:rPr lang="pl-PL" sz="1400" dirty="0">
                <a:latin typeface="+mj-lt"/>
              </a:rPr>
              <a:t> </a:t>
            </a:r>
            <a:r>
              <a:rPr lang="pl-PL" sz="1400" dirty="0" smtClean="0">
                <a:latin typeface="+mj-lt"/>
              </a:rPr>
              <a:t>trwają </a:t>
            </a:r>
            <a:r>
              <a:rPr lang="pl-PL" sz="1400" b="1" dirty="0">
                <a:latin typeface="+mj-lt"/>
              </a:rPr>
              <a:t>45 dni </a:t>
            </a:r>
            <a:r>
              <a:rPr lang="pl-PL" sz="1400" b="1" dirty="0" smtClean="0">
                <a:latin typeface="+mj-lt"/>
              </a:rPr>
              <a:t>kalendarzowych, </a:t>
            </a:r>
            <a:r>
              <a:rPr lang="pl-PL" sz="1400" dirty="0" smtClean="0">
                <a:latin typeface="+mj-lt"/>
              </a:rPr>
              <a:t>tj.</a:t>
            </a:r>
            <a:r>
              <a:rPr lang="pl-PL" sz="1400" b="1" dirty="0" smtClean="0">
                <a:latin typeface="+mj-lt"/>
              </a:rPr>
              <a:t>: do 28.04.2018 r.;</a:t>
            </a:r>
          </a:p>
          <a:p>
            <a:endParaRPr lang="pl-PL" sz="1400" dirty="0" smtClean="0">
              <a:latin typeface="+mj-lt"/>
            </a:endParaRPr>
          </a:p>
          <a:p>
            <a:r>
              <a:rPr lang="pl-PL" sz="1400" dirty="0" smtClean="0">
                <a:latin typeface="+mj-lt"/>
              </a:rPr>
              <a:t>3. Rozstrzygnięcie konkursu.</a:t>
            </a:r>
            <a:endParaRPr lang="pl-PL" altLang="pl-PL" sz="1400" b="1" u="sng" dirty="0" smtClean="0">
              <a:latin typeface="+mj-lt"/>
              <a:cs typeface="Arial" panose="020B0604020202020204" pitchFamily="34"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a:t>
            </a:fld>
            <a:endParaRPr lang="pl-PL" altLang="pl-PL"/>
          </a:p>
        </p:txBody>
      </p:sp>
    </p:spTree>
    <p:extLst>
      <p:ext uri="{BB962C8B-B14F-4D97-AF65-F5344CB8AC3E}">
        <p14:creationId xmlns:p14="http://schemas.microsoft.com/office/powerpoint/2010/main" xmlns="" val="4123983563"/>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94494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smtClean="0">
              <a:latin typeface="+mj-lt"/>
            </a:endParaRPr>
          </a:p>
          <a:p>
            <a:pPr algn="just"/>
            <a:endParaRPr lang="pl-PL" sz="1600" b="1" dirty="0">
              <a:latin typeface="+mj-lt"/>
            </a:endParaRPr>
          </a:p>
          <a:p>
            <a:pPr algn="just"/>
            <a:r>
              <a:rPr lang="pl-PL" sz="1600" b="1" dirty="0" smtClean="0">
                <a:latin typeface="+mj-lt"/>
              </a:rPr>
              <a:t>KRYTERIA FORMALNE C.D.</a:t>
            </a:r>
          </a:p>
          <a:p>
            <a:pPr algn="just"/>
            <a:endParaRPr lang="pl-PL" sz="1600" b="1" dirty="0" smtClean="0">
              <a:latin typeface="+mj-lt"/>
            </a:endParaRPr>
          </a:p>
          <a:p>
            <a:pPr marL="342900" indent="-342900" algn="just">
              <a:buFont typeface="+mj-lt"/>
              <a:buAutoNum type="arabicPeriod" startAt="6"/>
            </a:pPr>
            <a:r>
              <a:rPr lang="pl-PL" sz="1400" dirty="0">
                <a:latin typeface="+mj-lt"/>
              </a:rPr>
              <a:t>W przypadku projektu partnerskiego spełnione zostały wymogi dotyczące wyboru partnerów, o których mowa </a:t>
            </a:r>
            <a:br>
              <a:rPr lang="pl-PL" sz="1400" dirty="0">
                <a:latin typeface="+mj-lt"/>
              </a:rPr>
            </a:br>
            <a:r>
              <a:rPr lang="pl-PL" sz="1400" dirty="0">
                <a:latin typeface="+mj-lt"/>
              </a:rPr>
              <a:t>w art. 33 ustawy z dnia 11 lipca 2014 r. o zasadach realizacji programów w zakresie polityki spójności finansowanych w perspektywie finansowej 2014–2020. </a:t>
            </a:r>
          </a:p>
          <a:p>
            <a:pPr marL="342900" indent="-342900" algn="just">
              <a:buFont typeface="+mj-lt"/>
              <a:buAutoNum type="arabicPeriod" startAt="6"/>
            </a:pPr>
            <a:r>
              <a:rPr lang="pl-PL" sz="1400" dirty="0">
                <a:latin typeface="+mj-lt"/>
              </a:rPr>
              <a:t>Projekt nie został fizycznie ukończony lub w pełni zrealizowany przed złożeniem wniosku o </a:t>
            </a:r>
            <a:r>
              <a:rPr lang="pl-PL" sz="1400" dirty="0" smtClean="0">
                <a:latin typeface="+mj-lt"/>
              </a:rPr>
              <a:t>dofinansowanie.</a:t>
            </a:r>
          </a:p>
          <a:p>
            <a:pPr marL="342900" indent="-342900" algn="just">
              <a:buFont typeface="+mj-lt"/>
              <a:buAutoNum type="arabicPeriod" startAt="6"/>
            </a:pPr>
            <a:r>
              <a:rPr lang="pl-PL" sz="1400" dirty="0" smtClean="0">
                <a:latin typeface="+mj-lt"/>
              </a:rPr>
              <a:t>Wartość </a:t>
            </a:r>
            <a:r>
              <a:rPr lang="pl-PL" sz="1400" dirty="0">
                <a:latin typeface="+mj-lt"/>
              </a:rPr>
              <a:t>dofinansowania nie jest wyższa niż kwota alokacji </a:t>
            </a:r>
            <a:r>
              <a:rPr lang="pl-PL" sz="1400" dirty="0" smtClean="0">
                <a:latin typeface="+mj-lt"/>
              </a:rPr>
              <a:t>określona w </a:t>
            </a:r>
            <a:r>
              <a:rPr lang="pl-PL" sz="1400" dirty="0">
                <a:latin typeface="+mj-lt"/>
              </a:rPr>
              <a:t>konkursie</a:t>
            </a:r>
            <a:r>
              <a:rPr lang="pl-PL" sz="1400" dirty="0" smtClean="0">
                <a:latin typeface="+mj-lt"/>
              </a:rPr>
              <a:t>.</a:t>
            </a:r>
            <a:r>
              <a:rPr lang="pl-PL" sz="1400" dirty="0">
                <a:latin typeface="+mj-lt"/>
              </a:rPr>
              <a:t> </a:t>
            </a:r>
            <a:endParaRPr lang="pl-PL" sz="1400" dirty="0" smtClean="0">
              <a:latin typeface="+mj-lt"/>
            </a:endParaRPr>
          </a:p>
          <a:p>
            <a:pPr marL="342900" indent="-342900" algn="just">
              <a:buFont typeface="+mj-lt"/>
              <a:buAutoNum type="arabicPeriod" startAt="6"/>
            </a:pPr>
            <a:r>
              <a:rPr lang="pl-PL" sz="1400" dirty="0">
                <a:latin typeface="+mj-lt"/>
              </a:rPr>
              <a:t>Kryterium dot. projektów pozakonkursowych. Do  dofinansowania nie może zostać wybrany projekt, który został usunięty z wykazu projektów zidentyfikowanych, stanowiącego załącznik do </a:t>
            </a:r>
            <a:r>
              <a:rPr lang="pl-PL" sz="1400" dirty="0" smtClean="0">
                <a:latin typeface="+mj-lt"/>
              </a:rPr>
              <a:t>SZOOP </a:t>
            </a:r>
            <a:r>
              <a:rPr lang="pl-PL" sz="1400" b="1" dirty="0">
                <a:latin typeface="+mn-lt"/>
              </a:rPr>
              <a:t>(NIE DOTYCZY PRZEDMIOTOWEGO KONKURSU</a:t>
            </a:r>
            <a:r>
              <a:rPr lang="pl-PL" sz="1400" b="1" dirty="0" smtClean="0">
                <a:latin typeface="+mn-lt"/>
              </a:rPr>
              <a:t>).</a:t>
            </a:r>
            <a:endParaRPr lang="pl-PL" sz="1400" dirty="0" smtClean="0">
              <a:latin typeface="+mn-lt"/>
            </a:endParaRPr>
          </a:p>
          <a:p>
            <a:pPr algn="just"/>
            <a:endParaRPr lang="pl-PL" sz="1600" dirty="0"/>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30</a:t>
            </a:fld>
            <a:endParaRPr lang="pl-PL" altLang="pl-PL"/>
          </a:p>
        </p:txBody>
      </p:sp>
    </p:spTree>
    <p:extLst>
      <p:ext uri="{BB962C8B-B14F-4D97-AF65-F5344CB8AC3E}">
        <p14:creationId xmlns:p14="http://schemas.microsoft.com/office/powerpoint/2010/main" xmlns="" val="943963585"/>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337528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smtClean="0">
              <a:latin typeface="+mj-lt"/>
            </a:endParaRPr>
          </a:p>
          <a:p>
            <a:pPr algn="just"/>
            <a:endParaRPr lang="pl-PL" sz="1600" b="1" dirty="0">
              <a:latin typeface="+mj-lt"/>
            </a:endParaRPr>
          </a:p>
          <a:p>
            <a:pPr algn="just"/>
            <a:r>
              <a:rPr lang="pl-PL" sz="1600" b="1" dirty="0" smtClean="0">
                <a:latin typeface="+mj-lt"/>
              </a:rPr>
              <a:t>KRYTERIA MERYTORYCZNE – UNIWERSALNE </a:t>
            </a:r>
          </a:p>
          <a:p>
            <a:pPr algn="just"/>
            <a:endParaRPr lang="pl-PL" sz="1400" b="1" dirty="0" smtClean="0">
              <a:latin typeface="+mj-lt"/>
            </a:endParaRPr>
          </a:p>
          <a:p>
            <a:pPr marL="342900" indent="-342900" algn="just">
              <a:buFont typeface="+mj-lt"/>
              <a:buAutoNum type="arabicPeriod"/>
            </a:pPr>
            <a:r>
              <a:rPr lang="pl-PL" sz="1400" dirty="0">
                <a:latin typeface="+mj-lt"/>
              </a:rPr>
              <a:t>Wybrane wskaźniki są adekwatne do określonego na poziomie projektu celu/ typu projektu/ grupy docelowej</a:t>
            </a:r>
            <a:r>
              <a:rPr lang="pl-PL" sz="1400" dirty="0" smtClean="0">
                <a:latin typeface="+mj-lt"/>
              </a:rPr>
              <a:t>.</a:t>
            </a:r>
          </a:p>
          <a:p>
            <a:pPr marL="342900" indent="-342900" algn="just">
              <a:buFont typeface="+mj-lt"/>
              <a:buAutoNum type="arabicPeriod"/>
            </a:pPr>
            <a:r>
              <a:rPr lang="pl-PL" sz="1400" dirty="0">
                <a:latin typeface="+mj-lt"/>
              </a:rPr>
              <a:t>Założone wartości docelowe wskaźników większe od zera są realne do osiągnięcia.</a:t>
            </a:r>
          </a:p>
          <a:p>
            <a:pPr marL="342900" indent="-342900" algn="just">
              <a:buFont typeface="+mj-lt"/>
              <a:buAutoNum type="arabicPeriod"/>
            </a:pPr>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31</a:t>
            </a:fld>
            <a:endParaRPr lang="pl-PL" altLang="pl-PL"/>
          </a:p>
        </p:txBody>
      </p:sp>
    </p:spTree>
    <p:extLst>
      <p:ext uri="{BB962C8B-B14F-4D97-AF65-F5344CB8AC3E}">
        <p14:creationId xmlns:p14="http://schemas.microsoft.com/office/powerpoint/2010/main" xmlns="" val="1977640463"/>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639149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n-lt"/>
              </a:rPr>
              <a:t>KRYTERIA </a:t>
            </a:r>
            <a:r>
              <a:rPr lang="pl-PL" sz="1600" b="1" dirty="0">
                <a:latin typeface="+mn-lt"/>
              </a:rPr>
              <a:t>HORYZONTALNE </a:t>
            </a:r>
            <a:r>
              <a:rPr lang="pl-PL" sz="1600" b="1" dirty="0" smtClean="0">
                <a:latin typeface="+mn-lt"/>
              </a:rPr>
              <a:t>UNIWERSALNE</a:t>
            </a:r>
          </a:p>
          <a:p>
            <a:pPr algn="just"/>
            <a:endParaRPr lang="pl-PL" sz="1600" b="1" dirty="0" smtClean="0">
              <a:latin typeface="+mn-lt"/>
            </a:endParaRPr>
          </a:p>
          <a:p>
            <a:pPr marL="342900" indent="-342900" algn="just">
              <a:buFont typeface="+mj-lt"/>
              <a:buAutoNum type="arabicPeriod"/>
            </a:pPr>
            <a:r>
              <a:rPr lang="pl-PL" sz="1400" dirty="0">
                <a:latin typeface="+mj-lt"/>
              </a:rPr>
              <a:t>Zgodność z prawodawstwem unijnym oraz właściwymi zasadami unijnymi, w tym:</a:t>
            </a:r>
          </a:p>
          <a:p>
            <a:pPr marL="742950" lvl="1" indent="-285750" algn="just">
              <a:buFontTx/>
              <a:buChar char="-"/>
            </a:pPr>
            <a:r>
              <a:rPr lang="pl-PL" sz="1400" dirty="0" smtClean="0">
                <a:latin typeface="+mj-lt"/>
              </a:rPr>
              <a:t>zasada </a:t>
            </a:r>
            <a:r>
              <a:rPr lang="pl-PL" sz="1400" dirty="0">
                <a:latin typeface="+mj-lt"/>
              </a:rPr>
              <a:t>równości kobiet i mężczyzn w oparciu o standard minimum</a:t>
            </a:r>
            <a:r>
              <a:rPr lang="pl-PL" sz="1400" dirty="0" smtClean="0">
                <a:latin typeface="+mj-lt"/>
              </a:rPr>
              <a:t>,</a:t>
            </a:r>
          </a:p>
          <a:p>
            <a:pPr marL="742950" lvl="1" indent="-285750" algn="just">
              <a:buFontTx/>
              <a:buChar char="-"/>
            </a:pPr>
            <a:r>
              <a:rPr lang="pl-PL" sz="1400" dirty="0">
                <a:latin typeface="+mj-lt"/>
              </a:rPr>
              <a:t>zasada równości szans i niedyskryminacji w tym dostępności dla osób z niepełnosprawnościami </a:t>
            </a:r>
            <a:r>
              <a:rPr lang="pl-PL" sz="1400" dirty="0" smtClean="0">
                <a:latin typeface="+mj-lt"/>
              </a:rPr>
              <a:t>oraz</a:t>
            </a:r>
          </a:p>
          <a:p>
            <a:pPr marL="742950" lvl="1" indent="-285750" algn="just">
              <a:buFontTx/>
              <a:buChar char="-"/>
            </a:pPr>
            <a:r>
              <a:rPr lang="pl-PL" sz="1400" dirty="0">
                <a:latin typeface="+mj-lt"/>
              </a:rPr>
              <a:t>zasada zrównoważonego rozwoju</a:t>
            </a:r>
            <a:r>
              <a:rPr lang="pl-PL" sz="1400" dirty="0" smtClean="0">
                <a:latin typeface="+mj-lt"/>
              </a:rPr>
              <a:t>.</a:t>
            </a:r>
          </a:p>
          <a:p>
            <a:pPr marL="342900" indent="-342900" algn="just">
              <a:buFont typeface="+mj-lt"/>
              <a:buAutoNum type="arabicPeriod" startAt="2"/>
            </a:pPr>
            <a:r>
              <a:rPr lang="pl-PL" sz="1400" dirty="0">
                <a:latin typeface="+mj-lt"/>
              </a:rPr>
              <a:t>Zgodność z prawodawstwem  krajowym, </a:t>
            </a:r>
            <a:r>
              <a:rPr lang="pl-PL" sz="1400" dirty="0" smtClean="0">
                <a:latin typeface="+mj-lt"/>
              </a:rPr>
              <a:t>w </a:t>
            </a:r>
            <a:r>
              <a:rPr lang="pl-PL" sz="1400" dirty="0">
                <a:latin typeface="+mj-lt"/>
              </a:rPr>
              <a:t>tym z przepisami ustawy Prawo zamówień publicznych</a:t>
            </a:r>
            <a:r>
              <a:rPr lang="pl-PL" sz="1400" dirty="0" smtClean="0">
                <a:latin typeface="+mj-lt"/>
              </a:rPr>
              <a:t>.</a:t>
            </a:r>
          </a:p>
          <a:p>
            <a:pPr marL="342900" indent="-342900" algn="just">
              <a:buFont typeface="+mj-lt"/>
              <a:buAutoNum type="arabicPeriod" startAt="2"/>
            </a:pPr>
            <a:r>
              <a:rPr lang="pl-PL" sz="1400" dirty="0">
                <a:latin typeface="+mj-lt"/>
              </a:rPr>
              <a:t>Zgodność z zasadami dotyczącymi pomocy publicznej</a:t>
            </a:r>
            <a:r>
              <a:rPr lang="pl-PL" sz="1400" dirty="0" smtClean="0">
                <a:latin typeface="+mj-lt"/>
              </a:rPr>
              <a:t>.</a:t>
            </a:r>
          </a:p>
          <a:p>
            <a:pPr marL="342900" indent="-342900" algn="just">
              <a:buFont typeface="+mj-lt"/>
              <a:buAutoNum type="arabicPeriod" startAt="2"/>
            </a:pPr>
            <a:r>
              <a:rPr lang="pl-PL" sz="1400" dirty="0">
                <a:latin typeface="+mj-lt"/>
              </a:rPr>
              <a:t>Zgodność z odpowiednim narzędziem zdefiniowanym w dokumencie pn. </a:t>
            </a:r>
            <a:r>
              <a:rPr lang="pl-PL" sz="1400" i="1" dirty="0">
                <a:latin typeface="+mj-lt"/>
              </a:rPr>
              <a:t>Krajowe Ramy Strategiczne</a:t>
            </a:r>
            <a:r>
              <a:rPr lang="pl-PL" sz="1400" dirty="0">
                <a:latin typeface="+mj-lt"/>
              </a:rPr>
              <a:t>. </a:t>
            </a:r>
            <a:r>
              <a:rPr lang="pl-PL" sz="1400" i="1" dirty="0">
                <a:latin typeface="+mj-lt"/>
              </a:rPr>
              <a:t>Policy paper dla ochrony zdrowia na lata 2014-2020</a:t>
            </a:r>
            <a:r>
              <a:rPr lang="pl-PL" sz="1400" dirty="0">
                <a:latin typeface="+mj-lt"/>
              </a:rPr>
              <a:t> </a:t>
            </a:r>
            <a:r>
              <a:rPr lang="pl-PL" sz="1400" b="1" dirty="0" smtClean="0">
                <a:latin typeface="+mj-lt"/>
              </a:rPr>
              <a:t>(NIE DOTYCZY PRZEDMIOTOWEGO KONKURSU).</a:t>
            </a:r>
          </a:p>
          <a:p>
            <a:pPr marL="342900" indent="-342900" algn="just">
              <a:buFont typeface="+mj-lt"/>
              <a:buAutoNum type="arabicPeriod" startAt="2"/>
            </a:pPr>
            <a:r>
              <a:rPr lang="pl-PL" sz="1400" dirty="0">
                <a:latin typeface="+mj-lt"/>
              </a:rPr>
              <a:t>Czy projekt jest zgodny z Szczegółowym Opisem  Osi Priorytetowych RPO WO 2014-2020 – EFS) (dokument aktualny na dzień ogłoszenia konkursu - wersja przyjęta przez Zarząd Województwa Opolskiego Uchwałą nr 733/2015 z dnia 16 czerwca 2015 r. z </a:t>
            </a:r>
            <a:r>
              <a:rPr lang="pl-PL" sz="1400" dirty="0" err="1">
                <a:latin typeface="+mj-lt"/>
              </a:rPr>
              <a:t>późn</a:t>
            </a:r>
            <a:r>
              <a:rPr lang="pl-PL" sz="1400" dirty="0">
                <a:latin typeface="+mj-lt"/>
              </a:rPr>
              <a:t>. zmianami), w tym w zakresie m.in</a:t>
            </a:r>
            <a:r>
              <a:rPr lang="pl-PL" sz="1400" dirty="0" smtClean="0">
                <a:latin typeface="+mj-lt"/>
              </a:rPr>
              <a:t>.:</a:t>
            </a:r>
            <a:endParaRPr lang="pl-PL" sz="1400" dirty="0">
              <a:latin typeface="+mj-lt"/>
            </a:endParaRPr>
          </a:p>
          <a:p>
            <a:pPr marL="742950" lvl="1" indent="-285750" algn="just">
              <a:buFontTx/>
              <a:buChar char="-"/>
            </a:pPr>
            <a:r>
              <a:rPr lang="pl-PL" sz="1400" dirty="0" smtClean="0">
                <a:latin typeface="+mj-lt"/>
              </a:rPr>
              <a:t>grup </a:t>
            </a:r>
            <a:r>
              <a:rPr lang="pl-PL" sz="1400" dirty="0">
                <a:latin typeface="+mj-lt"/>
              </a:rPr>
              <a:t>docelowych</a:t>
            </a:r>
            <a:r>
              <a:rPr lang="pl-PL" sz="1400" dirty="0" smtClean="0">
                <a:latin typeface="+mj-lt"/>
              </a:rPr>
              <a:t>,</a:t>
            </a:r>
          </a:p>
          <a:p>
            <a:pPr marL="742950" lvl="1" indent="-285750" algn="just">
              <a:buFontTx/>
              <a:buChar char="-"/>
            </a:pPr>
            <a:r>
              <a:rPr lang="pl-PL" sz="1400" dirty="0">
                <a:latin typeface="+mj-lt"/>
              </a:rPr>
              <a:t>t</a:t>
            </a:r>
            <a:r>
              <a:rPr lang="pl-PL" sz="1400" dirty="0" smtClean="0">
                <a:latin typeface="+mj-lt"/>
              </a:rPr>
              <a:t>ypów projektu,</a:t>
            </a:r>
          </a:p>
          <a:p>
            <a:pPr marL="742950" lvl="1" indent="-285750" algn="just">
              <a:buFontTx/>
              <a:buChar char="-"/>
            </a:pPr>
            <a:r>
              <a:rPr lang="pl-PL" sz="1400" dirty="0">
                <a:latin typeface="+mj-lt"/>
              </a:rPr>
              <a:t>limitów i ograniczeń w realizacji </a:t>
            </a:r>
            <a:r>
              <a:rPr lang="pl-PL" sz="1400" dirty="0" smtClean="0">
                <a:latin typeface="+mj-lt"/>
              </a:rPr>
              <a:t>projektów,</a:t>
            </a:r>
            <a:endParaRPr lang="pl-PL" sz="1400" dirty="0" smtClean="0">
              <a:latin typeface="+mj-lt"/>
            </a:endParaRPr>
          </a:p>
          <a:p>
            <a:pPr marL="742950" lvl="1" indent="-285750" algn="just">
              <a:buFontTx/>
              <a:buChar char="-"/>
            </a:pPr>
            <a:r>
              <a:rPr lang="pl-PL" sz="1400" dirty="0" smtClean="0">
                <a:latin typeface="+mj-lt"/>
              </a:rPr>
              <a:t>warunków i planowanego zakresu stosowania </a:t>
            </a:r>
            <a:r>
              <a:rPr lang="pl-PL" sz="1400" dirty="0" err="1" smtClean="0">
                <a:latin typeface="+mj-lt"/>
              </a:rPr>
              <a:t>cross-financingu</a:t>
            </a:r>
            <a:r>
              <a:rPr lang="pl-PL" sz="1400" dirty="0" smtClean="0">
                <a:latin typeface="+mj-lt"/>
              </a:rPr>
              <a:t>,</a:t>
            </a:r>
            <a:endParaRPr lang="pl-PL" sz="1400" dirty="0" smtClean="0">
              <a:latin typeface="+mj-lt"/>
            </a:endParaRPr>
          </a:p>
          <a:p>
            <a:pPr marL="742950" lvl="1" indent="-285750" algn="just">
              <a:buFontTx/>
              <a:buChar char="-"/>
            </a:pPr>
            <a:r>
              <a:rPr lang="pl-PL" sz="1400" dirty="0" smtClean="0">
                <a:latin typeface="+mj-lt"/>
              </a:rPr>
              <a:t>dopuszczalnej maksymalnej  wartości zakupionych środków trwałych jako % wydatków </a:t>
            </a:r>
            <a:r>
              <a:rPr lang="pl-PL" sz="1400" dirty="0" err="1" smtClean="0">
                <a:latin typeface="+mj-lt"/>
              </a:rPr>
              <a:t>kwalifikowalnych</a:t>
            </a:r>
            <a:r>
              <a:rPr lang="pl-PL" sz="1400" dirty="0" smtClean="0">
                <a:latin typeface="+mj-lt"/>
              </a:rPr>
              <a:t>,</a:t>
            </a:r>
            <a:endParaRPr lang="pl-PL" sz="1400" dirty="0" smtClean="0">
              <a:latin typeface="+mj-lt"/>
            </a:endParaRPr>
          </a:p>
          <a:p>
            <a:pPr marL="742950" lvl="1" indent="-285750" algn="just">
              <a:buFontTx/>
              <a:buChar char="-"/>
            </a:pPr>
            <a:endParaRPr lang="pl-PL" sz="1400" dirty="0">
              <a:latin typeface="+mj-lt"/>
            </a:endParaRPr>
          </a:p>
          <a:p>
            <a:pPr algn="just"/>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32</a:t>
            </a:fld>
            <a:endParaRPr lang="pl-PL" altLang="pl-PL"/>
          </a:p>
        </p:txBody>
      </p:sp>
    </p:spTree>
    <p:extLst>
      <p:ext uri="{BB962C8B-B14F-4D97-AF65-F5344CB8AC3E}">
        <p14:creationId xmlns:p14="http://schemas.microsoft.com/office/powerpoint/2010/main" xmlns="" val="2313576417"/>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667945"/>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a:latin typeface="+mn-lt"/>
              </a:rPr>
              <a:t>KRYTERIA HORYZONTALNE </a:t>
            </a:r>
            <a:r>
              <a:rPr lang="pl-PL" sz="1600" b="1" dirty="0" smtClean="0">
                <a:latin typeface="+mn-lt"/>
              </a:rPr>
              <a:t>UNIWERSALNE C.D.</a:t>
            </a:r>
            <a:endParaRPr lang="pl-PL" sz="1600" b="1" dirty="0" smtClean="0">
              <a:latin typeface="+mn-lt"/>
            </a:endParaRPr>
          </a:p>
          <a:p>
            <a:pPr algn="just"/>
            <a:endParaRPr lang="pl-PL" sz="1600" b="1" dirty="0" smtClean="0">
              <a:latin typeface="+mn-lt"/>
            </a:endParaRPr>
          </a:p>
          <a:p>
            <a:pPr marL="742950" lvl="1" indent="-285750" algn="just">
              <a:buFontTx/>
              <a:buChar char="-"/>
            </a:pPr>
            <a:r>
              <a:rPr lang="pl-PL" sz="1400" dirty="0">
                <a:latin typeface="+mj-lt"/>
              </a:rPr>
              <a:t>warunków stosowania uproszczonych form rozliczania wydatków</a:t>
            </a:r>
            <a:r>
              <a:rPr lang="pl-PL" sz="1400" dirty="0" smtClean="0">
                <a:latin typeface="+mj-lt"/>
              </a:rPr>
              <a:t>,</a:t>
            </a:r>
          </a:p>
          <a:p>
            <a:pPr marL="742950" lvl="1" indent="-285750" algn="just">
              <a:buFontTx/>
              <a:buChar char="-"/>
            </a:pPr>
            <a:r>
              <a:rPr lang="pl-PL" sz="1400" dirty="0" smtClean="0">
                <a:latin typeface="+mj-lt"/>
              </a:rPr>
              <a:t>warunków % poziomu dofinansowania UE wydatków kwalifikowalnych na poziomie projektu,</a:t>
            </a:r>
          </a:p>
          <a:p>
            <a:pPr marL="742950" lvl="1" indent="-285750" algn="just">
              <a:buFontTx/>
              <a:buChar char="-"/>
            </a:pPr>
            <a:r>
              <a:rPr lang="pl-PL" sz="1400" dirty="0" smtClean="0">
                <a:latin typeface="+mj-lt"/>
              </a:rPr>
              <a:t>maksymalnego % poziomu dofinansowania całkowitego wydatków kwalifikowalnych na poziomie projektu (środki UE + ewentualne współfinansowanie z budżetu państwa),</a:t>
            </a:r>
          </a:p>
          <a:p>
            <a:pPr marL="742950" lvl="1" indent="-285750" algn="just">
              <a:buFontTx/>
              <a:buChar char="-"/>
            </a:pPr>
            <a:r>
              <a:rPr lang="pl-PL" sz="1400" dirty="0" smtClean="0">
                <a:latin typeface="+mj-lt"/>
              </a:rPr>
              <a:t>minimalnego wkładu własnego beneficjent jako %wydatków kwalifikowalnych,</a:t>
            </a:r>
          </a:p>
          <a:p>
            <a:pPr marL="742950" lvl="1" indent="-285750" algn="just">
              <a:buFontTx/>
              <a:buChar char="-"/>
            </a:pPr>
            <a:r>
              <a:rPr lang="pl-PL" sz="1400" dirty="0" smtClean="0">
                <a:latin typeface="+mj-lt"/>
              </a:rPr>
              <a:t>minimalnej i maksymalnej wartości projektu (PLN</a:t>
            </a:r>
            <a:r>
              <a:rPr lang="pl-PL" sz="1400" dirty="0" smtClean="0">
                <a:latin typeface="+mj-lt"/>
              </a:rPr>
              <a:t>).</a:t>
            </a:r>
            <a:endParaRPr lang="pl-PL" sz="1400" dirty="0" smtClean="0">
              <a:latin typeface="+mj-lt"/>
            </a:endParaRPr>
          </a:p>
          <a:p>
            <a:pPr marL="742950" lvl="1" indent="-285750" algn="just">
              <a:buFontTx/>
              <a:buChar char="-"/>
            </a:pPr>
            <a:endParaRPr lang="pl-PL" sz="1400" dirty="0">
              <a:latin typeface="+mj-lt"/>
            </a:endParaRPr>
          </a:p>
          <a:p>
            <a:pPr marL="342900" indent="-342900" algn="just">
              <a:buFont typeface="+mj-lt"/>
              <a:buAutoNum type="arabicPeriod" startAt="6"/>
            </a:pPr>
            <a:r>
              <a:rPr lang="pl-PL" sz="1400" dirty="0">
                <a:latin typeface="+mj-lt"/>
              </a:rPr>
              <a:t>Zgodność z określonym na dany rok </a:t>
            </a:r>
            <a:r>
              <a:rPr lang="pl-PL" sz="1400" i="1" dirty="0">
                <a:latin typeface="+mj-lt"/>
              </a:rPr>
              <a:t>Planem działania w sektorze zdrowia RPO WO 2014-2020 </a:t>
            </a:r>
            <a:r>
              <a:rPr lang="pl-PL" sz="1400" b="1" dirty="0" smtClean="0">
                <a:latin typeface="Calibri" pitchFamily="34" charset="0"/>
              </a:rPr>
              <a:t>(NIE DOTYCZY PRZEDMIOTOWEGO KONKURSU)</a:t>
            </a:r>
            <a:r>
              <a:rPr lang="pl-PL" sz="1400" dirty="0" smtClean="0">
                <a:latin typeface="Calibri" pitchFamily="34" charset="0"/>
              </a:rPr>
              <a:t>.</a:t>
            </a:r>
            <a:endParaRPr lang="pl-PL" sz="1400" dirty="0">
              <a:latin typeface="Calibri" pitchFamily="34" charset="0"/>
            </a:endParaRPr>
          </a:p>
          <a:p>
            <a:pPr algn="just"/>
            <a:endParaRPr lang="pl-PL" sz="16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33</a:t>
            </a:fld>
            <a:endParaRPr lang="pl-PL" altLang="pl-PL"/>
          </a:p>
        </p:txBody>
      </p:sp>
    </p:spTree>
    <p:extLst>
      <p:ext uri="{BB962C8B-B14F-4D97-AF65-F5344CB8AC3E}">
        <p14:creationId xmlns:p14="http://schemas.microsoft.com/office/powerpoint/2010/main" xmlns="" val="40655982"/>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637167"/>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SZCZEGÓŁOWE UNIWERSALNE</a:t>
            </a:r>
          </a:p>
          <a:p>
            <a:pPr algn="just"/>
            <a:endParaRPr lang="pl-PL" sz="1600" b="1" dirty="0" smtClean="0">
              <a:latin typeface="+mj-lt"/>
            </a:endParaRPr>
          </a:p>
          <a:p>
            <a:pPr marL="342900" indent="-342900" algn="just">
              <a:buFont typeface="+mj-lt"/>
              <a:buAutoNum type="arabicPeriod"/>
            </a:pPr>
            <a:r>
              <a:rPr lang="pl-PL" sz="1400" dirty="0">
                <a:latin typeface="+mj-lt"/>
              </a:rPr>
              <a:t>Projekt skierowany do osób fizycznych </a:t>
            </a:r>
            <a:r>
              <a:rPr lang="pl-PL" sz="1400" dirty="0" smtClean="0">
                <a:latin typeface="+mj-lt"/>
              </a:rPr>
              <a:t>mieszkających </a:t>
            </a:r>
            <a:r>
              <a:rPr lang="pl-PL" sz="1400" dirty="0">
                <a:latin typeface="+mj-lt"/>
              </a:rPr>
              <a:t>w rozumieniu Kodeksu Cywilnego i/lub  pracujących  i/lub uczących się na terenie województwa </a:t>
            </a:r>
            <a:r>
              <a:rPr lang="pl-PL" sz="1400" dirty="0" smtClean="0">
                <a:latin typeface="+mj-lt"/>
              </a:rPr>
              <a:t>opolskiego.</a:t>
            </a:r>
          </a:p>
          <a:p>
            <a:pPr marL="342900" indent="-342900" algn="just">
              <a:buFont typeface="+mj-lt"/>
              <a:buAutoNum type="arabicPeriod"/>
            </a:pPr>
            <a:r>
              <a:rPr lang="pl-PL" sz="1400" dirty="0">
                <a:latin typeface="+mj-lt"/>
              </a:rPr>
              <a:t>Projekt skierowany do podmiotów, których siedziba/oddział znajduje się  na terenie województwa opolskiego. </a:t>
            </a:r>
            <a:endParaRPr lang="pl-PL" sz="1400" dirty="0" smtClean="0">
              <a:latin typeface="+mj-lt"/>
            </a:endParaRPr>
          </a:p>
          <a:p>
            <a:pPr marL="342900" indent="-342900" algn="just">
              <a:buFont typeface="+mj-lt"/>
              <a:buAutoNum type="arabicPeriod"/>
            </a:pPr>
            <a:r>
              <a:rPr lang="pl-PL" sz="1400" dirty="0">
                <a:latin typeface="+mj-lt"/>
              </a:rPr>
              <a:t>Wnioskodawca w okresie realizacji prowadzi biuro projektu (lub posiada siedzibę, filię, delegaturę, oddział czy inną prawnie dozwoloną formę organizacyjną działalności podmiotu) na terenie województwa opolskiego z możliwością udostępnienia pełnej dokumentacji wdrażanego projektu oraz zapewniające uczestnikom projektu możliwość osobistego kontaktu z kadrą </a:t>
            </a:r>
            <a:r>
              <a:rPr lang="pl-PL" sz="1400" dirty="0" smtClean="0">
                <a:latin typeface="+mj-lt"/>
              </a:rPr>
              <a:t>projektu.</a:t>
            </a:r>
          </a:p>
          <a:p>
            <a:pPr marL="342900" indent="-342900" algn="just">
              <a:buFont typeface="+mj-lt"/>
              <a:buAutoNum type="arabicPeriod"/>
            </a:pPr>
            <a:r>
              <a:rPr lang="pl-PL" sz="1400" dirty="0" smtClean="0">
                <a:latin typeface="+mj-lt"/>
              </a:rPr>
              <a:t>Projekt </a:t>
            </a:r>
            <a:r>
              <a:rPr lang="pl-PL" sz="1400" dirty="0">
                <a:latin typeface="+mj-lt"/>
              </a:rPr>
              <a:t>jest realizowany na terenie województwa </a:t>
            </a:r>
            <a:r>
              <a:rPr lang="pl-PL" sz="1400" dirty="0" smtClean="0">
                <a:latin typeface="+mj-lt"/>
              </a:rPr>
              <a:t>opolskiego.</a:t>
            </a:r>
          </a:p>
          <a:p>
            <a:pPr marL="342900" indent="-342900" algn="just">
              <a:buFont typeface="+mj-lt"/>
              <a:buAutoNum type="arabicPeriod"/>
            </a:pPr>
            <a:r>
              <a:rPr lang="pl-PL" sz="1400" dirty="0" smtClean="0">
                <a:latin typeface="+mj-lt"/>
              </a:rPr>
              <a:t>Kwalifikowalność </a:t>
            </a:r>
            <a:r>
              <a:rPr lang="pl-PL" sz="1400" dirty="0">
                <a:latin typeface="+mj-lt"/>
              </a:rPr>
              <a:t>wydatków </a:t>
            </a:r>
            <a:r>
              <a:rPr lang="pl-PL" sz="1400" dirty="0" smtClean="0">
                <a:latin typeface="+mj-lt"/>
              </a:rPr>
              <a:t>projektu.</a:t>
            </a:r>
          </a:p>
          <a:p>
            <a:pPr marL="342900" indent="-342900" algn="just">
              <a:buFont typeface="+mj-lt"/>
              <a:buAutoNum type="arabicPeriod"/>
            </a:pPr>
            <a:r>
              <a:rPr lang="pl-PL" sz="1400" dirty="0" smtClean="0">
                <a:latin typeface="+mj-lt"/>
              </a:rPr>
              <a:t>Termin rozpoczęcia realizacji projektu.</a:t>
            </a:r>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34</a:t>
            </a:fld>
            <a:endParaRPr lang="pl-PL" altLang="pl-PL"/>
          </a:p>
        </p:txBody>
      </p:sp>
    </p:spTree>
    <p:extLst>
      <p:ext uri="{BB962C8B-B14F-4D97-AF65-F5344CB8AC3E}">
        <p14:creationId xmlns:p14="http://schemas.microsoft.com/office/powerpoint/2010/main" xmlns="" val="3377225148"/>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5652830"/>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(PUNKTOWANE)</a:t>
            </a:r>
          </a:p>
          <a:p>
            <a:pPr algn="just"/>
            <a:endParaRPr lang="pl-PL" sz="1600" b="1" dirty="0" smtClean="0">
              <a:latin typeface="+mj-lt"/>
            </a:endParaRPr>
          </a:p>
          <a:p>
            <a:pPr marL="342900" indent="-342900" algn="just">
              <a:buFont typeface="+mj-lt"/>
              <a:buAutoNum type="arabicPeriod"/>
            </a:pPr>
            <a:r>
              <a:rPr lang="pl-PL" sz="1400" dirty="0" smtClean="0">
                <a:latin typeface="+mj-lt"/>
              </a:rPr>
              <a:t>Potencjał </a:t>
            </a:r>
            <a:r>
              <a:rPr lang="pl-PL" sz="1400" dirty="0">
                <a:latin typeface="+mj-lt"/>
              </a:rPr>
              <a:t>Wnioskodawcy i/lub Partnerów w tym </a:t>
            </a:r>
            <a:r>
              <a:rPr lang="pl-PL" sz="1400" dirty="0" smtClean="0">
                <a:latin typeface="+mj-lt"/>
              </a:rPr>
              <a:t>opis:</a:t>
            </a:r>
          </a:p>
          <a:p>
            <a:pPr marL="742950" lvl="1" indent="-285750" algn="just">
              <a:buFontTx/>
              <a:buChar char="-"/>
            </a:pPr>
            <a:r>
              <a:rPr lang="pl-PL" sz="1400" dirty="0" smtClean="0">
                <a:latin typeface="+mj-lt"/>
              </a:rPr>
              <a:t>zasobów </a:t>
            </a:r>
            <a:r>
              <a:rPr lang="pl-PL" sz="1400" dirty="0">
                <a:latin typeface="+mj-lt"/>
              </a:rPr>
              <a:t>finansowych, jakie wniesie do projektu Wnioskodawca i/lub </a:t>
            </a:r>
            <a:r>
              <a:rPr lang="pl-PL" sz="1400" dirty="0" smtClean="0">
                <a:latin typeface="+mj-lt"/>
              </a:rPr>
              <a:t>Partnerzy,</a:t>
            </a:r>
          </a:p>
          <a:p>
            <a:pPr marL="742950" lvl="1" indent="-285750" algn="just">
              <a:buFontTx/>
              <a:buChar char="-"/>
            </a:pPr>
            <a:r>
              <a:rPr lang="pl-PL" sz="1400" dirty="0" smtClean="0">
                <a:latin typeface="+mj-lt"/>
              </a:rPr>
              <a:t>potencjału </a:t>
            </a:r>
            <a:r>
              <a:rPr lang="pl-PL" sz="1400" dirty="0">
                <a:latin typeface="+mj-lt"/>
              </a:rPr>
              <a:t>kadrowego Wnioskodawcy i/lub Partnerów </a:t>
            </a:r>
            <a:r>
              <a:rPr lang="pl-PL" sz="1400" dirty="0" smtClean="0">
                <a:latin typeface="+mj-lt"/>
              </a:rPr>
              <a:t>i </a:t>
            </a:r>
            <a:r>
              <a:rPr lang="pl-PL" sz="1400" dirty="0">
                <a:latin typeface="+mj-lt"/>
              </a:rPr>
              <a:t>sposobu jego wykorzystania w ramach </a:t>
            </a:r>
            <a:r>
              <a:rPr lang="pl-PL" sz="1400" dirty="0" smtClean="0">
                <a:latin typeface="+mj-lt"/>
              </a:rPr>
              <a:t>projektu,</a:t>
            </a:r>
          </a:p>
          <a:p>
            <a:pPr marL="742950" lvl="1" indent="-285750" algn="just">
              <a:buFontTx/>
              <a:buChar char="-"/>
            </a:pPr>
            <a:r>
              <a:rPr lang="pl-PL" sz="1400" dirty="0" smtClean="0">
                <a:latin typeface="+mj-lt"/>
              </a:rPr>
              <a:t>potencjału </a:t>
            </a:r>
            <a:r>
              <a:rPr lang="pl-PL" sz="1400" dirty="0">
                <a:latin typeface="+mj-lt"/>
              </a:rPr>
              <a:t>technicznego w tym sprzętowego i warunków lokalowych Wnioskodawcy i/lub Partnerów  </a:t>
            </a:r>
            <a:r>
              <a:rPr lang="pl-PL" sz="1400" dirty="0" smtClean="0">
                <a:latin typeface="+mj-lt"/>
              </a:rPr>
              <a:t/>
            </a:r>
            <a:br>
              <a:rPr lang="pl-PL" sz="1400" dirty="0" smtClean="0">
                <a:latin typeface="+mj-lt"/>
              </a:rPr>
            </a:br>
            <a:r>
              <a:rPr lang="pl-PL" sz="1400" dirty="0" smtClean="0">
                <a:latin typeface="+mj-lt"/>
              </a:rPr>
              <a:t>i </a:t>
            </a:r>
            <a:r>
              <a:rPr lang="pl-PL" sz="1400" dirty="0">
                <a:latin typeface="+mj-lt"/>
              </a:rPr>
              <a:t>sposobu jego wykorzystania w ramach </a:t>
            </a:r>
            <a:r>
              <a:rPr lang="pl-PL" sz="1400" dirty="0" smtClean="0">
                <a:latin typeface="+mj-lt"/>
              </a:rPr>
              <a:t>projektu.</a:t>
            </a:r>
          </a:p>
          <a:p>
            <a:pPr marL="342900" indent="-342900" algn="just">
              <a:buFont typeface="+mj-lt"/>
              <a:buAutoNum type="arabicPeriod" startAt="2"/>
            </a:pPr>
            <a:r>
              <a:rPr lang="pl-PL" sz="1400" dirty="0" smtClean="0">
                <a:latin typeface="+mj-lt"/>
              </a:rPr>
              <a:t>Doświadczenie </a:t>
            </a:r>
            <a:r>
              <a:rPr lang="pl-PL" sz="1400" dirty="0">
                <a:latin typeface="+mj-lt"/>
              </a:rPr>
              <a:t>Wnioskodawcy i/lub Partnerów </a:t>
            </a:r>
            <a:r>
              <a:rPr lang="pl-PL" sz="1400" dirty="0" smtClean="0">
                <a:latin typeface="+mj-lt"/>
              </a:rPr>
              <a:t>z </a:t>
            </a:r>
            <a:r>
              <a:rPr lang="pl-PL" sz="1400" dirty="0">
                <a:latin typeface="+mj-lt"/>
              </a:rPr>
              <a:t>uwzględnieniem dotychczasowej </a:t>
            </a:r>
            <a:r>
              <a:rPr lang="pl-PL" sz="1400" dirty="0" smtClean="0">
                <a:latin typeface="+mj-lt"/>
              </a:rPr>
              <a:t>działalności:</a:t>
            </a:r>
          </a:p>
          <a:p>
            <a:pPr marL="742950" lvl="1" indent="-285750" algn="just">
              <a:buFontTx/>
              <a:buChar char="-"/>
            </a:pPr>
            <a:r>
              <a:rPr lang="pl-PL" sz="1400" dirty="0" smtClean="0">
                <a:latin typeface="+mj-lt"/>
              </a:rPr>
              <a:t>w </a:t>
            </a:r>
            <a:r>
              <a:rPr lang="pl-PL" sz="1400" dirty="0">
                <a:latin typeface="+mj-lt"/>
              </a:rPr>
              <a:t>obszarze merytorycznym wsparcia projektu (zakres tematyczny</a:t>
            </a:r>
            <a:r>
              <a:rPr lang="pl-PL" sz="1400" dirty="0" smtClean="0">
                <a:latin typeface="+mj-lt"/>
              </a:rPr>
              <a:t>),</a:t>
            </a:r>
          </a:p>
          <a:p>
            <a:pPr marL="742950" lvl="1" indent="-285750" algn="just">
              <a:buFontTx/>
              <a:buChar char="-"/>
            </a:pPr>
            <a:r>
              <a:rPr lang="pl-PL" sz="1400" dirty="0" smtClean="0">
                <a:latin typeface="+mj-lt"/>
              </a:rPr>
              <a:t>na </a:t>
            </a:r>
            <a:r>
              <a:rPr lang="pl-PL" sz="1400" dirty="0">
                <a:latin typeface="+mj-lt"/>
              </a:rPr>
              <a:t>rzecz grupy </a:t>
            </a:r>
            <a:r>
              <a:rPr lang="pl-PL" sz="1400" dirty="0" smtClean="0">
                <a:latin typeface="+mj-lt"/>
              </a:rPr>
              <a:t>docelowej,</a:t>
            </a:r>
          </a:p>
          <a:p>
            <a:pPr marL="742950" lvl="1" indent="-285750" algn="just">
              <a:buFontTx/>
              <a:buChar char="-"/>
            </a:pPr>
            <a:r>
              <a:rPr lang="pl-PL" sz="1400" dirty="0" smtClean="0">
                <a:latin typeface="+mj-lt"/>
              </a:rPr>
              <a:t>na </a:t>
            </a:r>
            <a:r>
              <a:rPr lang="pl-PL" sz="1400" dirty="0">
                <a:latin typeface="+mj-lt"/>
              </a:rPr>
              <a:t>określonym obszarze terytorialnym, na  którym będzie realizowany projekt</a:t>
            </a:r>
            <a:r>
              <a:rPr lang="pl-PL" sz="1400" dirty="0" smtClean="0">
                <a:latin typeface="+mj-lt"/>
              </a:rPr>
              <a:t>.</a:t>
            </a:r>
          </a:p>
          <a:p>
            <a:pPr marL="342900" indent="-342900" algn="just">
              <a:buFont typeface="+mj-lt"/>
              <a:buAutoNum type="arabicPeriod" startAt="3"/>
            </a:pPr>
            <a:r>
              <a:rPr lang="pl-PL" sz="1400" dirty="0">
                <a:latin typeface="+mj-lt"/>
              </a:rPr>
              <a:t>Trafność doboru i opisu zadań przewidzianych do realizacji w ramach projektu</a:t>
            </a:r>
            <a:r>
              <a:rPr lang="pl-PL" sz="1400" dirty="0" smtClean="0">
                <a:latin typeface="+mj-lt"/>
              </a:rPr>
              <a:t>.</a:t>
            </a:r>
          </a:p>
          <a:p>
            <a:pPr marL="342900" indent="-342900" algn="just">
              <a:buFont typeface="+mj-lt"/>
              <a:buAutoNum type="arabicPeriod" startAt="3"/>
            </a:pPr>
            <a:r>
              <a:rPr lang="pl-PL" sz="1400" dirty="0">
                <a:latin typeface="+mj-lt"/>
              </a:rPr>
              <a:t>Poprawność sporządzenia budżetu projektu.</a:t>
            </a:r>
          </a:p>
          <a:p>
            <a:pPr algn="just"/>
            <a:endParaRPr lang="pl-PL" sz="1400" dirty="0">
              <a:latin typeface="+mj-lt"/>
            </a:endParaRPr>
          </a:p>
          <a:p>
            <a:pPr lvl="1" algn="just"/>
            <a:endParaRPr lang="pl-PL" sz="1400" dirty="0">
              <a:latin typeface="+mj-lt"/>
            </a:endParaRPr>
          </a:p>
          <a:p>
            <a:pPr algn="just"/>
            <a:endParaRPr lang="pl-PL" sz="2000" dirty="0"/>
          </a:p>
          <a:p>
            <a:pPr algn="just"/>
            <a:endParaRPr lang="pl-PL" altLang="pl-PL" sz="2000" b="1" u="sng" dirty="0">
              <a:latin typeface="+mn-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35</a:t>
            </a:fld>
            <a:endParaRPr lang="pl-PL" altLang="pl-PL"/>
          </a:p>
        </p:txBody>
      </p:sp>
    </p:spTree>
    <p:extLst>
      <p:ext uri="{BB962C8B-B14F-4D97-AF65-F5344CB8AC3E}">
        <p14:creationId xmlns:p14="http://schemas.microsoft.com/office/powerpoint/2010/main" xmlns="" val="2177156578"/>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821833"/>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KRYTERIUM NEGOCJACYJNE – UNIWERSALNE </a:t>
            </a:r>
          </a:p>
          <a:p>
            <a:pPr algn="just"/>
            <a:endParaRPr lang="pl-PL" sz="1600" b="1" dirty="0" smtClean="0">
              <a:latin typeface="+mj-lt"/>
            </a:endParaRPr>
          </a:p>
          <a:p>
            <a:pPr marL="342900" indent="-342900" algn="just">
              <a:buFont typeface="+mj-lt"/>
              <a:buAutoNum type="arabicPeriod"/>
            </a:pPr>
            <a:r>
              <a:rPr lang="pl-PL" sz="1400" dirty="0">
                <a:latin typeface="Calibri" pitchFamily="34" charset="0"/>
              </a:rPr>
              <a:t>Projekt spełnia warunki postawione przez oceniających lub przewodniczącego Komisji Oceny Projektów.</a:t>
            </a:r>
          </a:p>
          <a:p>
            <a:pPr lvl="1" algn="just"/>
            <a:endParaRPr lang="pl-PL" sz="1400" dirty="0">
              <a:latin typeface="+mj-lt"/>
            </a:endParaRPr>
          </a:p>
          <a:p>
            <a:pPr algn="just"/>
            <a:endParaRPr lang="pl-PL" sz="1400" dirty="0">
              <a:latin typeface="+mj-lt"/>
            </a:endParaRPr>
          </a:p>
          <a:p>
            <a:pPr algn="just"/>
            <a:r>
              <a:rPr lang="pl-PL" sz="1300" dirty="0">
                <a:latin typeface="+mj-lt"/>
              </a:rPr>
              <a:t>Kryterium weryfikowane na etapie negocjacji przez przewodniczącego Komisji Oceny Projektów (KOP). W </a:t>
            </a:r>
            <a:r>
              <a:rPr lang="pl-PL" sz="1300" dirty="0" smtClean="0">
                <a:latin typeface="+mj-lt"/>
              </a:rPr>
              <a:t>ramach </a:t>
            </a:r>
            <a:r>
              <a:rPr lang="pl-PL" sz="1300" dirty="0">
                <a:latin typeface="+mj-lt"/>
              </a:rPr>
              <a:t>weryfikacji kryterium sprawdzeniu podlega czy:</a:t>
            </a:r>
          </a:p>
          <a:p>
            <a:pPr marL="457200" indent="-457200" algn="just">
              <a:buFont typeface="+mj-lt"/>
              <a:buAutoNum type="arabicPeriod"/>
            </a:pPr>
            <a:r>
              <a:rPr lang="pl-PL" sz="1300" dirty="0">
                <a:latin typeface="+mj-lt"/>
              </a:rPr>
              <a:t>do wniosku zostały wprowadzone zmiany wymagane przez </a:t>
            </a:r>
            <a:r>
              <a:rPr lang="pl-PL" sz="1300" dirty="0" smtClean="0">
                <a:latin typeface="+mj-lt"/>
              </a:rPr>
              <a:t>oceniających w </a:t>
            </a:r>
            <a:r>
              <a:rPr lang="pl-PL" sz="1300" dirty="0">
                <a:latin typeface="+mj-lt"/>
              </a:rPr>
              <a:t>kartach oceny lub przez przewodniczącego KOP wynikające z ustaleń negocjacyjnych, </a:t>
            </a:r>
            <a:endParaRPr lang="pl-PL" sz="1300" dirty="0" smtClean="0">
              <a:latin typeface="+mj-lt"/>
            </a:endParaRPr>
          </a:p>
          <a:p>
            <a:pPr marL="457200" indent="-457200" algn="just">
              <a:buFont typeface="+mj-lt"/>
              <a:buAutoNum type="arabicPeriod"/>
            </a:pPr>
            <a:r>
              <a:rPr lang="pl-PL" sz="1300" dirty="0">
                <a:latin typeface="+mj-lt"/>
              </a:rPr>
              <a:t>podczas negocjacji KOP uzyskała wymagane wyjaśnienia i informacje od wnioskodawcy, </a:t>
            </a:r>
          </a:p>
          <a:p>
            <a:pPr marL="457200" indent="-457200" algn="just">
              <a:buFont typeface="+mj-lt"/>
              <a:buAutoNum type="arabicPeriod"/>
            </a:pPr>
            <a:r>
              <a:rPr lang="pl-PL" sz="1300" dirty="0">
                <a:latin typeface="+mj-lt"/>
              </a:rPr>
              <a:t>do wniosku wprowadzono zmiany nieuzgodnione w ramach negocjacji. </a:t>
            </a:r>
          </a:p>
          <a:p>
            <a:pPr algn="just"/>
            <a:endParaRPr lang="pl-PL" sz="1300" dirty="0">
              <a:latin typeface="+mj-lt"/>
            </a:endParaRPr>
          </a:p>
          <a:p>
            <a:pPr algn="just"/>
            <a:r>
              <a:rPr lang="pl-PL" sz="1300" dirty="0">
                <a:latin typeface="+mj-lt"/>
              </a:rPr>
              <a:t>Jeśli odpowiedź na pytania 1-2 jest pozytywna, a na pytanie 3 negatywna,  kryterium zostanie uznane za spełnione i projekt otrzyma ocenę pozytywną. Inna niż wskazana powyżej odpowiedź na którekolwiek z pytań skutkuje  oceną  negatywną i  brakiem możliwości dofinansowania projektu.</a:t>
            </a:r>
            <a:endParaRPr lang="pl-PL" altLang="pl-PL" sz="1300" b="1" u="sng" dirty="0">
              <a:latin typeface="+mj-lt"/>
              <a:cs typeface="Arial" panose="020B0604020202020204" pitchFamily="34" charset="0"/>
            </a:endParaRPr>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36</a:t>
            </a:fld>
            <a:endParaRPr lang="pl-PL" altLang="pl-PL"/>
          </a:p>
        </p:txBody>
      </p:sp>
    </p:spTree>
    <p:extLst>
      <p:ext uri="{BB962C8B-B14F-4D97-AF65-F5344CB8AC3E}">
        <p14:creationId xmlns:p14="http://schemas.microsoft.com/office/powerpoint/2010/main" xmlns="" val="2237240583"/>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308872"/>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a:t>
            </a:r>
          </a:p>
          <a:p>
            <a:pPr algn="just"/>
            <a:endParaRPr lang="pl-PL" sz="1600" b="1" dirty="0" smtClean="0">
              <a:latin typeface="+mj-lt"/>
            </a:endParaRPr>
          </a:p>
          <a:p>
            <a:pPr marL="342900" indent="-342900" algn="just">
              <a:buFont typeface="+mj-lt"/>
              <a:buAutoNum type="arabicPeriod"/>
            </a:pPr>
            <a:r>
              <a:rPr lang="pl-PL" sz="1400" dirty="0" smtClean="0">
                <a:latin typeface="+mj-lt"/>
              </a:rPr>
              <a:t>Ograniczenie terytorialne realizacji projektu.</a:t>
            </a:r>
          </a:p>
          <a:p>
            <a:pPr marL="342900" indent="-342900" algn="just">
              <a:buFont typeface="+mj-lt"/>
              <a:buAutoNum type="arabicPeriod" startAt="2"/>
            </a:pPr>
            <a:r>
              <a:rPr lang="pl-PL" sz="1400" dirty="0" smtClean="0">
                <a:latin typeface="+mj-lt"/>
              </a:rPr>
              <a:t>Trwałość nowopowstałych miejsc wychowania przedszkolnego.</a:t>
            </a:r>
          </a:p>
          <a:p>
            <a:pPr marL="342900" indent="-342900" algn="just">
              <a:buFont typeface="+mj-lt"/>
              <a:buAutoNum type="arabicPeriod" startAt="2"/>
            </a:pPr>
            <a:r>
              <a:rPr lang="pl-PL" sz="1400" dirty="0" smtClean="0">
                <a:latin typeface="+mj-lt"/>
              </a:rPr>
              <a:t>Okres finansowania działań realizowanych w ramach projektu.</a:t>
            </a:r>
          </a:p>
          <a:p>
            <a:pPr marL="342900" indent="-342900" algn="just">
              <a:buFont typeface="+mj-lt"/>
              <a:buAutoNum type="arabicPeriod" startAt="2"/>
            </a:pPr>
            <a:r>
              <a:rPr lang="pl-PL" sz="1400" dirty="0" smtClean="0">
                <a:latin typeface="+mj-lt"/>
              </a:rPr>
              <a:t>Mechanizm przeciwdziałania ryzyku podwójnego finansowania.</a:t>
            </a:r>
          </a:p>
          <a:p>
            <a:pPr marL="342900" indent="-342900" algn="just">
              <a:buFont typeface="+mj-lt"/>
              <a:buAutoNum type="arabicPeriod" startAt="2"/>
            </a:pPr>
            <a:r>
              <a:rPr lang="pl-PL" sz="1400" dirty="0" smtClean="0">
                <a:latin typeface="+mj-lt"/>
              </a:rPr>
              <a:t>Indywidualna analiza potrzeb ośrodków wychowania przedszkolnego.</a:t>
            </a:r>
          </a:p>
          <a:p>
            <a:pPr marL="342900" indent="-342900" algn="just">
              <a:buFont typeface="+mj-lt"/>
              <a:buAutoNum type="arabicPeriod" startAt="2"/>
            </a:pPr>
            <a:r>
              <a:rPr lang="pl-PL" sz="1400" dirty="0" smtClean="0">
                <a:latin typeface="+mj-lt"/>
              </a:rPr>
              <a:t>Analiza potrzeb dzieci w wieku przedszkolnym.</a:t>
            </a:r>
          </a:p>
          <a:p>
            <a:pPr marL="342900" indent="-342900" algn="just">
              <a:buFont typeface="+mj-lt"/>
              <a:buAutoNum type="arabicPeriod" startAt="2"/>
            </a:pPr>
            <a:r>
              <a:rPr lang="pl-PL" sz="1400" dirty="0" smtClean="0">
                <a:latin typeface="+mj-lt"/>
              </a:rPr>
              <a:t>Indywidualna diagnoza stopnia przygotowania nauczycieli ośrodków wychowania przedszkolnego do pracy </a:t>
            </a:r>
            <a:br>
              <a:rPr lang="pl-PL" sz="1400" dirty="0" smtClean="0">
                <a:latin typeface="+mj-lt"/>
              </a:rPr>
            </a:br>
            <a:r>
              <a:rPr lang="pl-PL" sz="1400" dirty="0" smtClean="0">
                <a:latin typeface="+mj-lt"/>
              </a:rPr>
              <a:t>z dziećmi w wieku przedszkolnym.</a:t>
            </a:r>
          </a:p>
          <a:p>
            <a:pPr marL="342900" indent="-342900" algn="just">
              <a:buFont typeface="+mj-lt"/>
              <a:buAutoNum type="arabicPeriod" startAt="2"/>
            </a:pPr>
            <a:r>
              <a:rPr lang="pl-PL" sz="1400" dirty="0" smtClean="0">
                <a:latin typeface="+mj-lt"/>
              </a:rPr>
              <a:t>Przedsięwzięcia finansowane ze środków EFS prowadzone w ramach projektu stanowią uzupełnienie działań prowadzonych przed rozpoczęciem realizacji projektu.</a:t>
            </a:r>
          </a:p>
          <a:p>
            <a:pPr marL="342900" indent="-342900" algn="just">
              <a:buFont typeface="+mj-lt"/>
              <a:buAutoNum type="arabicPeriod" startAt="2"/>
            </a:pPr>
            <a:r>
              <a:rPr lang="pl-PL" sz="1400" dirty="0" smtClean="0">
                <a:latin typeface="+mj-lt"/>
              </a:rPr>
              <a:t>Wsparcie skierowane jest w co najmniej 50% do OWP znajdujących się na obszarach gmin, na których funkcjonują szkoły osiągające najsłabsze wyniki edukacyjne.</a:t>
            </a:r>
          </a:p>
          <a:p>
            <a:pPr marL="285750" indent="-285750" algn="just">
              <a:buFontTx/>
              <a:buChar char="-"/>
            </a:pPr>
            <a:endParaRPr lang="pl-PL" sz="1400" dirty="0" smtClean="0">
              <a:latin typeface="+mj-lt"/>
            </a:endParaRPr>
          </a:p>
          <a:p>
            <a:endParaRPr lang="pl-PL" altLang="pl-PL" sz="1000" dirty="0" smtClean="0">
              <a:latin typeface="+mj-lt"/>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37</a:t>
            </a:fld>
            <a:endParaRPr lang="pl-PL" altLang="pl-PL"/>
          </a:p>
        </p:txBody>
      </p:sp>
    </p:spTree>
    <p:extLst>
      <p:ext uri="{BB962C8B-B14F-4D97-AF65-F5344CB8AC3E}">
        <p14:creationId xmlns:p14="http://schemas.microsoft.com/office/powerpoint/2010/main" xmlns="" val="2888886478"/>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45877" y="1169367"/>
            <a:ext cx="8856984" cy="4678204"/>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Kryteria wyboru projektów</a:t>
            </a:r>
          </a:p>
          <a:p>
            <a:pPr algn="just"/>
            <a:endParaRPr lang="pl-PL" sz="1600" b="1" dirty="0">
              <a:latin typeface="+mj-lt"/>
            </a:endParaRPr>
          </a:p>
          <a:p>
            <a:pPr algn="just"/>
            <a:r>
              <a:rPr lang="pl-PL" sz="1600" b="1" dirty="0" smtClean="0">
                <a:latin typeface="+mj-lt"/>
              </a:rPr>
              <a:t>KRYTERIA MERYTORYCZNE SZCZEGÓŁOWE (PUNKTOWANE)</a:t>
            </a:r>
          </a:p>
          <a:p>
            <a:pPr algn="just"/>
            <a:endParaRPr lang="pl-PL" sz="1600" b="1" dirty="0" smtClean="0">
              <a:latin typeface="+mj-lt"/>
            </a:endParaRPr>
          </a:p>
          <a:p>
            <a:pPr marL="342900" indent="-342900" algn="just">
              <a:buFont typeface="+mj-lt"/>
              <a:buAutoNum type="arabicPeriod"/>
            </a:pPr>
            <a:r>
              <a:rPr lang="pl-PL" sz="1400" dirty="0" smtClean="0">
                <a:latin typeface="+mj-lt"/>
              </a:rPr>
              <a:t>Komplementarność projektu.</a:t>
            </a:r>
          </a:p>
          <a:p>
            <a:pPr marL="342900" indent="-342900" algn="just">
              <a:buFont typeface="+mj-lt"/>
              <a:buAutoNum type="arabicPeriod"/>
            </a:pPr>
            <a:r>
              <a:rPr lang="pl-PL" sz="1400" dirty="0" smtClean="0">
                <a:latin typeface="+mj-lt"/>
              </a:rPr>
              <a:t>Projekt w co najmniej 15% skierowany jest do dzieci z grup </a:t>
            </a:r>
            <a:r>
              <a:rPr lang="pl-PL" sz="1400" dirty="0" err="1" smtClean="0">
                <a:latin typeface="+mj-lt"/>
              </a:rPr>
              <a:t>defaworyzowanych</a:t>
            </a:r>
            <a:r>
              <a:rPr lang="pl-PL" sz="1400" dirty="0" smtClean="0">
                <a:latin typeface="+mj-lt"/>
              </a:rPr>
              <a:t>.</a:t>
            </a:r>
            <a:endParaRPr lang="pl-PL" sz="1400" dirty="0">
              <a:latin typeface="+mj-lt"/>
            </a:endParaRPr>
          </a:p>
          <a:p>
            <a:pPr marL="342900" indent="-342900" algn="just">
              <a:buFont typeface="+mj-lt"/>
              <a:buAutoNum type="arabicPeriod"/>
            </a:pPr>
            <a:r>
              <a:rPr lang="pl-PL" sz="1400" dirty="0" smtClean="0">
                <a:latin typeface="+mj-lt"/>
              </a:rPr>
              <a:t>Projekt w co najmniej 65% skierowany jest do osób zamieszkałych na terenach wiejskich.</a:t>
            </a:r>
          </a:p>
          <a:p>
            <a:pPr marL="342900" indent="-342900" algn="just">
              <a:buFont typeface="+mj-lt"/>
              <a:buAutoNum type="arabicPeriod"/>
            </a:pPr>
            <a:r>
              <a:rPr lang="pl-PL" sz="1400" dirty="0" smtClean="0">
                <a:latin typeface="+mj-lt"/>
              </a:rPr>
              <a:t>Projekt dotyczy OWP, które nie były wspierane w ramach POKL.</a:t>
            </a:r>
          </a:p>
          <a:p>
            <a:pPr marL="342900" indent="-342900" algn="just">
              <a:buFont typeface="+mj-lt"/>
              <a:buAutoNum type="arabicPeriod"/>
            </a:pPr>
            <a:r>
              <a:rPr lang="pl-PL" sz="1400" dirty="0" smtClean="0">
                <a:latin typeface="+mj-lt"/>
              </a:rPr>
              <a:t>Projekt zakłada wsparcie doskonalenia umiejętności, kompetencji lub kwalifikacji zawodowych nauczycieli </a:t>
            </a:r>
            <a:br>
              <a:rPr lang="pl-PL" sz="1400" dirty="0" smtClean="0">
                <a:latin typeface="+mj-lt"/>
              </a:rPr>
            </a:br>
            <a:r>
              <a:rPr lang="pl-PL" sz="1400" dirty="0" smtClean="0">
                <a:latin typeface="+mj-lt"/>
              </a:rPr>
              <a:t>w zakresie pedagogiki specjalnej.</a:t>
            </a:r>
          </a:p>
          <a:p>
            <a:pPr marL="342900" indent="-342900" algn="just">
              <a:buFont typeface="+mj-lt"/>
              <a:buAutoNum type="arabicPeriod"/>
            </a:pPr>
            <a:r>
              <a:rPr lang="pl-PL" sz="1400" dirty="0" smtClean="0">
                <a:latin typeface="+mj-lt"/>
              </a:rPr>
              <a:t>Wydłużenie godzin pracy ośrodków wychowania przedszkolnego.</a:t>
            </a:r>
          </a:p>
          <a:p>
            <a:pPr marL="342900" indent="-342900" algn="just">
              <a:buFont typeface="+mj-lt"/>
              <a:buAutoNum type="arabicPeriod"/>
            </a:pPr>
            <a:r>
              <a:rPr lang="pl-PL" sz="1400" dirty="0" smtClean="0">
                <a:latin typeface="+mj-lt"/>
              </a:rPr>
              <a:t>Upowszechnienie edukacji przedszkolnej.</a:t>
            </a:r>
          </a:p>
          <a:p>
            <a:pPr marL="342900" indent="-342900" algn="just">
              <a:buFont typeface="+mj-lt"/>
              <a:buAutoNum type="arabicPeriod"/>
            </a:pPr>
            <a:endParaRPr lang="pl-PL" sz="1400" dirty="0" smtClean="0">
              <a:latin typeface="+mj-lt"/>
            </a:endParaRPr>
          </a:p>
          <a:p>
            <a:pPr marL="342900" indent="-342900" algn="just">
              <a:buFont typeface="+mj-lt"/>
              <a:buAutoNum type="arabicPeriod"/>
            </a:pPr>
            <a:endParaRPr lang="pl-PL" sz="1600" b="1" dirty="0">
              <a:latin typeface="+mj-lt"/>
            </a:endParaRPr>
          </a:p>
          <a:p>
            <a:pPr marL="342900" indent="-342900" algn="just">
              <a:buFont typeface="+mj-lt"/>
              <a:buAutoNum type="arabicPeriod"/>
            </a:pPr>
            <a:endParaRPr lang="pl-PL" sz="1600" b="1" dirty="0" smtClean="0">
              <a:latin typeface="+mj-lt"/>
            </a:endParaRPr>
          </a:p>
          <a:p>
            <a:pPr algn="just"/>
            <a:endParaRPr lang="pl-PL" sz="1600" b="1" dirty="0" smtClean="0">
              <a:latin typeface="+mj-lt"/>
            </a:endParaRPr>
          </a:p>
          <a:p>
            <a:pPr algn="just"/>
            <a:endParaRPr lang="pl-PL" sz="1600" b="1" dirty="0">
              <a:latin typeface="+mj-lt"/>
            </a:endParaRPr>
          </a:p>
          <a:p>
            <a:pPr algn="just"/>
            <a:endParaRPr lang="pl-PL" sz="1600" b="1" dirty="0" smtClean="0">
              <a:latin typeface="+mj-lt"/>
            </a:endParaRPr>
          </a:p>
          <a:p>
            <a:pPr algn="just"/>
            <a:endParaRPr lang="pl-PL" sz="1000" b="1" dirty="0" smtClean="0">
              <a:latin typeface="+mj-lt"/>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38</a:t>
            </a:fld>
            <a:endParaRPr lang="pl-PL" altLang="pl-PL"/>
          </a:p>
        </p:txBody>
      </p:sp>
    </p:spTree>
    <p:extLst>
      <p:ext uri="{BB962C8B-B14F-4D97-AF65-F5344CB8AC3E}">
        <p14:creationId xmlns:p14="http://schemas.microsoft.com/office/powerpoint/2010/main" xmlns="" val="2803217593"/>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8343" y="5949280"/>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85738" y="1280909"/>
            <a:ext cx="8743980" cy="3939540"/>
          </a:xfrm>
          <a:prstGeom prst="rect">
            <a:avLst/>
          </a:prstGeom>
        </p:spPr>
        <p:txBody>
          <a:bodyPr wrap="square">
            <a:spAutoFit/>
          </a:bodyPr>
          <a:lstStyle/>
          <a:p>
            <a:pPr algn="ctr"/>
            <a:r>
              <a:rPr lang="pl-PL" sz="2000" b="1" u="sng" dirty="0" smtClean="0">
                <a:latin typeface="+mj-lt"/>
              </a:rPr>
              <a:t>Przygotowanie wniosku o</a:t>
            </a:r>
            <a:r>
              <a:rPr lang="pl-PL" sz="2000" b="1" i="1" u="sng" dirty="0" smtClean="0">
                <a:latin typeface="+mj-lt"/>
              </a:rPr>
              <a:t> </a:t>
            </a:r>
            <a:r>
              <a:rPr lang="pl-PL" sz="2000" b="1" u="sng" dirty="0" smtClean="0">
                <a:latin typeface="+mj-lt"/>
              </a:rPr>
              <a:t>dofinansowanie</a:t>
            </a:r>
          </a:p>
          <a:p>
            <a:pPr algn="ctr"/>
            <a:endParaRPr lang="pl-PL" sz="2000" b="1" u="sng" dirty="0">
              <a:latin typeface="+mj-lt"/>
            </a:endParaRPr>
          </a:p>
          <a:p>
            <a:pPr algn="ctr"/>
            <a:endParaRPr lang="pl-PL" altLang="pl-PL" sz="1400" b="1" dirty="0">
              <a:latin typeface="+mj-lt"/>
              <a:cs typeface="Times New Roman" pitchFamily="18" charset="0"/>
            </a:endParaRPr>
          </a:p>
          <a:p>
            <a:pPr algn="ctr"/>
            <a:r>
              <a:rPr lang="pl-PL" altLang="pl-PL" sz="1400" b="1" u="sng" dirty="0">
                <a:latin typeface="+mj-lt"/>
                <a:cs typeface="Times New Roman" pitchFamily="18" charset="0"/>
              </a:rPr>
              <a:t>Wzór wniosku o </a:t>
            </a:r>
            <a:r>
              <a:rPr lang="pl-PL" altLang="pl-PL" sz="1400" b="1" u="sng" dirty="0" smtClean="0">
                <a:latin typeface="+mj-lt"/>
                <a:cs typeface="Times New Roman" pitchFamily="18" charset="0"/>
              </a:rPr>
              <a:t>dofinansowanie </a:t>
            </a:r>
            <a:r>
              <a:rPr lang="pl-PL" altLang="pl-PL" sz="1400" b="1" u="sng" dirty="0">
                <a:latin typeface="+mj-lt"/>
                <a:cs typeface="Times New Roman" pitchFamily="18" charset="0"/>
              </a:rPr>
              <a:t>projektu, którym </a:t>
            </a:r>
            <a:r>
              <a:rPr lang="pl-PL" altLang="pl-PL" sz="1400" b="1" u="sng" dirty="0" smtClean="0">
                <a:latin typeface="+mj-lt"/>
                <a:cs typeface="Times New Roman" pitchFamily="18" charset="0"/>
              </a:rPr>
              <a:t>Wnioskodawca musi się posługiwać </a:t>
            </a:r>
            <a:r>
              <a:rPr lang="pl-PL" altLang="pl-PL" sz="1400" b="1" u="sng" dirty="0">
                <a:latin typeface="+mj-lt"/>
                <a:cs typeface="Times New Roman" pitchFamily="18" charset="0"/>
              </a:rPr>
              <a:t>ubiegając się </a:t>
            </a:r>
            <a:r>
              <a:rPr lang="pl-PL" altLang="pl-PL" sz="1400" b="1" u="sng" dirty="0" smtClean="0">
                <a:latin typeface="+mj-lt"/>
                <a:cs typeface="Times New Roman" pitchFamily="18" charset="0"/>
              </a:rPr>
              <a:t/>
            </a:r>
            <a:br>
              <a:rPr lang="pl-PL" altLang="pl-PL" sz="1400" b="1" u="sng" dirty="0" smtClean="0">
                <a:latin typeface="+mj-lt"/>
                <a:cs typeface="Times New Roman" pitchFamily="18" charset="0"/>
              </a:rPr>
            </a:br>
            <a:r>
              <a:rPr lang="pl-PL" altLang="pl-PL" sz="1400" b="1" u="sng" dirty="0" smtClean="0">
                <a:latin typeface="+mj-lt"/>
                <a:cs typeface="Times New Roman" pitchFamily="18" charset="0"/>
              </a:rPr>
              <a:t>o </a:t>
            </a:r>
            <a:r>
              <a:rPr lang="pl-PL" altLang="pl-PL" sz="1400" b="1" u="sng" dirty="0">
                <a:latin typeface="+mj-lt"/>
                <a:cs typeface="Times New Roman" pitchFamily="18" charset="0"/>
              </a:rPr>
              <a:t>dofinansowanie </a:t>
            </a:r>
            <a:r>
              <a:rPr lang="pl-PL" altLang="pl-PL" sz="1400" b="1" u="sng" dirty="0" smtClean="0">
                <a:latin typeface="+mj-lt"/>
                <a:cs typeface="Times New Roman" pitchFamily="18" charset="0"/>
              </a:rPr>
              <a:t>projektu </a:t>
            </a:r>
            <a:r>
              <a:rPr lang="pl-PL" altLang="pl-PL" sz="1400" b="1" u="sng" dirty="0">
                <a:latin typeface="+mj-lt"/>
                <a:cs typeface="Times New Roman" pitchFamily="18" charset="0"/>
              </a:rPr>
              <a:t>w ramach danego konkursu stanowi załącznik nr </a:t>
            </a:r>
            <a:r>
              <a:rPr lang="pl-PL" altLang="pl-PL" sz="1400" b="1" u="sng" dirty="0" smtClean="0">
                <a:latin typeface="+mj-lt"/>
                <a:cs typeface="Times New Roman" pitchFamily="18" charset="0"/>
              </a:rPr>
              <a:t>3 </a:t>
            </a:r>
            <a:r>
              <a:rPr lang="pl-PL" altLang="pl-PL" sz="1400" b="1" u="sng" dirty="0">
                <a:latin typeface="+mj-lt"/>
                <a:cs typeface="Times New Roman" pitchFamily="18" charset="0"/>
              </a:rPr>
              <a:t>do Regulaminu </a:t>
            </a:r>
            <a:r>
              <a:rPr lang="pl-PL" altLang="pl-PL" sz="1400" b="1" u="sng" dirty="0" smtClean="0">
                <a:latin typeface="+mj-lt"/>
                <a:cs typeface="Times New Roman" pitchFamily="18" charset="0"/>
              </a:rPr>
              <a:t>Konkursu.</a:t>
            </a:r>
            <a:endParaRPr lang="pl-PL" altLang="pl-PL" sz="1400" b="1" u="sng" dirty="0">
              <a:latin typeface="+mj-lt"/>
              <a:cs typeface="Times New Roman" pitchFamily="18" charset="0"/>
            </a:endParaRPr>
          </a:p>
          <a:p>
            <a:pPr algn="ctr"/>
            <a:endParaRPr lang="pl-PL" sz="1400" b="1" u="sng" dirty="0">
              <a:latin typeface="+mj-lt"/>
            </a:endParaRPr>
          </a:p>
          <a:p>
            <a:pPr algn="ctr"/>
            <a:r>
              <a:rPr lang="pl-PL" altLang="pl-PL" sz="1400" b="1" u="sng" dirty="0">
                <a:latin typeface="+mj-lt"/>
                <a:cs typeface="Times New Roman" pitchFamily="18" charset="0"/>
              </a:rPr>
              <a:t>Instrukcja wypełnienia wniosku o dofinasowanie  projektu znajduje się w załączniku nr </a:t>
            </a:r>
            <a:r>
              <a:rPr lang="pl-PL" altLang="pl-PL" sz="1400" b="1" u="sng" dirty="0" smtClean="0">
                <a:latin typeface="+mj-lt"/>
                <a:cs typeface="Times New Roman" pitchFamily="18" charset="0"/>
              </a:rPr>
              <a:t>2 </a:t>
            </a:r>
            <a:r>
              <a:rPr lang="pl-PL" altLang="pl-PL" sz="1400" b="1" u="sng" dirty="0">
                <a:latin typeface="+mj-lt"/>
                <a:cs typeface="Times New Roman" pitchFamily="18" charset="0"/>
              </a:rPr>
              <a:t>do Regulaminu Konkursu. </a:t>
            </a:r>
            <a:endParaRPr lang="pl-PL" sz="1400" b="1" u="sng" dirty="0" smtClean="0">
              <a:latin typeface="+mj-lt"/>
            </a:endParaRPr>
          </a:p>
          <a:p>
            <a:pPr algn="ctr"/>
            <a:endParaRPr lang="pl-PL" sz="1400" dirty="0" smtClean="0">
              <a:latin typeface="+mj-lt"/>
            </a:endParaRPr>
          </a:p>
          <a:p>
            <a:pPr algn="just"/>
            <a:r>
              <a:rPr lang="pl-PL" sz="1400" dirty="0" smtClean="0">
                <a:latin typeface="+mj-lt"/>
              </a:rPr>
              <a:t>Wniosek o </a:t>
            </a:r>
            <a:r>
              <a:rPr lang="pl-PL" sz="1400" dirty="0">
                <a:latin typeface="+mj-lt"/>
              </a:rPr>
              <a:t>dofinansowanie projektu musi być wypełniony w taki sposób, aby zawierał informacje</a:t>
            </a:r>
            <a:r>
              <a:rPr lang="pl-PL" sz="1400" dirty="0" smtClean="0">
                <a:latin typeface="+mj-lt"/>
              </a:rPr>
              <a:t>,</a:t>
            </a:r>
            <a:br>
              <a:rPr lang="pl-PL" sz="1400" dirty="0" smtClean="0">
                <a:latin typeface="+mj-lt"/>
              </a:rPr>
            </a:br>
            <a:r>
              <a:rPr lang="pl-PL" sz="1400" dirty="0" smtClean="0">
                <a:latin typeface="+mj-lt"/>
              </a:rPr>
              <a:t>które </a:t>
            </a:r>
            <a:r>
              <a:rPr lang="pl-PL" sz="1400" dirty="0">
                <a:latin typeface="+mj-lt"/>
              </a:rPr>
              <a:t>pozwolą na ocenę </a:t>
            </a:r>
            <a:r>
              <a:rPr lang="pl-PL" sz="1400" u="sng" dirty="0">
                <a:latin typeface="+mj-lt"/>
              </a:rPr>
              <a:t>wszystkich kryteriów wyboru projektów</a:t>
            </a:r>
            <a:r>
              <a:rPr lang="pl-PL" sz="1400" dirty="0">
                <a:latin typeface="+mj-lt"/>
              </a:rPr>
              <a:t> </a:t>
            </a:r>
            <a:r>
              <a:rPr lang="pl-PL" sz="1400" dirty="0" smtClean="0">
                <a:latin typeface="+mj-lt"/>
              </a:rPr>
              <a:t>określonych w </a:t>
            </a:r>
            <a:r>
              <a:rPr lang="pl-PL" sz="1400" dirty="0">
                <a:latin typeface="+mj-lt"/>
              </a:rPr>
              <a:t>Regulaminie konkursu.</a:t>
            </a:r>
          </a:p>
          <a:p>
            <a:pPr algn="ctr"/>
            <a:endParaRPr lang="pl-PL" sz="1400" dirty="0" smtClean="0">
              <a:latin typeface="+mj-lt"/>
            </a:endParaRPr>
          </a:p>
          <a:p>
            <a:pPr algn="just"/>
            <a:r>
              <a:rPr lang="pl-PL" sz="1400" b="1" dirty="0" smtClean="0">
                <a:latin typeface="+mj-lt"/>
              </a:rPr>
              <a:t/>
            </a:r>
            <a:br>
              <a:rPr lang="pl-PL" sz="1400" b="1" dirty="0" smtClean="0">
                <a:latin typeface="+mj-lt"/>
              </a:rPr>
            </a:br>
            <a:r>
              <a:rPr lang="pl-PL" sz="1400" b="1" dirty="0">
                <a:latin typeface="+mj-lt"/>
              </a:rPr>
              <a:t>UWAGA! W formularzu wniosku nie należy pozostawiać pustych pól (należy wypełnić je właściwą treścią, lub wpisać: „nie dotyczy”, „-” lub „0” w przypadku tabel, w których należy określić wartość, np. tabel finansowych, tabel dotyczących wartości bazowych i docelowych wskaźników, itp</a:t>
            </a:r>
            <a:r>
              <a:rPr lang="pl-PL" sz="1400" b="1" dirty="0" smtClean="0">
                <a:latin typeface="+mj-lt"/>
              </a:rPr>
              <a:t>.).</a:t>
            </a:r>
          </a:p>
          <a:p>
            <a:pPr algn="ctr"/>
            <a:endParaRPr lang="pl-PL" sz="1400" dirty="0" smtClean="0">
              <a:latin typeface="+mj-lt"/>
            </a:endParaRPr>
          </a:p>
          <a:p>
            <a:pPr algn="just"/>
            <a:endParaRPr lang="pl-PL" sz="1400" dirty="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39</a:t>
            </a:fld>
            <a:endParaRPr lang="pl-PL" altLang="pl-PL"/>
          </a:p>
        </p:txBody>
      </p:sp>
    </p:spTree>
    <p:extLst>
      <p:ext uri="{BB962C8B-B14F-4D97-AF65-F5344CB8AC3E}">
        <p14:creationId xmlns:p14="http://schemas.microsoft.com/office/powerpoint/2010/main" xmlns="" val="24737817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2554545"/>
          </a:xfrm>
          <a:prstGeom prst="rect">
            <a:avLst/>
          </a:prstGeom>
          <a:noFill/>
          <a:ln w="9525">
            <a:noFill/>
            <a:miter lim="800000"/>
            <a:headEnd/>
            <a:tailEnd/>
          </a:ln>
        </p:spPr>
        <p:txBody>
          <a:bodyPr wrap="square">
            <a:spAutoFit/>
          </a:bodyPr>
          <a:lstStyle/>
          <a:p>
            <a:pPr algn="ctr"/>
            <a:endParaRPr lang="pl-PL" altLang="pl-PL" sz="1400" b="1" u="sng" dirty="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Kwota przeznaczona na dofinansowanie projektów w konkursie</a:t>
            </a:r>
          </a:p>
          <a:p>
            <a:pPr algn="ctr"/>
            <a:endParaRPr lang="pl-PL" altLang="pl-PL" sz="1600" b="1" u="sng" dirty="0" smtClean="0">
              <a:latin typeface="+mn-lt"/>
              <a:cs typeface="Arial" panose="020B0604020202020204" pitchFamily="34" charset="0"/>
            </a:endParaRPr>
          </a:p>
          <a:p>
            <a:pPr algn="ctr"/>
            <a:endParaRPr lang="pl-PL" altLang="pl-PL" sz="1600" b="1" u="sng" dirty="0">
              <a:latin typeface="+mn-lt"/>
              <a:cs typeface="Arial" panose="020B0604020202020204" pitchFamily="34" charset="0"/>
            </a:endParaRPr>
          </a:p>
          <a:p>
            <a:pPr algn="ctr"/>
            <a:endParaRPr lang="pl-PL" altLang="pl-PL" sz="1600" b="1" u="sng" dirty="0">
              <a:latin typeface="+mn-lt"/>
              <a:cs typeface="Arial" panose="020B0604020202020204" pitchFamily="34" charset="0"/>
            </a:endParaRPr>
          </a:p>
          <a:p>
            <a:pPr algn="ctr"/>
            <a:endParaRPr lang="pl-PL" altLang="pl-PL" sz="1600" b="1" u="sng" dirty="0" smtClean="0">
              <a:latin typeface="+mn-lt"/>
              <a:cs typeface="Arial" panose="020B0604020202020204" pitchFamily="34" charset="0"/>
            </a:endParaRPr>
          </a:p>
          <a:p>
            <a:r>
              <a:rPr lang="pl-PL" sz="1400" dirty="0">
                <a:latin typeface="+mn-lt"/>
              </a:rPr>
              <a:t>Wartość dofinansowania w ramach RPO WO 2014-2020 w ramach </a:t>
            </a:r>
            <a:r>
              <a:rPr lang="pl-PL" sz="1400" dirty="0" smtClean="0">
                <a:latin typeface="+mn-lt"/>
              </a:rPr>
              <a:t>poddziałania 9.1.3 </a:t>
            </a:r>
            <a:r>
              <a:rPr lang="pl-PL" sz="1400" i="1" dirty="0" smtClean="0">
                <a:latin typeface="+mn-lt"/>
              </a:rPr>
              <a:t>Wsparcie edukacji przedszkolnej </a:t>
            </a:r>
            <a:r>
              <a:rPr lang="pl-PL" sz="1400" dirty="0" smtClean="0">
                <a:latin typeface="+mn-lt"/>
              </a:rPr>
              <a:t>wynosi </a:t>
            </a:r>
            <a:r>
              <a:rPr lang="pl-PL" sz="1400" dirty="0">
                <a:latin typeface="+mn-lt"/>
              </a:rPr>
              <a:t>łącznie:  </a:t>
            </a:r>
            <a:r>
              <a:rPr lang="pl-PL" sz="1600" b="1" dirty="0" smtClean="0">
                <a:latin typeface="+mn-lt"/>
              </a:rPr>
              <a:t>7 200 000,00 </a:t>
            </a:r>
            <a:r>
              <a:rPr lang="pl-PL" sz="1600" b="1" dirty="0">
                <a:latin typeface="+mn-lt"/>
              </a:rPr>
              <a:t>PLN</a:t>
            </a:r>
            <a:r>
              <a:rPr lang="pl-PL" sz="1600" dirty="0">
                <a:latin typeface="+mn-lt"/>
              </a:rPr>
              <a:t>, w tym</a:t>
            </a:r>
            <a:r>
              <a:rPr lang="pl-PL" sz="1600" dirty="0" smtClean="0">
                <a:latin typeface="+mn-lt"/>
              </a:rPr>
              <a:t>:</a:t>
            </a:r>
          </a:p>
          <a:p>
            <a:endParaRPr lang="pl-PL" sz="1600" dirty="0">
              <a:latin typeface="+mn-lt"/>
            </a:endParaRPr>
          </a:p>
          <a:p>
            <a:pPr lvl="0"/>
            <a:r>
              <a:rPr lang="pl-PL" sz="1600" b="1" dirty="0">
                <a:latin typeface="+mn-lt"/>
              </a:rPr>
              <a:t>7 </a:t>
            </a:r>
            <a:r>
              <a:rPr lang="pl-PL" sz="1600" b="1" dirty="0" smtClean="0">
                <a:latin typeface="+mn-lt"/>
              </a:rPr>
              <a:t>200 </a:t>
            </a:r>
            <a:r>
              <a:rPr lang="pl-PL" sz="1600" b="1" dirty="0">
                <a:latin typeface="+mn-lt"/>
              </a:rPr>
              <a:t>000,00 PLN</a:t>
            </a:r>
            <a:r>
              <a:rPr lang="pl-PL" sz="1600" dirty="0">
                <a:latin typeface="+mn-lt"/>
              </a:rPr>
              <a:t> pochodzące z </a:t>
            </a:r>
            <a:r>
              <a:rPr lang="pl-PL" sz="1600" dirty="0" smtClean="0">
                <a:latin typeface="+mn-lt"/>
              </a:rPr>
              <a:t>EFS</a:t>
            </a:r>
            <a:r>
              <a:rPr lang="pl-PL" sz="1600" dirty="0">
                <a:latin typeface="+mn-lt"/>
              </a:rPr>
              <a:t>.</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4</a:t>
            </a:fld>
            <a:endParaRPr lang="pl-PL" altLang="pl-PL"/>
          </a:p>
        </p:txBody>
      </p:sp>
    </p:spTree>
    <p:extLst>
      <p:ext uri="{BB962C8B-B14F-4D97-AF65-F5344CB8AC3E}">
        <p14:creationId xmlns:p14="http://schemas.microsoft.com/office/powerpoint/2010/main" xmlns="" val="1917212236"/>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8343" y="5949280"/>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85738" y="1280909"/>
            <a:ext cx="8743980" cy="5539978"/>
          </a:xfrm>
          <a:prstGeom prst="rect">
            <a:avLst/>
          </a:prstGeom>
        </p:spPr>
        <p:txBody>
          <a:bodyPr wrap="square">
            <a:spAutoFit/>
          </a:bodyPr>
          <a:lstStyle/>
          <a:p>
            <a:pPr algn="ctr"/>
            <a:r>
              <a:rPr lang="pl-PL" sz="2000" b="1" u="sng" dirty="0" smtClean="0">
                <a:latin typeface="+mj-lt"/>
              </a:rPr>
              <a:t>Przygotowanie wniosku o</a:t>
            </a:r>
            <a:r>
              <a:rPr lang="pl-PL" sz="2000" b="1" i="1" u="sng" dirty="0" smtClean="0">
                <a:latin typeface="+mj-lt"/>
              </a:rPr>
              <a:t> </a:t>
            </a:r>
            <a:r>
              <a:rPr lang="pl-PL" sz="2000" b="1" u="sng" dirty="0" smtClean="0">
                <a:latin typeface="+mj-lt"/>
              </a:rPr>
              <a:t>dofinansowanie</a:t>
            </a:r>
          </a:p>
          <a:p>
            <a:pPr algn="ctr"/>
            <a:r>
              <a:rPr lang="pl-PL" sz="2000" b="1" u="sng" dirty="0" smtClean="0">
                <a:latin typeface="+mj-lt"/>
              </a:rPr>
              <a:t>UWAGA!!!!!!!</a:t>
            </a:r>
          </a:p>
          <a:p>
            <a:pPr algn="ctr"/>
            <a:endParaRPr lang="pl-PL" sz="2000" b="1" u="sng" dirty="0">
              <a:latin typeface="+mj-lt"/>
            </a:endParaRPr>
          </a:p>
          <a:p>
            <a:pPr algn="just"/>
            <a:r>
              <a:rPr lang="pl-PL" sz="1400" b="1" dirty="0" smtClean="0">
                <a:latin typeface="+mj-lt"/>
              </a:rPr>
              <a:t>IZ </a:t>
            </a:r>
            <a:r>
              <a:rPr lang="pl-PL" sz="1400" b="1" dirty="0">
                <a:latin typeface="+mj-lt"/>
              </a:rPr>
              <a:t>RPO określa minimalny zakres informacji, który musi być przedstawiony przez wnioskodawcę we wniosku </a:t>
            </a:r>
            <a:r>
              <a:rPr lang="pl-PL" sz="1400" b="1" dirty="0" smtClean="0">
                <a:latin typeface="+mj-lt"/>
              </a:rPr>
              <a:t/>
            </a:r>
            <a:br>
              <a:rPr lang="pl-PL" sz="1400" b="1" dirty="0" smtClean="0">
                <a:latin typeface="+mj-lt"/>
              </a:rPr>
            </a:br>
            <a:r>
              <a:rPr lang="pl-PL" sz="1400" b="1" dirty="0" smtClean="0">
                <a:latin typeface="+mj-lt"/>
              </a:rPr>
              <a:t>o </a:t>
            </a:r>
            <a:r>
              <a:rPr lang="pl-PL" sz="1400" b="1" dirty="0">
                <a:latin typeface="+mj-lt"/>
              </a:rPr>
              <a:t>dofinansowanie </a:t>
            </a:r>
            <a:r>
              <a:rPr lang="pl-PL" sz="1400" b="1" dirty="0" smtClean="0">
                <a:latin typeface="+mj-lt"/>
              </a:rPr>
              <a:t>projektu </a:t>
            </a:r>
            <a:r>
              <a:rPr lang="pl-PL" sz="1400" b="1" u="sng" dirty="0" smtClean="0">
                <a:latin typeface="+mj-lt"/>
              </a:rPr>
              <a:t>(przykładowo w punkcie 3.5 wniosku)</a:t>
            </a:r>
            <a:r>
              <a:rPr lang="pl-PL" sz="1400" b="1" dirty="0" smtClean="0">
                <a:latin typeface="+mj-lt"/>
              </a:rPr>
              <a:t>, </a:t>
            </a:r>
            <a:r>
              <a:rPr lang="pl-PL" sz="1400" b="1" dirty="0">
                <a:latin typeface="+mj-lt"/>
              </a:rPr>
              <a:t>zawierający co najmniej następujące </a:t>
            </a:r>
            <a:r>
              <a:rPr lang="pl-PL" sz="1400" b="1" dirty="0" smtClean="0">
                <a:latin typeface="+mj-lt"/>
              </a:rPr>
              <a:t>informacje:  </a:t>
            </a:r>
            <a:endParaRPr lang="pl-PL" sz="1400" b="1" dirty="0">
              <a:latin typeface="+mj-lt"/>
            </a:endParaRPr>
          </a:p>
          <a:p>
            <a:pPr algn="ctr"/>
            <a:endParaRPr lang="pl-PL" sz="1400" b="1" u="sng" dirty="0">
              <a:latin typeface="+mj-lt"/>
            </a:endParaRPr>
          </a:p>
          <a:p>
            <a:pPr marL="342900" indent="-342900" algn="just">
              <a:buFont typeface="+mj-lt"/>
              <a:buAutoNum type="arabicPeriod"/>
            </a:pPr>
            <a:r>
              <a:rPr lang="pl-PL" sz="1400" dirty="0" smtClean="0">
                <a:latin typeface="Calibri" panose="020F0502020204030204" pitchFamily="34" charset="0"/>
              </a:rPr>
              <a:t>Należy </a:t>
            </a:r>
            <a:r>
              <a:rPr lang="pl-PL" sz="1400" dirty="0">
                <a:latin typeface="Calibri" panose="020F0502020204030204" pitchFamily="34" charset="0"/>
              </a:rPr>
              <a:t>opisać osoby i/lub instytucje, które objęte zostaną wsparciem w ramach projektu </a:t>
            </a:r>
            <a:r>
              <a:rPr lang="pl-PL" sz="1400" dirty="0" smtClean="0">
                <a:latin typeface="Calibri" panose="020F0502020204030204" pitchFamily="34" charset="0"/>
              </a:rPr>
              <a:t>oraz </a:t>
            </a:r>
            <a:r>
              <a:rPr lang="pl-PL" sz="1400" dirty="0">
                <a:latin typeface="Calibri" panose="020F0502020204030204" pitchFamily="34" charset="0"/>
              </a:rPr>
              <a:t>uzasadnić </a:t>
            </a:r>
            <a:r>
              <a:rPr lang="pl-PL" sz="1400" dirty="0" smtClean="0">
                <a:latin typeface="Calibri" panose="020F0502020204030204" pitchFamily="34" charset="0"/>
              </a:rPr>
              <a:t>–uwzględniając </a:t>
            </a:r>
            <a:r>
              <a:rPr lang="pl-PL" sz="1400" dirty="0">
                <a:latin typeface="Calibri" panose="020F0502020204030204" pitchFamily="34" charset="0"/>
              </a:rPr>
              <a:t>specyfikę objętej wsparciem grupy oraz założony cel projektu – wybór konkretnej grupy </a:t>
            </a:r>
            <a:r>
              <a:rPr lang="pl-PL" sz="1400" dirty="0" smtClean="0">
                <a:latin typeface="Calibri" panose="020F0502020204030204" pitchFamily="34" charset="0"/>
              </a:rPr>
              <a:t>docelowej. Ponadto należy opisać </a:t>
            </a:r>
            <a:r>
              <a:rPr lang="pl-PL" sz="1400" dirty="0">
                <a:latin typeface="+mj-lt"/>
              </a:rPr>
              <a:t>zasady rekrutacji uczestników do projektu; </a:t>
            </a:r>
          </a:p>
          <a:p>
            <a:pPr marL="342900" indent="-342900" algn="just">
              <a:buFont typeface="+mj-lt"/>
              <a:buAutoNum type="arabicPeriod"/>
            </a:pPr>
            <a:r>
              <a:rPr lang="pl-PL" sz="1400" dirty="0" smtClean="0">
                <a:latin typeface="Calibri" panose="020F0502020204030204" pitchFamily="34" charset="0"/>
              </a:rPr>
              <a:t>Należy </a:t>
            </a:r>
            <a:r>
              <a:rPr lang="pl-PL" sz="1400" dirty="0">
                <a:latin typeface="Calibri" panose="020F0502020204030204" pitchFamily="34" charset="0"/>
              </a:rPr>
              <a:t>zamieścić informację na temat miejsca zamieszkania (województwa), w rozumieniu Kodeksu Cywilnego, i/lub pracy i/lub nauki osób fizycznych do których skierowany jest projekt oraz </a:t>
            </a:r>
            <a:r>
              <a:rPr lang="pl-PL" sz="1400" dirty="0" smtClean="0">
                <a:latin typeface="Calibri" panose="020F0502020204030204" pitchFamily="34" charset="0"/>
              </a:rPr>
              <a:t>w </a:t>
            </a:r>
            <a:r>
              <a:rPr lang="pl-PL" sz="1400" dirty="0">
                <a:latin typeface="Calibri" panose="020F0502020204030204" pitchFamily="34" charset="0"/>
              </a:rPr>
              <a:t>przypadku podmiotów miejsca ich siedziby/oddziału.</a:t>
            </a:r>
            <a:r>
              <a:rPr lang="pl-PL" sz="1400" dirty="0" smtClean="0">
                <a:latin typeface="Calibri" panose="020F0502020204030204" pitchFamily="34" charset="0"/>
              </a:rPr>
              <a:t> </a:t>
            </a:r>
          </a:p>
          <a:p>
            <a:pPr marL="342900" indent="-342900" algn="just">
              <a:buFont typeface="+mj-lt"/>
              <a:buAutoNum type="arabicPeriod"/>
            </a:pPr>
            <a:r>
              <a:rPr lang="pl-PL" sz="1400" dirty="0">
                <a:latin typeface="Calibri" panose="020F0502020204030204" pitchFamily="34" charset="0"/>
              </a:rPr>
              <a:t>Należy opisać </a:t>
            </a:r>
            <a:r>
              <a:rPr lang="pl-PL" sz="1400" dirty="0" smtClean="0">
                <a:latin typeface="+mj-lt"/>
              </a:rPr>
              <a:t>warunki </a:t>
            </a:r>
            <a:r>
              <a:rPr lang="pl-PL" sz="1400" dirty="0">
                <a:latin typeface="+mj-lt"/>
              </a:rPr>
              <a:t>lokalowe, tj. wykorzystanie bazy lokalowej, w której będzie realizowana opieka nad </a:t>
            </a:r>
            <a:r>
              <a:rPr lang="pl-PL" sz="1400" dirty="0" smtClean="0">
                <a:latin typeface="+mj-lt"/>
              </a:rPr>
              <a:t>dziećmi; </a:t>
            </a:r>
            <a:endParaRPr lang="pl-PL" sz="1400" dirty="0">
              <a:latin typeface="+mj-lt"/>
            </a:endParaRPr>
          </a:p>
          <a:p>
            <a:pPr marL="342900" indent="-342900" algn="just">
              <a:buFont typeface="+mj-lt"/>
              <a:buAutoNum type="arabicPeriod"/>
            </a:pPr>
            <a:r>
              <a:rPr lang="pl-PL" sz="1400" dirty="0" smtClean="0">
                <a:latin typeface="+mj-lt"/>
              </a:rPr>
              <a:t>Należy zamieścić informacje </a:t>
            </a:r>
            <a:r>
              <a:rPr lang="pl-PL" sz="1400" dirty="0">
                <a:latin typeface="+mj-lt"/>
              </a:rPr>
              <a:t>dotyczące sposobu utrzymania funkcjonowania miejsc opieki nad dziećmi </a:t>
            </a:r>
            <a:r>
              <a:rPr lang="pl-PL" sz="1400" dirty="0" smtClean="0">
                <a:latin typeface="+mj-lt"/>
              </a:rPr>
              <a:t>po </a:t>
            </a:r>
            <a:r>
              <a:rPr lang="pl-PL" sz="1400" dirty="0">
                <a:latin typeface="+mj-lt"/>
              </a:rPr>
              <a:t>ustaniu finansowania </a:t>
            </a:r>
            <a:r>
              <a:rPr lang="pl-PL" sz="1400" dirty="0" smtClean="0">
                <a:latin typeface="+mj-lt"/>
              </a:rPr>
              <a:t>z </a:t>
            </a:r>
            <a:r>
              <a:rPr lang="pl-PL" sz="1400" dirty="0">
                <a:latin typeface="+mj-lt"/>
              </a:rPr>
              <a:t>EFS, tj. informacje, z jakiego źródła, innego niż środki europejskie, miejsca te będą utrzymane przez okres minimum 2 lat od </a:t>
            </a:r>
            <a:r>
              <a:rPr lang="pl-PL" sz="1400" dirty="0" smtClean="0">
                <a:latin typeface="+mj-lt"/>
              </a:rPr>
              <a:t>daty</a:t>
            </a:r>
            <a:r>
              <a:rPr lang="pl-PL" sz="1400" dirty="0">
                <a:latin typeface="+mj-lt"/>
              </a:rPr>
              <a:t> </a:t>
            </a:r>
            <a:r>
              <a:rPr lang="pl-PL" sz="1400" dirty="0" smtClean="0">
                <a:latin typeface="+mj-lt"/>
              </a:rPr>
              <a:t>zakończenia </a:t>
            </a:r>
            <a:r>
              <a:rPr lang="pl-PL" sz="1400" dirty="0">
                <a:latin typeface="+mj-lt"/>
              </a:rPr>
              <a:t>realizacji projektu, a także planowane działania zmierzające do utrzymania funkcjonowania tych miejsc opieki po ustaniu finansowania EFS. </a:t>
            </a:r>
          </a:p>
          <a:p>
            <a:endParaRPr lang="pl-PL" sz="1400" dirty="0"/>
          </a:p>
          <a:p>
            <a:pPr marL="342900" indent="-342900">
              <a:buFont typeface="+mj-lt"/>
              <a:buAutoNum type="arabicPeriod"/>
            </a:pPr>
            <a:endParaRPr lang="pl-PL" sz="1400" dirty="0"/>
          </a:p>
          <a:p>
            <a:endParaRPr lang="pl-PL" sz="1400" dirty="0"/>
          </a:p>
          <a:p>
            <a:endParaRPr lang="pl-PL" sz="1400" dirty="0"/>
          </a:p>
          <a:p>
            <a:pPr algn="ctr"/>
            <a:endParaRPr lang="pl-PL" sz="1400" dirty="0" smtClean="0">
              <a:latin typeface="+mj-lt"/>
            </a:endParaRPr>
          </a:p>
          <a:p>
            <a:pPr algn="just"/>
            <a:endParaRPr lang="pl-PL" sz="1400" dirty="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40</a:t>
            </a:fld>
            <a:endParaRPr lang="pl-PL" altLang="pl-PL"/>
          </a:p>
        </p:txBody>
      </p:sp>
    </p:spTree>
    <p:extLst>
      <p:ext uri="{BB962C8B-B14F-4D97-AF65-F5344CB8AC3E}">
        <p14:creationId xmlns:p14="http://schemas.microsoft.com/office/powerpoint/2010/main" xmlns="" val="3622816417"/>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64006" y="1197590"/>
            <a:ext cx="8743980" cy="4955203"/>
          </a:xfrm>
          <a:prstGeom prst="rect">
            <a:avLst/>
          </a:prstGeom>
        </p:spPr>
        <p:txBody>
          <a:bodyPr wrap="square">
            <a:spAutoFit/>
          </a:bodyPr>
          <a:lstStyle/>
          <a:p>
            <a:pPr algn="ctr"/>
            <a:r>
              <a:rPr lang="pl-PL" sz="1400" dirty="0" smtClean="0">
                <a:latin typeface="+mn-lt"/>
              </a:rPr>
              <a:t/>
            </a:r>
            <a:br>
              <a:rPr lang="pl-PL" sz="1400" dirty="0" smtClean="0">
                <a:latin typeface="+mn-lt"/>
              </a:rPr>
            </a:br>
            <a:r>
              <a:rPr lang="pl-PL" sz="2000" b="1" u="sng" dirty="0" smtClean="0">
                <a:latin typeface="+mj-lt"/>
                <a:cs typeface="Arial" panose="020B0604020202020204" pitchFamily="34" charset="0"/>
              </a:rPr>
              <a:t>Sekcja I Informacje ogólne:</a:t>
            </a:r>
          </a:p>
          <a:p>
            <a:pPr algn="ctr"/>
            <a:endParaRPr lang="pl-PL" sz="1600" b="1" u="sng" dirty="0" smtClean="0">
              <a:solidFill>
                <a:schemeClr val="accent6">
                  <a:lumMod val="75000"/>
                </a:schemeClr>
              </a:solidFill>
              <a:latin typeface="+mj-lt"/>
              <a:cs typeface="Arial" panose="020B0604020202020204" pitchFamily="34" charset="0"/>
            </a:endParaRPr>
          </a:p>
          <a:p>
            <a:pPr algn="just"/>
            <a:r>
              <a:rPr lang="pl-PL" sz="1400" b="1" u="sng" dirty="0" smtClean="0">
                <a:latin typeface="+mj-lt"/>
                <a:cs typeface="Arial" panose="020B0604020202020204" pitchFamily="34" charset="0"/>
              </a:rPr>
              <a:t>1.1</a:t>
            </a:r>
            <a:r>
              <a:rPr lang="pl-PL" sz="1400" u="sng" dirty="0" smtClean="0">
                <a:latin typeface="+mj-lt"/>
                <a:cs typeface="Arial" panose="020B0604020202020204" pitchFamily="34" charset="0"/>
              </a:rPr>
              <a:t> </a:t>
            </a:r>
            <a:r>
              <a:rPr lang="pl-PL" sz="1400" b="1" u="sng" dirty="0" smtClean="0">
                <a:latin typeface="+mj-lt"/>
                <a:cs typeface="Arial" panose="020B0604020202020204" pitchFamily="34" charset="0"/>
              </a:rPr>
              <a:t>Numer naboru</a:t>
            </a:r>
            <a:endParaRPr lang="pl-PL" sz="1400" b="1" u="sng" dirty="0">
              <a:latin typeface="+mj-lt"/>
              <a:cs typeface="Arial" panose="020B0604020202020204" pitchFamily="34" charset="0"/>
            </a:endParaRPr>
          </a:p>
          <a:p>
            <a:pPr algn="just"/>
            <a:r>
              <a:rPr lang="pl-PL" sz="1400" dirty="0" smtClean="0">
                <a:latin typeface="+mj-lt"/>
                <a:cs typeface="Arial" panose="020B0604020202020204" pitchFamily="34" charset="0"/>
              </a:rPr>
              <a:t>Numer </a:t>
            </a:r>
            <a:r>
              <a:rPr lang="pl-PL" sz="1400" dirty="0">
                <a:latin typeface="+mj-lt"/>
                <a:cs typeface="Arial" panose="020B0604020202020204" pitchFamily="34" charset="0"/>
              </a:rPr>
              <a:t>naboru jest automatycznie uzupełniany przez system po uprzednim wyborze przez wnioskodawcę, przy tworzeniu nowego pliku wniosku o dofinansowanie projektu, właściwego numeru naboru</a:t>
            </a:r>
            <a:r>
              <a:rPr lang="pl-PL" sz="1400" dirty="0" smtClean="0">
                <a:latin typeface="+mj-lt"/>
                <a:cs typeface="Arial" panose="020B0604020202020204" pitchFamily="34" charset="0"/>
              </a:rPr>
              <a:t>.</a:t>
            </a:r>
          </a:p>
          <a:p>
            <a:pPr algn="just"/>
            <a:endParaRPr lang="pl-PL" sz="1400" dirty="0" smtClean="0">
              <a:latin typeface="+mj-lt"/>
              <a:cs typeface="Arial" panose="020B0604020202020204" pitchFamily="34" charset="0"/>
            </a:endParaRPr>
          </a:p>
          <a:p>
            <a:pPr algn="just"/>
            <a:r>
              <a:rPr lang="pl-PL" sz="1400" b="1" dirty="0">
                <a:latin typeface="+mj-lt"/>
                <a:cs typeface="Arial" panose="020B0604020202020204" pitchFamily="34" charset="0"/>
              </a:rPr>
              <a:t>1.2 Rodzaj </a:t>
            </a:r>
            <a:r>
              <a:rPr lang="pl-PL" sz="1400" b="1" dirty="0" smtClean="0">
                <a:latin typeface="+mj-lt"/>
                <a:cs typeface="Arial" panose="020B0604020202020204" pitchFamily="34" charset="0"/>
              </a:rPr>
              <a:t>projektu</a:t>
            </a:r>
          </a:p>
          <a:p>
            <a:pPr algn="just"/>
            <a:r>
              <a:rPr lang="pl-PL" sz="1400" b="1" dirty="0" smtClean="0">
                <a:latin typeface="+mj-lt"/>
                <a:cs typeface="Arial" panose="020B0604020202020204" pitchFamily="34" charset="0"/>
              </a:rPr>
              <a:t>1.3 Oś </a:t>
            </a:r>
            <a:r>
              <a:rPr lang="pl-PL" sz="1400" b="1" dirty="0">
                <a:latin typeface="+mj-lt"/>
                <a:cs typeface="Arial" panose="020B0604020202020204" pitchFamily="34" charset="0"/>
              </a:rPr>
              <a:t>priorytetowa 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1.4 Działanie </a:t>
            </a:r>
            <a:r>
              <a:rPr lang="pl-PL" sz="1400" b="1" dirty="0">
                <a:latin typeface="+mj-lt"/>
                <a:cs typeface="Arial" panose="020B0604020202020204" pitchFamily="34" charset="0"/>
              </a:rPr>
              <a:t>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1.5 Poddziałanie </a:t>
            </a:r>
            <a:r>
              <a:rPr lang="pl-PL" sz="1400" b="1" dirty="0">
                <a:latin typeface="+mj-lt"/>
                <a:cs typeface="Arial" panose="020B0604020202020204" pitchFamily="34" charset="0"/>
              </a:rPr>
              <a:t>RPO WO </a:t>
            </a:r>
            <a:r>
              <a:rPr lang="pl-PL" sz="1400" b="1" dirty="0" smtClean="0">
                <a:latin typeface="+mj-lt"/>
                <a:cs typeface="Arial" panose="020B0604020202020204" pitchFamily="34" charset="0"/>
              </a:rPr>
              <a:t>2014-2020</a:t>
            </a:r>
          </a:p>
          <a:p>
            <a:pPr algn="just"/>
            <a:r>
              <a:rPr lang="pl-PL" sz="1400" b="1" dirty="0" smtClean="0">
                <a:latin typeface="+mj-lt"/>
                <a:cs typeface="Arial" panose="020B0604020202020204" pitchFamily="34" charset="0"/>
              </a:rPr>
              <a:t>1.6 Cel </a:t>
            </a:r>
            <a:r>
              <a:rPr lang="pl-PL" sz="1400" b="1" dirty="0">
                <a:latin typeface="+mj-lt"/>
                <a:cs typeface="Arial" panose="020B0604020202020204" pitchFamily="34" charset="0"/>
              </a:rPr>
              <a:t>tematyczny</a:t>
            </a:r>
            <a:endParaRPr lang="pl-PL" sz="1400" b="1" dirty="0" smtClean="0">
              <a:latin typeface="+mj-lt"/>
              <a:cs typeface="Arial" panose="020B0604020202020204" pitchFamily="34" charset="0"/>
            </a:endParaRPr>
          </a:p>
          <a:p>
            <a:pPr algn="just"/>
            <a:r>
              <a:rPr lang="pl-PL" sz="1400" b="1" dirty="0" smtClean="0">
                <a:latin typeface="+mj-lt"/>
                <a:cs typeface="Arial" panose="020B0604020202020204" pitchFamily="34" charset="0"/>
              </a:rPr>
              <a:t>1.7 Priorytet inwestycyjny</a:t>
            </a:r>
          </a:p>
          <a:p>
            <a:pPr algn="just"/>
            <a:r>
              <a:rPr lang="pl-PL" sz="1400" dirty="0" smtClean="0">
                <a:latin typeface="+mj-lt"/>
                <a:cs typeface="Arial" panose="020B0604020202020204" pitchFamily="34" charset="0"/>
              </a:rPr>
              <a:t>Powyższe pola uzupełniane są automatycznie przez generator wniosku.</a:t>
            </a:r>
          </a:p>
          <a:p>
            <a:pPr algn="just"/>
            <a:endParaRPr lang="pl-PL" sz="1400" dirty="0" smtClean="0">
              <a:latin typeface="+mj-lt"/>
              <a:cs typeface="Arial" panose="020B0604020202020204" pitchFamily="34" charset="0"/>
            </a:endParaRPr>
          </a:p>
          <a:p>
            <a:pPr algn="just"/>
            <a:r>
              <a:rPr lang="pl-PL" sz="1400" b="1" u="sng" dirty="0" smtClean="0">
                <a:latin typeface="+mj-lt"/>
                <a:cs typeface="Arial" panose="020B0604020202020204" pitchFamily="34" charset="0"/>
              </a:rPr>
              <a:t>1.8 Partnerstwo </a:t>
            </a:r>
            <a:r>
              <a:rPr lang="pl-PL" sz="1400" b="1" u="sng" dirty="0">
                <a:latin typeface="+mj-lt"/>
                <a:cs typeface="Arial" panose="020B0604020202020204" pitchFamily="34" charset="0"/>
              </a:rPr>
              <a:t>w </a:t>
            </a:r>
            <a:r>
              <a:rPr lang="pl-PL" sz="1400" b="1" u="sng" dirty="0" smtClean="0">
                <a:latin typeface="+mj-lt"/>
                <a:cs typeface="Arial" panose="020B0604020202020204" pitchFamily="34" charset="0"/>
              </a:rPr>
              <a:t>projekcie</a:t>
            </a:r>
          </a:p>
          <a:p>
            <a:pPr algn="just"/>
            <a:r>
              <a:rPr lang="pl-PL" sz="1400" dirty="0">
                <a:latin typeface="+mj-lt"/>
                <a:cs typeface="Arial" panose="020B0604020202020204" pitchFamily="34" charset="0"/>
              </a:rPr>
              <a:t>Pola automatycznie uzupełniane przez system po uprzednim zaznaczeniu przez wnioskodawcę pól przy tworzeniu nowego pliku wniosku o dofinansowanie projektu. Natomiast pole „Liczba partnerów w projekcie” zostanie automatycznie wypełnione przez generator na podstawie ilości wypełnionych w dalszej części wniosku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o </a:t>
            </a:r>
            <a:r>
              <a:rPr lang="pl-PL" sz="1400" dirty="0">
                <a:latin typeface="+mj-lt"/>
                <a:cs typeface="Arial" panose="020B0604020202020204" pitchFamily="34" charset="0"/>
              </a:rPr>
              <a:t>dofinansowanie projektu kart partnerów.</a:t>
            </a:r>
          </a:p>
          <a:p>
            <a:pPr algn="just"/>
            <a:endParaRPr lang="pl-PL" sz="1400" dirty="0" smtClean="0"/>
          </a:p>
          <a:p>
            <a:pPr algn="just"/>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41</a:t>
            </a:fld>
            <a:endParaRPr lang="pl-PL" altLang="pl-PL"/>
          </a:p>
        </p:txBody>
      </p:sp>
    </p:spTree>
    <p:extLst>
      <p:ext uri="{BB962C8B-B14F-4D97-AF65-F5344CB8AC3E}">
        <p14:creationId xmlns:p14="http://schemas.microsoft.com/office/powerpoint/2010/main" xmlns="" val="2398106723"/>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93174" y="1474232"/>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683568" y="1700808"/>
            <a:ext cx="7704856" cy="523220"/>
          </a:xfrm>
          <a:prstGeom prst="rect">
            <a:avLst/>
          </a:prstGeom>
        </p:spPr>
        <p:txBody>
          <a:bodyPr wrap="square">
            <a:spAutoFit/>
          </a:bodyPr>
          <a:lstStyle/>
          <a:p>
            <a:pPr algn="ctr">
              <a:defRPr/>
            </a:pPr>
            <a:r>
              <a:rPr lang="pl-PL" sz="1400" dirty="0"/>
              <a:t/>
            </a:r>
            <a:br>
              <a:rPr lang="pl-PL" sz="1400" dirty="0"/>
            </a:br>
            <a:endParaRPr lang="pl-PL" sz="1400" dirty="0"/>
          </a:p>
        </p:txBody>
      </p:sp>
      <p:sp>
        <p:nvSpPr>
          <p:cNvPr id="8" name="Prostokąt 7"/>
          <p:cNvSpPr/>
          <p:nvPr/>
        </p:nvSpPr>
        <p:spPr>
          <a:xfrm>
            <a:off x="164006" y="1197590"/>
            <a:ext cx="8743980" cy="2800767"/>
          </a:xfrm>
          <a:prstGeom prst="rect">
            <a:avLst/>
          </a:prstGeom>
        </p:spPr>
        <p:txBody>
          <a:bodyPr wrap="square">
            <a:spAutoFit/>
          </a:bodyPr>
          <a:lstStyle/>
          <a:p>
            <a:pPr lvl="0" algn="ctr"/>
            <a:endParaRPr lang="pl-PL" sz="1600" b="1" u="sng" dirty="0" smtClean="0">
              <a:solidFill>
                <a:schemeClr val="accent6">
                  <a:lumMod val="75000"/>
                </a:schemeClr>
              </a:solidFill>
              <a:latin typeface="+mj-lt"/>
            </a:endParaRPr>
          </a:p>
          <a:p>
            <a:pPr lvl="0" algn="ctr"/>
            <a:r>
              <a:rPr lang="pl-PL" sz="1600" b="1" u="sng" dirty="0" smtClean="0">
                <a:latin typeface="+mj-lt"/>
              </a:rPr>
              <a:t>Sekcja </a:t>
            </a:r>
            <a:r>
              <a:rPr lang="pl-PL" sz="1600" b="1" u="sng" dirty="0">
                <a:latin typeface="+mj-lt"/>
              </a:rPr>
              <a:t>II Charakterystyka wnioskodawcy:</a:t>
            </a:r>
          </a:p>
          <a:p>
            <a:pPr lvl="0" algn="just"/>
            <a:endParaRPr lang="pl-PL" sz="1400" b="1" dirty="0">
              <a:solidFill>
                <a:prstClr val="black"/>
              </a:solidFill>
              <a:latin typeface="+mj-lt"/>
            </a:endParaRPr>
          </a:p>
          <a:p>
            <a:pPr lvl="0" algn="just"/>
            <a:endParaRPr lang="pl-PL" sz="1600" b="1" dirty="0">
              <a:solidFill>
                <a:prstClr val="black"/>
              </a:solidFill>
              <a:latin typeface="+mj-lt"/>
            </a:endParaRPr>
          </a:p>
          <a:p>
            <a:pPr lvl="0" algn="just"/>
            <a:r>
              <a:rPr lang="pl-PL" sz="1600" b="1" u="sng" dirty="0">
                <a:latin typeface="+mj-lt"/>
              </a:rPr>
              <a:t>2.1 Dane teleadresowe siedziby wnioskodawcy </a:t>
            </a:r>
          </a:p>
          <a:p>
            <a:pPr algn="just"/>
            <a:r>
              <a:rPr lang="pl-PL" sz="1400" dirty="0">
                <a:latin typeface="+mj-lt"/>
              </a:rPr>
              <a:t>Zarówno wnioskodawca, jak i partner muszą być uprawnieni do ubiegania się o dofinansowanie.  </a:t>
            </a:r>
          </a:p>
          <a:p>
            <a:pPr algn="just"/>
            <a:r>
              <a:rPr lang="pl-PL" sz="1400" dirty="0">
                <a:latin typeface="+mj-lt"/>
              </a:rPr>
              <a:t> </a:t>
            </a:r>
          </a:p>
          <a:p>
            <a:r>
              <a:rPr lang="pl-PL" sz="1400" dirty="0">
                <a:latin typeface="+mj-lt"/>
              </a:rPr>
              <a:t>Zgodnie z </a:t>
            </a:r>
            <a:r>
              <a:rPr lang="pl-PL" sz="1400" i="1" dirty="0">
                <a:latin typeface="+mj-lt"/>
              </a:rPr>
              <a:t>Instrukcją wypełniania wniosku (…) </a:t>
            </a:r>
            <a:r>
              <a:rPr lang="pl-PL" sz="1400" dirty="0">
                <a:latin typeface="+mj-lt"/>
              </a:rPr>
              <a:t>w </a:t>
            </a:r>
            <a:r>
              <a:rPr lang="pl-PL" sz="1400" b="1" u="sng" dirty="0">
                <a:latin typeface="+mj-lt"/>
              </a:rPr>
              <a:t>pkt 2.1 </a:t>
            </a:r>
            <a:r>
              <a:rPr lang="pl-PL" sz="1400" b="1" i="1" u="sng" dirty="0">
                <a:latin typeface="+mj-lt"/>
              </a:rPr>
              <a:t>Dane teleadresowe siedziby wnioskodawcy</a:t>
            </a:r>
            <a:r>
              <a:rPr lang="pl-PL" sz="1400" i="1" dirty="0">
                <a:latin typeface="+mj-lt"/>
              </a:rPr>
              <a:t> </a:t>
            </a:r>
            <a:r>
              <a:rPr lang="pl-PL" sz="1400" dirty="0">
                <a:latin typeface="+mj-lt"/>
              </a:rPr>
              <a:t>Wnioskodawca musi podać pełną nazwę własną podmiotu, uprawnionego do aplikowania  o środki w ramach </a:t>
            </a:r>
            <a:r>
              <a:rPr lang="pl-PL" sz="1400" dirty="0" smtClean="0">
                <a:latin typeface="+mj-lt"/>
              </a:rPr>
              <a:t>Poddziałania 9.1.3 </a:t>
            </a:r>
            <a:r>
              <a:rPr lang="pl-PL" sz="1400" dirty="0">
                <a:latin typeface="+mj-lt"/>
              </a:rPr>
              <a:t>RPO </a:t>
            </a:r>
            <a:r>
              <a:rPr lang="pl-PL" sz="1400" dirty="0" smtClean="0">
                <a:latin typeface="+mj-lt"/>
              </a:rPr>
              <a:t>WO 2014-2020</a:t>
            </a:r>
            <a:r>
              <a:rPr lang="pl-PL" sz="1400" dirty="0">
                <a:latin typeface="+mj-lt"/>
              </a:rPr>
              <a:t>, zgodnie z zapisami aktualnego dokumentu rejestrowego. </a:t>
            </a:r>
            <a:r>
              <a:rPr lang="pl-PL" sz="1400" dirty="0" smtClean="0">
                <a:latin typeface="+mn-lt"/>
              </a:rPr>
              <a:t/>
            </a:r>
            <a:br>
              <a:rPr lang="pl-PL" sz="1400" dirty="0" smtClean="0">
                <a:latin typeface="+mn-lt"/>
              </a:rPr>
            </a:br>
            <a:endParaRPr lang="pl-PL" sz="1400" dirty="0" smtClean="0"/>
          </a:p>
          <a:p>
            <a:pPr algn="just"/>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42</a:t>
            </a:fld>
            <a:endParaRPr lang="pl-PL" altLang="pl-PL"/>
          </a:p>
        </p:txBody>
      </p:sp>
    </p:spTree>
    <p:extLst>
      <p:ext uri="{BB962C8B-B14F-4D97-AF65-F5344CB8AC3E}">
        <p14:creationId xmlns:p14="http://schemas.microsoft.com/office/powerpoint/2010/main" xmlns="" val="728277211"/>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10" name="Prostokąt 9"/>
          <p:cNvSpPr/>
          <p:nvPr/>
        </p:nvSpPr>
        <p:spPr>
          <a:xfrm>
            <a:off x="395536" y="1281695"/>
            <a:ext cx="8352928" cy="3200876"/>
          </a:xfrm>
          <a:prstGeom prst="rect">
            <a:avLst/>
          </a:prstGeom>
        </p:spPr>
        <p:txBody>
          <a:bodyPr wrap="square">
            <a:spAutoFit/>
          </a:bodyPr>
          <a:lstStyle/>
          <a:p>
            <a:pPr algn="just"/>
            <a:endParaRPr lang="pl-PL" sz="1600" b="1" dirty="0" smtClean="0">
              <a:solidFill>
                <a:schemeClr val="accent6">
                  <a:lumMod val="75000"/>
                </a:schemeClr>
              </a:solidFill>
              <a:latin typeface="+mj-lt"/>
            </a:endParaRPr>
          </a:p>
          <a:p>
            <a:pPr algn="just"/>
            <a:r>
              <a:rPr lang="pl-PL" sz="1600" b="1" u="sng" dirty="0" smtClean="0">
                <a:latin typeface="+mj-lt"/>
              </a:rPr>
              <a:t>2.2 </a:t>
            </a:r>
            <a:r>
              <a:rPr lang="pl-PL" sz="1600" b="1" u="sng" dirty="0">
                <a:latin typeface="+mj-lt"/>
              </a:rPr>
              <a:t>Dane teleadresowe do </a:t>
            </a:r>
            <a:r>
              <a:rPr lang="pl-PL" sz="1600" b="1" u="sng" dirty="0" smtClean="0">
                <a:latin typeface="+mj-lt"/>
              </a:rPr>
              <a:t>korespondencji</a:t>
            </a:r>
          </a:p>
          <a:p>
            <a:pPr algn="just"/>
            <a:endParaRPr lang="pl-PL" sz="1600" b="1" dirty="0">
              <a:latin typeface="+mj-lt"/>
            </a:endParaRPr>
          </a:p>
          <a:p>
            <a:pPr algn="just"/>
            <a:endParaRPr lang="pl-PL" sz="1400" dirty="0" smtClean="0">
              <a:latin typeface="+mj-lt"/>
              <a:ea typeface="Calibri" panose="020F0502020204030204" pitchFamily="34" charset="0"/>
              <a:cs typeface="Arial" panose="020B0604020202020204" pitchFamily="34" charset="0"/>
            </a:endParaRPr>
          </a:p>
          <a:p>
            <a:pPr algn="just"/>
            <a:r>
              <a:rPr lang="pl-PL" sz="1400" dirty="0" smtClean="0">
                <a:latin typeface="+mj-lt"/>
                <a:ea typeface="Calibri" panose="020F0502020204030204" pitchFamily="34" charset="0"/>
                <a:cs typeface="Arial" panose="020B0604020202020204" pitchFamily="34" charset="0"/>
              </a:rPr>
              <a:t>Tabelę wnioskodawca wypełnia tylko w </a:t>
            </a:r>
            <a:r>
              <a:rPr lang="pl-PL" sz="1400" dirty="0">
                <a:latin typeface="+mj-lt"/>
                <a:ea typeface="Calibri" panose="020F0502020204030204" pitchFamily="34" charset="0"/>
                <a:cs typeface="Arial" panose="020B0604020202020204" pitchFamily="34" charset="0"/>
              </a:rPr>
              <a:t>przypadku, gdy adres do korespondencji </a:t>
            </a:r>
            <a:r>
              <a:rPr lang="pl-PL" sz="1400" b="1" u="sng" dirty="0">
                <a:latin typeface="+mj-lt"/>
                <a:ea typeface="Calibri" panose="020F0502020204030204" pitchFamily="34" charset="0"/>
                <a:cs typeface="Arial" panose="020B0604020202020204" pitchFamily="34" charset="0"/>
              </a:rPr>
              <a:t>jest inny niż adres siedziby wnioskodawcy</a:t>
            </a:r>
            <a:r>
              <a:rPr lang="pl-PL" sz="1400" dirty="0" smtClean="0">
                <a:latin typeface="+mj-lt"/>
                <a:ea typeface="Calibri" panose="020F0502020204030204" pitchFamily="34" charset="0"/>
                <a:cs typeface="Arial" panose="020B0604020202020204" pitchFamily="34" charset="0"/>
              </a:rPr>
              <a:t>.</a:t>
            </a:r>
          </a:p>
          <a:p>
            <a:pPr algn="just"/>
            <a:r>
              <a:rPr lang="pl-PL" sz="1400" dirty="0" smtClean="0">
                <a:latin typeface="+mj-lt"/>
                <a:ea typeface="Calibri" panose="020F0502020204030204" pitchFamily="34" charset="0"/>
                <a:cs typeface="Arial" panose="020B0604020202020204" pitchFamily="34" charset="0"/>
              </a:rPr>
              <a:t>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W </a:t>
            </a:r>
            <a:r>
              <a:rPr lang="pl-PL" sz="1400" dirty="0">
                <a:latin typeface="+mj-lt"/>
                <a:ea typeface="Calibri" panose="020F0502020204030204" pitchFamily="34" charset="0"/>
                <a:cs typeface="Arial" panose="020B0604020202020204" pitchFamily="34" charset="0"/>
              </a:rPr>
              <a:t>sytuacji, gdy adresy są tożsame </a:t>
            </a:r>
            <a:r>
              <a:rPr lang="pl-PL" sz="1400" dirty="0" smtClean="0">
                <a:latin typeface="+mj-lt"/>
                <a:ea typeface="Calibri" panose="020F0502020204030204" pitchFamily="34" charset="0"/>
                <a:cs typeface="Arial" panose="020B0604020202020204" pitchFamily="34" charset="0"/>
              </a:rPr>
              <a:t>należy </a:t>
            </a:r>
            <a:r>
              <a:rPr lang="pl-PL" sz="1400" dirty="0">
                <a:latin typeface="+mj-lt"/>
                <a:ea typeface="Calibri" panose="020F0502020204030204" pitchFamily="34" charset="0"/>
                <a:cs typeface="Arial" panose="020B0604020202020204" pitchFamily="34" charset="0"/>
              </a:rPr>
              <a:t>podać jedynie adres siedziby, </a:t>
            </a:r>
            <a:r>
              <a:rPr lang="pl-PL" sz="1400" dirty="0" smtClean="0">
                <a:latin typeface="+mj-lt"/>
                <a:ea typeface="Calibri" panose="020F0502020204030204" pitchFamily="34" charset="0"/>
                <a:cs typeface="Arial" panose="020B0604020202020204" pitchFamily="34" charset="0"/>
              </a:rPr>
              <a:t>a </a:t>
            </a:r>
            <a:r>
              <a:rPr lang="pl-PL" sz="1400" dirty="0">
                <a:latin typeface="+mj-lt"/>
                <a:ea typeface="Calibri" panose="020F0502020204030204" pitchFamily="34" charset="0"/>
                <a:cs typeface="Arial" panose="020B0604020202020204" pitchFamily="34" charset="0"/>
              </a:rPr>
              <a:t>w tabeli „Dane teleadresowe do korespondencji” zaznaczyć opcję </a:t>
            </a:r>
            <a:r>
              <a:rPr lang="pl-PL" sz="1400" b="1" u="sng" dirty="0">
                <a:latin typeface="+mj-lt"/>
                <a:ea typeface="Calibri" panose="020F0502020204030204" pitchFamily="34" charset="0"/>
                <a:cs typeface="Arial" panose="020B0604020202020204" pitchFamily="34" charset="0"/>
              </a:rPr>
              <a:t>„nie dotyczy”. </a:t>
            </a:r>
            <a:endParaRPr lang="pl-PL" sz="1400" b="1" u="sng" dirty="0" smtClean="0">
              <a:latin typeface="+mj-lt"/>
              <a:ea typeface="Calibri" panose="020F0502020204030204" pitchFamily="34" charset="0"/>
              <a:cs typeface="Arial" panose="020B0604020202020204" pitchFamily="34" charset="0"/>
            </a:endParaRPr>
          </a:p>
          <a:p>
            <a:pPr algn="just"/>
            <a:endParaRPr lang="pl-PL" sz="1400" b="1" dirty="0" smtClean="0">
              <a:latin typeface="+mj-lt"/>
              <a:ea typeface="Calibri" panose="020F0502020204030204" pitchFamily="34" charset="0"/>
              <a:cs typeface="Arial" panose="020B0604020202020204" pitchFamily="34" charset="0"/>
            </a:endParaRPr>
          </a:p>
          <a:p>
            <a:pPr algn="just"/>
            <a:r>
              <a:rPr lang="pl-PL" sz="1400" dirty="0">
                <a:latin typeface="+mj-lt"/>
                <a:cs typeface="Arial" panose="020B0604020202020204" pitchFamily="34" charset="0"/>
              </a:rPr>
              <a:t>Gdy adres do korespondencji nie dotyczy wnioskodawcy, tylko innej osoby (fizycznej, prawnej lub jednostki organizacyjnej nieposiadającej osobowości prawnej) należy do </a:t>
            </a:r>
            <a:r>
              <a:rPr lang="pl-PL" sz="1400" dirty="0" smtClean="0">
                <a:latin typeface="+mj-lt"/>
                <a:cs typeface="Arial" panose="020B0604020202020204" pitchFamily="34" charset="0"/>
              </a:rPr>
              <a:t>wniosku o </a:t>
            </a:r>
            <a:r>
              <a:rPr lang="pl-PL" sz="1400" dirty="0">
                <a:latin typeface="+mj-lt"/>
                <a:cs typeface="Arial" panose="020B0604020202020204" pitchFamily="34" charset="0"/>
              </a:rPr>
              <a:t>dofinansowanie </a:t>
            </a:r>
            <a:r>
              <a:rPr lang="pl-PL" sz="1400" dirty="0" smtClean="0">
                <a:latin typeface="+mj-lt"/>
                <a:cs typeface="Arial" panose="020B0604020202020204" pitchFamily="34" charset="0"/>
              </a:rPr>
              <a:t>projektu dołączyć </a:t>
            </a:r>
            <a:r>
              <a:rPr lang="pl-PL" sz="1400" b="1" u="sng" dirty="0">
                <a:latin typeface="+mj-lt"/>
                <a:cs typeface="Arial" panose="020B0604020202020204" pitchFamily="34" charset="0"/>
              </a:rPr>
              <a:t>oświadczenie</a:t>
            </a:r>
            <a:r>
              <a:rPr lang="pl-PL" sz="1400" dirty="0">
                <a:latin typeface="+mj-lt"/>
                <a:cs typeface="Arial" panose="020B0604020202020204" pitchFamily="34" charset="0"/>
              </a:rPr>
              <a:t>, że korespondencję należy adresować na wskazany adres do korespondencji na tę osobę, a nie wnioskodawcę. </a:t>
            </a: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43</a:t>
            </a:fld>
            <a:endParaRPr lang="pl-PL" altLang="pl-PL"/>
          </a:p>
        </p:txBody>
      </p:sp>
    </p:spTree>
    <p:extLst>
      <p:ext uri="{BB962C8B-B14F-4D97-AF65-F5344CB8AC3E}">
        <p14:creationId xmlns:p14="http://schemas.microsoft.com/office/powerpoint/2010/main" xmlns="" val="3776171631"/>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12" name="Prostokąt 11"/>
          <p:cNvSpPr/>
          <p:nvPr/>
        </p:nvSpPr>
        <p:spPr>
          <a:xfrm>
            <a:off x="414056" y="1472006"/>
            <a:ext cx="7833366" cy="3754874"/>
          </a:xfrm>
          <a:prstGeom prst="rect">
            <a:avLst/>
          </a:prstGeom>
        </p:spPr>
        <p:txBody>
          <a:bodyPr wrap="square">
            <a:spAutoFit/>
          </a:bodyPr>
          <a:lstStyle/>
          <a:p>
            <a:pPr>
              <a:defRPr/>
            </a:pPr>
            <a:endParaRPr lang="pl-PL" sz="1400" b="1" dirty="0" smtClean="0">
              <a:solidFill>
                <a:schemeClr val="accent6">
                  <a:lumMod val="75000"/>
                </a:schemeClr>
              </a:solidFill>
              <a:latin typeface="+mj-lt"/>
            </a:endParaRPr>
          </a:p>
          <a:p>
            <a:pPr algn="just">
              <a:defRPr/>
            </a:pPr>
            <a:r>
              <a:rPr lang="pl-PL" sz="1600" b="1" u="sng" dirty="0">
                <a:latin typeface="+mj-lt"/>
                <a:ea typeface="Calibri" panose="020F0502020204030204" pitchFamily="34" charset="0"/>
                <a:cs typeface="Arial" panose="020B0604020202020204" pitchFamily="34" charset="0"/>
              </a:rPr>
              <a:t>2.3 Osoba do kontaktu w ramach projektu</a:t>
            </a:r>
          </a:p>
          <a:p>
            <a:pPr algn="just">
              <a:defRPr/>
            </a:pPr>
            <a:r>
              <a:rPr lang="pl-PL" sz="1400" dirty="0">
                <a:latin typeface="+mj-lt"/>
                <a:ea typeface="Calibri" panose="020F0502020204030204" pitchFamily="34" charset="0"/>
                <a:cs typeface="Arial" panose="020B0604020202020204" pitchFamily="34" charset="0"/>
              </a:rPr>
              <a:t>Należy wpisać aktualne dane osoby kompetentnej do udzielania informacji w sprawie </a:t>
            </a:r>
            <a:r>
              <a:rPr lang="pl-PL" sz="1400" dirty="0" smtClean="0">
                <a:latin typeface="+mj-lt"/>
                <a:ea typeface="Calibri" panose="020F0502020204030204" pitchFamily="34" charset="0"/>
                <a:cs typeface="Arial" panose="020B0604020202020204" pitchFamily="34" charset="0"/>
              </a:rPr>
              <a:t>projektu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i uprawnionej bądź upoważnionej do kontaktu.</a:t>
            </a:r>
            <a:endParaRPr lang="pl-PL" sz="1400" dirty="0">
              <a:latin typeface="+mj-lt"/>
              <a:ea typeface="Calibri" panose="020F0502020204030204" pitchFamily="34" charset="0"/>
              <a:cs typeface="Arial" panose="020B0604020202020204" pitchFamily="34" charset="0"/>
            </a:endParaRPr>
          </a:p>
          <a:p>
            <a:pPr algn="just">
              <a:defRPr/>
            </a:pPr>
            <a:endParaRPr lang="pl-PL" sz="1600" dirty="0">
              <a:latin typeface="+mj-lt"/>
              <a:cs typeface="Arial" panose="020B0604020202020204" pitchFamily="34" charset="0"/>
            </a:endParaRPr>
          </a:p>
          <a:p>
            <a:pPr lvl="0" algn="just"/>
            <a:r>
              <a:rPr lang="pl-PL" sz="1600" b="1" u="sng" dirty="0">
                <a:latin typeface="+mj-lt"/>
                <a:cs typeface="Arial" panose="020B0604020202020204" pitchFamily="34" charset="0"/>
              </a:rPr>
              <a:t>2.4  Osoby uprawnione do podpisywania wniosku o dofinansowanie</a:t>
            </a:r>
            <a:r>
              <a:rPr lang="pl-PL" sz="1600" u="sng" dirty="0">
                <a:latin typeface="+mj-lt"/>
                <a:cs typeface="Arial" panose="020B0604020202020204" pitchFamily="34" charset="0"/>
              </a:rPr>
              <a:t> </a:t>
            </a:r>
          </a:p>
          <a:p>
            <a:pPr lvl="0" algn="just"/>
            <a:r>
              <a:rPr lang="pl-PL" sz="1400" dirty="0">
                <a:latin typeface="+mj-lt"/>
                <a:cs typeface="Arial" panose="020B0604020202020204" pitchFamily="34" charset="0"/>
              </a:rPr>
              <a:t>Należy wpisać dane osób, które zgodnie ze statutem jednostki/aktem powołującym jednostkę są prawnie uprawnione do reprezentowania wnioskodawcy</a:t>
            </a:r>
            <a:r>
              <a:rPr lang="pl-PL" sz="1400" dirty="0" smtClean="0">
                <a:latin typeface="+mj-lt"/>
                <a:cs typeface="Arial" panose="020B0604020202020204" pitchFamily="34" charset="0"/>
              </a:rPr>
              <a:t>.</a:t>
            </a:r>
          </a:p>
          <a:p>
            <a:pPr lvl="0" algn="just"/>
            <a:r>
              <a:rPr lang="pl-PL" sz="1400" b="1" dirty="0" smtClean="0">
                <a:latin typeface="+mj-lt"/>
                <a:cs typeface="Arial" panose="020B0604020202020204" pitchFamily="34" charset="0"/>
              </a:rPr>
              <a:t>Imiona i nazwiska tych osób muszą być zgodne z podpisami osób widniejącymi na ostatnich stronach wniosku. </a:t>
            </a:r>
          </a:p>
          <a:p>
            <a:pPr lvl="0" algn="just"/>
            <a:r>
              <a:rPr lang="pl-PL" sz="1400" dirty="0" smtClean="0">
                <a:latin typeface="+mj-lt"/>
                <a:cs typeface="Arial" panose="020B0604020202020204" pitchFamily="34" charset="0"/>
              </a:rPr>
              <a:t>W </a:t>
            </a:r>
            <a:r>
              <a:rPr lang="pl-PL" sz="1400" dirty="0">
                <a:latin typeface="+mj-lt"/>
                <a:cs typeface="Arial" panose="020B0604020202020204" pitchFamily="34" charset="0"/>
              </a:rPr>
              <a:t>przypadku wskazania innych osób wymagane jest złożenie wraz  z wnioskiem stosownego </a:t>
            </a:r>
            <a:r>
              <a:rPr lang="pl-PL" sz="1400" b="1" u="sng" dirty="0">
                <a:latin typeface="+mj-lt"/>
                <a:cs typeface="Arial" panose="020B0604020202020204" pitchFamily="34" charset="0"/>
              </a:rPr>
              <a:t>upoważnienia</a:t>
            </a:r>
            <a:r>
              <a:rPr lang="pl-PL" sz="1400" dirty="0">
                <a:latin typeface="+mj-lt"/>
                <a:cs typeface="Arial" panose="020B0604020202020204" pitchFamily="34" charset="0"/>
              </a:rPr>
              <a:t>. </a:t>
            </a:r>
            <a:endParaRPr lang="pl-PL" sz="1400" b="1" dirty="0">
              <a:solidFill>
                <a:srgbClr val="FF0000"/>
              </a:solidFill>
              <a:latin typeface="+mj-lt"/>
              <a:cs typeface="Arial" panose="020B0604020202020204" pitchFamily="34" charset="0"/>
            </a:endParaRPr>
          </a:p>
          <a:p>
            <a:pPr lvl="0" algn="just"/>
            <a:endParaRPr lang="pl-PL" sz="1600" dirty="0">
              <a:latin typeface="+mj-lt"/>
              <a:cs typeface="Arial" panose="020B0604020202020204" pitchFamily="34" charset="0"/>
            </a:endParaRPr>
          </a:p>
          <a:p>
            <a:pPr lvl="0" algn="just"/>
            <a:r>
              <a:rPr lang="pl-PL" sz="1400" dirty="0">
                <a:solidFill>
                  <a:prstClr val="black"/>
                </a:solidFill>
                <a:latin typeface="+mj-lt"/>
                <a:cs typeface="Arial" panose="020B0604020202020204" pitchFamily="34" charset="0"/>
              </a:rPr>
              <a:t>W przypadku jednostek działających na podstawie ustawy o finansach publicznych należy również podać dane skarbnika/osoby odpowiedzialnej za finanse, która </a:t>
            </a:r>
            <a:r>
              <a:rPr lang="pl-PL" sz="1400" dirty="0" smtClean="0">
                <a:solidFill>
                  <a:prstClr val="black"/>
                </a:solidFill>
                <a:latin typeface="+mj-lt"/>
                <a:cs typeface="Arial" panose="020B0604020202020204" pitchFamily="34" charset="0"/>
              </a:rPr>
              <a:t>powinna </a:t>
            </a:r>
            <a:r>
              <a:rPr lang="pl-PL" sz="1400" dirty="0">
                <a:solidFill>
                  <a:prstClr val="black"/>
                </a:solidFill>
                <a:latin typeface="+mj-lt"/>
                <a:cs typeface="Arial" panose="020B0604020202020204" pitchFamily="34" charset="0"/>
              </a:rPr>
              <a:t>podpisać </a:t>
            </a:r>
            <a:r>
              <a:rPr lang="pl-PL" sz="1400" dirty="0" smtClean="0">
                <a:solidFill>
                  <a:prstClr val="black"/>
                </a:solidFill>
                <a:latin typeface="+mj-lt"/>
                <a:cs typeface="Arial" panose="020B0604020202020204" pitchFamily="34" charset="0"/>
              </a:rPr>
              <a:t>wniosek </a:t>
            </a:r>
            <a:r>
              <a:rPr lang="pl-PL" sz="1400" dirty="0">
                <a:solidFill>
                  <a:prstClr val="black"/>
                </a:solidFill>
                <a:latin typeface="+mj-lt"/>
                <a:cs typeface="Arial" panose="020B0604020202020204" pitchFamily="34" charset="0"/>
              </a:rPr>
              <a:t>w </a:t>
            </a:r>
            <a:r>
              <a:rPr lang="pl-PL" sz="1400" b="1" i="1" u="sng" dirty="0">
                <a:solidFill>
                  <a:prstClr val="black"/>
                </a:solidFill>
                <a:latin typeface="+mj-lt"/>
                <a:cs typeface="Arial" panose="020B0604020202020204" pitchFamily="34" charset="0"/>
              </a:rPr>
              <a:t>sekcji X Oświadczenie wnioskodawcy</a:t>
            </a:r>
            <a:r>
              <a:rPr lang="pl-PL" sz="1400" b="1" i="1" u="sng" dirty="0" smtClean="0">
                <a:solidFill>
                  <a:prstClr val="black"/>
                </a:solidFill>
                <a:latin typeface="+mj-lt"/>
                <a:cs typeface="Arial" panose="020B0604020202020204" pitchFamily="34" charset="0"/>
              </a:rPr>
              <a:t>.</a:t>
            </a:r>
            <a:endParaRPr lang="pl-PL" sz="1400" b="1" i="1" u="sng" dirty="0">
              <a:solidFill>
                <a:prstClr val="black"/>
              </a:solidFill>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44</a:t>
            </a:fld>
            <a:endParaRPr lang="pl-PL" altLang="pl-PL"/>
          </a:p>
        </p:txBody>
      </p:sp>
    </p:spTree>
    <p:extLst>
      <p:ext uri="{BB962C8B-B14F-4D97-AF65-F5344CB8AC3E}">
        <p14:creationId xmlns:p14="http://schemas.microsoft.com/office/powerpoint/2010/main" xmlns="" val="2636291550"/>
      </p:ext>
    </p:extLst>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3200876"/>
          </a:xfrm>
          <a:prstGeom prst="rect">
            <a:avLst/>
          </a:prstGeom>
        </p:spPr>
        <p:txBody>
          <a:bodyPr>
            <a:spAutoFit/>
          </a:bodyPr>
          <a:lstStyle/>
          <a:p>
            <a:pPr lvl="0" algn="just"/>
            <a:endParaRPr lang="pl-PL" sz="1600" b="1" dirty="0" smtClean="0">
              <a:solidFill>
                <a:schemeClr val="accent6">
                  <a:lumMod val="75000"/>
                </a:schemeClr>
              </a:solidFill>
              <a:cs typeface="Arial" panose="020B0604020202020204" pitchFamily="34" charset="0"/>
            </a:endParaRPr>
          </a:p>
          <a:p>
            <a:pPr lvl="0" algn="just"/>
            <a:r>
              <a:rPr lang="pl-PL" sz="1600" b="1" u="sng" dirty="0" smtClean="0">
                <a:latin typeface="+mj-lt"/>
                <a:cs typeface="Arial" panose="020B0604020202020204" pitchFamily="34" charset="0"/>
              </a:rPr>
              <a:t>2.5 </a:t>
            </a:r>
            <a:r>
              <a:rPr lang="pl-PL" sz="1600" b="1" u="sng" dirty="0">
                <a:latin typeface="+mj-lt"/>
                <a:cs typeface="Arial" panose="020B0604020202020204" pitchFamily="34" charset="0"/>
              </a:rPr>
              <a:t>Identyfikacja i klasyfikacja wnioskodawcy</a:t>
            </a:r>
          </a:p>
          <a:p>
            <a:pPr algn="just">
              <a:defRPr/>
            </a:pPr>
            <a:endParaRPr lang="pl-PL" sz="1600" dirty="0" smtClean="0">
              <a:latin typeface="+mj-lt"/>
              <a:ea typeface="Calibri" panose="020F0502020204030204" pitchFamily="34" charset="0"/>
              <a:cs typeface="Arial" panose="020B0604020202020204" pitchFamily="34" charset="0"/>
            </a:endParaRPr>
          </a:p>
          <a:p>
            <a:pPr algn="just">
              <a:defRPr/>
            </a:pPr>
            <a:r>
              <a:rPr lang="pl-PL" sz="1400" dirty="0" smtClean="0">
                <a:latin typeface="+mj-lt"/>
                <a:ea typeface="Calibri" panose="020F0502020204030204" pitchFamily="34" charset="0"/>
                <a:cs typeface="Arial" panose="020B0604020202020204" pitchFamily="34" charset="0"/>
              </a:rPr>
              <a:t>Z </a:t>
            </a:r>
            <a:r>
              <a:rPr lang="pl-PL" sz="1400" dirty="0">
                <a:latin typeface="+mj-lt"/>
                <a:ea typeface="Calibri" panose="020F0502020204030204" pitchFamily="34" charset="0"/>
                <a:cs typeface="Arial" panose="020B0604020202020204" pitchFamily="34" charset="0"/>
              </a:rPr>
              <a:t>rozwijalnej listy należy wybrać zgodnie z dokumentami statutowymi/rejestrowymi (np. KRS, rejestr stowarzyszeń, inne) jedną z podanych „</a:t>
            </a:r>
            <a:r>
              <a:rPr lang="pl-PL" sz="1400" i="1" dirty="0">
                <a:latin typeface="+mj-lt"/>
                <a:ea typeface="Calibri" panose="020F0502020204030204" pitchFamily="34" charset="0"/>
                <a:cs typeface="Arial" panose="020B0604020202020204" pitchFamily="34" charset="0"/>
              </a:rPr>
              <a:t>form prawnych wnioskodawcy</a:t>
            </a:r>
            <a:r>
              <a:rPr lang="pl-PL" sz="1400" dirty="0">
                <a:latin typeface="+mj-lt"/>
                <a:ea typeface="Calibri" panose="020F0502020204030204" pitchFamily="34" charset="0"/>
                <a:cs typeface="Arial" panose="020B0604020202020204" pitchFamily="34" charset="0"/>
              </a:rPr>
              <a:t>” oraz „</a:t>
            </a:r>
            <a:r>
              <a:rPr lang="pl-PL" sz="1400" i="1" dirty="0">
                <a:latin typeface="+mj-lt"/>
                <a:ea typeface="Calibri" panose="020F0502020204030204" pitchFamily="34" charset="0"/>
                <a:cs typeface="Arial" panose="020B0604020202020204" pitchFamily="34" charset="0"/>
              </a:rPr>
              <a:t>form własności</a:t>
            </a:r>
            <a:r>
              <a:rPr lang="pl-PL" sz="1400" dirty="0">
                <a:latin typeface="+mj-lt"/>
                <a:ea typeface="Calibri" panose="020F0502020204030204" pitchFamily="34" charset="0"/>
                <a:cs typeface="Arial" panose="020B0604020202020204" pitchFamily="34" charset="0"/>
              </a:rPr>
              <a:t>” wnioskodawcy. </a:t>
            </a:r>
            <a:r>
              <a:rPr lang="pl-PL" sz="1400" dirty="0" smtClean="0">
                <a:latin typeface="+mj-lt"/>
                <a:ea typeface="Calibri" panose="020F0502020204030204" pitchFamily="34" charset="0"/>
                <a:cs typeface="Arial" panose="020B0604020202020204" pitchFamily="34" charset="0"/>
              </a:rPr>
              <a:t/>
            </a:r>
            <a:br>
              <a:rPr lang="pl-PL" sz="1400" dirty="0" smtClean="0">
                <a:latin typeface="+mj-lt"/>
                <a:ea typeface="Calibri" panose="020F0502020204030204" pitchFamily="34" charset="0"/>
                <a:cs typeface="Arial" panose="020B0604020202020204" pitchFamily="34" charset="0"/>
              </a:rPr>
            </a:br>
            <a:r>
              <a:rPr lang="pl-PL" sz="1400" dirty="0" smtClean="0">
                <a:latin typeface="+mj-lt"/>
                <a:ea typeface="Calibri" panose="020F0502020204030204" pitchFamily="34" charset="0"/>
                <a:cs typeface="Arial" panose="020B0604020202020204" pitchFamily="34" charset="0"/>
              </a:rPr>
              <a:t>W </a:t>
            </a:r>
            <a:r>
              <a:rPr lang="pl-PL" sz="1400" dirty="0">
                <a:latin typeface="+mj-lt"/>
                <a:ea typeface="Calibri" panose="020F0502020204030204" pitchFamily="34" charset="0"/>
                <a:cs typeface="Arial" panose="020B0604020202020204" pitchFamily="34" charset="0"/>
              </a:rPr>
              <a:t>przypadku, gdy na liście rozwijalnej brak jest formy prawnej przynależnej wnioskodawcy należy wybrać pozycję </a:t>
            </a:r>
            <a:r>
              <a:rPr lang="pl-PL" sz="1400" i="1" dirty="0">
                <a:latin typeface="+mj-lt"/>
                <a:ea typeface="Calibri" panose="020F0502020204030204" pitchFamily="34" charset="0"/>
                <a:cs typeface="Arial" panose="020B0604020202020204" pitchFamily="34" charset="0"/>
              </a:rPr>
              <a:t>„bez szczególnej formy prawnej”.</a:t>
            </a:r>
          </a:p>
          <a:p>
            <a:pPr algn="just">
              <a:defRPr/>
            </a:pPr>
            <a:endParaRPr lang="pl-PL" sz="1400" dirty="0">
              <a:latin typeface="+mj-lt"/>
              <a:cs typeface="Arial" panose="020B0604020202020204" pitchFamily="34" charset="0"/>
            </a:endParaRPr>
          </a:p>
          <a:p>
            <a:pPr algn="just"/>
            <a:r>
              <a:rPr lang="pl-PL" sz="1400" dirty="0">
                <a:latin typeface="+mj-lt"/>
                <a:cs typeface="Arial" panose="020B0604020202020204" pitchFamily="34" charset="0"/>
              </a:rPr>
              <a:t>Ponadto w punkcie tym </a:t>
            </a:r>
            <a:r>
              <a:rPr lang="pl-PL" sz="1400" u="sng" dirty="0">
                <a:latin typeface="+mj-lt"/>
                <a:cs typeface="Arial" panose="020B0604020202020204" pitchFamily="34" charset="0"/>
              </a:rPr>
              <a:t>należy wskazać czy wnioskodawca ma możliwość odzyskania podatku VAT (zapis musi być spójny z pkt 10 Sekcji X)</a:t>
            </a:r>
            <a:r>
              <a:rPr lang="pl-PL" sz="1400" dirty="0">
                <a:latin typeface="+mj-lt"/>
                <a:cs typeface="Arial" panose="020B0604020202020204" pitchFamily="34" charset="0"/>
              </a:rPr>
              <a:t> oraz podać aktualny numer NIP wnioskodawcy. Numer NIP należy wpisać pomijając separatory, np. 8661730985. Generator weryfikuje poprawność wprowadzonych numerów sprawdzając długość znaków. Poniżej należy z rozwijalnej listy wybrać odpowiedni </a:t>
            </a:r>
            <a:r>
              <a:rPr lang="pl-PL" sz="1400" i="1" dirty="0">
                <a:latin typeface="+mj-lt"/>
                <a:cs typeface="Arial" panose="020B0604020202020204" pitchFamily="34" charset="0"/>
              </a:rPr>
              <a:t>„PKD wnioskodawcy”</a:t>
            </a:r>
            <a:r>
              <a:rPr lang="pl-PL" sz="1400" dirty="0">
                <a:latin typeface="+mj-lt"/>
                <a:cs typeface="Arial" panose="020B0604020202020204" pitchFamily="34" charset="0"/>
              </a:rPr>
              <a:t> oraz </a:t>
            </a:r>
            <a:r>
              <a:rPr lang="pl-PL" sz="1400" i="1" dirty="0">
                <a:latin typeface="+mj-lt"/>
                <a:cs typeface="Arial" panose="020B0604020202020204" pitchFamily="34" charset="0"/>
              </a:rPr>
              <a:t>„Rodzaj działalności gospodarczej wnioskodawcy”</a:t>
            </a:r>
            <a:r>
              <a:rPr lang="pl-PL" sz="1400" dirty="0">
                <a:latin typeface="+mj-lt"/>
                <a:cs typeface="Arial" panose="020B0604020202020204" pitchFamily="34" charset="0"/>
              </a:rPr>
              <a:t>. Natomiast w polu </a:t>
            </a:r>
            <a:r>
              <a:rPr lang="pl-PL" sz="1400" i="1" dirty="0">
                <a:latin typeface="+mj-lt"/>
                <a:cs typeface="Arial" panose="020B0604020202020204" pitchFamily="34" charset="0"/>
              </a:rPr>
              <a:t>„Nazwa i nr dokumentu rejestrowego”</a:t>
            </a:r>
            <a:r>
              <a:rPr lang="pl-PL" sz="1400" dirty="0">
                <a:latin typeface="+mj-lt"/>
                <a:cs typeface="Arial" panose="020B0604020202020204" pitchFamily="34" charset="0"/>
              </a:rPr>
              <a:t> należy wpisać </a:t>
            </a:r>
            <a:r>
              <a:rPr lang="pl-PL" sz="1400" dirty="0" smtClean="0">
                <a:latin typeface="+mj-lt"/>
                <a:cs typeface="Arial" panose="020B0604020202020204" pitchFamily="34" charset="0"/>
              </a:rPr>
              <a:t>nazwę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i </a:t>
            </a:r>
            <a:r>
              <a:rPr lang="pl-PL" sz="1400" dirty="0">
                <a:latin typeface="+mj-lt"/>
                <a:cs typeface="Arial" panose="020B0604020202020204" pitchFamily="34" charset="0"/>
              </a:rPr>
              <a:t>nr dokumentu, na postawie którego został utworzony podmiot (KRS, rejestr stowarzyszeń itp.).</a:t>
            </a:r>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45</a:t>
            </a:fld>
            <a:endParaRPr lang="pl-PL" altLang="pl-PL"/>
          </a:p>
        </p:txBody>
      </p:sp>
    </p:spTree>
    <p:extLst>
      <p:ext uri="{BB962C8B-B14F-4D97-AF65-F5344CB8AC3E}">
        <p14:creationId xmlns:p14="http://schemas.microsoft.com/office/powerpoint/2010/main" xmlns="" val="3385867162"/>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90427" y="5773629"/>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409700"/>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8" name="Prostokąt 7"/>
          <p:cNvSpPr/>
          <p:nvPr/>
        </p:nvSpPr>
        <p:spPr>
          <a:xfrm>
            <a:off x="214282" y="1280909"/>
            <a:ext cx="8715436" cy="2862322"/>
          </a:xfrm>
          <a:prstGeom prst="rect">
            <a:avLst/>
          </a:prstGeom>
        </p:spPr>
        <p:txBody>
          <a:bodyPr wrap="square">
            <a:spAutoFit/>
          </a:bodyPr>
          <a:lstStyle/>
          <a:p>
            <a:pPr lvl="0" algn="just"/>
            <a:endParaRPr lang="pl-PL" sz="1600" b="1" dirty="0" smtClean="0">
              <a:solidFill>
                <a:schemeClr val="accent6">
                  <a:lumMod val="75000"/>
                </a:schemeClr>
              </a:solidFill>
              <a:cs typeface="Arial" panose="020B0604020202020204" pitchFamily="34" charset="0"/>
            </a:endParaRPr>
          </a:p>
          <a:p>
            <a:pPr lvl="0" algn="just"/>
            <a:r>
              <a:rPr lang="pl-PL" sz="1600" b="1" u="sng" dirty="0" smtClean="0">
                <a:latin typeface="+mj-lt"/>
                <a:cs typeface="Arial" panose="020B0604020202020204" pitchFamily="34" charset="0"/>
              </a:rPr>
              <a:t>2.6 </a:t>
            </a:r>
            <a:r>
              <a:rPr lang="pl-PL" sz="1600" b="1" u="sng" dirty="0">
                <a:latin typeface="+mj-lt"/>
                <a:cs typeface="Arial" panose="020B0604020202020204" pitchFamily="34" charset="0"/>
              </a:rPr>
              <a:t>Pomoc uzyskana przez wnioskodawcę</a:t>
            </a:r>
            <a:endParaRPr lang="pl-PL" sz="1600" u="sng" dirty="0">
              <a:latin typeface="+mj-lt"/>
              <a:cs typeface="Arial" panose="020B0604020202020204" pitchFamily="34" charset="0"/>
            </a:endParaRPr>
          </a:p>
          <a:p>
            <a:pPr algn="just">
              <a:defRPr/>
            </a:pPr>
            <a:endParaRPr lang="pl-PL" sz="16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Jeżeli </a:t>
            </a:r>
            <a:r>
              <a:rPr lang="pl-PL" sz="1400" dirty="0">
                <a:latin typeface="+mj-lt"/>
                <a:cs typeface="Arial" panose="020B0604020202020204" pitchFamily="34" charset="0"/>
              </a:rPr>
              <a:t>w okresie ostatnich 3 lat poprzedzających złożenie wniosku o dofinansowanie projektu wnioskodawca uzyskał wsparcie w ramach pomocy de </a:t>
            </a:r>
            <a:r>
              <a:rPr lang="pl-PL" sz="1400" dirty="0" err="1">
                <a:latin typeface="+mj-lt"/>
                <a:cs typeface="Arial" panose="020B0604020202020204" pitchFamily="34" charset="0"/>
              </a:rPr>
              <a:t>minimis</a:t>
            </a:r>
            <a:r>
              <a:rPr lang="pl-PL" sz="1400" dirty="0">
                <a:latin typeface="+mj-lt"/>
                <a:cs typeface="Arial" panose="020B0604020202020204" pitchFamily="34" charset="0"/>
              </a:rPr>
              <a:t> oraz/lub korzystał z pomocy publicznej na realizację danego przedsięwzięcia, to należy odpowiednio zaznaczyć pole „TAK”. W przypadku odpowiedzi twierdzącej należy podać wielkość uzyskanej kwoty. </a:t>
            </a:r>
          </a:p>
          <a:p>
            <a:pPr algn="just">
              <a:defRPr/>
            </a:pPr>
            <a:endParaRPr lang="pl-PL" sz="1600" dirty="0">
              <a:latin typeface="+mj-lt"/>
              <a:cs typeface="Arial" panose="020B0604020202020204" pitchFamily="34" charset="0"/>
            </a:endParaRPr>
          </a:p>
          <a:p>
            <a:pPr algn="just">
              <a:defRPr/>
            </a:pPr>
            <a:r>
              <a:rPr lang="pl-PL" sz="1600" b="1" u="sng" dirty="0">
                <a:latin typeface="+mj-lt"/>
                <a:cs typeface="Arial" panose="020B0604020202020204" pitchFamily="34" charset="0"/>
              </a:rPr>
              <a:t>2.7 Dane teleadresowe realizatora</a:t>
            </a:r>
          </a:p>
          <a:p>
            <a:pPr algn="just">
              <a:defRPr/>
            </a:pPr>
            <a:endParaRPr lang="pl-PL" sz="16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W </a:t>
            </a:r>
            <a:r>
              <a:rPr lang="pl-PL" sz="1400" dirty="0">
                <a:latin typeface="+mj-lt"/>
                <a:cs typeface="Arial" panose="020B0604020202020204" pitchFamily="34" charset="0"/>
              </a:rPr>
              <a:t>przypadku, gdy projekt jest realizowany przez podmiot podległy wnioskodawcy, który nie posiada osobowości prawnej (tzw. realizatora) należy wskazać jego dane </a:t>
            </a:r>
            <a:r>
              <a:rPr lang="pl-PL" sz="1400" dirty="0" smtClean="0">
                <a:latin typeface="+mj-lt"/>
                <a:cs typeface="Arial" panose="020B0604020202020204" pitchFamily="34" charset="0"/>
              </a:rPr>
              <a:t>teleadresowe.</a:t>
            </a:r>
            <a:endParaRPr lang="pl-PL" sz="1400" dirty="0">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46</a:t>
            </a:fld>
            <a:endParaRPr lang="pl-PL" altLang="pl-PL"/>
          </a:p>
        </p:txBody>
      </p:sp>
    </p:spTree>
    <p:extLst>
      <p:ext uri="{BB962C8B-B14F-4D97-AF65-F5344CB8AC3E}">
        <p14:creationId xmlns:p14="http://schemas.microsoft.com/office/powerpoint/2010/main" xmlns="" val="3003977257"/>
      </p:ext>
    </p:extLst>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926431" y="5964793"/>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185738" y="1196752"/>
            <a:ext cx="8418512" cy="4308872"/>
          </a:xfrm>
          <a:prstGeom prst="rect">
            <a:avLst/>
          </a:prstGeom>
        </p:spPr>
        <p:txBody>
          <a:bodyPr>
            <a:spAutoFit/>
          </a:bodyPr>
          <a:lstStyle/>
          <a:p>
            <a:pPr algn="ctr">
              <a:defRPr/>
            </a:pPr>
            <a:r>
              <a:rPr lang="pl-PL" sz="1600" b="1" u="sng" dirty="0">
                <a:latin typeface="+mj-lt"/>
                <a:cs typeface="Arial" panose="020B0604020202020204" pitchFamily="34" charset="0"/>
              </a:rPr>
              <a:t>Sekcja III Informacje o projekcie</a:t>
            </a:r>
            <a:r>
              <a:rPr lang="pl-PL" sz="1600" b="1" u="sng" dirty="0" smtClean="0">
                <a:latin typeface="+mj-lt"/>
                <a:cs typeface="Arial" panose="020B0604020202020204" pitchFamily="34" charset="0"/>
              </a:rPr>
              <a:t>:</a:t>
            </a:r>
          </a:p>
          <a:p>
            <a:pPr algn="ctr">
              <a:defRPr/>
            </a:pPr>
            <a:endParaRPr lang="pl-PL" sz="1600" b="1" u="sng" dirty="0">
              <a:solidFill>
                <a:schemeClr val="accent6">
                  <a:lumMod val="75000"/>
                </a:schemeClr>
              </a:solidFill>
              <a:latin typeface="+mj-lt"/>
              <a:cs typeface="Arial" panose="020B0604020202020204" pitchFamily="34" charset="0"/>
            </a:endParaRPr>
          </a:p>
          <a:p>
            <a:pPr algn="just">
              <a:defRPr/>
            </a:pPr>
            <a:r>
              <a:rPr lang="pl-PL" sz="1600" b="1" u="sng" dirty="0">
                <a:latin typeface="+mj-lt"/>
                <a:cs typeface="Arial" panose="020B0604020202020204" pitchFamily="34" charset="0"/>
              </a:rPr>
              <a:t>3.1 Tytuł projektu</a:t>
            </a:r>
          </a:p>
          <a:p>
            <a:pPr algn="just">
              <a:defRPr/>
            </a:pPr>
            <a:r>
              <a:rPr lang="pl-PL" sz="1400" dirty="0" smtClean="0">
                <a:latin typeface="+mj-lt"/>
                <a:cs typeface="Arial" panose="020B0604020202020204" pitchFamily="34" charset="0"/>
              </a:rPr>
              <a:t>Tytuł </a:t>
            </a:r>
            <a:r>
              <a:rPr lang="pl-PL" sz="1400" dirty="0">
                <a:latin typeface="+mj-lt"/>
                <a:cs typeface="Arial" panose="020B0604020202020204" pitchFamily="34" charset="0"/>
              </a:rPr>
              <a:t>projektu powinien w sposób jasny identyfikować projekt. Musi być inny niż nazwa programu, osi priorytetowych, działań i poddziałań występujących w programie. Nie powinno się stosować jako pierwszego znaku w tytule projektu innych znaków, takich jak cudzysłów, myślnik, nawias, itp. Tytuł powinien stanowić krótką nazwę.</a:t>
            </a:r>
          </a:p>
          <a:p>
            <a:pPr algn="just">
              <a:defRPr/>
            </a:pPr>
            <a:r>
              <a:rPr lang="pl-PL" sz="1400" dirty="0">
                <a:latin typeface="+mj-lt"/>
                <a:cs typeface="Arial" panose="020B0604020202020204" pitchFamily="34" charset="0"/>
              </a:rPr>
              <a:t> </a:t>
            </a:r>
            <a:endParaRPr lang="pl-PL" sz="1600" dirty="0">
              <a:solidFill>
                <a:schemeClr val="accent6">
                  <a:lumMod val="75000"/>
                </a:schemeClr>
              </a:solidFill>
              <a:latin typeface="+mj-lt"/>
              <a:cs typeface="Arial" panose="020B0604020202020204" pitchFamily="34" charset="0"/>
            </a:endParaRPr>
          </a:p>
          <a:p>
            <a:pPr algn="just">
              <a:defRPr/>
            </a:pPr>
            <a:r>
              <a:rPr lang="pl-PL" sz="1600" b="1" u="sng" dirty="0">
                <a:latin typeface="+mj-lt"/>
                <a:cs typeface="Arial" panose="020B0604020202020204" pitchFamily="34" charset="0"/>
              </a:rPr>
              <a:t>3.2 Okres realizacji projektu</a:t>
            </a:r>
          </a:p>
          <a:p>
            <a:pPr algn="just">
              <a:defRPr/>
            </a:pPr>
            <a:r>
              <a:rPr lang="pl-PL" sz="1400" dirty="0" smtClean="0">
                <a:latin typeface="+mj-lt"/>
                <a:cs typeface="Arial" panose="020B0604020202020204" pitchFamily="34" charset="0"/>
              </a:rPr>
              <a:t>Wnioskodawca </a:t>
            </a:r>
            <a:r>
              <a:rPr lang="pl-PL" sz="1400" dirty="0">
                <a:latin typeface="+mj-lt"/>
                <a:cs typeface="Arial" panose="020B0604020202020204" pitchFamily="34" charset="0"/>
              </a:rPr>
              <a:t>musi wskazać okres realizacji projektu poprzez wybór odpowiednich dat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z </a:t>
            </a:r>
            <a:r>
              <a:rPr lang="pl-PL" sz="1400" dirty="0">
                <a:latin typeface="+mj-lt"/>
                <a:cs typeface="Arial" panose="020B0604020202020204" pitchFamily="34" charset="0"/>
              </a:rPr>
              <a:t>kalendarza. Okres realizacji projektu jest okresem realizacji zarówno rzeczowym, jak </a:t>
            </a:r>
            <a:r>
              <a:rPr lang="pl-PL" sz="1400" dirty="0" smtClean="0">
                <a:latin typeface="+mj-lt"/>
                <a:cs typeface="Arial" panose="020B0604020202020204" pitchFamily="34" charset="0"/>
              </a:rPr>
              <a:t>i </a:t>
            </a:r>
            <a:r>
              <a:rPr lang="pl-PL" sz="1400" dirty="0">
                <a:latin typeface="+mj-lt"/>
                <a:cs typeface="Arial" panose="020B0604020202020204" pitchFamily="34" charset="0"/>
              </a:rPr>
              <a:t>finansowym.</a:t>
            </a:r>
          </a:p>
          <a:p>
            <a:pPr algn="just">
              <a:defRPr/>
            </a:pPr>
            <a:endParaRPr lang="pl-PL" sz="1400" b="1" dirty="0" smtClean="0">
              <a:latin typeface="+mj-lt"/>
              <a:cs typeface="Arial" panose="020B0604020202020204" pitchFamily="34" charset="0"/>
            </a:endParaRPr>
          </a:p>
          <a:p>
            <a:pPr algn="just">
              <a:defRPr/>
            </a:pPr>
            <a:r>
              <a:rPr lang="pl-PL" sz="1400" b="1" dirty="0" smtClean="0">
                <a:latin typeface="+mj-lt"/>
                <a:cs typeface="Arial" panose="020B0604020202020204" pitchFamily="34" charset="0"/>
              </a:rPr>
              <a:t>UWAGA</a:t>
            </a:r>
            <a:r>
              <a:rPr lang="pl-PL" sz="1400" b="1" dirty="0">
                <a:latin typeface="+mj-lt"/>
                <a:cs typeface="Arial" panose="020B0604020202020204" pitchFamily="34" charset="0"/>
              </a:rPr>
              <a:t>! </a:t>
            </a:r>
            <a:r>
              <a:rPr lang="pl-PL" sz="1400" dirty="0" smtClean="0">
                <a:latin typeface="+mj-lt"/>
                <a:cs typeface="Arial" panose="020B0604020202020204" pitchFamily="34" charset="0"/>
              </a:rPr>
              <a:t>Okres </a:t>
            </a:r>
            <a:r>
              <a:rPr lang="pl-PL" sz="1400" dirty="0">
                <a:latin typeface="+mj-lt"/>
                <a:cs typeface="Arial" panose="020B0604020202020204" pitchFamily="34" charset="0"/>
              </a:rPr>
              <a:t>pomiędzy planowanym terminem zakończenia rzeczowej realizacji projektu,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a </a:t>
            </a:r>
            <a:r>
              <a:rPr lang="pl-PL" sz="1400" dirty="0">
                <a:latin typeface="+mj-lt"/>
                <a:cs typeface="Arial" panose="020B0604020202020204" pitchFamily="34" charset="0"/>
              </a:rPr>
              <a:t>planowaną datą zakończenia finansowego nie może przekraczać 60 dni.</a:t>
            </a:r>
          </a:p>
          <a:p>
            <a:pPr algn="just">
              <a:defRPr/>
            </a:pPr>
            <a:endParaRPr lang="pl-PL" sz="1400" dirty="0">
              <a:latin typeface="+mj-lt"/>
              <a:cs typeface="Arial" panose="020B0604020202020204" pitchFamily="34" charset="0"/>
            </a:endParaRPr>
          </a:p>
          <a:p>
            <a:pPr algn="just">
              <a:defRPr/>
            </a:pPr>
            <a:r>
              <a:rPr lang="pl-PL" sz="1600" b="1" u="sng" dirty="0">
                <a:latin typeface="+mj-lt"/>
                <a:cs typeface="Arial" panose="020B0604020202020204" pitchFamily="34" charset="0"/>
              </a:rPr>
              <a:t>3.3 Krótki opis projektu</a:t>
            </a:r>
          </a:p>
          <a:p>
            <a:pPr algn="just">
              <a:defRPr/>
            </a:pPr>
            <a:r>
              <a:rPr lang="pl-PL" sz="1400" dirty="0" smtClean="0">
                <a:latin typeface="+mj-lt"/>
                <a:cs typeface="Arial" panose="020B0604020202020204" pitchFamily="34" charset="0"/>
              </a:rPr>
              <a:t>Należy </a:t>
            </a:r>
            <a:r>
              <a:rPr lang="pl-PL" sz="1400" dirty="0">
                <a:latin typeface="+mj-lt"/>
                <a:cs typeface="Arial" panose="020B0604020202020204" pitchFamily="34" charset="0"/>
              </a:rPr>
              <a:t>opisać, co będzie przedmiotem projektu. Należy wskazać uzasadnienie potrzeby realizacji projektu. Potrzebę realizacji projektu należy uzasadnić poprzez wskazanie konkretnego problemu/problemów, na który odpowiedź stanowi cel projektu.</a:t>
            </a:r>
          </a:p>
        </p:txBody>
      </p:sp>
      <p:sp>
        <p:nvSpPr>
          <p:cNvPr id="8" name="Prostokąt 7"/>
          <p:cNvSpPr/>
          <p:nvPr/>
        </p:nvSpPr>
        <p:spPr>
          <a:xfrm>
            <a:off x="214282" y="1280909"/>
            <a:ext cx="8715436" cy="738664"/>
          </a:xfrm>
          <a:prstGeom prst="rect">
            <a:avLst/>
          </a:prstGeom>
        </p:spPr>
        <p:txBody>
          <a:bodyPr wrap="square">
            <a:spAutoFit/>
          </a:bodyPr>
          <a:lstStyle/>
          <a:p>
            <a:pPr algn="just"/>
            <a:endParaRPr lang="pl-PL" sz="1400" b="1" dirty="0">
              <a:latin typeface="+mn-lt"/>
            </a:endParaRPr>
          </a:p>
          <a:p>
            <a:pPr algn="just"/>
            <a:endParaRPr lang="pl-PL" sz="1400" b="1" dirty="0" smtClean="0">
              <a:latin typeface="+mn-lt"/>
            </a:endParaRPr>
          </a:p>
          <a:p>
            <a:pPr algn="just"/>
            <a:endParaRPr lang="pl-PL" sz="1400" b="1" dirty="0">
              <a:latin typeface="+mn-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47</a:t>
            </a:fld>
            <a:endParaRPr lang="pl-PL" altLang="pl-PL"/>
          </a:p>
        </p:txBody>
      </p:sp>
    </p:spTree>
    <p:extLst>
      <p:ext uri="{BB962C8B-B14F-4D97-AF65-F5344CB8AC3E}">
        <p14:creationId xmlns:p14="http://schemas.microsoft.com/office/powerpoint/2010/main" xmlns="" val="2648606071"/>
      </p:ext>
    </p:extLst>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756592" y="1422648"/>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214282" y="1576538"/>
            <a:ext cx="8715436" cy="3262432"/>
          </a:xfrm>
          <a:prstGeom prst="rect">
            <a:avLst/>
          </a:prstGeom>
        </p:spPr>
        <p:txBody>
          <a:bodyPr wrap="square">
            <a:spAutoFit/>
          </a:bodyPr>
          <a:lstStyle/>
          <a:p>
            <a:pPr algn="just">
              <a:defRPr/>
            </a:pPr>
            <a:endParaRPr lang="pl-PL" sz="1600" b="1" dirty="0" smtClean="0">
              <a:solidFill>
                <a:schemeClr val="accent6"/>
              </a:solidFill>
              <a:latin typeface="Calibri" panose="020F0502020204030204" pitchFamily="34" charset="0"/>
              <a:cs typeface="Times New Roman" panose="02020603050405020304" pitchFamily="18" charset="0"/>
            </a:endParaRPr>
          </a:p>
          <a:p>
            <a:pPr algn="just">
              <a:defRPr/>
            </a:pPr>
            <a:r>
              <a:rPr lang="pl-PL" sz="1600" b="1" u="sng" dirty="0" smtClean="0">
                <a:latin typeface="+mj-lt"/>
                <a:cs typeface="Arial" panose="020B0604020202020204" pitchFamily="34" charset="0"/>
              </a:rPr>
              <a:t>3.4 </a:t>
            </a:r>
            <a:r>
              <a:rPr lang="pl-PL" sz="1600" b="1" u="sng" dirty="0">
                <a:latin typeface="+mj-lt"/>
                <a:cs typeface="Arial" panose="020B0604020202020204" pitchFamily="34" charset="0"/>
              </a:rPr>
              <a:t>Cel realizacji projektu i jego wpływ na realizację celów RPO WO 2014 </a:t>
            </a:r>
            <a:r>
              <a:rPr lang="pl-PL" sz="1600" b="1" u="sng" dirty="0" smtClean="0">
                <a:latin typeface="+mj-lt"/>
                <a:cs typeface="Arial" panose="020B0604020202020204" pitchFamily="34" charset="0"/>
              </a:rPr>
              <a:t>2020</a:t>
            </a:r>
          </a:p>
          <a:p>
            <a:pPr algn="just">
              <a:defRPr/>
            </a:pPr>
            <a:endParaRPr lang="pl-PL" sz="1400" b="1"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Wnioskodawca musi </a:t>
            </a:r>
            <a:r>
              <a:rPr lang="pl-PL" sz="1400" dirty="0">
                <a:latin typeface="+mj-lt"/>
                <a:cs typeface="Arial" panose="020B0604020202020204" pitchFamily="34" charset="0"/>
              </a:rPr>
              <a:t>zdefiniować cel projektu odpowiadając przy tym na pytanie „czemu </a:t>
            </a:r>
            <a:r>
              <a:rPr lang="pl-PL" sz="1400" dirty="0" smtClean="0">
                <a:latin typeface="+mj-lt"/>
                <a:cs typeface="Arial" panose="020B0604020202020204" pitchFamily="34" charset="0"/>
              </a:rPr>
              <a:t/>
            </a:r>
            <a:br>
              <a:rPr lang="pl-PL" sz="1400" dirty="0" smtClean="0">
                <a:latin typeface="+mj-lt"/>
                <a:cs typeface="Arial" panose="020B0604020202020204" pitchFamily="34" charset="0"/>
              </a:rPr>
            </a:br>
            <a:r>
              <a:rPr lang="pl-PL" sz="1400" dirty="0" smtClean="0">
                <a:latin typeface="+mj-lt"/>
                <a:cs typeface="Arial" panose="020B0604020202020204" pitchFamily="34" charset="0"/>
              </a:rPr>
              <a:t>i </a:t>
            </a:r>
            <a:r>
              <a:rPr lang="pl-PL" sz="1400" dirty="0">
                <a:latin typeface="+mj-lt"/>
                <a:cs typeface="Arial" panose="020B0604020202020204" pitchFamily="34" charset="0"/>
              </a:rPr>
              <a:t>komu ma służyć realizacja przedmiotowego projektu”. Opisując cel należy pamiętać, że pod tą definicją nie kryją się osiągnięte efekty rzeczowe. Cel projektu musi odpowiadać zakładanym rezultatom, które zostaną wygenerowane bezpośrednio po zakończeniu realizacji przedsięwzięć zaplanowanych </a:t>
            </a:r>
            <a:r>
              <a:rPr lang="pl-PL" sz="1400" dirty="0" smtClean="0">
                <a:latin typeface="+mj-lt"/>
                <a:cs typeface="Arial" panose="020B0604020202020204" pitchFamily="34" charset="0"/>
              </a:rPr>
              <a:t>w </a:t>
            </a:r>
            <a:r>
              <a:rPr lang="pl-PL" sz="1400" dirty="0">
                <a:latin typeface="+mj-lt"/>
                <a:cs typeface="Arial" panose="020B0604020202020204" pitchFamily="34" charset="0"/>
              </a:rPr>
              <a:t>projekcie. </a:t>
            </a:r>
            <a:endParaRPr lang="pl-PL" sz="1400" dirty="0" smtClean="0">
              <a:latin typeface="+mj-lt"/>
              <a:cs typeface="Arial" panose="020B0604020202020204" pitchFamily="34" charset="0"/>
            </a:endParaRPr>
          </a:p>
          <a:p>
            <a:pPr algn="just">
              <a:defRPr/>
            </a:pPr>
            <a:endParaRPr lang="pl-PL" sz="1400" dirty="0" smtClean="0">
              <a:latin typeface="+mj-lt"/>
              <a:cs typeface="Arial" panose="020B0604020202020204" pitchFamily="34" charset="0"/>
            </a:endParaRPr>
          </a:p>
          <a:p>
            <a:pPr algn="just">
              <a:defRPr/>
            </a:pPr>
            <a:r>
              <a:rPr lang="pl-PL" sz="1400" dirty="0" smtClean="0">
                <a:latin typeface="+mj-lt"/>
                <a:cs typeface="Arial" panose="020B0604020202020204" pitchFamily="34" charset="0"/>
              </a:rPr>
              <a:t>Cel </a:t>
            </a:r>
            <a:r>
              <a:rPr lang="pl-PL" sz="1400" dirty="0">
                <a:latin typeface="+mj-lt"/>
                <a:cs typeface="Arial" panose="020B0604020202020204" pitchFamily="34" charset="0"/>
              </a:rPr>
              <a:t>powinien charakteryzować się cechami zgodnymi z koncepcją </a:t>
            </a:r>
            <a:r>
              <a:rPr lang="pl-PL" sz="1400" dirty="0" smtClean="0">
                <a:latin typeface="+mj-lt"/>
                <a:cs typeface="Arial" panose="020B0604020202020204" pitchFamily="34" charset="0"/>
              </a:rPr>
              <a:t>SMART.</a:t>
            </a:r>
          </a:p>
          <a:p>
            <a:pPr algn="just">
              <a:defRPr/>
            </a:pPr>
            <a:endParaRPr lang="pl-PL" sz="1600" dirty="0" smtClean="0">
              <a:solidFill>
                <a:schemeClr val="accent6">
                  <a:lumMod val="75000"/>
                </a:schemeClr>
              </a:solidFill>
              <a:latin typeface="+mj-lt"/>
              <a:cs typeface="Arial" panose="020B0604020202020204" pitchFamily="34" charset="0"/>
            </a:endParaRPr>
          </a:p>
          <a:p>
            <a:pPr algn="just">
              <a:defRPr/>
            </a:pPr>
            <a:r>
              <a:rPr lang="pl-PL" sz="1600" b="1" dirty="0">
                <a:latin typeface="+mj-lt"/>
                <a:cs typeface="Arial" panose="020B0604020202020204" pitchFamily="34" charset="0"/>
              </a:rPr>
              <a:t>UWAGA</a:t>
            </a:r>
            <a:r>
              <a:rPr lang="pl-PL" sz="1600" b="1" dirty="0" smtClean="0">
                <a:latin typeface="+mj-lt"/>
                <a:cs typeface="Arial" panose="020B0604020202020204" pitchFamily="34" charset="0"/>
              </a:rPr>
              <a:t>! Cel powinien wynikać ze zdiagnozowanych problemów i być na nie odpowiedzią. Celem </a:t>
            </a:r>
            <a:r>
              <a:rPr lang="pl-PL" sz="1600" b="1" dirty="0">
                <a:latin typeface="+mj-lt"/>
                <a:cs typeface="Arial" panose="020B0604020202020204" pitchFamily="34" charset="0"/>
              </a:rPr>
              <a:t>nie powinien być środek do jego osiągnięcia (np. przeszkolenie…, objęcie </a:t>
            </a:r>
            <a:r>
              <a:rPr lang="pl-PL" sz="1600" b="1" dirty="0" smtClean="0">
                <a:latin typeface="+mj-lt"/>
                <a:cs typeface="Arial" panose="020B0604020202020204" pitchFamily="34" charset="0"/>
              </a:rPr>
              <a:t>wsparciem…).</a:t>
            </a:r>
          </a:p>
          <a:p>
            <a:pPr algn="just">
              <a:defRPr/>
            </a:pPr>
            <a:endParaRPr lang="pl-PL" sz="1400" dirty="0" smtClean="0">
              <a:latin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48</a:t>
            </a:fld>
            <a:endParaRPr lang="pl-PL" altLang="pl-PL"/>
          </a:p>
        </p:txBody>
      </p:sp>
    </p:spTree>
    <p:extLst>
      <p:ext uri="{BB962C8B-B14F-4D97-AF65-F5344CB8AC3E}">
        <p14:creationId xmlns:p14="http://schemas.microsoft.com/office/powerpoint/2010/main" xmlns="" val="2123419375"/>
      </p:ext>
    </p:extLst>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362744" y="1422648"/>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214282" y="1196752"/>
            <a:ext cx="8715436" cy="1446550"/>
          </a:xfrm>
          <a:prstGeom prst="rect">
            <a:avLst/>
          </a:prstGeom>
        </p:spPr>
        <p:txBody>
          <a:bodyPr wrap="square">
            <a:spAutoFit/>
          </a:bodyPr>
          <a:lstStyle/>
          <a:p>
            <a:pPr algn="just">
              <a:defRPr/>
            </a:pPr>
            <a:r>
              <a:rPr lang="pl-PL" sz="1600" b="1" u="sng" dirty="0">
                <a:latin typeface="+mj-lt"/>
                <a:cs typeface="Arial" panose="020B0604020202020204" pitchFamily="34" charset="0"/>
              </a:rPr>
              <a:t>3.5 Opis grupy docelowej i uzasadnienie </a:t>
            </a:r>
            <a:r>
              <a:rPr lang="pl-PL" sz="1600" b="1" u="sng" dirty="0" smtClean="0">
                <a:latin typeface="+mj-lt"/>
                <a:cs typeface="Arial" panose="020B0604020202020204" pitchFamily="34" charset="0"/>
              </a:rPr>
              <a:t>wyboru</a:t>
            </a:r>
          </a:p>
          <a:p>
            <a:pPr algn="just">
              <a:defRPr/>
            </a:pPr>
            <a:endParaRPr lang="pl-PL" sz="1600" b="1" u="sng" dirty="0">
              <a:solidFill>
                <a:schemeClr val="accent6">
                  <a:lumMod val="75000"/>
                </a:schemeClr>
              </a:solidFill>
              <a:latin typeface="+mj-lt"/>
              <a:cs typeface="Arial" panose="020B0604020202020204" pitchFamily="34" charset="0"/>
            </a:endParaRPr>
          </a:p>
          <a:p>
            <a:pPr algn="just">
              <a:defRPr/>
            </a:pPr>
            <a:r>
              <a:rPr lang="pl-PL" sz="1400" dirty="0">
                <a:latin typeface="+mj-lt"/>
                <a:cs typeface="Arial" panose="020B0604020202020204" pitchFamily="34" charset="0"/>
              </a:rPr>
              <a:t>Należy opisać osoby i/lub instytucje, które objęte zostaną wsparciem w ramach projektu oraz uzasadnić – uwzględniając specyfikę objętej wsparciem grupy oraz założony cel projektu – wybór konkretnej grupy docelowej spośród wskazanych potencjalnych grup w SZOOP RPO WO 2014-2020 i w regulaminie konkursu. </a:t>
            </a:r>
          </a:p>
          <a:p>
            <a:pPr algn="just">
              <a:defRPr/>
            </a:pPr>
            <a:endParaRPr lang="pl-PL" sz="1400" dirty="0">
              <a:latin typeface="+mj-lt"/>
              <a:cs typeface="Arial" panose="020B0604020202020204" pitchFamily="34"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49</a:t>
            </a:fld>
            <a:endParaRPr lang="pl-PL" altLang="pl-PL"/>
          </a:p>
        </p:txBody>
      </p:sp>
    </p:spTree>
    <p:extLst>
      <p:ext uri="{BB962C8B-B14F-4D97-AF65-F5344CB8AC3E}">
        <p14:creationId xmlns:p14="http://schemas.microsoft.com/office/powerpoint/2010/main" xmlns="" val="3639180889"/>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109664"/>
            <a:ext cx="9144000" cy="130641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323528" y="173354"/>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5529719"/>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Typy beneficjentów</a:t>
            </a:r>
          </a:p>
          <a:p>
            <a:pPr algn="just"/>
            <a:endParaRPr lang="pl-PL" sz="1400" b="1" dirty="0" smtClean="0">
              <a:latin typeface="+mj-lt"/>
            </a:endParaRPr>
          </a:p>
          <a:p>
            <a:pPr algn="just"/>
            <a:r>
              <a:rPr lang="pl-PL" sz="1400" dirty="0" smtClean="0">
                <a:latin typeface="+mj-lt"/>
              </a:rPr>
              <a:t>O dofinansowanie w ramach konkursu mogą ubiegać się: </a:t>
            </a:r>
          </a:p>
          <a:p>
            <a:pPr algn="just"/>
            <a:endParaRPr lang="pl-PL" sz="1400" dirty="0" smtClean="0">
              <a:latin typeface="+mj-lt"/>
            </a:endParaRPr>
          </a:p>
          <a:p>
            <a:pPr marL="285750" indent="-192088" algn="just">
              <a:buFont typeface="Arial" panose="020B0604020202020204" pitchFamily="34" charset="0"/>
              <a:buChar char="•"/>
            </a:pPr>
            <a:r>
              <a:rPr lang="pl-PL" sz="1400" b="1" dirty="0" smtClean="0">
                <a:latin typeface="+mj-lt"/>
              </a:rPr>
              <a:t>Podmioty działające w obszarze wychowania przedszkolnego</a:t>
            </a:r>
            <a:r>
              <a:rPr lang="pl-PL" sz="1400" dirty="0" smtClean="0">
                <a:latin typeface="+mj-lt"/>
              </a:rPr>
              <a:t>.</a:t>
            </a:r>
          </a:p>
          <a:p>
            <a:pPr marL="93662" algn="just"/>
            <a:endParaRPr lang="pl-PL" sz="1400" dirty="0" smtClean="0">
              <a:latin typeface="+mj-lt"/>
            </a:endParaRPr>
          </a:p>
          <a:p>
            <a:r>
              <a:rPr lang="pl-PL" sz="1400" dirty="0">
                <a:latin typeface="Calibri" panose="020F0502020204030204" pitchFamily="34" charset="0"/>
              </a:rPr>
              <a:t>Poprzez podmioty działające w obszarze wychowania przedszkolnego rozumie się:</a:t>
            </a:r>
          </a:p>
          <a:p>
            <a:pPr marL="285750" lvl="0" indent="-285750" algn="just">
              <a:buFont typeface="Arial" panose="020B0604020202020204" pitchFamily="34" charset="0"/>
              <a:buChar char="•"/>
            </a:pPr>
            <a:r>
              <a:rPr lang="pl-PL" sz="1400" dirty="0">
                <a:latin typeface="Calibri" panose="020F0502020204030204" pitchFamily="34" charset="0"/>
              </a:rPr>
              <a:t>podmioty działające na podstawie obowiązujących regulacji prawnych w zakresie wychowania </a:t>
            </a:r>
            <a:r>
              <a:rPr lang="pl-PL" sz="1400" dirty="0" smtClean="0">
                <a:latin typeface="Calibri" panose="020F0502020204030204" pitchFamily="34" charset="0"/>
              </a:rPr>
              <a:t>przedszkolnego </a:t>
            </a:r>
            <a:r>
              <a:rPr lang="pl-PL" sz="1400" dirty="0">
                <a:latin typeface="Calibri" panose="020F0502020204030204" pitchFamily="34" charset="0"/>
              </a:rPr>
              <a:t>i/lub</a:t>
            </a:r>
          </a:p>
          <a:p>
            <a:pPr marL="285750" lvl="0" indent="-285750" algn="just">
              <a:buFont typeface="Arial" panose="020B0604020202020204" pitchFamily="34" charset="0"/>
              <a:buChar char="•"/>
            </a:pPr>
            <a:r>
              <a:rPr lang="pl-PL" sz="1400" dirty="0">
                <a:latin typeface="Calibri" panose="020F0502020204030204" pitchFamily="34" charset="0"/>
              </a:rPr>
              <a:t>podmioty prowadzące działalność gospodarczą, której przeważający numer PKD odpowiada obszarowi wychowania przedszkolnego i/lub</a:t>
            </a:r>
          </a:p>
          <a:p>
            <a:pPr marL="285750" lvl="0" indent="-285750" algn="just">
              <a:buFont typeface="Arial" panose="020B0604020202020204" pitchFamily="34" charset="0"/>
              <a:buChar char="•"/>
            </a:pPr>
            <a:r>
              <a:rPr lang="pl-PL" sz="1400" dirty="0">
                <a:latin typeface="Calibri" panose="020F0502020204030204" pitchFamily="34" charset="0"/>
              </a:rPr>
              <a:t>podmioty posiadające w statucie lub w innym dokumencie (np. w umowie spółki) stanowiącym podstawę jego funkcjonowania zapisy o prowadzeniu działalności w  zakresie wychowania przedszkolnego i/lub</a:t>
            </a:r>
          </a:p>
          <a:p>
            <a:pPr marL="285750" indent="-285750" algn="just">
              <a:buFont typeface="Arial" panose="020B0604020202020204" pitchFamily="34" charset="0"/>
              <a:buChar char="•"/>
            </a:pPr>
            <a:r>
              <a:rPr lang="pl-PL" sz="1400" dirty="0">
                <a:latin typeface="Calibri" panose="020F0502020204030204" pitchFamily="34" charset="0"/>
              </a:rPr>
              <a:t>podmioty, które w sprawozdaniu finansowym, sporządzonym na koniec roku obrachunkowego poprzedzającego rok złożenia wniosku o dofinansowanie, wykazują, iż przeważający przychód uzyskały z prowadzenia działalności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w </a:t>
            </a:r>
            <a:r>
              <a:rPr lang="pl-PL" sz="1400" dirty="0">
                <a:latin typeface="Calibri" panose="020F0502020204030204" pitchFamily="34" charset="0"/>
              </a:rPr>
              <a:t>obszarze wychowania przedszkolnego.</a:t>
            </a:r>
            <a:endParaRPr lang="pl-PL" sz="1400" dirty="0" smtClean="0">
              <a:latin typeface="Calibri" panose="020F0502020204030204" pitchFamily="34" charset="0"/>
            </a:endParaRPr>
          </a:p>
          <a:p>
            <a:pPr marL="93662" algn="just"/>
            <a:endParaRPr lang="pl-PL" sz="1400" dirty="0">
              <a:latin typeface="Calibri" panose="020F0502020204030204" pitchFamily="34" charset="0"/>
            </a:endParaRPr>
          </a:p>
          <a:p>
            <a:pPr marL="285750" indent="-192088" algn="just">
              <a:buFont typeface="Arial" panose="020B0604020202020204" pitchFamily="34" charset="0"/>
              <a:buChar char="•"/>
            </a:pPr>
            <a:endParaRPr lang="pl-PL" sz="1400" dirty="0" smtClean="0">
              <a:latin typeface="+mj-lt"/>
            </a:endParaRPr>
          </a:p>
          <a:p>
            <a:pPr algn="just"/>
            <a:endParaRPr lang="pl-PL" sz="1400" dirty="0" smtClean="0"/>
          </a:p>
          <a:p>
            <a:pPr algn="just"/>
            <a:endParaRPr lang="pl-PL" sz="1400" dirty="0" smtClean="0"/>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3" name="Prostokąt 2"/>
          <p:cNvSpPr/>
          <p:nvPr/>
        </p:nvSpPr>
        <p:spPr>
          <a:xfrm>
            <a:off x="323528" y="3356991"/>
            <a:ext cx="8606190" cy="2790508"/>
          </a:xfrm>
          <a:prstGeom prst="rect">
            <a:avLst/>
          </a:prstGeom>
        </p:spPr>
        <p:txBody>
          <a:bodyPr wrap="square">
            <a:spAutoFit/>
          </a:bodyPr>
          <a:lstStyle/>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000" b="1" baseline="30000" dirty="0">
              <a:ea typeface="Times New Roman" panose="02020603050405020304" pitchFamily="18" charset="0"/>
            </a:endParaRPr>
          </a:p>
          <a:p>
            <a:pPr algn="just"/>
            <a:endParaRPr lang="pl-PL" sz="1000" b="1" baseline="30000" dirty="0" smtClean="0">
              <a:ea typeface="Times New Roman" panose="02020603050405020304" pitchFamily="18" charset="0"/>
            </a:endParaRPr>
          </a:p>
          <a:p>
            <a:pPr algn="just"/>
            <a:endParaRPr lang="pl-PL" sz="1400" dirty="0" smtClean="0">
              <a:latin typeface="+mj-lt"/>
            </a:endParaRPr>
          </a:p>
          <a:p>
            <a:pPr algn="just"/>
            <a:endParaRPr lang="pl-PL" sz="1400" dirty="0">
              <a:latin typeface="+mj-lt"/>
            </a:endParaRPr>
          </a:p>
          <a:p>
            <a:endParaRPr lang="pl-PL" sz="1400" dirty="0">
              <a:latin typeface="+mj-lt"/>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a:t>
            </a:fld>
            <a:endParaRPr lang="pl-PL" altLang="pl-PL"/>
          </a:p>
        </p:txBody>
      </p:sp>
    </p:spTree>
    <p:extLst>
      <p:ext uri="{BB962C8B-B14F-4D97-AF65-F5344CB8AC3E}">
        <p14:creationId xmlns:p14="http://schemas.microsoft.com/office/powerpoint/2010/main" xmlns="" val="2245753493"/>
      </p:ext>
    </p:extLst>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926431"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5324535"/>
          </a:xfrm>
          <a:prstGeom prst="rect">
            <a:avLst/>
          </a:prstGeom>
        </p:spPr>
        <p:txBody>
          <a:bodyPr wrap="square">
            <a:spAutoFit/>
          </a:bodyPr>
          <a:lstStyle/>
          <a:p>
            <a:pPr algn="just">
              <a:defRPr/>
            </a:pPr>
            <a:r>
              <a:rPr lang="pl-PL" sz="1600" b="1" u="sng" dirty="0" smtClean="0">
                <a:latin typeface="+mj-lt"/>
                <a:cs typeface="Times New Roman" panose="02020603050405020304" pitchFamily="18" charset="0"/>
              </a:rPr>
              <a:t>3.6 </a:t>
            </a:r>
            <a:r>
              <a:rPr lang="pl-PL" sz="1600" b="1" u="sng" dirty="0">
                <a:latin typeface="+mj-lt"/>
                <a:cs typeface="Times New Roman" panose="02020603050405020304" pitchFamily="18" charset="0"/>
              </a:rPr>
              <a:t>Potencjał i doświadczenie wnioskodawcy</a:t>
            </a:r>
          </a:p>
          <a:p>
            <a:pPr algn="just">
              <a:defRPr/>
            </a:pPr>
            <a:r>
              <a:rPr lang="pl-PL" sz="1300" dirty="0">
                <a:latin typeface="+mj-lt"/>
                <a:cs typeface="Times New Roman" panose="02020603050405020304" pitchFamily="18" charset="0"/>
              </a:rPr>
              <a:t>W punkcie 3.6 wniosku o dofinansowanie projektu należy opisać, jakie jest doświadczenie wnioskodawcy </a:t>
            </a:r>
            <a:r>
              <a:rPr lang="pl-PL" sz="1300" dirty="0" smtClean="0">
                <a:latin typeface="+mj-lt"/>
                <a:cs typeface="Times New Roman" panose="02020603050405020304" pitchFamily="18" charset="0"/>
              </a:rPr>
              <a:t/>
            </a:r>
            <a:br>
              <a:rPr lang="pl-PL" sz="1300" dirty="0" smtClean="0">
                <a:latin typeface="+mj-lt"/>
                <a:cs typeface="Times New Roman" panose="02020603050405020304" pitchFamily="18" charset="0"/>
              </a:rPr>
            </a:br>
            <a:r>
              <a:rPr lang="pl-PL" sz="1300" dirty="0" smtClean="0">
                <a:latin typeface="+mj-lt"/>
                <a:cs typeface="Times New Roman" panose="02020603050405020304" pitchFamily="18" charset="0"/>
              </a:rPr>
              <a:t>i </a:t>
            </a:r>
            <a:r>
              <a:rPr lang="pl-PL" sz="1300" dirty="0">
                <a:latin typeface="+mj-lt"/>
                <a:cs typeface="Times New Roman" panose="02020603050405020304" pitchFamily="18" charset="0"/>
              </a:rPr>
              <a:t>partnera/ów (jeśli występują) przy realizacji projektów o podobnej tematyce/podobnym zakresie. Na podstawie punktu 3.6 sprawdzana jest wiarygodność projektodawcy, w tym przede wszystkim możliwość skutecznej  i płynnej realizacji projektu. </a:t>
            </a:r>
          </a:p>
          <a:p>
            <a:pPr algn="just">
              <a:defRPr/>
            </a:pPr>
            <a:endParaRPr lang="pl-PL" sz="1300" b="1" u="sng" dirty="0" smtClean="0">
              <a:solidFill>
                <a:schemeClr val="accent6">
                  <a:lumMod val="75000"/>
                </a:schemeClr>
              </a:solidFill>
              <a:latin typeface="+mj-lt"/>
              <a:cs typeface="Times New Roman" panose="02020603050405020304" pitchFamily="18" charset="0"/>
            </a:endParaRPr>
          </a:p>
          <a:p>
            <a:pPr algn="just">
              <a:defRPr/>
            </a:pPr>
            <a:r>
              <a:rPr lang="pl-PL" sz="1300" b="1" dirty="0" smtClean="0">
                <a:latin typeface="+mj-lt"/>
                <a:cs typeface="Times New Roman" panose="02020603050405020304" pitchFamily="18" charset="0"/>
              </a:rPr>
              <a:t>Informacje </a:t>
            </a:r>
            <a:r>
              <a:rPr lang="pl-PL" sz="1300" b="1" dirty="0">
                <a:latin typeface="+mj-lt"/>
                <a:cs typeface="Times New Roman" panose="02020603050405020304" pitchFamily="18" charset="0"/>
              </a:rPr>
              <a:t>niezbędne do wpisania w punkcie 3.6</a:t>
            </a:r>
            <a:r>
              <a:rPr lang="pl-PL" sz="1300" b="1" dirty="0" smtClean="0">
                <a:latin typeface="+mj-lt"/>
                <a:cs typeface="Times New Roman" panose="02020603050405020304" pitchFamily="18" charset="0"/>
              </a:rPr>
              <a:t>:</a:t>
            </a:r>
            <a:endParaRPr lang="pl-PL" sz="1300" b="1" dirty="0">
              <a:latin typeface="+mj-lt"/>
              <a:cs typeface="Times New Roman" panose="02020603050405020304" pitchFamily="18" charset="0"/>
            </a:endParaRPr>
          </a:p>
          <a:p>
            <a:pPr algn="just">
              <a:defRPr/>
            </a:pPr>
            <a:r>
              <a:rPr lang="pl-PL" sz="1300" dirty="0" smtClean="0">
                <a:latin typeface="+mj-lt"/>
                <a:cs typeface="Times New Roman" panose="02020603050405020304" pitchFamily="18" charset="0"/>
              </a:rPr>
              <a:t>1. </a:t>
            </a:r>
            <a:r>
              <a:rPr lang="pl-PL" sz="1300" b="1" dirty="0" smtClean="0">
                <a:latin typeface="+mj-lt"/>
                <a:cs typeface="Times New Roman" panose="02020603050405020304" pitchFamily="18" charset="0"/>
              </a:rPr>
              <a:t>Roczny </a:t>
            </a:r>
            <a:r>
              <a:rPr lang="pl-PL" sz="1300" b="1" dirty="0">
                <a:latin typeface="+mj-lt"/>
                <a:cs typeface="Times New Roman" panose="02020603050405020304" pitchFamily="18" charset="0"/>
              </a:rPr>
              <a:t>obrót wnioskodawcy </a:t>
            </a:r>
            <a:r>
              <a:rPr lang="pl-PL" sz="1300" dirty="0">
                <a:latin typeface="+mj-lt"/>
                <a:cs typeface="Times New Roman" panose="02020603050405020304" pitchFamily="18" charset="0"/>
              </a:rPr>
              <a:t>i/lub partnera (o ile budżet projektu uwzględnia wydatki Partnera) jest równy lub wyższy od </a:t>
            </a:r>
            <a:r>
              <a:rPr lang="pl-PL" sz="1300" dirty="0" smtClean="0">
                <a:latin typeface="+mj-lt"/>
                <a:cs typeface="Times New Roman" panose="02020603050405020304" pitchFamily="18" charset="0"/>
              </a:rPr>
              <a:t>wydatków w </a:t>
            </a:r>
            <a:r>
              <a:rPr lang="pl-PL" sz="1300" dirty="0">
                <a:latin typeface="+mj-lt"/>
                <a:cs typeface="Times New Roman" panose="02020603050405020304" pitchFamily="18" charset="0"/>
              </a:rPr>
              <a:t>projekcie. W przypadku podmiotów nie prowadzących działalności gospodarczej i jednocześnie nie będących jednostkami sektora finansów publicznych należy wskazać przychody. W przypadku jednostek sektora finansów publicznych należy wskazać wydatki</a:t>
            </a:r>
            <a:r>
              <a:rPr lang="pl-PL" sz="1300" dirty="0" smtClean="0">
                <a:latin typeface="+mj-lt"/>
                <a:cs typeface="Times New Roman" panose="02020603050405020304" pitchFamily="18" charset="0"/>
              </a:rPr>
              <a:t>. </a:t>
            </a:r>
          </a:p>
          <a:p>
            <a:pPr algn="just">
              <a:defRPr/>
            </a:pPr>
            <a:r>
              <a:rPr lang="pl-PL" sz="1300" b="1" dirty="0" smtClean="0">
                <a:latin typeface="+mj-lt"/>
                <a:cs typeface="Times New Roman" panose="02020603050405020304" pitchFamily="18" charset="0"/>
              </a:rPr>
              <a:t>UWAGA!!! We wniosku muszą znaleźć się zapisy jednoznacznie wskazujące na obrót/przychód/wydatki. </a:t>
            </a:r>
            <a:br>
              <a:rPr lang="pl-PL" sz="1300" b="1" dirty="0" smtClean="0">
                <a:latin typeface="+mj-lt"/>
                <a:cs typeface="Times New Roman" panose="02020603050405020304" pitchFamily="18" charset="0"/>
              </a:rPr>
            </a:br>
            <a:endParaRPr lang="pl-PL" sz="1300" b="1" dirty="0" smtClean="0">
              <a:latin typeface="+mj-lt"/>
              <a:cs typeface="Times New Roman" panose="02020603050405020304" pitchFamily="18" charset="0"/>
            </a:endParaRPr>
          </a:p>
          <a:p>
            <a:pPr algn="just">
              <a:defRPr/>
            </a:pPr>
            <a:endParaRPr lang="pl-PL" sz="1300" b="1" dirty="0" smtClean="0">
              <a:latin typeface="+mj-lt"/>
              <a:cs typeface="Times New Roman" panose="02020603050405020304" pitchFamily="18" charset="0"/>
            </a:endParaRPr>
          </a:p>
          <a:p>
            <a:pPr algn="just">
              <a:defRPr/>
            </a:pPr>
            <a:r>
              <a:rPr lang="pl-PL" sz="1300" dirty="0" smtClean="0">
                <a:latin typeface="+mj-lt"/>
                <a:cs typeface="Times New Roman" panose="02020603050405020304" pitchFamily="18" charset="0"/>
              </a:rPr>
              <a:t>2</a:t>
            </a:r>
            <a:r>
              <a:rPr lang="pl-PL" sz="1300" dirty="0">
                <a:latin typeface="+mj-lt"/>
                <a:cs typeface="Times New Roman" panose="02020603050405020304" pitchFamily="18" charset="0"/>
              </a:rPr>
              <a:t>. </a:t>
            </a:r>
            <a:r>
              <a:rPr lang="pl-PL" sz="1300" b="1" dirty="0">
                <a:latin typeface="+mj-lt"/>
                <a:cs typeface="Times New Roman" panose="02020603050405020304" pitchFamily="18" charset="0"/>
              </a:rPr>
              <a:t>Opis doświadczenia </a:t>
            </a:r>
            <a:r>
              <a:rPr lang="pl-PL" sz="1300" dirty="0">
                <a:latin typeface="+mj-lt"/>
                <a:cs typeface="Times New Roman" panose="02020603050405020304" pitchFamily="18" charset="0"/>
              </a:rPr>
              <a:t>uwzględniający dotychczasową działalność  wnioskodawcy i/lub partnerów </a:t>
            </a:r>
            <a:r>
              <a:rPr lang="pl-PL" sz="1300" dirty="0" smtClean="0">
                <a:latin typeface="+mj-lt"/>
                <a:cs typeface="Times New Roman" panose="02020603050405020304" pitchFamily="18" charset="0"/>
              </a:rPr>
              <a:t>z </a:t>
            </a:r>
            <a:r>
              <a:rPr lang="pl-PL" sz="1300" dirty="0">
                <a:latin typeface="+mj-lt"/>
                <a:cs typeface="Times New Roman" panose="02020603050405020304" pitchFamily="18" charset="0"/>
              </a:rPr>
              <a:t>uwzględnieniem dotychczasowej działalności:</a:t>
            </a:r>
          </a:p>
          <a:p>
            <a:pPr algn="just">
              <a:defRPr/>
            </a:pPr>
            <a:r>
              <a:rPr lang="pl-PL" sz="1300" dirty="0">
                <a:latin typeface="+mj-lt"/>
                <a:cs typeface="Times New Roman" panose="02020603050405020304" pitchFamily="18" charset="0"/>
              </a:rPr>
              <a:t>	- w obszarze merytorycznym wsparcia projektu (zakres tematyczny),</a:t>
            </a:r>
          </a:p>
          <a:p>
            <a:pPr algn="just">
              <a:defRPr/>
            </a:pPr>
            <a:r>
              <a:rPr lang="pl-PL" sz="1300" dirty="0">
                <a:latin typeface="+mj-lt"/>
                <a:cs typeface="Times New Roman" panose="02020603050405020304" pitchFamily="18" charset="0"/>
              </a:rPr>
              <a:t>	- na rzecz grupy docelowej,</a:t>
            </a:r>
          </a:p>
          <a:p>
            <a:pPr algn="just">
              <a:defRPr/>
            </a:pPr>
            <a:r>
              <a:rPr lang="pl-PL" sz="1300" dirty="0">
                <a:latin typeface="+mj-lt"/>
                <a:cs typeface="Times New Roman" panose="02020603050405020304" pitchFamily="18" charset="0"/>
              </a:rPr>
              <a:t>	- na określonym obszarze terytorialnym, na którym będzie realizowany projekt</a:t>
            </a:r>
            <a:r>
              <a:rPr lang="pl-PL" sz="1300" dirty="0" smtClean="0">
                <a:latin typeface="+mj-lt"/>
                <a:cs typeface="Times New Roman" panose="02020603050405020304" pitchFamily="18" charset="0"/>
              </a:rPr>
              <a:t>.</a:t>
            </a:r>
          </a:p>
          <a:p>
            <a:pPr algn="just">
              <a:defRPr/>
            </a:pPr>
            <a:endParaRPr lang="pl-PL" sz="1300" dirty="0">
              <a:latin typeface="+mj-lt"/>
              <a:cs typeface="Times New Roman" panose="02020603050405020304" pitchFamily="18" charset="0"/>
            </a:endParaRPr>
          </a:p>
          <a:p>
            <a:pPr algn="just">
              <a:defRPr/>
            </a:pPr>
            <a:r>
              <a:rPr lang="pl-PL" sz="1300" dirty="0">
                <a:latin typeface="+mj-lt"/>
                <a:cs typeface="Times New Roman" panose="02020603050405020304" pitchFamily="18" charset="0"/>
              </a:rPr>
              <a:t> 3. </a:t>
            </a:r>
            <a:r>
              <a:rPr lang="pl-PL" sz="1300" b="1" dirty="0">
                <a:latin typeface="+mj-lt"/>
                <a:cs typeface="Times New Roman" panose="02020603050405020304" pitchFamily="18" charset="0"/>
              </a:rPr>
              <a:t>Opis potencjału </a:t>
            </a:r>
            <a:r>
              <a:rPr lang="pl-PL" sz="1300" dirty="0">
                <a:latin typeface="+mj-lt"/>
                <a:cs typeface="Times New Roman" panose="02020603050405020304" pitchFamily="18" charset="0"/>
              </a:rPr>
              <a:t>wnioskodawcy i/lub partnerów  w zakresie:</a:t>
            </a:r>
          </a:p>
          <a:p>
            <a:pPr algn="just">
              <a:defRPr/>
            </a:pPr>
            <a:r>
              <a:rPr lang="pl-PL" sz="1300" dirty="0" smtClean="0">
                <a:latin typeface="+mj-lt"/>
                <a:cs typeface="Times New Roman" panose="02020603050405020304" pitchFamily="18" charset="0"/>
              </a:rPr>
              <a:t>	- </a:t>
            </a:r>
            <a:r>
              <a:rPr lang="pl-PL" sz="1300" dirty="0">
                <a:latin typeface="+mj-lt"/>
                <a:cs typeface="Times New Roman" panose="02020603050405020304" pitchFamily="18" charset="0"/>
              </a:rPr>
              <a:t>zasobów finansowych, jakie wniesie do projektu wnioskodawca i/lub partnerzy,</a:t>
            </a:r>
          </a:p>
          <a:p>
            <a:pPr algn="just">
              <a:defRPr/>
            </a:pPr>
            <a:r>
              <a:rPr lang="pl-PL" sz="1300" dirty="0" smtClean="0">
                <a:latin typeface="+mj-lt"/>
                <a:cs typeface="Times New Roman" panose="02020603050405020304" pitchFamily="18" charset="0"/>
              </a:rPr>
              <a:t>	- </a:t>
            </a:r>
            <a:r>
              <a:rPr lang="pl-PL" sz="1300" dirty="0">
                <a:latin typeface="+mj-lt"/>
                <a:cs typeface="Times New Roman" panose="02020603050405020304" pitchFamily="18" charset="0"/>
              </a:rPr>
              <a:t>potencjału kadrowego wnioskodawcy i/lub partnerów  i sposobu jego wykorzystania w ramach projektu,</a:t>
            </a:r>
          </a:p>
          <a:p>
            <a:pPr algn="just">
              <a:defRPr/>
            </a:pPr>
            <a:r>
              <a:rPr lang="pl-PL" sz="1300" dirty="0">
                <a:latin typeface="+mj-lt"/>
                <a:cs typeface="Times New Roman" panose="02020603050405020304" pitchFamily="18" charset="0"/>
              </a:rPr>
              <a:t>	- potencjału technicznego w tym sprzęt i warunki lokalowe wnioskodawcy i/lub partnerów  oraz  sposoby jego  </a:t>
            </a:r>
          </a:p>
          <a:p>
            <a:pPr algn="just">
              <a:defRPr/>
            </a:pPr>
            <a:r>
              <a:rPr lang="pl-PL" sz="1300" dirty="0">
                <a:latin typeface="+mj-lt"/>
                <a:cs typeface="Times New Roman" panose="02020603050405020304" pitchFamily="18" charset="0"/>
              </a:rPr>
              <a:t>                             wykorzystania w ramach projektu.</a:t>
            </a:r>
          </a:p>
          <a:p>
            <a:pPr algn="just">
              <a:defRPr/>
            </a:pPr>
            <a:endParaRPr lang="pl-PL" sz="1400" dirty="0" smtClean="0">
              <a:cs typeface="Arial" panose="020B0604020202020204" pitchFamily="34"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50</a:t>
            </a:fld>
            <a:endParaRPr lang="pl-PL" altLang="pl-PL"/>
          </a:p>
        </p:txBody>
      </p:sp>
    </p:spTree>
    <p:extLst>
      <p:ext uri="{BB962C8B-B14F-4D97-AF65-F5344CB8AC3E}">
        <p14:creationId xmlns:p14="http://schemas.microsoft.com/office/powerpoint/2010/main" xmlns="" val="3715764748"/>
      </p:ext>
    </p:extLst>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908324" y="5949280"/>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3293209"/>
          </a:xfrm>
          <a:prstGeom prst="rect">
            <a:avLst/>
          </a:prstGeom>
        </p:spPr>
        <p:txBody>
          <a:bodyPr wrap="square">
            <a:spAutoFit/>
          </a:bodyPr>
          <a:lstStyle/>
          <a:p>
            <a:pPr algn="just">
              <a:defRPr/>
            </a:pPr>
            <a:endParaRPr lang="pl-PL" sz="1600" u="sng" dirty="0" smtClean="0">
              <a:latin typeface="+mn-lt"/>
              <a:cs typeface="Times New Roman" panose="02020603050405020304" pitchFamily="18" charset="0"/>
            </a:endParaRPr>
          </a:p>
          <a:p>
            <a:pPr algn="just">
              <a:defRPr/>
            </a:pPr>
            <a:endParaRPr lang="pl-PL" sz="1600" b="1" u="sng" dirty="0" smtClean="0">
              <a:latin typeface="+mn-lt"/>
              <a:cs typeface="Times New Roman" panose="02020603050405020304" pitchFamily="18" charset="0"/>
            </a:endParaRPr>
          </a:p>
          <a:p>
            <a:pPr algn="just">
              <a:defRPr/>
            </a:pPr>
            <a:r>
              <a:rPr lang="pl-PL" sz="1600" b="1" u="sng" dirty="0" smtClean="0">
                <a:latin typeface="+mn-lt"/>
                <a:cs typeface="Times New Roman" panose="02020603050405020304" pitchFamily="18" charset="0"/>
              </a:rPr>
              <a:t>3.7 Miejsce realizacji projektu</a:t>
            </a:r>
          </a:p>
          <a:p>
            <a:pPr algn="just">
              <a:defRPr/>
            </a:pPr>
            <a:endParaRPr lang="pl-PL" sz="1600" b="1" u="sng" dirty="0" smtClean="0">
              <a:latin typeface="+mn-lt"/>
              <a:cs typeface="Times New Roman" panose="02020603050405020304" pitchFamily="18" charset="0"/>
            </a:endParaRPr>
          </a:p>
          <a:p>
            <a:pPr algn="just">
              <a:defRPr/>
            </a:pPr>
            <a:endParaRPr lang="pl-PL" sz="1600" b="1" u="sng" dirty="0" smtClean="0">
              <a:latin typeface="+mn-lt"/>
              <a:cs typeface="Times New Roman" panose="02020603050405020304" pitchFamily="18" charset="0"/>
            </a:endParaRPr>
          </a:p>
          <a:p>
            <a:pPr algn="just">
              <a:defRPr/>
            </a:pPr>
            <a:r>
              <a:rPr lang="pl-PL" sz="1400" dirty="0" smtClean="0">
                <a:latin typeface="+mn-lt"/>
                <a:cs typeface="Times New Roman" panose="02020603050405020304" pitchFamily="18" charset="0"/>
              </a:rPr>
              <a:t>Miejsce realizacji to obszar</a:t>
            </a:r>
            <a:r>
              <a:rPr lang="pl-PL" sz="1400" dirty="0">
                <a:latin typeface="+mn-lt"/>
                <a:cs typeface="Times New Roman" panose="02020603050405020304" pitchFamily="18" charset="0"/>
              </a:rPr>
              <a:t>, </a:t>
            </a:r>
            <a:r>
              <a:rPr lang="pl-PL" sz="1400" dirty="0" smtClean="0">
                <a:latin typeface="+mn-lt"/>
                <a:cs typeface="Times New Roman" panose="02020603050405020304" pitchFamily="18" charset="0"/>
              </a:rPr>
              <a:t>z </a:t>
            </a:r>
            <a:r>
              <a:rPr lang="pl-PL" sz="1400" dirty="0">
                <a:latin typeface="+mn-lt"/>
                <a:cs typeface="Times New Roman" panose="02020603050405020304" pitchFamily="18" charset="0"/>
              </a:rPr>
              <a:t>którego pochodzić będą odbiorcy </a:t>
            </a:r>
            <a:r>
              <a:rPr lang="pl-PL" sz="1400" dirty="0" smtClean="0">
                <a:latin typeface="+mn-lt"/>
                <a:cs typeface="Times New Roman" panose="02020603050405020304" pitchFamily="18" charset="0"/>
              </a:rPr>
              <a:t>wsparcia- uczestnicy projektu.</a:t>
            </a:r>
            <a:endParaRPr lang="pl-PL" sz="1400" dirty="0">
              <a:latin typeface="+mn-lt"/>
              <a:cs typeface="Times New Roman" panose="02020603050405020304" pitchFamily="18" charset="0"/>
            </a:endParaRPr>
          </a:p>
          <a:p>
            <a:pPr algn="just">
              <a:defRPr/>
            </a:pPr>
            <a:r>
              <a:rPr lang="pl-PL" sz="1400" dirty="0">
                <a:latin typeface="+mn-lt"/>
                <a:cs typeface="Times New Roman" panose="02020603050405020304" pitchFamily="18" charset="0"/>
              </a:rPr>
              <a:t>Z rozwijalnej listy należy wybrać powiat, gminę oraz wpisać miejscowość. Natomiast pola dotyczące województwa, podregionu, subregionu zostaną wypełnione automatycznie przez generator wniosku</a:t>
            </a:r>
            <a:r>
              <a:rPr lang="pl-PL" sz="1400" b="1" dirty="0" smtClean="0">
                <a:latin typeface="+mn-lt"/>
                <a:cs typeface="Times New Roman" panose="02020603050405020304" pitchFamily="18" charset="0"/>
              </a:rPr>
              <a:t>.</a:t>
            </a:r>
          </a:p>
          <a:p>
            <a:pPr algn="just">
              <a:defRPr/>
            </a:pPr>
            <a:endParaRPr lang="pl-PL" sz="1400" b="1" dirty="0" smtClean="0">
              <a:latin typeface="+mn-lt"/>
              <a:cs typeface="Times New Roman" panose="02020603050405020304" pitchFamily="18" charset="0"/>
            </a:endParaRPr>
          </a:p>
          <a:p>
            <a:pPr algn="just">
              <a:defRPr/>
            </a:pPr>
            <a:endParaRPr lang="pl-PL" sz="1400" b="1" dirty="0" smtClean="0">
              <a:latin typeface="+mn-lt"/>
              <a:cs typeface="Times New Roman" panose="02020603050405020304" pitchFamily="18" charset="0"/>
            </a:endParaRPr>
          </a:p>
          <a:p>
            <a:pPr algn="just">
              <a:defRPr/>
            </a:pPr>
            <a:r>
              <a:rPr lang="pl-PL" sz="1400" b="1" dirty="0" smtClean="0">
                <a:latin typeface="+mn-lt"/>
                <a:cs typeface="Times New Roman" panose="02020603050405020304" pitchFamily="18" charset="0"/>
              </a:rPr>
              <a:t>UWAGA! Projekt może być realizowany wyłącznie na terenie województwa opolskiego</a:t>
            </a:r>
          </a:p>
          <a:p>
            <a:pPr algn="just">
              <a:defRPr/>
            </a:pPr>
            <a:endParaRPr lang="pl-PL" sz="1600" b="1" dirty="0" smtClean="0">
              <a:latin typeface="Calibri" panose="020F0502020204030204" pitchFamily="34" charset="0"/>
              <a:cs typeface="Times New Roman" panose="02020603050405020304" pitchFamily="18" charset="0"/>
            </a:endParaRPr>
          </a:p>
          <a:p>
            <a:pPr algn="just"/>
            <a:endParaRPr lang="pl-PL" sz="1400" dirty="0">
              <a:latin typeface="+mn-lt"/>
            </a:endParaRPr>
          </a:p>
          <a:p>
            <a:pPr algn="just"/>
            <a:endParaRPr lang="pl-PL" sz="1400" dirty="0" smtClean="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51</a:t>
            </a:fld>
            <a:endParaRPr lang="pl-PL" altLang="pl-PL"/>
          </a:p>
        </p:txBody>
      </p:sp>
    </p:spTree>
    <p:extLst>
      <p:ext uri="{BB962C8B-B14F-4D97-AF65-F5344CB8AC3E}">
        <p14:creationId xmlns:p14="http://schemas.microsoft.com/office/powerpoint/2010/main" xmlns="" val="2480723698"/>
      </p:ext>
    </p:extLst>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2492990"/>
          </a:xfrm>
          <a:prstGeom prst="rect">
            <a:avLst/>
          </a:prstGeom>
        </p:spPr>
        <p:txBody>
          <a:bodyPr wrap="square">
            <a:spAutoFit/>
          </a:bodyPr>
          <a:lstStyle/>
          <a:p>
            <a:pPr algn="just">
              <a:defRPr/>
            </a:pPr>
            <a:r>
              <a:rPr lang="pl-PL" sz="1600" b="1" u="sng" dirty="0" smtClean="0">
                <a:latin typeface="+mj-lt"/>
                <a:cs typeface="Times New Roman" panose="02020603050405020304" pitchFamily="18" charset="0"/>
              </a:rPr>
              <a:t>3.8 Charakterystyka projektu</a:t>
            </a:r>
          </a:p>
          <a:p>
            <a:pPr algn="just">
              <a:defRPr/>
            </a:pPr>
            <a:endParaRPr lang="pl-PL" sz="1400" b="1" dirty="0" smtClean="0">
              <a:latin typeface="+mj-lt"/>
              <a:cs typeface="Times New Roman" panose="02020603050405020304" pitchFamily="18" charset="0"/>
            </a:endParaRPr>
          </a:p>
          <a:p>
            <a:pPr algn="just">
              <a:defRPr/>
            </a:pPr>
            <a:r>
              <a:rPr lang="pl-PL" sz="1400" b="1" dirty="0" smtClean="0">
                <a:latin typeface="+mj-lt"/>
                <a:cs typeface="Times New Roman" panose="02020603050405020304" pitchFamily="18" charset="0"/>
              </a:rPr>
              <a:t>Przedmiotem konkursu jest typ projektu</a:t>
            </a:r>
            <a:r>
              <a:rPr lang="pl-PL" sz="1600" b="1" dirty="0" smtClean="0">
                <a:latin typeface="+mj-lt"/>
                <a:cs typeface="Times New Roman" panose="02020603050405020304" pitchFamily="18" charset="0"/>
              </a:rPr>
              <a:t> wskazany w pkt. 2 Regulaminu konkursu</a:t>
            </a:r>
          </a:p>
          <a:p>
            <a:pPr algn="just">
              <a:defRPr/>
            </a:pPr>
            <a:endParaRPr lang="pl-PL" sz="1400" dirty="0">
              <a:latin typeface="+mn-lt"/>
              <a:cs typeface="Times New Roman" panose="02020603050405020304" pitchFamily="18" charset="0"/>
            </a:endParaRPr>
          </a:p>
          <a:p>
            <a:pPr>
              <a:defRPr/>
            </a:pPr>
            <a:r>
              <a:rPr lang="pl-PL" sz="1400" dirty="0" smtClean="0">
                <a:latin typeface="Calibri" panose="020F0502020204030204" pitchFamily="34" charset="0"/>
                <a:ea typeface="Calibri" panose="020F0502020204030204" pitchFamily="34" charset="0"/>
                <a:cs typeface="Times New Roman" panose="02020603050405020304" pitchFamily="18" charset="0"/>
              </a:rPr>
              <a:t>W </a:t>
            </a:r>
            <a:r>
              <a:rPr lang="pl-PL" sz="1400" dirty="0">
                <a:latin typeface="Calibri" panose="020F0502020204030204" pitchFamily="34" charset="0"/>
                <a:ea typeface="Calibri" panose="020F0502020204030204" pitchFamily="34" charset="0"/>
                <a:cs typeface="Times New Roman" panose="02020603050405020304" pitchFamily="18" charset="0"/>
              </a:rPr>
              <a:t>niniejszym punkcie należy wypełnić tabelę korzystając z rozwijalnej listy. </a:t>
            </a:r>
            <a:br>
              <a:rPr lang="pl-PL" sz="1400" dirty="0">
                <a:latin typeface="Calibri" panose="020F0502020204030204" pitchFamily="34" charset="0"/>
                <a:ea typeface="Calibri" panose="020F0502020204030204" pitchFamily="34" charset="0"/>
                <a:cs typeface="Times New Roman" panose="02020603050405020304" pitchFamily="18" charset="0"/>
              </a:rPr>
            </a:br>
            <a:r>
              <a:rPr lang="pl-PL" sz="1400" dirty="0">
                <a:latin typeface="Calibri" panose="020F0502020204030204" pitchFamily="34" charset="0"/>
                <a:ea typeface="Calibri" panose="020F0502020204030204" pitchFamily="34" charset="0"/>
                <a:cs typeface="Times New Roman" panose="02020603050405020304" pitchFamily="18" charset="0"/>
              </a:rPr>
              <a:t>W poszczególnych polach tj. typ projektu zgodnie z SZOOP, typ projektu dla celów SL2014, powiązanie ze strategiami, należy wybrać odpowiednie opcje. Pole dot. pomocy publicznej jest polem automatycznym wypełnianym na podstawie pkt. 5.1. Ponadto, gdy projekt będzie realizowany za pomocą instrumentów finansowych należy zaznaczyć odpowiedni kwadrat.</a:t>
            </a:r>
          </a:p>
          <a:p>
            <a:pPr algn="just"/>
            <a:endParaRPr lang="pl-PL" sz="1200" dirty="0">
              <a:latin typeface="+mn-lt"/>
            </a:endParaRPr>
          </a:p>
          <a:p>
            <a:pPr algn="just"/>
            <a:endParaRPr lang="pl-PL" sz="1400" dirty="0" smtClean="0">
              <a:latin typeface="+mj-lt"/>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52</a:t>
            </a:fld>
            <a:endParaRPr lang="pl-PL" altLang="pl-PL"/>
          </a:p>
        </p:txBody>
      </p:sp>
    </p:spTree>
    <p:extLst>
      <p:ext uri="{BB962C8B-B14F-4D97-AF65-F5344CB8AC3E}">
        <p14:creationId xmlns:p14="http://schemas.microsoft.com/office/powerpoint/2010/main" xmlns="" val="1024976789"/>
      </p:ext>
    </p:extLst>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647426"/>
          </a:xfrm>
          <a:prstGeom prst="rect">
            <a:avLst/>
          </a:prstGeom>
        </p:spPr>
        <p:txBody>
          <a:bodyPr wrap="square">
            <a:spAutoFit/>
          </a:bodyPr>
          <a:lstStyle/>
          <a:p>
            <a:pPr algn="just">
              <a:defRPr/>
            </a:pPr>
            <a:r>
              <a:rPr lang="pl-PL" sz="1600" b="1" u="sng" dirty="0" smtClean="0">
                <a:latin typeface="+mn-lt"/>
                <a:cs typeface="Times New Roman" panose="02020603050405020304" pitchFamily="18" charset="0"/>
              </a:rPr>
              <a:t>3.9 Klasyfikacja projektu</a:t>
            </a:r>
          </a:p>
          <a:p>
            <a:pPr algn="just">
              <a:defRPr/>
            </a:pPr>
            <a:endParaRPr lang="pl-PL" sz="1400" b="1" dirty="0" smtClean="0">
              <a:latin typeface="+mn-lt"/>
              <a:cs typeface="Times New Roman" panose="02020603050405020304" pitchFamily="18" charset="0"/>
            </a:endParaRPr>
          </a:p>
          <a:p>
            <a:pPr algn="just">
              <a:defRPr/>
            </a:pPr>
            <a:r>
              <a:rPr lang="pl-PL" sz="1400" dirty="0">
                <a:latin typeface="Calibri" panose="020F0502020204030204" pitchFamily="34" charset="0"/>
                <a:cs typeface="Times New Roman" panose="02020603050405020304" pitchFamily="18" charset="0"/>
              </a:rPr>
              <a:t>Z rozwijalnej listy należy wybrać kolejno: </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zakres </a:t>
            </a:r>
            <a:r>
              <a:rPr lang="pl-PL" sz="1400" dirty="0">
                <a:latin typeface="Calibri" panose="020F0502020204030204" pitchFamily="34" charset="0"/>
                <a:cs typeface="Times New Roman" panose="02020603050405020304" pitchFamily="18" charset="0"/>
              </a:rPr>
              <a:t>interwencji (dominujący) – </a:t>
            </a:r>
            <a:r>
              <a:rPr lang="pl-PL" sz="1400" b="1" i="1" dirty="0">
                <a:latin typeface="Calibri" panose="020F0502020204030204" pitchFamily="34" charset="0"/>
                <a:cs typeface="Times New Roman" panose="02020603050405020304" pitchFamily="18" charset="0"/>
              </a:rPr>
              <a:t>„</a:t>
            </a:r>
            <a:r>
              <a:rPr lang="pl-PL" sz="1400" b="1" i="1" dirty="0" smtClean="0">
                <a:latin typeface="Calibri" panose="020F0502020204030204" pitchFamily="34" charset="0"/>
                <a:cs typeface="Times New Roman" panose="02020603050405020304" pitchFamily="18" charset="0"/>
              </a:rPr>
              <a:t>115 Ograniczanie i zapobieganie przedwczesnemu kończeniu nauki…”</a:t>
            </a:r>
            <a:r>
              <a:rPr lang="pl-PL" sz="1400"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zakres </a:t>
            </a:r>
            <a:r>
              <a:rPr lang="pl-PL" sz="1400" dirty="0">
                <a:latin typeface="Calibri" panose="020F0502020204030204" pitchFamily="34" charset="0"/>
                <a:cs typeface="Times New Roman" panose="02020603050405020304" pitchFamily="18" charset="0"/>
              </a:rPr>
              <a:t>interwencji (uzupełniający</a:t>
            </a:r>
            <a:r>
              <a:rPr lang="pl-PL" sz="1400" dirty="0" smtClean="0">
                <a:latin typeface="Calibri" panose="020F0502020204030204" pitchFamily="34" charset="0"/>
                <a:cs typeface="Times New Roman" panose="02020603050405020304" pitchFamily="18" charset="0"/>
              </a:rPr>
              <a:t>) zaznaczyć </a:t>
            </a:r>
            <a:r>
              <a:rPr lang="pl-PL" sz="1400" dirty="0">
                <a:latin typeface="Calibri" panose="020F0502020204030204" pitchFamily="34" charset="0"/>
                <a:cs typeface="Times New Roman" panose="02020603050405020304" pitchFamily="18" charset="0"/>
              </a:rPr>
              <a:t>kwadrat </a:t>
            </a:r>
            <a:r>
              <a:rPr lang="pl-PL" sz="1400" b="1" i="1" dirty="0" smtClean="0">
                <a:latin typeface="Calibri" panose="020F0502020204030204" pitchFamily="34" charset="0"/>
                <a:cs typeface="Times New Roman" panose="02020603050405020304" pitchFamily="18" charset="0"/>
              </a:rPr>
              <a:t>„NIE DOTYCZY”</a:t>
            </a:r>
            <a:r>
              <a:rPr lang="pl-PL" sz="1400" dirty="0" smtClean="0">
                <a:latin typeface="Calibri" panose="020F0502020204030204" pitchFamily="34" charset="0"/>
                <a:cs typeface="Times New Roman" panose="02020603050405020304" pitchFamily="18" charset="0"/>
              </a:rPr>
              <a:t>, </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formę finansowania – </a:t>
            </a:r>
            <a:r>
              <a:rPr lang="pl-PL" sz="1400" b="1" i="1" dirty="0" smtClean="0">
                <a:latin typeface="Calibri" panose="020F0502020204030204" pitchFamily="34" charset="0"/>
                <a:cs typeface="Times New Roman" panose="02020603050405020304" pitchFamily="18" charset="0"/>
              </a:rPr>
              <a:t>„01 Dotacja bezzwrotna”</a:t>
            </a:r>
            <a:r>
              <a:rPr lang="pl-PL" sz="1400"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typ </a:t>
            </a:r>
            <a:r>
              <a:rPr lang="pl-PL" sz="1400" dirty="0">
                <a:latin typeface="Calibri" panose="020F0502020204030204" pitchFamily="34" charset="0"/>
                <a:cs typeface="Times New Roman" panose="02020603050405020304" pitchFamily="18" charset="0"/>
              </a:rPr>
              <a:t>obszaru realizacji – </a:t>
            </a:r>
            <a:r>
              <a:rPr lang="pl-PL" sz="1400" b="1" i="1" dirty="0" smtClean="0">
                <a:latin typeface="Calibri" panose="020F0502020204030204" pitchFamily="34" charset="0"/>
                <a:cs typeface="Times New Roman" panose="02020603050405020304" pitchFamily="18" charset="0"/>
              </a:rPr>
              <a:t>„01 Duże obszary miejskie” </a:t>
            </a:r>
            <a:r>
              <a:rPr lang="pl-PL" sz="1400" dirty="0" smtClean="0">
                <a:latin typeface="Calibri" panose="020F0502020204030204" pitchFamily="34" charset="0"/>
                <a:cs typeface="Times New Roman" panose="02020603050405020304" pitchFamily="18" charset="0"/>
              </a:rPr>
              <a:t>lub </a:t>
            </a:r>
            <a:r>
              <a:rPr lang="pl-PL" sz="1400" b="1" i="1" dirty="0" smtClean="0">
                <a:latin typeface="Calibri" panose="020F0502020204030204" pitchFamily="34" charset="0"/>
                <a:cs typeface="Times New Roman" panose="02020603050405020304" pitchFamily="18" charset="0"/>
              </a:rPr>
              <a:t>„02 Małe obszary miejskie” </a:t>
            </a:r>
            <a:r>
              <a:rPr lang="pl-PL" sz="1400" dirty="0" smtClean="0">
                <a:latin typeface="Calibri" panose="020F0502020204030204" pitchFamily="34" charset="0"/>
                <a:cs typeface="Times New Roman" panose="02020603050405020304" pitchFamily="18" charset="0"/>
              </a:rPr>
              <a:t>lub </a:t>
            </a:r>
            <a:r>
              <a:rPr lang="pl-PL" sz="1400" b="1" i="1" dirty="0" smtClean="0">
                <a:latin typeface="Calibri" panose="020F0502020204030204" pitchFamily="34" charset="0"/>
                <a:cs typeface="Times New Roman" panose="02020603050405020304" pitchFamily="18" charset="0"/>
              </a:rPr>
              <a:t>„03 Obszary wiejskie”</a:t>
            </a:r>
            <a:r>
              <a:rPr lang="pl-PL" sz="1400" i="1" dirty="0" smtClean="0">
                <a:latin typeface="Calibri" panose="020F0502020204030204" pitchFamily="34" charset="0"/>
                <a:cs typeface="Times New Roman" panose="02020603050405020304" pitchFamily="18" charset="0"/>
              </a:rPr>
              <a:t>,</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terytorialne </a:t>
            </a:r>
            <a:r>
              <a:rPr lang="pl-PL" sz="1400" dirty="0">
                <a:latin typeface="Calibri" panose="020F0502020204030204" pitchFamily="34" charset="0"/>
                <a:cs typeface="Times New Roman" panose="02020603050405020304" pitchFamily="18" charset="0"/>
              </a:rPr>
              <a:t>mechanizmy </a:t>
            </a:r>
            <a:r>
              <a:rPr lang="pl-PL" sz="1400" dirty="0" smtClean="0">
                <a:latin typeface="Calibri" panose="020F0502020204030204" pitchFamily="34" charset="0"/>
                <a:cs typeface="Times New Roman" panose="02020603050405020304" pitchFamily="18" charset="0"/>
              </a:rPr>
              <a:t>wdrażania,</a:t>
            </a:r>
            <a:endParaRPr lang="pl-PL" sz="1400" i="1" dirty="0" smtClean="0">
              <a:latin typeface="Calibri" panose="020F0502020204030204" pitchFamily="34" charset="0"/>
              <a:cs typeface="Times New Roman" panose="02020603050405020304" pitchFamily="18" charset="0"/>
            </a:endParaRP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rodzaj </a:t>
            </a:r>
            <a:r>
              <a:rPr lang="pl-PL" sz="1400" dirty="0">
                <a:latin typeface="Calibri" panose="020F0502020204030204" pitchFamily="34" charset="0"/>
                <a:cs typeface="Times New Roman" panose="02020603050405020304" pitchFamily="18" charset="0"/>
              </a:rPr>
              <a:t>działalności gospodarczej </a:t>
            </a:r>
            <a:r>
              <a:rPr lang="pl-PL" sz="1400" dirty="0" smtClean="0">
                <a:latin typeface="Calibri" panose="020F0502020204030204" pitchFamily="34" charset="0"/>
                <a:cs typeface="Times New Roman" panose="02020603050405020304" pitchFamily="18" charset="0"/>
              </a:rPr>
              <a:t>projektu,</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branże kluczowe,</a:t>
            </a:r>
          </a:p>
          <a:p>
            <a:pPr marL="285750" indent="-285750" algn="just">
              <a:buFontTx/>
              <a:buChar char="-"/>
              <a:defRPr/>
            </a:pPr>
            <a:r>
              <a:rPr lang="pl-PL" sz="1400" dirty="0" smtClean="0">
                <a:latin typeface="Calibri" panose="020F0502020204030204" pitchFamily="34" charset="0"/>
                <a:cs typeface="Times New Roman" panose="02020603050405020304" pitchFamily="18" charset="0"/>
              </a:rPr>
              <a:t>temat uzupełniający</a:t>
            </a:r>
            <a:r>
              <a:rPr lang="pl-PL" sz="1400" dirty="0">
                <a:latin typeface="Calibri" panose="020F0502020204030204" pitchFamily="34" charset="0"/>
                <a:cs typeface="Times New Roman" panose="02020603050405020304" pitchFamily="18" charset="0"/>
              </a:rPr>
              <a:t> </a:t>
            </a:r>
            <a:r>
              <a:rPr lang="pl-PL" sz="1400" dirty="0" smtClean="0">
                <a:latin typeface="Calibri" panose="020F0502020204030204" pitchFamily="34" charset="0"/>
                <a:cs typeface="Times New Roman" panose="02020603050405020304" pitchFamily="18" charset="0"/>
              </a:rPr>
              <a:t>(np. „08 Nie dotyczy”).</a:t>
            </a:r>
          </a:p>
          <a:p>
            <a:pPr algn="just">
              <a:defRPr/>
            </a:pPr>
            <a:endParaRPr lang="pl-PL" sz="1400" b="1" u="sng" dirty="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cs typeface="Times New Roman" panose="02020603050405020304" pitchFamily="18" charset="0"/>
              </a:rPr>
              <a:t>Uwaga! W </a:t>
            </a:r>
            <a:r>
              <a:rPr lang="pl-PL" sz="1400" b="1" dirty="0">
                <a:latin typeface="Calibri" panose="020F0502020204030204" pitchFamily="34" charset="0"/>
                <a:cs typeface="Times New Roman" panose="02020603050405020304" pitchFamily="18" charset="0"/>
              </a:rPr>
              <a:t>przypadku typu obszaru realizacji i tematu uzupełniającego należy wpisać typ i temat dominujący </a:t>
            </a:r>
            <a:r>
              <a:rPr lang="pl-PL" sz="1400" b="1" dirty="0" smtClean="0">
                <a:latin typeface="Calibri" panose="020F0502020204030204" pitchFamily="34" charset="0"/>
                <a:cs typeface="Times New Roman" panose="02020603050405020304" pitchFamily="18" charset="0"/>
              </a:rPr>
              <a:t/>
            </a:r>
            <a:br>
              <a:rPr lang="pl-PL" sz="1400" b="1" dirty="0" smtClean="0">
                <a:latin typeface="Calibri" panose="020F0502020204030204" pitchFamily="34" charset="0"/>
                <a:cs typeface="Times New Roman" panose="02020603050405020304" pitchFamily="18" charset="0"/>
              </a:rPr>
            </a:br>
            <a:r>
              <a:rPr lang="pl-PL" sz="1400" b="1" dirty="0" smtClean="0">
                <a:latin typeface="Calibri" panose="020F0502020204030204" pitchFamily="34" charset="0"/>
                <a:cs typeface="Times New Roman" panose="02020603050405020304" pitchFamily="18" charset="0"/>
              </a:rPr>
              <a:t>w </a:t>
            </a:r>
            <a:r>
              <a:rPr lang="pl-PL" sz="1400" b="1" dirty="0">
                <a:latin typeface="Calibri" panose="020F0502020204030204" pitchFamily="34" charset="0"/>
                <a:cs typeface="Times New Roman" panose="02020603050405020304" pitchFamily="18" charset="0"/>
              </a:rPr>
              <a:t>projekcie. </a:t>
            </a:r>
            <a:endParaRPr lang="pl-PL" sz="1400" b="1" dirty="0" smtClean="0">
              <a:latin typeface="Calibri" panose="020F0502020204030204" pitchFamily="34" charset="0"/>
              <a:cs typeface="Times New Roman" panose="02020603050405020304" pitchFamily="18" charset="0"/>
            </a:endParaRPr>
          </a:p>
          <a:p>
            <a:pPr algn="just">
              <a:defRPr/>
            </a:pPr>
            <a:r>
              <a:rPr lang="pl-PL" sz="1400" dirty="0" smtClean="0">
                <a:latin typeface="Calibri" panose="020F0502020204030204" pitchFamily="34" charset="0"/>
                <a:cs typeface="Times New Roman" panose="02020603050405020304" pitchFamily="18" charset="0"/>
              </a:rPr>
              <a:t>Terytorialne </a:t>
            </a:r>
            <a:r>
              <a:rPr lang="pl-PL" sz="1400" dirty="0">
                <a:latin typeface="Calibri" panose="020F0502020204030204" pitchFamily="34" charset="0"/>
                <a:cs typeface="Times New Roman" panose="02020603050405020304" pitchFamily="18" charset="0"/>
              </a:rPr>
              <a:t>mechanizmy wdrażania należy wybrać z listy rozwijalnej zgodnie z tabelą 4 załącznika nr 1 Rozporządzenia Wykonawczego Komisji (UE) NR 215/2014 z dnia 7 marca 2014 r. Natomiast wskazany rodzaj działalności powinien być zgodny z tabelą 7 załącznika 1 ww. rozporządzenia. </a:t>
            </a:r>
            <a:endParaRPr lang="pl-PL" sz="1400" dirty="0" smtClean="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cs typeface="Times New Roman" panose="02020603050405020304" pitchFamily="18" charset="0"/>
              </a:rPr>
              <a:t>UWAGA! Dane</a:t>
            </a:r>
            <a:r>
              <a:rPr lang="pl-PL" sz="1400" b="1" dirty="0">
                <a:latin typeface="Calibri" panose="020F0502020204030204" pitchFamily="34" charset="0"/>
                <a:cs typeface="Times New Roman" panose="02020603050405020304" pitchFamily="18" charset="0"/>
              </a:rPr>
              <a:t>, </a:t>
            </a:r>
            <a:r>
              <a:rPr lang="pl-PL" sz="1400" b="1" dirty="0" smtClean="0">
                <a:latin typeface="Calibri" panose="020F0502020204030204" pitchFamily="34" charset="0"/>
                <a:cs typeface="Times New Roman" panose="02020603050405020304" pitchFamily="18" charset="0"/>
              </a:rPr>
              <a:t>o </a:t>
            </a:r>
            <a:r>
              <a:rPr lang="pl-PL" sz="1400" b="1" dirty="0">
                <a:latin typeface="Calibri" panose="020F0502020204030204" pitchFamily="34" charset="0"/>
                <a:cs typeface="Times New Roman" panose="02020603050405020304" pitchFamily="18" charset="0"/>
              </a:rPr>
              <a:t>których mowa powyżej</a:t>
            </a:r>
            <a:r>
              <a:rPr lang="pl-PL" sz="1400" b="1" dirty="0" smtClean="0">
                <a:latin typeface="Calibri" panose="020F0502020204030204" pitchFamily="34" charset="0"/>
                <a:cs typeface="Times New Roman" panose="02020603050405020304" pitchFamily="18" charset="0"/>
              </a:rPr>
              <a:t>, muszą być zgodne </a:t>
            </a:r>
            <a:r>
              <a:rPr lang="pl-PL" sz="1400" b="1" dirty="0">
                <a:latin typeface="Calibri" panose="020F0502020204030204" pitchFamily="34" charset="0"/>
                <a:cs typeface="Times New Roman" panose="02020603050405020304" pitchFamily="18" charset="0"/>
              </a:rPr>
              <a:t>z aktualnym stanem prawnym, wskazanym </a:t>
            </a:r>
            <a:r>
              <a:rPr lang="pl-PL" sz="1400" b="1" dirty="0" smtClean="0">
                <a:latin typeface="Calibri" panose="020F0502020204030204" pitchFamily="34" charset="0"/>
                <a:cs typeface="Times New Roman" panose="02020603050405020304" pitchFamily="18" charset="0"/>
              </a:rPr>
              <a:t/>
            </a:r>
            <a:br>
              <a:rPr lang="pl-PL" sz="1400" b="1" dirty="0" smtClean="0">
                <a:latin typeface="Calibri" panose="020F0502020204030204" pitchFamily="34" charset="0"/>
                <a:cs typeface="Times New Roman" panose="02020603050405020304" pitchFamily="18" charset="0"/>
              </a:rPr>
            </a:br>
            <a:r>
              <a:rPr lang="pl-PL" sz="1400" b="1" dirty="0" smtClean="0">
                <a:latin typeface="Calibri" panose="020F0502020204030204" pitchFamily="34" charset="0"/>
                <a:cs typeface="Times New Roman" panose="02020603050405020304" pitchFamily="18" charset="0"/>
              </a:rPr>
              <a:t>w </a:t>
            </a:r>
            <a:r>
              <a:rPr lang="pl-PL" sz="1400" b="1" dirty="0">
                <a:latin typeface="Calibri" panose="020F0502020204030204" pitchFamily="34" charset="0"/>
                <a:cs typeface="Times New Roman" panose="02020603050405020304" pitchFamily="18" charset="0"/>
              </a:rPr>
              <a:t>dokumentach rejestrowych ujętych w pkt. 2.5 wniosku o dofinansowanie projektu</a:t>
            </a:r>
            <a:r>
              <a:rPr lang="pl-PL" sz="1400" b="1" dirty="0" smtClean="0">
                <a:latin typeface="Calibri" panose="020F0502020204030204" pitchFamily="34" charset="0"/>
                <a:cs typeface="Times New Roman" panose="02020603050405020304" pitchFamily="18" charset="0"/>
              </a:rPr>
              <a:t>.</a:t>
            </a:r>
          </a:p>
          <a:p>
            <a:pPr algn="just">
              <a:defRPr/>
            </a:pPr>
            <a:endParaRPr lang="pl-PL" sz="1400" dirty="0" smtClean="0">
              <a:latin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53</a:t>
            </a:fld>
            <a:endParaRPr lang="pl-PL" altLang="pl-PL"/>
          </a:p>
        </p:txBody>
      </p:sp>
    </p:spTree>
    <p:extLst>
      <p:ext uri="{BB962C8B-B14F-4D97-AF65-F5344CB8AC3E}">
        <p14:creationId xmlns:p14="http://schemas.microsoft.com/office/powerpoint/2010/main" xmlns="" val="1888446150"/>
      </p:ext>
    </p:extLst>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770537"/>
          </a:xfrm>
          <a:prstGeom prst="rect">
            <a:avLst/>
          </a:prstGeom>
        </p:spPr>
        <p:txBody>
          <a:bodyPr wrap="square">
            <a:spAutoFit/>
          </a:bodyPr>
          <a:lstStyle/>
          <a:p>
            <a:pPr lvl="0" algn="just">
              <a:defRPr/>
            </a:pPr>
            <a:r>
              <a:rPr lang="pl-PL" sz="1600" b="1" u="sng" dirty="0" smtClean="0">
                <a:latin typeface="+mn-lt"/>
                <a:cs typeface="Times New Roman" panose="02020603050405020304" pitchFamily="18" charset="0"/>
              </a:rPr>
              <a:t>3.10 </a:t>
            </a:r>
            <a:r>
              <a:rPr lang="pl-PL" sz="1600" b="1" u="sng" dirty="0">
                <a:latin typeface="+mn-lt"/>
                <a:cs typeface="Times New Roman" panose="02020603050405020304" pitchFamily="18" charset="0"/>
              </a:rPr>
              <a:t>Identyfikacja projektów komplementarnych i efektów </a:t>
            </a:r>
            <a:r>
              <a:rPr lang="pl-PL" sz="1600" b="1" u="sng" dirty="0" smtClean="0">
                <a:latin typeface="+mn-lt"/>
                <a:cs typeface="Times New Roman" panose="02020603050405020304" pitchFamily="18" charset="0"/>
              </a:rPr>
              <a:t>synergii</a:t>
            </a:r>
          </a:p>
          <a:p>
            <a:pPr lvl="0" algn="just">
              <a:defRPr/>
            </a:pPr>
            <a:endParaRPr lang="pl-PL" sz="1600" b="1" u="sng" dirty="0">
              <a:solidFill>
                <a:prstClr val="black"/>
              </a:solidFill>
              <a:latin typeface="+mn-lt"/>
              <a:cs typeface="Times New Roman" panose="02020603050405020304" pitchFamily="18" charset="0"/>
            </a:endParaRPr>
          </a:p>
          <a:p>
            <a:pPr lvl="0" algn="just">
              <a:defRPr/>
            </a:pPr>
            <a:r>
              <a:rPr lang="pl-PL" sz="1400" dirty="0" smtClean="0">
                <a:solidFill>
                  <a:prstClr val="black"/>
                </a:solidFill>
                <a:latin typeface="Calibri" panose="020F0502020204030204" pitchFamily="34" charset="0"/>
                <a:cs typeface="Times New Roman" panose="02020603050405020304" pitchFamily="18" charset="0"/>
              </a:rPr>
              <a:t>Projekt zgłaszany do wsparcia może być elementem realizacji szerszego przedsięwzięcia, jak również pozostawać </a:t>
            </a:r>
            <a:br>
              <a:rPr lang="pl-PL" sz="1400" dirty="0" smtClean="0">
                <a:solidFill>
                  <a:prstClr val="black"/>
                </a:solidFill>
                <a:latin typeface="Calibri" panose="020F0502020204030204" pitchFamily="34" charset="0"/>
                <a:cs typeface="Times New Roman" panose="02020603050405020304" pitchFamily="18" charset="0"/>
              </a:rPr>
            </a:br>
            <a:r>
              <a:rPr lang="pl-PL" sz="1400" dirty="0" smtClean="0">
                <a:solidFill>
                  <a:prstClr val="black"/>
                </a:solidFill>
                <a:latin typeface="Calibri" panose="020F0502020204030204" pitchFamily="34" charset="0"/>
                <a:cs typeface="Times New Roman" panose="02020603050405020304" pitchFamily="18" charset="0"/>
              </a:rPr>
              <a:t>w związku z realizacją innych projektów. </a:t>
            </a:r>
          </a:p>
          <a:p>
            <a:pPr lvl="0" algn="just">
              <a:defRPr/>
            </a:pPr>
            <a:r>
              <a:rPr lang="pl-PL" sz="1400" dirty="0" smtClean="0">
                <a:solidFill>
                  <a:prstClr val="black"/>
                </a:solidFill>
                <a:latin typeface="Calibri" panose="020F0502020204030204" pitchFamily="34" charset="0"/>
                <a:cs typeface="Times New Roman" panose="02020603050405020304" pitchFamily="18" charset="0"/>
              </a:rPr>
              <a:t>Należy </a:t>
            </a:r>
            <a:r>
              <a:rPr lang="pl-PL" sz="1400" dirty="0">
                <a:solidFill>
                  <a:prstClr val="black"/>
                </a:solidFill>
                <a:latin typeface="Calibri" panose="020F0502020204030204" pitchFamily="34" charset="0"/>
                <a:cs typeface="Times New Roman" panose="02020603050405020304" pitchFamily="18" charset="0"/>
              </a:rPr>
              <a:t>wskazać projekty powiązane logicznie i tematycznie z innymi realizowanymi / zrealizowanymi </a:t>
            </a:r>
            <a:r>
              <a:rPr lang="pl-PL" sz="1400" dirty="0" smtClean="0">
                <a:solidFill>
                  <a:prstClr val="black"/>
                </a:solidFill>
                <a:latin typeface="Calibri" panose="020F0502020204030204" pitchFamily="34" charset="0"/>
                <a:cs typeface="Times New Roman" panose="02020603050405020304" pitchFamily="18" charset="0"/>
              </a:rPr>
              <a:t>projektami.</a:t>
            </a:r>
          </a:p>
          <a:p>
            <a:pPr lvl="0" algn="just">
              <a:defRPr/>
            </a:pPr>
            <a:r>
              <a:rPr lang="pl-PL" sz="1400" dirty="0" smtClean="0">
                <a:solidFill>
                  <a:prstClr val="black"/>
                </a:solidFill>
                <a:latin typeface="Calibri" panose="020F0502020204030204" pitchFamily="34" charset="0"/>
                <a:cs typeface="Times New Roman" panose="02020603050405020304" pitchFamily="18" charset="0"/>
              </a:rPr>
              <a:t>W </a:t>
            </a:r>
            <a:r>
              <a:rPr lang="pl-PL" sz="1400" dirty="0">
                <a:solidFill>
                  <a:prstClr val="black"/>
                </a:solidFill>
                <a:latin typeface="Calibri" panose="020F0502020204030204" pitchFamily="34" charset="0"/>
                <a:cs typeface="Times New Roman" panose="02020603050405020304" pitchFamily="18" charset="0"/>
              </a:rPr>
              <a:t>polu </a:t>
            </a:r>
            <a:r>
              <a:rPr lang="pl-PL" sz="1400" i="1" dirty="0">
                <a:solidFill>
                  <a:prstClr val="black"/>
                </a:solidFill>
                <a:latin typeface="Calibri" panose="020F0502020204030204" pitchFamily="34" charset="0"/>
                <a:cs typeface="Times New Roman" panose="02020603050405020304" pitchFamily="18" charset="0"/>
              </a:rPr>
              <a:t>Dane o projekcie </a:t>
            </a:r>
            <a:r>
              <a:rPr lang="pl-PL" sz="1400" dirty="0">
                <a:solidFill>
                  <a:prstClr val="black"/>
                </a:solidFill>
                <a:latin typeface="Calibri" panose="020F0502020204030204" pitchFamily="34" charset="0"/>
                <a:cs typeface="Times New Roman" panose="02020603050405020304" pitchFamily="18" charset="0"/>
              </a:rPr>
              <a:t>należy wpisać nazwę programu, z którego projekt otrzymał dofinansowanie, wartość całkowitą projektu, wartość dofinansowania oraz okres realizacji. Natomiast w polu </a:t>
            </a:r>
            <a:r>
              <a:rPr lang="pl-PL" sz="1400" i="1" dirty="0">
                <a:solidFill>
                  <a:prstClr val="black"/>
                </a:solidFill>
                <a:latin typeface="Calibri" panose="020F0502020204030204" pitchFamily="34" charset="0"/>
                <a:cs typeface="Times New Roman" panose="02020603050405020304" pitchFamily="18" charset="0"/>
              </a:rPr>
              <a:t>Opis powiązania </a:t>
            </a:r>
            <a:r>
              <a:rPr lang="pl-PL" sz="1400" dirty="0">
                <a:solidFill>
                  <a:prstClr val="black"/>
                </a:solidFill>
                <a:latin typeface="Calibri" panose="020F0502020204030204" pitchFamily="34" charset="0"/>
                <a:cs typeface="Times New Roman" panose="02020603050405020304" pitchFamily="18" charset="0"/>
              </a:rPr>
              <a:t>należy ująć najważniejsze rezultaty i rozwiązania wypracowane w ramach </a:t>
            </a:r>
            <a:r>
              <a:rPr lang="pl-PL" sz="1400" dirty="0" smtClean="0">
                <a:solidFill>
                  <a:prstClr val="black"/>
                </a:solidFill>
                <a:latin typeface="Calibri" panose="020F0502020204030204" pitchFamily="34" charset="0"/>
                <a:cs typeface="Times New Roman" panose="02020603050405020304" pitchFamily="18" charset="0"/>
              </a:rPr>
              <a:t>projektu </a:t>
            </a:r>
            <a:r>
              <a:rPr lang="pl-PL" sz="1400" dirty="0">
                <a:solidFill>
                  <a:prstClr val="black"/>
                </a:solidFill>
                <a:latin typeface="Calibri" panose="020F0502020204030204" pitchFamily="34" charset="0"/>
                <a:cs typeface="Times New Roman" panose="02020603050405020304" pitchFamily="18" charset="0"/>
              </a:rPr>
              <a:t>komplementarnego. W kolejnej kolumnie należy wpisać planowany efekt </a:t>
            </a:r>
            <a:r>
              <a:rPr lang="pl-PL" sz="1400" dirty="0" smtClean="0">
                <a:solidFill>
                  <a:prstClr val="black"/>
                </a:solidFill>
                <a:latin typeface="Calibri" panose="020F0502020204030204" pitchFamily="34" charset="0"/>
                <a:cs typeface="Times New Roman" panose="02020603050405020304" pitchFamily="18" charset="0"/>
              </a:rPr>
              <a:t>synergii </a:t>
            </a:r>
            <a:r>
              <a:rPr lang="pl-PL" sz="1400" dirty="0">
                <a:solidFill>
                  <a:prstClr val="black"/>
                </a:solidFill>
                <a:latin typeface="Calibri" panose="020F0502020204030204" pitchFamily="34" charset="0"/>
                <a:cs typeface="Times New Roman" panose="02020603050405020304" pitchFamily="18" charset="0"/>
              </a:rPr>
              <a:t>natomiast w polu </a:t>
            </a:r>
            <a:r>
              <a:rPr lang="pl-PL" sz="1400" i="1" dirty="0" smtClean="0">
                <a:solidFill>
                  <a:prstClr val="black"/>
                </a:solidFill>
                <a:latin typeface="Calibri" panose="020F0502020204030204" pitchFamily="34" charset="0"/>
                <a:cs typeface="Times New Roman" panose="02020603050405020304" pitchFamily="18" charset="0"/>
              </a:rPr>
              <a:t>Typ i zakres komplementarności </a:t>
            </a:r>
            <a:r>
              <a:rPr lang="pl-PL" sz="1400" dirty="0" smtClean="0">
                <a:solidFill>
                  <a:prstClr val="black"/>
                </a:solidFill>
                <a:latin typeface="Calibri" panose="020F0502020204030204" pitchFamily="34" charset="0"/>
                <a:cs typeface="Times New Roman" panose="02020603050405020304" pitchFamily="18" charset="0"/>
              </a:rPr>
              <a:t>należy </a:t>
            </a:r>
            <a:r>
              <a:rPr lang="pl-PL" sz="1400" dirty="0">
                <a:solidFill>
                  <a:prstClr val="black"/>
                </a:solidFill>
                <a:latin typeface="Calibri" panose="020F0502020204030204" pitchFamily="34" charset="0"/>
                <a:cs typeface="Times New Roman" panose="02020603050405020304" pitchFamily="18" charset="0"/>
              </a:rPr>
              <a:t>z listy rozwijalnej wybrać właściwe opcje. Wnioskodawca może podać kilka projektów, z którymi powiązany jest projekt zgłaszany do wsparcia</a:t>
            </a:r>
            <a:r>
              <a:rPr lang="pl-PL" sz="1400" dirty="0" smtClean="0">
                <a:solidFill>
                  <a:prstClr val="black"/>
                </a:solidFill>
                <a:latin typeface="Calibri" panose="020F0502020204030204" pitchFamily="34" charset="0"/>
                <a:cs typeface="Times New Roman" panose="02020603050405020304" pitchFamily="18" charset="0"/>
              </a:rPr>
              <a:t>.</a:t>
            </a:r>
            <a:endParaRPr lang="pl-PL" sz="1400" b="1" dirty="0">
              <a:latin typeface="+mn-lt"/>
              <a:cs typeface="Times New Roman" panose="02020603050405020304" pitchFamily="18" charset="0"/>
            </a:endParaRPr>
          </a:p>
          <a:p>
            <a:pPr algn="just">
              <a:defRPr/>
            </a:pPr>
            <a:endParaRPr lang="pl-PL" sz="1400" b="1" dirty="0" smtClean="0">
              <a:latin typeface="+mn-lt"/>
              <a:cs typeface="Times New Roman" panose="02020603050405020304" pitchFamily="18" charset="0"/>
            </a:endParaRPr>
          </a:p>
          <a:p>
            <a:pPr algn="just">
              <a:defRPr/>
            </a:pPr>
            <a:r>
              <a:rPr lang="pl-PL" sz="1600" b="1" u="sng" dirty="0" smtClean="0">
                <a:latin typeface="+mn-lt"/>
                <a:cs typeface="Times New Roman" panose="02020603050405020304" pitchFamily="18" charset="0"/>
              </a:rPr>
              <a:t>3.11 Promocja projektu</a:t>
            </a:r>
          </a:p>
          <a:p>
            <a:pPr algn="just">
              <a:defRPr/>
            </a:pPr>
            <a:r>
              <a:rPr lang="pl-PL" sz="1400" dirty="0" smtClean="0">
                <a:latin typeface="Calibri" panose="020F0502020204030204" pitchFamily="34" charset="0"/>
                <a:cs typeface="Times New Roman" panose="02020603050405020304" pitchFamily="18" charset="0"/>
              </a:rPr>
              <a:t>Działania informacyjne i promocyjne muszą być realizowane zgodnie z </a:t>
            </a:r>
            <a:r>
              <a:rPr lang="pl-PL" sz="1400" i="1" dirty="0" smtClean="0">
                <a:latin typeface="Calibri" panose="020F0502020204030204" pitchFamily="34" charset="0"/>
                <a:cs typeface="Times New Roman" panose="02020603050405020304" pitchFamily="18" charset="0"/>
              </a:rPr>
              <a:t>Wytycznymi w zakresie informacji i promocji programów operacyjnych polityki spójności na lata 2014-2020.  </a:t>
            </a:r>
          </a:p>
          <a:p>
            <a:pPr algn="just">
              <a:defRPr/>
            </a:pPr>
            <a:endParaRPr lang="pl-PL" sz="1400" i="1" dirty="0" smtClean="0">
              <a:latin typeface="Calibri" panose="020F0502020204030204" pitchFamily="34" charset="0"/>
              <a:cs typeface="Times New Roman" panose="02020603050405020304" pitchFamily="18" charset="0"/>
            </a:endParaRPr>
          </a:p>
          <a:p>
            <a:pPr algn="just">
              <a:defRPr/>
            </a:pPr>
            <a:r>
              <a:rPr lang="pl-PL" sz="1400" b="1" u="sng" dirty="0" smtClean="0">
                <a:latin typeface="Calibri" panose="020F0502020204030204" pitchFamily="34" charset="0"/>
                <a:cs typeface="Times New Roman" panose="02020603050405020304" pitchFamily="18" charset="0"/>
              </a:rPr>
              <a:t>Wydatki związane z promocją projektu ponoszone są wyłącznie w ramach kosztów pośrednich.</a:t>
            </a:r>
          </a:p>
          <a:p>
            <a:pPr algn="just">
              <a:defRPr/>
            </a:pPr>
            <a:endParaRPr lang="pl-PL" sz="1600" u="sng" dirty="0" smtClean="0">
              <a:solidFill>
                <a:schemeClr val="accent6">
                  <a:lumMod val="75000"/>
                </a:schemeClr>
              </a:solidFill>
              <a:latin typeface="Calibri" panose="020F0502020204030204" pitchFamily="34" charset="0"/>
              <a:cs typeface="Times New Roman" panose="02020603050405020304" pitchFamily="18" charset="0"/>
            </a:endParaRPr>
          </a:p>
          <a:p>
            <a:pPr algn="just">
              <a:defRPr/>
            </a:pPr>
            <a:r>
              <a:rPr lang="pl-PL" sz="1600" b="1" u="sng" dirty="0" smtClean="0">
                <a:latin typeface="Calibri" panose="020F0502020204030204" pitchFamily="34" charset="0"/>
                <a:cs typeface="Times New Roman" panose="02020603050405020304" pitchFamily="18" charset="0"/>
              </a:rPr>
              <a:t>3.12 Informacja na temat realizacji usług finansowanych poza Funduszem Pracy</a:t>
            </a:r>
          </a:p>
          <a:p>
            <a:pPr algn="just">
              <a:defRPr/>
            </a:pPr>
            <a:r>
              <a:rPr lang="pl-PL" sz="1400" dirty="0" smtClean="0">
                <a:latin typeface="Calibri" panose="020F0502020204030204" pitchFamily="34" charset="0"/>
                <a:cs typeface="Times New Roman" panose="02020603050405020304" pitchFamily="18" charset="0"/>
              </a:rPr>
              <a:t>Należy wpisać „</a:t>
            </a:r>
            <a:r>
              <a:rPr lang="pl-PL" sz="1400" b="1" dirty="0" smtClean="0">
                <a:latin typeface="Calibri" panose="020F0502020204030204" pitchFamily="34" charset="0"/>
                <a:cs typeface="Times New Roman" panose="02020603050405020304" pitchFamily="18" charset="0"/>
              </a:rPr>
              <a:t>nie dotyczy”</a:t>
            </a:r>
            <a:r>
              <a:rPr lang="pl-PL" sz="1400" dirty="0" smtClean="0">
                <a:latin typeface="Calibri" panose="020F0502020204030204" pitchFamily="34" charset="0"/>
                <a:cs typeface="Times New Roman" panose="02020603050405020304" pitchFamily="18" charset="0"/>
              </a:rPr>
              <a:t>.</a:t>
            </a: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54</a:t>
            </a:fld>
            <a:endParaRPr lang="pl-PL" altLang="pl-PL"/>
          </a:p>
        </p:txBody>
      </p:sp>
    </p:spTree>
    <p:extLst>
      <p:ext uri="{BB962C8B-B14F-4D97-AF65-F5344CB8AC3E}">
        <p14:creationId xmlns:p14="http://schemas.microsoft.com/office/powerpoint/2010/main" xmlns="" val="250955195"/>
      </p:ext>
    </p:extLst>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5293757"/>
          </a:xfrm>
          <a:prstGeom prst="rect">
            <a:avLst/>
          </a:prstGeom>
        </p:spPr>
        <p:txBody>
          <a:bodyPr wrap="square">
            <a:spAutoFit/>
          </a:bodyPr>
          <a:lstStyle/>
          <a:p>
            <a:pPr algn="ctr">
              <a:defRPr/>
            </a:pPr>
            <a:r>
              <a:rPr lang="pl-PL" sz="1600" b="1" u="sng" dirty="0" smtClean="0">
                <a:latin typeface="+mj-lt"/>
                <a:cs typeface="Times New Roman" panose="02020603050405020304" pitchFamily="18" charset="0"/>
              </a:rPr>
              <a:t>Sekcja IV Lista </a:t>
            </a:r>
            <a:r>
              <a:rPr lang="pl-PL" sz="1600" b="1" u="sng" dirty="0">
                <a:latin typeface="+mj-lt"/>
                <a:cs typeface="Times New Roman" panose="02020603050405020304" pitchFamily="18" charset="0"/>
              </a:rPr>
              <a:t>mierzalnych wskaźników </a:t>
            </a:r>
            <a:r>
              <a:rPr lang="pl-PL" sz="1600" b="1" u="sng" dirty="0" smtClean="0">
                <a:latin typeface="+mj-lt"/>
                <a:cs typeface="Times New Roman" panose="02020603050405020304" pitchFamily="18" charset="0"/>
              </a:rPr>
              <a:t>projektu</a:t>
            </a:r>
            <a:endParaRPr lang="pl-PL" sz="1600" u="sng" dirty="0">
              <a:latin typeface="+mj-lt"/>
              <a:cs typeface="Times New Roman" panose="02020603050405020304" pitchFamily="18" charset="0"/>
            </a:endParaRPr>
          </a:p>
          <a:p>
            <a:pPr algn="just">
              <a:defRPr/>
            </a:pPr>
            <a:endParaRPr lang="pl-PL" sz="1400" dirty="0" smtClean="0">
              <a:latin typeface="Calibri" panose="020F0502020204030204" pitchFamily="34" charset="0"/>
              <a:cs typeface="Times New Roman" panose="02020603050405020304" pitchFamily="18" charset="0"/>
            </a:endParaRPr>
          </a:p>
          <a:p>
            <a:pPr algn="just">
              <a:defRPr/>
            </a:pPr>
            <a:r>
              <a:rPr lang="pl-PL" sz="1600" b="1" u="sng" dirty="0">
                <a:latin typeface="Calibri" panose="020F0502020204030204" pitchFamily="34" charset="0"/>
                <a:cs typeface="Times New Roman" panose="02020603050405020304" pitchFamily="18" charset="0"/>
              </a:rPr>
              <a:t>4.1 </a:t>
            </a:r>
            <a:r>
              <a:rPr lang="pl-PL" sz="1600" b="1" u="sng" dirty="0" smtClean="0">
                <a:latin typeface="Calibri" panose="020F0502020204030204" pitchFamily="34" charset="0"/>
                <a:cs typeface="Times New Roman" panose="02020603050405020304" pitchFamily="18" charset="0"/>
              </a:rPr>
              <a:t>Wskaźniki </a:t>
            </a:r>
            <a:r>
              <a:rPr lang="pl-PL" sz="1600" b="1" u="sng" dirty="0">
                <a:latin typeface="Calibri" panose="020F0502020204030204" pitchFamily="34" charset="0"/>
                <a:cs typeface="Times New Roman" panose="02020603050405020304" pitchFamily="18" charset="0"/>
              </a:rPr>
              <a:t>kluczowe oraz 4.2 Wskaźniki specyficzne dla </a:t>
            </a:r>
            <a:r>
              <a:rPr lang="pl-PL" sz="1600" b="1" u="sng" dirty="0" smtClean="0">
                <a:latin typeface="Calibri" panose="020F0502020204030204" pitchFamily="34" charset="0"/>
                <a:cs typeface="Times New Roman" panose="02020603050405020304" pitchFamily="18" charset="0"/>
              </a:rPr>
              <a:t>programu</a:t>
            </a:r>
          </a:p>
          <a:p>
            <a:pPr algn="just">
              <a:defRPr/>
            </a:pPr>
            <a:r>
              <a:rPr lang="pl-PL" sz="1400" dirty="0" smtClean="0">
                <a:latin typeface="Calibri" panose="020F0502020204030204" pitchFamily="34" charset="0"/>
                <a:cs typeface="Times New Roman" panose="02020603050405020304" pitchFamily="18" charset="0"/>
              </a:rPr>
              <a:t>UWAGA! Wnioskodawca </a:t>
            </a:r>
            <a:r>
              <a:rPr lang="pl-PL" sz="1400" dirty="0">
                <a:latin typeface="Calibri" panose="020F0502020204030204" pitchFamily="34" charset="0"/>
                <a:cs typeface="Times New Roman" panose="02020603050405020304" pitchFamily="18" charset="0"/>
              </a:rPr>
              <a:t>zobligowany jest do wskazania we wniosku o dofinansowanie wszystkich wskaźników </a:t>
            </a:r>
            <a:r>
              <a:rPr lang="pl-PL" sz="1400" dirty="0" smtClean="0">
                <a:latin typeface="Calibri" panose="020F0502020204030204" pitchFamily="34" charset="0"/>
                <a:cs typeface="Times New Roman" panose="02020603050405020304" pitchFamily="18" charset="0"/>
              </a:rPr>
              <a:t>horyzontalnych.</a:t>
            </a:r>
          </a:p>
          <a:p>
            <a:pPr algn="just"/>
            <a:r>
              <a:rPr lang="pl-PL" sz="1400" b="1" dirty="0" smtClean="0"/>
              <a:t>Wskaźniki </a:t>
            </a:r>
            <a:r>
              <a:rPr lang="pl-PL" sz="1400" b="1" dirty="0"/>
              <a:t>horyzontalne</a:t>
            </a:r>
          </a:p>
          <a:p>
            <a:pPr marL="457200" indent="-457200" algn="just">
              <a:buFont typeface="+mj-lt"/>
              <a:buAutoNum type="arabicPeriod"/>
            </a:pPr>
            <a:r>
              <a:rPr lang="pl-PL" sz="1400" dirty="0" smtClean="0">
                <a:latin typeface="Calibri" panose="020F0502020204030204" pitchFamily="34" charset="0"/>
              </a:rPr>
              <a:t>Liczba </a:t>
            </a:r>
            <a:r>
              <a:rPr lang="pl-PL" sz="1400" dirty="0">
                <a:latin typeface="Calibri" panose="020F0502020204030204" pitchFamily="34" charset="0"/>
              </a:rPr>
              <a:t>obiektów dostosowanych do potrzeb osób z niepełnosprawnościami</a:t>
            </a:r>
          </a:p>
          <a:p>
            <a:pPr marL="457200" indent="-457200" algn="just">
              <a:buFont typeface="+mj-lt"/>
              <a:buAutoNum type="arabicPeriod"/>
            </a:pPr>
            <a:r>
              <a:rPr lang="pl-PL" sz="1400" dirty="0">
                <a:latin typeface="Calibri" panose="020F0502020204030204" pitchFamily="34" charset="0"/>
              </a:rPr>
              <a:t>Liczba osób objętych szkoleniami / doradztwem w zakresie kompetencji cyfrowych</a:t>
            </a:r>
          </a:p>
          <a:p>
            <a:pPr algn="just"/>
            <a:r>
              <a:rPr lang="pl-PL" altLang="pl-PL" sz="1400" dirty="0">
                <a:latin typeface="Calibri" panose="020F0502020204030204" pitchFamily="34" charset="0"/>
                <a:cs typeface="Arial" panose="020B0604020202020204" pitchFamily="34" charset="0"/>
              </a:rPr>
              <a:t>2a.</a:t>
            </a:r>
            <a:r>
              <a:rPr lang="pl-PL" sz="1400" dirty="0">
                <a:latin typeface="Calibri" panose="020F0502020204030204" pitchFamily="34" charset="0"/>
              </a:rPr>
              <a:t>      Liczba osób objętych szkoleniami / doradztwem w zakresie kompetencji cyfrowych - kobiety</a:t>
            </a:r>
          </a:p>
          <a:p>
            <a:pPr algn="just"/>
            <a:r>
              <a:rPr lang="pl-PL" altLang="pl-PL" sz="1400" dirty="0">
                <a:latin typeface="Calibri" panose="020F0502020204030204" pitchFamily="34" charset="0"/>
                <a:cs typeface="Arial" panose="020B0604020202020204" pitchFamily="34" charset="0"/>
              </a:rPr>
              <a:t>2b.     </a:t>
            </a:r>
            <a:r>
              <a:rPr lang="pl-PL" sz="1400" dirty="0">
                <a:latin typeface="Calibri" panose="020F0502020204030204" pitchFamily="34" charset="0"/>
              </a:rPr>
              <a:t> Liczba osób objętych szkoleniami / doradztwem w zakresie kompetencji cyfrowych – mężczyźni</a:t>
            </a:r>
          </a:p>
          <a:p>
            <a:pPr marL="342900" indent="-342900" algn="just">
              <a:buFont typeface="+mj-lt"/>
              <a:buAutoNum type="arabicPeriod" startAt="3"/>
            </a:pPr>
            <a:r>
              <a:rPr lang="pl-PL" sz="1400" dirty="0">
                <a:latin typeface="Calibri" panose="020F0502020204030204" pitchFamily="34" charset="0"/>
              </a:rPr>
              <a:t>   Liczba projektów, w których sfinansowano koszty racjonalnych usprawnień dla osób z  niepełnosprawnościami</a:t>
            </a:r>
          </a:p>
          <a:p>
            <a:pPr marL="342900" indent="-342900" algn="just">
              <a:buFont typeface="+mj-lt"/>
              <a:buAutoNum type="arabicPeriod" startAt="3"/>
            </a:pPr>
            <a:r>
              <a:rPr lang="pl-PL" sz="1400" dirty="0">
                <a:latin typeface="Calibri" panose="020F0502020204030204" pitchFamily="34" charset="0"/>
              </a:rPr>
              <a:t>   Liczba podmiotów wykorzystujących technologie informacyjno-komunikacyjne</a:t>
            </a:r>
          </a:p>
          <a:p>
            <a:pPr algn="just">
              <a:defRPr/>
            </a:pPr>
            <a:endParaRPr lang="pl-PL" sz="1300" dirty="0">
              <a:latin typeface="Calibri" panose="020F0502020204030204" pitchFamily="34" charset="0"/>
              <a:cs typeface="Times New Roman" panose="02020603050405020304" pitchFamily="18" charset="0"/>
            </a:endParaRPr>
          </a:p>
          <a:p>
            <a:pPr algn="just">
              <a:defRPr/>
            </a:pPr>
            <a:r>
              <a:rPr lang="pl-PL" sz="1400" b="1" dirty="0" smtClean="0">
                <a:latin typeface="Calibri" panose="020F0502020204030204" pitchFamily="34" charset="0"/>
                <a:ea typeface="Times New Roman" panose="02020603050405020304" pitchFamily="18" charset="0"/>
                <a:cs typeface="Times New Roman" panose="02020603050405020304" pitchFamily="18" charset="0"/>
              </a:rPr>
              <a:t>Uwaga! W przypadku, kiedy zakres rzeczowy projektu nie dotyczy danego wskaźnika horyzontalnego, należy wykazać wartość docelową zero. Dla wskaźników, których realizację założono w ramach projektu należy wykazać  wartość docelową większą od zera.</a:t>
            </a:r>
          </a:p>
          <a:p>
            <a:pPr algn="just">
              <a:defRPr/>
            </a:pPr>
            <a:endParaRPr lang="pl-PL" sz="1400" b="1" dirty="0">
              <a:latin typeface="Calibri" panose="020F0502020204030204" pitchFamily="34" charset="0"/>
              <a:ea typeface="Times New Roman" panose="02020603050405020304" pitchFamily="18" charset="0"/>
              <a:cs typeface="Times New Roman" panose="02020603050405020304" pitchFamily="18" charset="0"/>
            </a:endParaRPr>
          </a:p>
          <a:p>
            <a:pPr algn="just">
              <a:defRPr/>
            </a:pPr>
            <a:r>
              <a:rPr lang="x-none" sz="1400" dirty="0">
                <a:latin typeface="Calibri" panose="020F0502020204030204" pitchFamily="34" charset="0"/>
                <a:ea typeface="Calibri" panose="020F0502020204030204" pitchFamily="34" charset="0"/>
                <a:cs typeface="Times New Roman" panose="02020603050405020304" pitchFamily="18" charset="0"/>
              </a:rPr>
              <a:t>Wybór wskaźników horyzontalnych oraz określenie wartości docelowej przynajmniej dla jednego wskaźnika jest </a:t>
            </a:r>
            <a:r>
              <a:rPr lang="x-none" sz="1400" u="sng" dirty="0">
                <a:latin typeface="Calibri" panose="020F0502020204030204" pitchFamily="34" charset="0"/>
                <a:ea typeface="Calibri" panose="020F0502020204030204" pitchFamily="34" charset="0"/>
                <a:cs typeface="Times New Roman" panose="02020603050405020304" pitchFamily="18" charset="0"/>
              </a:rPr>
              <a:t>badane na etapie oceny formalnej</a:t>
            </a:r>
            <a:r>
              <a:rPr lang="x-none" sz="1400" dirty="0">
                <a:latin typeface="Calibri" panose="020F0502020204030204" pitchFamily="34" charset="0"/>
                <a:ea typeface="Calibri" panose="020F0502020204030204" pitchFamily="34" charset="0"/>
                <a:cs typeface="Times New Roman" panose="02020603050405020304" pitchFamily="18" charset="0"/>
              </a:rPr>
              <a:t>. Uchylanie się wnioskodawcy od wyboru adekwatnych wskaźników będzie skutkować odrzuceniem wniosku. Zwraca się ponadto uwagę, że na każdym z etapów oceny projektu wnioskodawca może zostać poproszony o uzupełnienie i wybór wskaźników</a:t>
            </a:r>
            <a:r>
              <a:rPr lang="pl-PL" sz="1400" dirty="0">
                <a:latin typeface="Calibri" panose="020F0502020204030204" pitchFamily="34" charset="0"/>
                <a:ea typeface="Calibri" panose="020F0502020204030204" pitchFamily="34" charset="0"/>
                <a:cs typeface="Times New Roman" panose="02020603050405020304" pitchFamily="18" charset="0"/>
              </a:rPr>
              <a:t> (poza horyzontalnymi)</a:t>
            </a:r>
            <a:r>
              <a:rPr lang="x-none" sz="1400" dirty="0">
                <a:latin typeface="Calibri" panose="020F0502020204030204" pitchFamily="34" charset="0"/>
                <a:ea typeface="Calibri" panose="020F0502020204030204" pitchFamily="34" charset="0"/>
                <a:cs typeface="Times New Roman" panose="02020603050405020304" pitchFamily="18" charset="0"/>
              </a:rPr>
              <a:t>, do czego powinien się zastosować.</a:t>
            </a: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pl-PL" sz="1400" b="1" dirty="0" smtClean="0">
              <a:latin typeface="Calibri" panose="020F0502020204030204" pitchFamily="34" charset="0"/>
              <a:ea typeface="Times New Roman" panose="02020603050405020304" pitchFamily="18" charset="0"/>
              <a:cs typeface="Times New Roman" panose="02020603050405020304" pitchFamily="18" charset="0"/>
            </a:endParaRPr>
          </a:p>
          <a:p>
            <a:pPr algn="just">
              <a:defRPr/>
            </a:pPr>
            <a:endParaRPr lang="pl-PL" sz="1300" b="1" dirty="0" smtClean="0">
              <a:solidFill>
                <a:schemeClr val="accent6">
                  <a:lumMod val="75000"/>
                </a:schemeClr>
              </a:solidFill>
              <a:latin typeface="Calibri" panose="020F0502020204030204" pitchFamily="34" charset="0"/>
              <a:cs typeface="Times New Roman" panose="02020603050405020304" pitchFamily="18" charset="0"/>
            </a:endParaRPr>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55</a:t>
            </a:fld>
            <a:endParaRPr lang="pl-PL" altLang="pl-PL"/>
          </a:p>
        </p:txBody>
      </p:sp>
    </p:spTree>
    <p:extLst>
      <p:ext uri="{BB962C8B-B14F-4D97-AF65-F5344CB8AC3E}">
        <p14:creationId xmlns:p14="http://schemas.microsoft.com/office/powerpoint/2010/main" xmlns="" val="1683820741"/>
      </p:ext>
    </p:extLst>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36214" y="708390"/>
            <a:ext cx="8715436" cy="5679504"/>
          </a:xfrm>
          <a:prstGeom prst="rect">
            <a:avLst/>
          </a:prstGeom>
        </p:spPr>
        <p:txBody>
          <a:bodyPr wrap="square">
            <a:spAutoFit/>
          </a:bodyPr>
          <a:lstStyle/>
          <a:p>
            <a:pPr algn="ctr">
              <a:defRPr/>
            </a:pPr>
            <a:endParaRPr lang="pl-PL" sz="1600" b="1" u="sng" dirty="0" smtClean="0">
              <a:latin typeface="+mj-lt"/>
              <a:cs typeface="Times New Roman" panose="02020603050405020304" pitchFamily="18" charset="0"/>
            </a:endParaRPr>
          </a:p>
          <a:p>
            <a:pPr algn="ctr">
              <a:defRPr/>
            </a:pPr>
            <a:endParaRPr lang="pl-PL" sz="1600" b="1" u="sng" dirty="0">
              <a:latin typeface="+mj-lt"/>
              <a:cs typeface="Times New Roman" panose="02020603050405020304" pitchFamily="18" charset="0"/>
            </a:endParaRPr>
          </a:p>
          <a:p>
            <a:pPr algn="ctr">
              <a:defRPr/>
            </a:pPr>
            <a:r>
              <a:rPr lang="pl-PL" sz="1600" b="1" u="sng" dirty="0" smtClean="0">
                <a:latin typeface="Calibri" panose="020F0502020204030204" pitchFamily="34" charset="0"/>
                <a:cs typeface="Times New Roman" panose="02020603050405020304" pitchFamily="18" charset="0"/>
              </a:rPr>
              <a:t>Sekcja IV Lista </a:t>
            </a:r>
            <a:r>
              <a:rPr lang="pl-PL" sz="1600" b="1" u="sng" dirty="0">
                <a:latin typeface="Calibri" panose="020F0502020204030204" pitchFamily="34" charset="0"/>
                <a:cs typeface="Times New Roman" panose="02020603050405020304" pitchFamily="18" charset="0"/>
              </a:rPr>
              <a:t>mierzalnych wskaźników </a:t>
            </a:r>
            <a:r>
              <a:rPr lang="pl-PL" sz="1600" b="1" u="sng" dirty="0" smtClean="0">
                <a:latin typeface="Calibri" panose="020F0502020204030204" pitchFamily="34" charset="0"/>
                <a:cs typeface="Times New Roman" panose="02020603050405020304" pitchFamily="18" charset="0"/>
              </a:rPr>
              <a:t>projektu</a:t>
            </a:r>
          </a:p>
          <a:p>
            <a:pPr algn="just">
              <a:lnSpc>
                <a:spcPct val="115000"/>
              </a:lnSpc>
              <a:spcBef>
                <a:spcPts val="600"/>
              </a:spcBef>
              <a:spcAft>
                <a:spcPts val="1000"/>
              </a:spcAft>
            </a:pPr>
            <a:r>
              <a:rPr lang="pl-PL" sz="1400" b="1" dirty="0" smtClean="0">
                <a:latin typeface="Calibri" panose="020F0502020204030204" pitchFamily="34" charset="0"/>
                <a:ea typeface="SimSun" panose="02010600030101010101" pitchFamily="2" charset="-122"/>
                <a:cs typeface="Times New Roman" panose="02020603050405020304" pitchFamily="18" charset="0"/>
              </a:rPr>
              <a:t>Uwaga!  </a:t>
            </a:r>
            <a:r>
              <a:rPr lang="x-none" sz="1400" dirty="0" smtClean="0">
                <a:latin typeface="Calibri" panose="020F0502020204030204" pitchFamily="34" charset="0"/>
                <a:ea typeface="Calibri" panose="020F0502020204030204" pitchFamily="34" charset="0"/>
                <a:cs typeface="Times New Roman" panose="02020603050405020304" pitchFamily="18" charset="0"/>
              </a:rPr>
              <a:t>Wybór </a:t>
            </a:r>
            <a:r>
              <a:rPr lang="x-none" sz="1400" dirty="0">
                <a:latin typeface="Calibri" panose="020F0502020204030204" pitchFamily="34" charset="0"/>
                <a:ea typeface="Calibri" panose="020F0502020204030204" pitchFamily="34" charset="0"/>
                <a:cs typeface="Times New Roman" panose="02020603050405020304" pitchFamily="18" charset="0"/>
              </a:rPr>
              <a:t>wskaźników horyzontalnych oraz określenie wartości docelowej przynajmniej dla jednego wskaźnika jest </a:t>
            </a:r>
            <a:r>
              <a:rPr lang="x-none" sz="1400" u="sng" dirty="0">
                <a:latin typeface="Calibri" panose="020F0502020204030204" pitchFamily="34" charset="0"/>
                <a:ea typeface="Calibri" panose="020F0502020204030204" pitchFamily="34" charset="0"/>
                <a:cs typeface="Times New Roman" panose="02020603050405020304" pitchFamily="18" charset="0"/>
              </a:rPr>
              <a:t>badane na etapie oceny formalnej</a:t>
            </a:r>
            <a:r>
              <a:rPr lang="x-none" sz="1400" dirty="0">
                <a:latin typeface="Calibri" panose="020F0502020204030204" pitchFamily="34" charset="0"/>
                <a:ea typeface="Calibri" panose="020F0502020204030204" pitchFamily="34" charset="0"/>
                <a:cs typeface="Times New Roman" panose="02020603050405020304" pitchFamily="18" charset="0"/>
              </a:rPr>
              <a:t>. </a:t>
            </a:r>
            <a:r>
              <a:rPr lang="x-none" sz="1400" dirty="0" smtClean="0">
                <a:latin typeface="Calibri" panose="020F0502020204030204" pitchFamily="34" charset="0"/>
                <a:ea typeface="Calibri" panose="020F0502020204030204" pitchFamily="34" charset="0"/>
                <a:cs typeface="Times New Roman" panose="02020603050405020304" pitchFamily="18" charset="0"/>
              </a:rPr>
              <a:t>Zwraca </a:t>
            </a:r>
            <a:r>
              <a:rPr lang="x-none" sz="1400" dirty="0">
                <a:latin typeface="Calibri" panose="020F0502020204030204" pitchFamily="34" charset="0"/>
                <a:ea typeface="Calibri" panose="020F0502020204030204" pitchFamily="34" charset="0"/>
                <a:cs typeface="Times New Roman" panose="02020603050405020304" pitchFamily="18" charset="0"/>
              </a:rPr>
              <a:t>się </a:t>
            </a:r>
            <a:r>
              <a:rPr lang="x-none" sz="1400" dirty="0" smtClean="0">
                <a:latin typeface="Calibri" panose="020F0502020204030204" pitchFamily="34" charset="0"/>
                <a:ea typeface="Calibri" panose="020F0502020204030204" pitchFamily="34" charset="0"/>
                <a:cs typeface="Times New Roman" panose="02020603050405020304" pitchFamily="18" charset="0"/>
              </a:rPr>
              <a:t>uwagę</a:t>
            </a:r>
            <a:r>
              <a:rPr lang="x-none" sz="1400" dirty="0">
                <a:latin typeface="Calibri" panose="020F0502020204030204" pitchFamily="34" charset="0"/>
                <a:ea typeface="Calibri" panose="020F0502020204030204" pitchFamily="34" charset="0"/>
                <a:cs typeface="Times New Roman" panose="02020603050405020304" pitchFamily="18" charset="0"/>
              </a:rPr>
              <a:t>, że na każdym z etapów oceny projektu wnioskodawca może zostać poproszony o uzupełnienie i wybór wskaźników</a:t>
            </a:r>
            <a:r>
              <a:rPr lang="pl-PL" sz="1400" dirty="0">
                <a:latin typeface="Calibri" panose="020F0502020204030204" pitchFamily="34" charset="0"/>
                <a:ea typeface="Calibri" panose="020F0502020204030204" pitchFamily="34" charset="0"/>
                <a:cs typeface="Times New Roman" panose="02020603050405020304" pitchFamily="18" charset="0"/>
              </a:rPr>
              <a:t> (poza horyzontalnymi)</a:t>
            </a:r>
            <a:r>
              <a:rPr lang="x-none" sz="1400" dirty="0">
                <a:latin typeface="Calibri" panose="020F0502020204030204" pitchFamily="34" charset="0"/>
                <a:ea typeface="Calibri" panose="020F0502020204030204" pitchFamily="34" charset="0"/>
                <a:cs typeface="Times New Roman" panose="02020603050405020304" pitchFamily="18" charset="0"/>
              </a:rPr>
              <a:t>, do czego powinien się zastosować</a:t>
            </a:r>
            <a:r>
              <a:rPr lang="x-none" sz="1400" dirty="0" smtClean="0">
                <a:latin typeface="Calibri" panose="020F0502020204030204" pitchFamily="34" charset="0"/>
                <a:ea typeface="Calibri" panose="020F0502020204030204" pitchFamily="34" charset="0"/>
                <a:cs typeface="Times New Roman" panose="02020603050405020304" pitchFamily="18" charset="0"/>
              </a:rPr>
              <a:t>.</a:t>
            </a:r>
            <a:endParaRPr lang="pl-PL" sz="1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pl-PL" sz="1400" b="1" dirty="0">
                <a:latin typeface="Calibri" panose="020F0502020204030204" pitchFamily="34" charset="0"/>
              </a:rPr>
              <a:t>Poddziałanie 9.1.3 Wsparcie edukacji przedszkolnej</a:t>
            </a:r>
          </a:p>
          <a:p>
            <a:pPr marL="342900" indent="-342900" algn="just">
              <a:buFont typeface="+mj-lt"/>
              <a:buAutoNum type="arabicPeriod"/>
            </a:pPr>
            <a:r>
              <a:rPr lang="pl-PL" sz="1400" dirty="0">
                <a:latin typeface="Calibri" panose="020F0502020204030204" pitchFamily="34" charset="0"/>
              </a:rPr>
              <a:t>Liczba dzieci objętych w ramach programu dodatkowymi zajęciami zwiększającymi ich szanse edukacyjne </a:t>
            </a:r>
            <a:br>
              <a:rPr lang="pl-PL" sz="1400" dirty="0">
                <a:latin typeface="Calibri" panose="020F0502020204030204" pitchFamily="34" charset="0"/>
              </a:rPr>
            </a:br>
            <a:r>
              <a:rPr lang="pl-PL" sz="1400" dirty="0">
                <a:latin typeface="Calibri" panose="020F0502020204030204" pitchFamily="34" charset="0"/>
              </a:rPr>
              <a:t>w edukacji przedszkolnej - kluczowy</a:t>
            </a:r>
          </a:p>
          <a:p>
            <a:pPr marL="342900" indent="-342900" algn="just">
              <a:buFont typeface="+mj-lt"/>
              <a:buAutoNum type="arabicPeriod"/>
            </a:pPr>
            <a:r>
              <a:rPr lang="pl-PL" sz="1400" dirty="0">
                <a:latin typeface="Calibri" panose="020F0502020204030204" pitchFamily="34" charset="0"/>
              </a:rPr>
              <a:t>Liczba miejsc wychowania przedszkolnego dofinansowanych w programie - kluczowy</a:t>
            </a:r>
          </a:p>
          <a:p>
            <a:pPr marL="342900" indent="-342900" algn="just">
              <a:buFont typeface="+mj-lt"/>
              <a:buAutoNum type="arabicPeriod"/>
            </a:pPr>
            <a:r>
              <a:rPr lang="pl-PL" sz="1400" dirty="0">
                <a:latin typeface="Calibri" panose="020F0502020204030204" pitchFamily="34" charset="0"/>
              </a:rPr>
              <a:t>Liczba nauczycieli objętych wsparciem w programie - kluczowy</a:t>
            </a:r>
          </a:p>
          <a:p>
            <a:pPr marL="342900" indent="-342900" algn="just">
              <a:buFont typeface="+mj-lt"/>
              <a:buAutoNum type="arabicPeriod"/>
            </a:pPr>
            <a:r>
              <a:rPr lang="pl-PL" sz="1400" dirty="0">
                <a:latin typeface="Calibri" panose="020F0502020204030204" pitchFamily="34" charset="0"/>
              </a:rPr>
              <a:t>Liczba nauczycieli, którzy uzyskali kwalifikacje lub nabyli kompetencje po opuszczeniu programu - kluczowy</a:t>
            </a:r>
          </a:p>
          <a:p>
            <a:pPr marL="342900" indent="-342900" algn="just">
              <a:buFont typeface="+mj-lt"/>
              <a:buAutoNum type="arabicPeriod"/>
            </a:pPr>
            <a:r>
              <a:rPr lang="pl-PL" sz="1400" dirty="0">
                <a:latin typeface="Calibri" panose="020F0502020204030204" pitchFamily="34" charset="0"/>
              </a:rPr>
              <a:t>Liczba nauczycieli pochodzących z obszarów wiejskich - specyficzny</a:t>
            </a:r>
          </a:p>
          <a:p>
            <a:pPr marL="342900" indent="-342900" algn="just">
              <a:buFont typeface="+mj-lt"/>
              <a:buAutoNum type="arabicPeriod"/>
            </a:pPr>
            <a:r>
              <a:rPr lang="pl-PL" sz="1400" dirty="0">
                <a:latin typeface="Calibri" panose="020F0502020204030204" pitchFamily="34" charset="0"/>
              </a:rPr>
              <a:t>Liczba dzieci pochodzących z obszarów wiejskich - specyficzny</a:t>
            </a:r>
          </a:p>
          <a:p>
            <a:pPr marL="342900" indent="-342900" algn="just">
              <a:buFont typeface="+mj-lt"/>
              <a:buAutoNum type="arabicPeriod"/>
            </a:pPr>
            <a:r>
              <a:rPr lang="pl-PL" sz="1400" dirty="0">
                <a:latin typeface="Calibri" panose="020F0502020204030204" pitchFamily="34" charset="0"/>
              </a:rPr>
              <a:t>Liczba ośrodków wychowania przedszkolnego objętych wsparciem w programie - specyficzny</a:t>
            </a:r>
          </a:p>
          <a:p>
            <a:pPr marL="342900" indent="-342900" algn="just">
              <a:buFont typeface="+mj-lt"/>
              <a:buAutoNum type="arabicPeriod"/>
            </a:pPr>
            <a:r>
              <a:rPr lang="pl-PL" sz="1400" dirty="0">
                <a:latin typeface="Calibri" panose="020F0502020204030204" pitchFamily="34" charset="0"/>
              </a:rPr>
              <a:t>Liczba dzieci ze specjalnymi potrzebami edukacyjnymi objętych wsparciem w procesie indywidualizacji - specyficzny</a:t>
            </a:r>
          </a:p>
          <a:p>
            <a:pPr marL="342900" indent="-342900" algn="just">
              <a:buFont typeface="+mj-lt"/>
              <a:buAutoNum type="arabicPeriod"/>
            </a:pPr>
            <a:r>
              <a:rPr lang="pl-PL" sz="1400" dirty="0">
                <a:latin typeface="Calibri" panose="020F0502020204030204" pitchFamily="34" charset="0"/>
              </a:rPr>
              <a:t>Liczba miejsc wychowania przedszkolnego dostosowanych do potrzeb dzieci z niepełnosprawnościami dofinansowanych w programie – specyficzny</a:t>
            </a:r>
          </a:p>
          <a:p>
            <a:pPr algn="just"/>
            <a:r>
              <a:rPr lang="pl-PL" sz="1400" dirty="0">
                <a:latin typeface="Calibri" panose="020F0502020204030204" pitchFamily="34" charset="0"/>
              </a:rPr>
              <a:t>10.   Udział projektu w odniesieniu do obszaru objętego programem rewitalizacji - specyficzny</a:t>
            </a:r>
          </a:p>
          <a:p>
            <a:pPr algn="just">
              <a:defRPr/>
            </a:pPr>
            <a:endParaRPr lang="pl-PL" sz="1400" dirty="0"/>
          </a:p>
          <a:p>
            <a:pPr algn="ctr">
              <a:lnSpc>
                <a:spcPct val="115000"/>
              </a:lnSpc>
              <a:spcBef>
                <a:spcPts val="600"/>
              </a:spcBef>
              <a:spcAft>
                <a:spcPts val="1000"/>
              </a:spcAft>
            </a:pPr>
            <a:endParaRPr lang="pl-PL" sz="1400" dirty="0">
              <a:latin typeface="Calibri" panose="020F0502020204030204" pitchFamily="34" charset="0"/>
              <a:ea typeface="Calibri" panose="020F0502020204030204" pitchFamily="34" charset="0"/>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56</a:t>
            </a:fld>
            <a:endParaRPr lang="pl-PL" altLang="pl-PL"/>
          </a:p>
        </p:txBody>
      </p:sp>
    </p:spTree>
    <p:extLst>
      <p:ext uri="{BB962C8B-B14F-4D97-AF65-F5344CB8AC3E}">
        <p14:creationId xmlns:p14="http://schemas.microsoft.com/office/powerpoint/2010/main" xmlns="" val="541406365"/>
      </p:ext>
    </p:extLst>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0" y="1169367"/>
            <a:ext cx="8856984" cy="3898503"/>
          </a:xfrm>
          <a:prstGeom prst="rect">
            <a:avLst/>
          </a:prstGeom>
          <a:noFill/>
          <a:ln w="9525">
            <a:noFill/>
            <a:miter lim="800000"/>
            <a:headEnd/>
            <a:tailEnd/>
          </a:ln>
        </p:spPr>
        <p:txBody>
          <a:bodyPr wrap="square">
            <a:spAutoFit/>
          </a:bodyPr>
          <a:lstStyle/>
          <a:p>
            <a:pPr algn="ctr">
              <a:defRPr/>
            </a:pPr>
            <a:r>
              <a:rPr lang="pl-PL" sz="1600" b="1" u="sng" dirty="0">
                <a:cs typeface="Times New Roman" panose="02020603050405020304" pitchFamily="18" charset="0"/>
              </a:rPr>
              <a:t>Sekcja IV Lista mierzalnych wskaźników projektu</a:t>
            </a:r>
            <a:endParaRPr lang="pl-PL" sz="1600" u="sng" dirty="0">
              <a:cs typeface="Times New Roman" panose="02020603050405020304" pitchFamily="18" charset="0"/>
            </a:endParaRPr>
          </a:p>
          <a:p>
            <a:pPr algn="ctr"/>
            <a:endParaRPr lang="pl-PL" altLang="pl-PL" sz="2000" b="1" u="sng" dirty="0" smtClean="0">
              <a:latin typeface="+mn-lt"/>
              <a:cs typeface="Arial" panose="020B0604020202020204" pitchFamily="34" charset="0"/>
            </a:endParaRPr>
          </a:p>
          <a:p>
            <a:pPr marL="285750" indent="-285750" algn="just">
              <a:buFont typeface="Arial" panose="020B0604020202020204" pitchFamily="34" charset="0"/>
              <a:buChar char="•"/>
              <a:defRPr/>
            </a:pPr>
            <a:r>
              <a:rPr lang="pl-PL" sz="1400" dirty="0" smtClean="0">
                <a:latin typeface="Calibri" panose="020F0502020204030204" pitchFamily="34" charset="0"/>
                <a:cs typeface="Times New Roman" panose="02020603050405020304" pitchFamily="18" charset="0"/>
              </a:rPr>
              <a:t>Wnioskodawca </a:t>
            </a:r>
            <a:r>
              <a:rPr lang="pl-PL" sz="1400" dirty="0">
                <a:latin typeface="Calibri" panose="020F0502020204030204" pitchFamily="34" charset="0"/>
                <a:cs typeface="Times New Roman" panose="02020603050405020304" pitchFamily="18" charset="0"/>
              </a:rPr>
              <a:t>zobligowany jest do określenia wartości docelowej większej od zera przynajmniej dla jednego wskaźnika produktu/rezultatu w projekcie</a:t>
            </a:r>
            <a:r>
              <a:rPr lang="pl-PL" sz="1400" dirty="0" smtClean="0">
                <a:latin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endParaRPr lang="pl-PL" sz="1400" dirty="0">
              <a:latin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r>
              <a:rPr lang="pl-PL" sz="1400" dirty="0">
                <a:latin typeface="Calibri" panose="020F0502020204030204" pitchFamily="34" charset="0"/>
                <a:cs typeface="Times New Roman" panose="02020603050405020304" pitchFamily="18" charset="0"/>
              </a:rPr>
              <a:t>Wnioskodawca zobowiązany jest do wyboru i określenia wartości większej od zera dla wszystkich wskaźników </a:t>
            </a:r>
            <a:r>
              <a:rPr lang="pl-PL" sz="1400" b="1" dirty="0">
                <a:latin typeface="Calibri" panose="020F0502020204030204" pitchFamily="34" charset="0"/>
                <a:cs typeface="Times New Roman" panose="02020603050405020304" pitchFamily="18" charset="0"/>
              </a:rPr>
              <a:t>adekwatnych do celu projektu/ typu projektu/ grupy docelowej- </a:t>
            </a:r>
            <a:r>
              <a:rPr lang="pl-PL" sz="1400" dirty="0">
                <a:latin typeface="Calibri" panose="020F0502020204030204" pitchFamily="34" charset="0"/>
                <a:cs typeface="Times New Roman" panose="02020603050405020304" pitchFamily="18" charset="0"/>
              </a:rPr>
              <a:t>dotyczy łącznie wskaźników ujętych w pkt. 4.1 </a:t>
            </a:r>
            <a:br>
              <a:rPr lang="pl-PL" sz="1400" dirty="0">
                <a:latin typeface="Calibri" panose="020F0502020204030204" pitchFamily="34" charset="0"/>
                <a:cs typeface="Times New Roman" panose="02020603050405020304" pitchFamily="18" charset="0"/>
              </a:rPr>
            </a:br>
            <a:r>
              <a:rPr lang="pl-PL" sz="1400" dirty="0">
                <a:latin typeface="Calibri" panose="020F0502020204030204" pitchFamily="34" charset="0"/>
                <a:cs typeface="Times New Roman" panose="02020603050405020304" pitchFamily="18" charset="0"/>
              </a:rPr>
              <a:t>i 4.2</a:t>
            </a:r>
            <a:r>
              <a:rPr lang="pl-PL" sz="1400" dirty="0" smtClean="0">
                <a:latin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endParaRPr lang="pl-PL" sz="1400" dirty="0">
              <a:latin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r>
              <a:rPr lang="pl-PL" sz="1400" dirty="0">
                <a:latin typeface="Calibri" panose="020F0502020204030204" pitchFamily="34" charset="0"/>
                <a:cs typeface="Times New Roman" panose="02020603050405020304" pitchFamily="18" charset="0"/>
              </a:rPr>
              <a:t>Założone wartości docelowe wskaźników większe od zera muszą być realne do osiągnięcia</a:t>
            </a:r>
            <a:r>
              <a:rPr lang="pl-PL" sz="1400" dirty="0" smtClean="0">
                <a:latin typeface="Calibri" panose="020F0502020204030204" pitchFamily="34" charset="0"/>
                <a:cs typeface="Times New Roman" panose="02020603050405020304" pitchFamily="18" charset="0"/>
              </a:rPr>
              <a:t>.</a:t>
            </a:r>
          </a:p>
          <a:p>
            <a:pPr algn="just">
              <a:defRPr/>
            </a:pPr>
            <a:endParaRPr lang="pl-PL" sz="1400" dirty="0">
              <a:solidFill>
                <a:prstClr val="black"/>
              </a:solidFill>
              <a:latin typeface="Calibri" panose="020F0502020204030204" pitchFamily="34" charset="0"/>
              <a:cs typeface="Times New Roman" panose="02020603050405020304" pitchFamily="18" charset="0"/>
            </a:endParaRPr>
          </a:p>
          <a:p>
            <a:pPr marL="285750" lvl="0" indent="-285750" algn="just">
              <a:buFont typeface="Arial" panose="020B0604020202020204" pitchFamily="34" charset="0"/>
              <a:buChar char="•"/>
              <a:defRPr/>
            </a:pPr>
            <a:r>
              <a:rPr lang="pl-PL" sz="1400" dirty="0">
                <a:solidFill>
                  <a:prstClr val="black"/>
                </a:solidFill>
                <a:latin typeface="Calibri" panose="020F0502020204030204" pitchFamily="34" charset="0"/>
                <a:cs typeface="Times New Roman" panose="02020603050405020304" pitchFamily="18" charset="0"/>
              </a:rPr>
              <a:t>Wnioskodawca powinien wykazać także możliwie najwięcej wskaźników pomocniczych odzwierciedlających koszty kwalifikowalne projektu, na podstawie których można </a:t>
            </a:r>
            <a:r>
              <a:rPr lang="pl-PL" sz="1400" dirty="0">
                <a:latin typeface="Calibri" panose="020F0502020204030204" pitchFamily="34" charset="0"/>
                <a:cs typeface="Times New Roman" panose="02020603050405020304" pitchFamily="18" charset="0"/>
              </a:rPr>
              <a:t>m.in. </a:t>
            </a:r>
            <a:r>
              <a:rPr lang="pl-PL" sz="1400" dirty="0">
                <a:solidFill>
                  <a:prstClr val="black"/>
                </a:solidFill>
                <a:latin typeface="Calibri" panose="020F0502020204030204" pitchFamily="34" charset="0"/>
                <a:cs typeface="Times New Roman" panose="02020603050405020304" pitchFamily="18" charset="0"/>
              </a:rPr>
              <a:t>dokonać oceny realizacji kryteriów projektu – dotyczy pkt. 4.2</a:t>
            </a:r>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57</a:t>
            </a:fld>
            <a:endParaRPr lang="pl-PL" altLang="pl-PL"/>
          </a:p>
        </p:txBody>
      </p:sp>
    </p:spTree>
    <p:extLst>
      <p:ext uri="{BB962C8B-B14F-4D97-AF65-F5344CB8AC3E}">
        <p14:creationId xmlns:p14="http://schemas.microsoft.com/office/powerpoint/2010/main" xmlns="" val="696161663"/>
      </p:ext>
    </p:extLst>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15836"/>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Prostokąt 1"/>
          <p:cNvSpPr/>
          <p:nvPr/>
        </p:nvSpPr>
        <p:spPr>
          <a:xfrm>
            <a:off x="5148064" y="6165304"/>
            <a:ext cx="8418512" cy="2524125"/>
          </a:xfrm>
          <a:prstGeom prst="rect">
            <a:avLst/>
          </a:prstGeom>
        </p:spPr>
        <p:txBody>
          <a:bodyPr>
            <a:spAutoFit/>
          </a:bodyPr>
          <a:lstStyle/>
          <a:p>
            <a:pPr>
              <a:defRPr/>
            </a:pPr>
            <a:r>
              <a:rPr lang="pl-PL" sz="1200" dirty="0"/>
              <a:t> </a:t>
            </a:r>
          </a:p>
          <a:p>
            <a:pPr algn="just">
              <a:defRPr/>
            </a:pPr>
            <a:endParaRPr lang="pl-PL" sz="1200" dirty="0">
              <a:latin typeface="+mn-lt"/>
            </a:endParaRPr>
          </a:p>
          <a:p>
            <a:pPr algn="just">
              <a:defRPr/>
            </a:pPr>
            <a:endParaRPr lang="pl-PL" sz="1200" dirty="0">
              <a:latin typeface="+mn-lt"/>
            </a:endParaRPr>
          </a:p>
          <a:p>
            <a:pPr>
              <a:defRPr/>
            </a:pPr>
            <a:endParaRPr lang="pl-PL" sz="1200" dirty="0">
              <a:latin typeface="+mn-lt"/>
            </a:endParaRPr>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a:p>
            <a:pPr>
              <a:defRPr/>
            </a:pPr>
            <a:endParaRPr lang="pl-PL" sz="1100" dirty="0"/>
          </a:p>
        </p:txBody>
      </p:sp>
      <p:sp>
        <p:nvSpPr>
          <p:cNvPr id="7" name="Prostokąt 6"/>
          <p:cNvSpPr/>
          <p:nvPr/>
        </p:nvSpPr>
        <p:spPr>
          <a:xfrm>
            <a:off x="196175" y="1205177"/>
            <a:ext cx="8715436" cy="4185761"/>
          </a:xfrm>
          <a:prstGeom prst="rect">
            <a:avLst/>
          </a:prstGeom>
        </p:spPr>
        <p:txBody>
          <a:bodyPr wrap="square">
            <a:spAutoFit/>
          </a:bodyPr>
          <a:lstStyle/>
          <a:p>
            <a:pPr lvl="0" algn="ctr"/>
            <a:endParaRPr lang="pl-PL" sz="1600" b="1" u="sng" dirty="0" smtClean="0">
              <a:solidFill>
                <a:schemeClr val="accent6">
                  <a:lumMod val="75000"/>
                </a:schemeClr>
              </a:solidFill>
              <a:latin typeface="+mn-lt"/>
            </a:endParaRPr>
          </a:p>
          <a:p>
            <a:pPr lvl="0" algn="ctr"/>
            <a:endParaRPr lang="pl-PL" sz="1600" b="1" u="sng" dirty="0">
              <a:solidFill>
                <a:schemeClr val="accent6">
                  <a:lumMod val="75000"/>
                </a:schemeClr>
              </a:solidFill>
              <a:latin typeface="+mn-lt"/>
            </a:endParaRPr>
          </a:p>
          <a:p>
            <a:pPr lvl="0" algn="ctr"/>
            <a:r>
              <a:rPr lang="pl-PL" sz="1600" b="1" u="sng" dirty="0" smtClean="0">
                <a:latin typeface="+mn-lt"/>
              </a:rPr>
              <a:t>Sekcja V </a:t>
            </a:r>
            <a:r>
              <a:rPr lang="x-none" sz="1600" b="1" u="sng" dirty="0" smtClean="0">
                <a:latin typeface="+mn-lt"/>
              </a:rPr>
              <a:t>Harmonogram rzeczowo-finansowy</a:t>
            </a:r>
            <a:r>
              <a:rPr lang="pl-PL" sz="1600" b="1" u="sng" dirty="0" smtClean="0">
                <a:latin typeface="+mn-lt"/>
              </a:rPr>
              <a:t>:</a:t>
            </a:r>
          </a:p>
          <a:p>
            <a:pPr lvl="0" algn="ctr"/>
            <a:endParaRPr lang="pl-PL" sz="1600" b="1" u="sng" dirty="0">
              <a:latin typeface="+mn-lt"/>
            </a:endParaRPr>
          </a:p>
          <a:p>
            <a:pPr lvl="0" algn="ctr"/>
            <a:r>
              <a:rPr lang="pl-PL" sz="1600" b="1" u="sng" dirty="0" smtClean="0">
                <a:latin typeface="+mn-lt"/>
              </a:rPr>
              <a:t>5.1 Zakres rzeczowo-finansowy</a:t>
            </a:r>
          </a:p>
          <a:p>
            <a:pPr lvl="0"/>
            <a:endParaRPr lang="pl-PL" sz="1600" b="1" u="sng" dirty="0" smtClean="0">
              <a:solidFill>
                <a:schemeClr val="accent6">
                  <a:lumMod val="75000"/>
                </a:schemeClr>
              </a:solidFill>
              <a:latin typeface="+mn-lt"/>
            </a:endParaRPr>
          </a:p>
          <a:p>
            <a:pPr lvl="0" algn="just"/>
            <a:r>
              <a:rPr lang="pl-PL" sz="1400" dirty="0" smtClean="0">
                <a:latin typeface="+mn-lt"/>
              </a:rPr>
              <a:t>Zakres rzeczowy projektu należy przedstawić w tabeli w rozbiciu na poszczególne zadania.</a:t>
            </a:r>
          </a:p>
          <a:p>
            <a:pPr marL="171450" lvl="0" indent="-171450" algn="just">
              <a:buFont typeface="Arial" panose="020B0604020202020204" pitchFamily="34" charset="0"/>
              <a:buChar char="•"/>
            </a:pPr>
            <a:r>
              <a:rPr lang="pl-PL" sz="1400" dirty="0" smtClean="0">
                <a:latin typeface="+mn-lt"/>
              </a:rPr>
              <a:t>Do każdego zadania należy przypisać nazwę, a w następnym polu opisać działania, które są zaplanowane do realizacji w ramach tego zadania oraz uzasadnienie potrzeby realizacji tego zadania.</a:t>
            </a:r>
          </a:p>
          <a:p>
            <a:pPr marL="171450" lvl="0" indent="-171450" algn="just">
              <a:buFont typeface="Arial" panose="020B0604020202020204" pitchFamily="34" charset="0"/>
              <a:buChar char="•"/>
            </a:pPr>
            <a:r>
              <a:rPr lang="pl-PL" sz="1400" dirty="0" smtClean="0">
                <a:latin typeface="+mn-lt"/>
              </a:rPr>
              <a:t>Należy wpisać planowany czas realizacji każdego zadania  oraz sposób w jaki zostanie zachowana trwałość rezultatów projektu.</a:t>
            </a:r>
          </a:p>
          <a:p>
            <a:pPr marL="171450" lvl="0" indent="-171450" algn="just">
              <a:buFont typeface="Arial" panose="020B0604020202020204" pitchFamily="34" charset="0"/>
              <a:buChar char="•"/>
            </a:pPr>
            <a:r>
              <a:rPr lang="pl-PL" sz="1400" dirty="0">
                <a:latin typeface="+mn-lt"/>
              </a:rPr>
              <a:t>Wnioskodawca dla każdego zadania powinien wybrać z rozwijalnej listy wszystkie planowane wydatki w rozbiciu na typy projektu (lista rozwijalna na podstawie pkt. 3.8.A1) i kategorie kosztów. Wnioskodawca dla każdego zadania powinien wybrać z rozwijalnej listy wszystkie planowane wydatki w rozbiciu na typy projektu (lista rozwijalna na podstawie pkt. 3.8.A1) i kategorie kosztów. </a:t>
            </a:r>
            <a:endParaRPr lang="pl-PL" sz="1400" dirty="0" smtClean="0">
              <a:latin typeface="+mn-lt"/>
            </a:endParaRPr>
          </a:p>
          <a:p>
            <a:pPr marL="171450" lvl="0" indent="-171450">
              <a:buFont typeface="Arial" panose="020B0604020202020204" pitchFamily="34" charset="0"/>
              <a:buChar char="•"/>
            </a:pPr>
            <a:endParaRPr lang="pl-PL" sz="1600" b="1" u="sng" dirty="0">
              <a:solidFill>
                <a:schemeClr val="accent6">
                  <a:lumMod val="75000"/>
                </a:schemeClr>
              </a:solidFill>
              <a:latin typeface="+mn-lt"/>
              <a:cs typeface="Times New Roman" panose="02020603050405020304" pitchFamily="18" charset="0"/>
            </a:endParaRPr>
          </a:p>
          <a:p>
            <a:pPr lvl="0"/>
            <a:endParaRPr lang="pl-PL" sz="1400" b="1" dirty="0" smtClean="0">
              <a:solidFill>
                <a:schemeClr val="accent6">
                  <a:lumMod val="75000"/>
                </a:schemeClr>
              </a:solidFill>
              <a:latin typeface="+mn-lt"/>
              <a:cs typeface="Times New Roman" panose="02020603050405020304" pitchFamily="18" charset="0"/>
            </a:endParaRPr>
          </a:p>
          <a:p>
            <a:pPr algn="just">
              <a:defRPr/>
            </a:pPr>
            <a:endParaRPr lang="pl-PL" sz="1400" dirty="0"/>
          </a:p>
        </p:txBody>
      </p:sp>
      <p:sp>
        <p:nvSpPr>
          <p:cNvPr id="3" name="Symbol zastępczy numeru slajdu 2"/>
          <p:cNvSpPr>
            <a:spLocks noGrp="1"/>
          </p:cNvSpPr>
          <p:nvPr>
            <p:ph type="sldNum" sz="quarter" idx="12"/>
          </p:nvPr>
        </p:nvSpPr>
        <p:spPr/>
        <p:txBody>
          <a:bodyPr/>
          <a:lstStyle/>
          <a:p>
            <a:fld id="{E7DF194F-FC7D-43B2-A93E-2F6BC4B6766C}" type="slidenum">
              <a:rPr lang="pl-PL" altLang="pl-PL" smtClean="0"/>
              <a:pPr/>
              <a:t>58</a:t>
            </a:fld>
            <a:endParaRPr lang="pl-PL" altLang="pl-PL"/>
          </a:p>
        </p:txBody>
      </p:sp>
    </p:spTree>
    <p:extLst>
      <p:ext uri="{BB962C8B-B14F-4D97-AF65-F5344CB8AC3E}">
        <p14:creationId xmlns:p14="http://schemas.microsoft.com/office/powerpoint/2010/main" xmlns="" val="2985433497"/>
      </p:ext>
    </p:extLst>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rostokąt 12"/>
          <p:cNvSpPr/>
          <p:nvPr/>
        </p:nvSpPr>
        <p:spPr bwMode="auto">
          <a:xfrm>
            <a:off x="103188" y="1125538"/>
            <a:ext cx="8645525" cy="430212"/>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p>
        </p:txBody>
      </p:sp>
      <p:pic>
        <p:nvPicPr>
          <p:cNvPr id="3379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33803" name="Prostokąt 4"/>
          <p:cNvSpPr>
            <a:spLocks noChangeArrowheads="1"/>
          </p:cNvSpPr>
          <p:nvPr/>
        </p:nvSpPr>
        <p:spPr bwMode="auto">
          <a:xfrm>
            <a:off x="214282" y="1176599"/>
            <a:ext cx="8715436" cy="2462213"/>
          </a:xfrm>
          <a:prstGeom prst="rect">
            <a:avLst/>
          </a:prstGeom>
          <a:noFill/>
          <a:ln w="9525">
            <a:noFill/>
            <a:miter lim="800000"/>
            <a:headEnd/>
            <a:tailEnd/>
          </a:ln>
        </p:spPr>
        <p:txBody>
          <a:bodyPr wrap="square">
            <a:spAutoFit/>
          </a:bodyPr>
          <a:lstStyle/>
          <a:p>
            <a:pPr algn="ctr"/>
            <a:endParaRPr lang="pl-PL" altLang="pl-PL" sz="1400" b="1" dirty="0" smtClean="0">
              <a:latin typeface="Calibri" pitchFamily="34" charset="0"/>
              <a:ea typeface="Times New Roman" pitchFamily="18" charset="0"/>
              <a:cs typeface="Calibri" pitchFamily="34" charset="0"/>
            </a:endParaRPr>
          </a:p>
          <a:p>
            <a:pPr algn="ctr"/>
            <a:r>
              <a:rPr lang="pl-PL" altLang="pl-PL" sz="1400" b="1" dirty="0" smtClean="0">
                <a:latin typeface="Calibri" pitchFamily="34" charset="0"/>
                <a:ea typeface="Times New Roman" pitchFamily="18" charset="0"/>
                <a:cs typeface="Calibri" pitchFamily="34" charset="0"/>
              </a:rPr>
              <a:t>Zasady </a:t>
            </a:r>
            <a:r>
              <a:rPr lang="pl-PL" altLang="pl-PL" sz="1400" b="1" dirty="0">
                <a:latin typeface="Calibri" pitchFamily="34" charset="0"/>
                <a:ea typeface="Times New Roman" pitchFamily="18" charset="0"/>
                <a:cs typeface="Calibri" pitchFamily="34" charset="0"/>
              </a:rPr>
              <a:t>konstruowania budżetu </a:t>
            </a:r>
            <a:r>
              <a:rPr lang="pl-PL" altLang="pl-PL" sz="1400" b="1" dirty="0" smtClean="0">
                <a:latin typeface="Calibri" pitchFamily="34" charset="0"/>
                <a:ea typeface="Times New Roman" pitchFamily="18" charset="0"/>
                <a:cs typeface="Calibri" pitchFamily="34" charset="0"/>
              </a:rPr>
              <a:t>projektu</a:t>
            </a:r>
          </a:p>
          <a:p>
            <a:pPr algn="ctr"/>
            <a:endParaRPr lang="pl-PL" altLang="pl-PL" sz="1400" b="1" dirty="0" smtClean="0">
              <a:latin typeface="Calibri" pitchFamily="34" charset="0"/>
              <a:ea typeface="Times New Roman" pitchFamily="18" charset="0"/>
              <a:cs typeface="Calibri" pitchFamily="34" charset="0"/>
            </a:endParaRPr>
          </a:p>
          <a:p>
            <a:pPr algn="just"/>
            <a:endParaRPr lang="pl-PL" altLang="pl-PL" sz="1400" dirty="0">
              <a:latin typeface="+mn-lt"/>
              <a:ea typeface="Times New Roman" pitchFamily="18" charset="0"/>
              <a:cs typeface="Calibri" pitchFamily="34" charset="0"/>
            </a:endParaRPr>
          </a:p>
          <a:p>
            <a:pPr algn="just"/>
            <a:r>
              <a:rPr lang="pl-PL" sz="1400" b="1" dirty="0" smtClean="0">
                <a:solidFill>
                  <a:srgbClr val="000000"/>
                </a:solidFill>
                <a:latin typeface="+mn-lt"/>
              </a:rPr>
              <a:t>Przyjęcie danego projektu do realizacji i podpisanie z beneficjentem umowy o dofinansowanie nie oznacza, </a:t>
            </a:r>
            <a:br>
              <a:rPr lang="pl-PL" sz="1400" b="1" dirty="0" smtClean="0">
                <a:solidFill>
                  <a:srgbClr val="000000"/>
                </a:solidFill>
                <a:latin typeface="+mn-lt"/>
              </a:rPr>
            </a:br>
            <a:r>
              <a:rPr lang="pl-PL" sz="1400" b="1" dirty="0" smtClean="0">
                <a:solidFill>
                  <a:srgbClr val="000000"/>
                </a:solidFill>
                <a:latin typeface="+mn-lt"/>
              </a:rPr>
              <a:t>że wszystkie wydatki, które beneficjent przedstawi we wniosku o płatność w trakcie realizacji projektu, zostaną uznane za kwalifikowalne.</a:t>
            </a:r>
          </a:p>
          <a:p>
            <a:pPr algn="just"/>
            <a:endParaRPr lang="pl-PL" altLang="pl-PL" sz="1400" dirty="0">
              <a:latin typeface="Calibri" pitchFamily="34" charset="0"/>
              <a:ea typeface="Times New Roman" pitchFamily="18" charset="0"/>
              <a:cs typeface="Calibri" pitchFamily="34" charset="0"/>
            </a:endParaRPr>
          </a:p>
          <a:p>
            <a:pPr algn="just"/>
            <a:r>
              <a:rPr lang="pl-PL" altLang="pl-PL" sz="1400" dirty="0">
                <a:latin typeface="Calibri" pitchFamily="34" charset="0"/>
                <a:ea typeface="Times New Roman" pitchFamily="18" charset="0"/>
                <a:cs typeface="Calibri" pitchFamily="34" charset="0"/>
              </a:rPr>
              <a:t>Planowane koszty projektu przedstawione są w budżecie projektu </a:t>
            </a:r>
            <a:r>
              <a:rPr lang="pl-PL" altLang="pl-PL" sz="1400" dirty="0" smtClean="0">
                <a:latin typeface="Calibri" pitchFamily="34" charset="0"/>
                <a:ea typeface="Times New Roman" pitchFamily="18" charset="0"/>
                <a:cs typeface="Calibri" pitchFamily="34" charset="0"/>
              </a:rPr>
              <a:t>z </a:t>
            </a:r>
            <a:r>
              <a:rPr lang="pl-PL" altLang="pl-PL" sz="1400" dirty="0">
                <a:latin typeface="Calibri" pitchFamily="34" charset="0"/>
                <a:ea typeface="Times New Roman" pitchFamily="18" charset="0"/>
                <a:cs typeface="Calibri" pitchFamily="34" charset="0"/>
              </a:rPr>
              <a:t>podziałem na:</a:t>
            </a:r>
          </a:p>
          <a:p>
            <a:pPr algn="just"/>
            <a:r>
              <a:rPr lang="pl-PL" altLang="pl-PL" sz="1400" dirty="0">
                <a:latin typeface="Calibri" pitchFamily="34" charset="0"/>
                <a:ea typeface="Times New Roman" pitchFamily="18" charset="0"/>
                <a:cs typeface="Calibri" pitchFamily="34" charset="0"/>
              </a:rPr>
              <a:t> </a:t>
            </a: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koszty bezpośrednie </a:t>
            </a:r>
            <a:r>
              <a:rPr lang="pl-PL" altLang="pl-PL" sz="1400" dirty="0" smtClean="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koszty dotyczące realizacji poszczególnych </a:t>
            </a:r>
            <a:r>
              <a:rPr lang="pl-PL" altLang="pl-PL" sz="1400" dirty="0" smtClean="0">
                <a:latin typeface="Calibri" pitchFamily="34" charset="0"/>
                <a:ea typeface="Times New Roman" pitchFamily="18" charset="0"/>
                <a:cs typeface="Calibri" pitchFamily="34" charset="0"/>
              </a:rPr>
              <a:t>zadań  </a:t>
            </a:r>
            <a:r>
              <a:rPr lang="pl-PL" altLang="pl-PL" sz="1400" dirty="0">
                <a:latin typeface="Calibri" pitchFamily="34" charset="0"/>
                <a:ea typeface="Times New Roman" pitchFamily="18" charset="0"/>
                <a:cs typeface="Calibri" pitchFamily="34" charset="0"/>
              </a:rPr>
              <a:t>merytorycznych w projekcie,</a:t>
            </a:r>
          </a:p>
          <a:p>
            <a:pPr algn="just"/>
            <a:r>
              <a:rPr lang="pl-PL" altLang="pl-PL" sz="1400" dirty="0">
                <a:latin typeface="Calibri" pitchFamily="34" charset="0"/>
                <a:ea typeface="Times New Roman" pitchFamily="18" charset="0"/>
                <a:cs typeface="Calibri" pitchFamily="34" charset="0"/>
              </a:rPr>
              <a:t> </a:t>
            </a: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koszty pośrednie   </a:t>
            </a:r>
            <a:r>
              <a:rPr lang="pl-PL" altLang="pl-PL" sz="1400" dirty="0" smtClean="0">
                <a:latin typeface="Calibri" pitchFamily="34" charset="0"/>
                <a:ea typeface="Times New Roman" pitchFamily="18" charset="0"/>
                <a:cs typeface="Calibri" pitchFamily="34" charset="0"/>
              </a:rPr>
              <a:t>-   koszty </a:t>
            </a:r>
            <a:r>
              <a:rPr lang="pl-PL" altLang="pl-PL" sz="1400" dirty="0">
                <a:latin typeface="Calibri" pitchFamily="34" charset="0"/>
                <a:ea typeface="Times New Roman" pitchFamily="18" charset="0"/>
                <a:cs typeface="Calibri" pitchFamily="34" charset="0"/>
              </a:rPr>
              <a:t>administracyjne związane z obsługą projektu.</a:t>
            </a:r>
          </a:p>
        </p:txBody>
      </p:sp>
      <p:sp>
        <p:nvSpPr>
          <p:cNvPr id="8" name="Prostokąt zaokrąglony 7"/>
          <p:cNvSpPr/>
          <p:nvPr/>
        </p:nvSpPr>
        <p:spPr>
          <a:xfrm>
            <a:off x="214282" y="13714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59</a:t>
            </a:fld>
            <a:endParaRPr lang="pl-PL" altLang="pl-PL"/>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109664"/>
            <a:ext cx="9144000" cy="130641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323528" y="173354"/>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2082621"/>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Typy beneficjentów</a:t>
            </a:r>
          </a:p>
          <a:p>
            <a:pPr marL="93662" algn="just"/>
            <a:endParaRPr lang="pl-PL" sz="1400" dirty="0">
              <a:latin typeface="+mj-lt"/>
            </a:endParaRPr>
          </a:p>
          <a:p>
            <a:pPr marL="285750" indent="-192088" algn="just">
              <a:buFont typeface="Arial" panose="020B0604020202020204" pitchFamily="34" charset="0"/>
              <a:buChar char="•"/>
            </a:pPr>
            <a:endParaRPr lang="pl-PL" sz="1400" dirty="0" smtClean="0">
              <a:latin typeface="+mj-lt"/>
            </a:endParaRPr>
          </a:p>
          <a:p>
            <a:pPr algn="just"/>
            <a:endParaRPr lang="pl-PL" sz="1400" dirty="0" smtClean="0"/>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3" name="Prostokąt 2"/>
          <p:cNvSpPr/>
          <p:nvPr/>
        </p:nvSpPr>
        <p:spPr>
          <a:xfrm>
            <a:off x="179512" y="2229749"/>
            <a:ext cx="8750206" cy="3354765"/>
          </a:xfrm>
          <a:prstGeom prst="rect">
            <a:avLst/>
          </a:prstGeom>
        </p:spPr>
        <p:txBody>
          <a:bodyPr wrap="square">
            <a:spAutoFit/>
          </a:bodyPr>
          <a:lstStyle/>
          <a:p>
            <a:pPr lvl="0" algn="just"/>
            <a:r>
              <a:rPr lang="pl-PL" sz="1400" dirty="0" smtClean="0">
                <a:latin typeface="+mj-lt"/>
                <a:ea typeface="Times New Roman" panose="02020603050405020304" pitchFamily="18" charset="0"/>
              </a:rPr>
              <a:t>W przypadku przedsiębiorstw - wnioskodawca prowadzi działalność gospodarczą na terenie województwa opolskiego</a:t>
            </a:r>
            <a:r>
              <a:rPr lang="pl-PL" sz="1400" b="1" baseline="30000" dirty="0" smtClean="0">
                <a:latin typeface="+mj-lt"/>
                <a:ea typeface="Times New Roman" panose="02020603050405020304" pitchFamily="18" charset="0"/>
              </a:rPr>
              <a:t>6</a:t>
            </a:r>
            <a:r>
              <a:rPr lang="pl-PL" sz="1400" dirty="0" smtClean="0">
                <a:solidFill>
                  <a:prstClr val="black"/>
                </a:solidFill>
                <a:latin typeface="Calibri"/>
              </a:rPr>
              <a:t>.</a:t>
            </a:r>
          </a:p>
          <a:p>
            <a:pPr algn="just"/>
            <a:endParaRPr lang="pl-PL" sz="1400" dirty="0" smtClean="0">
              <a:latin typeface="+mj-lt"/>
            </a:endParaRPr>
          </a:p>
          <a:p>
            <a:pPr algn="just"/>
            <a:r>
              <a:rPr lang="pl-PL" sz="1400" dirty="0" smtClean="0">
                <a:latin typeface="+mj-lt"/>
              </a:rPr>
              <a:t>Forma prawna beneficjenta zgodnie z klasyfikacją form prawnych podmiotów gospodarki narodowej określonych </a:t>
            </a:r>
            <a:br>
              <a:rPr lang="pl-PL" sz="1400" dirty="0" smtClean="0">
                <a:latin typeface="+mj-lt"/>
              </a:rPr>
            </a:br>
            <a:r>
              <a:rPr lang="pl-PL" sz="1400" dirty="0" smtClean="0">
                <a:latin typeface="+mj-lt"/>
              </a:rPr>
              <a:t>w § 7 rozporządzenia Rady Ministrów z dnia 30 listopada 2015 r. w sprawie sposobu i metodologii prowadzenia </a:t>
            </a:r>
            <a:br>
              <a:rPr lang="pl-PL" sz="1400" dirty="0" smtClean="0">
                <a:latin typeface="+mj-lt"/>
              </a:rPr>
            </a:br>
            <a:r>
              <a:rPr lang="pl-PL" sz="1400" dirty="0" smtClean="0">
                <a:latin typeface="+mj-lt"/>
              </a:rPr>
              <a:t>i aktualizacji krajowego rejestru urzędowego podmiotów gospodarki narodowej, wzorów wniosków, ankiet </a:t>
            </a:r>
            <a:br>
              <a:rPr lang="pl-PL" sz="1400" dirty="0" smtClean="0">
                <a:latin typeface="+mj-lt"/>
              </a:rPr>
            </a:br>
            <a:r>
              <a:rPr lang="pl-PL" sz="1400" dirty="0" smtClean="0">
                <a:latin typeface="+mj-lt"/>
              </a:rPr>
              <a:t>i zaświadczeń (Dz. U. z 2015, poz. 2009 z </a:t>
            </a:r>
            <a:r>
              <a:rPr lang="pl-PL" sz="1400" dirty="0" err="1" smtClean="0">
                <a:latin typeface="+mj-lt"/>
              </a:rPr>
              <a:t>późn</a:t>
            </a:r>
            <a:r>
              <a:rPr lang="pl-PL" sz="1400" dirty="0" smtClean="0">
                <a:latin typeface="+mj-lt"/>
              </a:rPr>
              <a:t>. zm.).</a:t>
            </a:r>
            <a:r>
              <a:rPr lang="pl-PL" sz="1400" b="1" dirty="0" smtClean="0"/>
              <a:t> </a:t>
            </a:r>
          </a:p>
          <a:p>
            <a:pPr algn="just"/>
            <a:r>
              <a:rPr lang="pl-PL" sz="1400" b="1" dirty="0" smtClean="0">
                <a:latin typeface="+mj-lt"/>
              </a:rPr>
              <a:t>UWAGA: </a:t>
            </a:r>
            <a:endParaRPr lang="pl-PL" sz="1400" dirty="0" smtClean="0">
              <a:latin typeface="+mj-lt"/>
            </a:endParaRPr>
          </a:p>
          <a:p>
            <a:pPr algn="just"/>
            <a:r>
              <a:rPr lang="pl-PL" sz="1400" b="1" dirty="0" smtClean="0">
                <a:latin typeface="+mj-lt"/>
              </a:rPr>
              <a:t>Każdy Partner podobnie jak Wnioskodawca musi być podmiotem uprawnionym do ubiegania się o dofinansowanie w ramach poddziałania 9.1.3 </a:t>
            </a:r>
            <a:r>
              <a:rPr lang="pl-PL" sz="1400" b="1" i="1" dirty="0" smtClean="0">
                <a:latin typeface="+mj-lt"/>
              </a:rPr>
              <a:t>Wsparcie edukacji przedszkolnej</a:t>
            </a:r>
            <a:r>
              <a:rPr lang="pl-PL" sz="1400" b="1" dirty="0" smtClean="0">
                <a:latin typeface="+mj-lt"/>
              </a:rPr>
              <a:t>. </a:t>
            </a:r>
          </a:p>
          <a:p>
            <a:pPr algn="just"/>
            <a:endParaRPr lang="pl-PL" sz="1400" dirty="0" smtClean="0">
              <a:latin typeface="+mj-lt"/>
            </a:endParaRPr>
          </a:p>
          <a:p>
            <a:pPr algn="just"/>
            <a:r>
              <a:rPr lang="pl-PL" sz="1000" b="1" baseline="30000" dirty="0" smtClean="0">
                <a:ea typeface="Times New Roman" panose="02020603050405020304" pitchFamily="18" charset="0"/>
              </a:rPr>
              <a:t>6</a:t>
            </a:r>
            <a:r>
              <a:rPr lang="pl-PL" sz="1000" baseline="30000" dirty="0" smtClean="0">
                <a:ea typeface="Times New Roman" panose="02020603050405020304" pitchFamily="18" charset="0"/>
              </a:rPr>
              <a:t> </a:t>
            </a:r>
            <a:r>
              <a:rPr lang="pl-PL" sz="1000" dirty="0" smtClean="0">
                <a:latin typeface="+mj-lt"/>
              </a:rPr>
              <a:t>Oznacza </a:t>
            </a:r>
            <a:r>
              <a:rPr lang="pl-PL" sz="1000" dirty="0">
                <a:latin typeface="+mj-lt"/>
              </a:rPr>
              <a:t>to, że na terenie województwa opolskiego Wnioskodawca posiada główną siedzibę lub oddział lub miejsce prowadzenia działalności. Weryfikacja nastąpi na podstawie przedstawionego przez Wnioskodawcę odpisu ze stosownego rejestru (ewidencji) – z zastrzeżeniem, że przedmiotowy wpis do rejestru (ewidencji) został dokonany najpóźniej na dzień podpisania umowy o dofinansowanie. </a:t>
            </a:r>
          </a:p>
          <a:p>
            <a:pPr algn="just"/>
            <a:endParaRPr lang="pl-PL" sz="1400" dirty="0" smtClean="0">
              <a:latin typeface="+mj-lt"/>
            </a:endParaRPr>
          </a:p>
          <a:p>
            <a:pPr algn="just"/>
            <a:endParaRPr lang="pl-PL" sz="1400" dirty="0">
              <a:latin typeface="+mj-lt"/>
            </a:endParaRPr>
          </a:p>
          <a:p>
            <a:endParaRPr lang="pl-PL" sz="1400" dirty="0">
              <a:latin typeface="+mj-lt"/>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a:t>
            </a:fld>
            <a:endParaRPr lang="pl-PL" altLang="pl-PL"/>
          </a:p>
        </p:txBody>
      </p:sp>
    </p:spTree>
    <p:extLst>
      <p:ext uri="{BB962C8B-B14F-4D97-AF65-F5344CB8AC3E}">
        <p14:creationId xmlns:p14="http://schemas.microsoft.com/office/powerpoint/2010/main" xmlns="" val="3084844479"/>
      </p:ext>
    </p:extLst>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rostokąt 23"/>
          <p:cNvSpPr/>
          <p:nvPr/>
        </p:nvSpPr>
        <p:spPr bwMode="auto">
          <a:xfrm>
            <a:off x="184150" y="1593850"/>
            <a:ext cx="8643938" cy="325438"/>
          </a:xfrm>
          <a:prstGeom prst="rect">
            <a:avLst/>
          </a:prstGeom>
        </p:spPr>
        <p:style>
          <a:lnRef idx="0">
            <a:scrgbClr r="0" g="0" b="0"/>
          </a:lnRef>
          <a:fillRef idx="0">
            <a:scrgbClr r="0" g="0" b="0"/>
          </a:fillRef>
          <a:effectRef idx="0">
            <a:scrgbClr r="0" g="0" b="0"/>
          </a:effectRef>
          <a:fontRef idx="minor">
            <a:schemeClr val="lt1"/>
          </a:fontRef>
        </p:style>
        <p:txBody>
          <a:bodyPr lIns="110490" tIns="110490" rIns="110490" bIns="110490" anchor="ctr"/>
          <a:lstStyle>
            <a:lvl1pPr>
              <a:defRPr sz="2400" b="1">
                <a:solidFill>
                  <a:schemeClr val="bg1"/>
                </a:solidFill>
                <a:latin typeface="Calibri" panose="020F0502020204030204" pitchFamily="34" charset="0"/>
              </a:defRPr>
            </a:lvl1pPr>
            <a:lvl2pPr marL="742950" indent="-285750">
              <a:defRPr sz="2400" b="1">
                <a:solidFill>
                  <a:schemeClr val="bg1"/>
                </a:solidFill>
                <a:latin typeface="Calibri" panose="020F0502020204030204" pitchFamily="34" charset="0"/>
              </a:defRPr>
            </a:lvl2pPr>
            <a:lvl3pPr marL="1143000" indent="-228600">
              <a:defRPr sz="2400" b="1">
                <a:solidFill>
                  <a:schemeClr val="bg1"/>
                </a:solidFill>
                <a:latin typeface="Calibri" panose="020F0502020204030204" pitchFamily="34" charset="0"/>
              </a:defRPr>
            </a:lvl3pPr>
            <a:lvl4pPr marL="1600200" indent="-228600">
              <a:defRPr sz="2400" b="1">
                <a:solidFill>
                  <a:schemeClr val="bg1"/>
                </a:solidFill>
                <a:latin typeface="Calibri" panose="020F0502020204030204" pitchFamily="34" charset="0"/>
              </a:defRPr>
            </a:lvl4pPr>
            <a:lvl5pPr marL="2057400" indent="-228600">
              <a:defRPr sz="2400" b="1">
                <a:solidFill>
                  <a:schemeClr val="bg1"/>
                </a:solidFill>
                <a:latin typeface="Calibri" panose="020F0502020204030204" pitchFamily="34" charset="0"/>
              </a:defRPr>
            </a:lvl5pPr>
            <a:lvl6pPr marL="2514600" indent="-228600" eaLnBrk="0" fontAlgn="base" hangingPunct="0">
              <a:spcBef>
                <a:spcPct val="0"/>
              </a:spcBef>
              <a:spcAft>
                <a:spcPct val="0"/>
              </a:spcAft>
              <a:defRPr sz="2400" b="1">
                <a:solidFill>
                  <a:schemeClr val="bg1"/>
                </a:solidFill>
                <a:latin typeface="Calibri" panose="020F0502020204030204" pitchFamily="34" charset="0"/>
              </a:defRPr>
            </a:lvl6pPr>
            <a:lvl7pPr marL="2971800" indent="-228600" eaLnBrk="0" fontAlgn="base" hangingPunct="0">
              <a:spcBef>
                <a:spcPct val="0"/>
              </a:spcBef>
              <a:spcAft>
                <a:spcPct val="0"/>
              </a:spcAft>
              <a:defRPr sz="2400" b="1">
                <a:solidFill>
                  <a:schemeClr val="bg1"/>
                </a:solidFill>
                <a:latin typeface="Calibri" panose="020F0502020204030204" pitchFamily="34" charset="0"/>
              </a:defRPr>
            </a:lvl7pPr>
            <a:lvl8pPr marL="3429000" indent="-228600" eaLnBrk="0" fontAlgn="base" hangingPunct="0">
              <a:spcBef>
                <a:spcPct val="0"/>
              </a:spcBef>
              <a:spcAft>
                <a:spcPct val="0"/>
              </a:spcAft>
              <a:defRPr sz="2400" b="1">
                <a:solidFill>
                  <a:schemeClr val="bg1"/>
                </a:solidFill>
                <a:latin typeface="Calibri" panose="020F0502020204030204" pitchFamily="34" charset="0"/>
              </a:defRPr>
            </a:lvl8pPr>
            <a:lvl9pPr marL="3886200" indent="-228600" eaLnBrk="0" fontAlgn="base" hangingPunct="0">
              <a:spcBef>
                <a:spcPct val="0"/>
              </a:spcBef>
              <a:spcAft>
                <a:spcPct val="0"/>
              </a:spcAft>
              <a:defRPr sz="2400" b="1">
                <a:solidFill>
                  <a:schemeClr val="bg1"/>
                </a:solidFill>
                <a:latin typeface="Calibri" panose="020F0502020204030204" pitchFamily="34" charset="0"/>
              </a:defRPr>
            </a:lvl9pPr>
          </a:lstStyle>
          <a:p>
            <a:pPr algn="ctr" eaLnBrk="1" hangingPunct="1">
              <a:defRPr/>
            </a:pPr>
            <a:endParaRPr lang="pl-PL" altLang="pl-PL" sz="3200" dirty="0" smtClean="0">
              <a:solidFill>
                <a:prstClr val="white"/>
              </a:solidFill>
            </a:endParaRPr>
          </a:p>
        </p:txBody>
      </p:sp>
      <p:sp>
        <p:nvSpPr>
          <p:cNvPr id="8" name="Prostokąt 7"/>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9" name="Prostokąt zaokrąglony 8"/>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pic>
        <p:nvPicPr>
          <p:cNvPr id="348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34826" name="Prostokąt 2"/>
          <p:cNvSpPr>
            <a:spLocks noChangeArrowheads="1"/>
          </p:cNvSpPr>
          <p:nvPr/>
        </p:nvSpPr>
        <p:spPr bwMode="auto">
          <a:xfrm>
            <a:off x="684213" y="1484784"/>
            <a:ext cx="7848600" cy="2739211"/>
          </a:xfrm>
          <a:prstGeom prst="rect">
            <a:avLst/>
          </a:prstGeom>
          <a:noFill/>
          <a:ln w="9525">
            <a:noFill/>
            <a:miter lim="800000"/>
            <a:headEnd/>
            <a:tailEnd/>
          </a:ln>
        </p:spPr>
        <p:txBody>
          <a:bodyPr wrap="square">
            <a:spAutoFit/>
          </a:bodyPr>
          <a:lstStyle/>
          <a:p>
            <a:pPr algn="just"/>
            <a:endParaRPr lang="pl-PL" altLang="pl-PL" b="1" dirty="0">
              <a:solidFill>
                <a:schemeClr val="accent6">
                  <a:lumMod val="75000"/>
                </a:schemeClr>
              </a:solidFill>
              <a:latin typeface="Calibri" pitchFamily="34" charset="0"/>
              <a:cs typeface="Times New Roman" pitchFamily="18" charset="0"/>
            </a:endParaRPr>
          </a:p>
          <a:p>
            <a:pPr algn="just"/>
            <a:r>
              <a:rPr lang="pl-PL" altLang="pl-PL" sz="1400" b="1" dirty="0" smtClean="0">
                <a:latin typeface="Calibri" pitchFamily="34" charset="0"/>
                <a:cs typeface="Times New Roman" pitchFamily="18" charset="0"/>
              </a:rPr>
              <a:t>Koszty </a:t>
            </a:r>
            <a:r>
              <a:rPr lang="pl-PL" altLang="pl-PL" sz="1400" b="1" dirty="0">
                <a:latin typeface="Calibri" pitchFamily="34" charset="0"/>
                <a:cs typeface="Times New Roman" pitchFamily="18" charset="0"/>
              </a:rPr>
              <a:t>bezpośrednie</a:t>
            </a:r>
            <a:r>
              <a:rPr lang="pl-PL" altLang="pl-PL" sz="1400" dirty="0">
                <a:latin typeface="Calibri" pitchFamily="34" charset="0"/>
                <a:cs typeface="Times New Roman" pitchFamily="18" charset="0"/>
              </a:rPr>
              <a:t> w ramach projektu powinny zostać oszacowane należycie, racjonalnie i efektywnie, zgodnie z procedurami określonymi w </a:t>
            </a:r>
            <a:r>
              <a:rPr lang="pl-PL" altLang="pl-PL" sz="1400" i="1" dirty="0">
                <a:latin typeface="Calibri" pitchFamily="34" charset="0"/>
                <a:ea typeface="Times New Roman" pitchFamily="18" charset="0"/>
                <a:cs typeface="Calibri" pitchFamily="34" charset="0"/>
              </a:rPr>
              <a:t>Wytycznych </a:t>
            </a:r>
            <a:r>
              <a:rPr lang="pl-PL" altLang="pl-PL" sz="1400" i="1" dirty="0" smtClean="0">
                <a:latin typeface="Calibri" pitchFamily="34" charset="0"/>
                <a:ea typeface="Times New Roman" pitchFamily="18" charset="0"/>
                <a:cs typeface="Calibri" pitchFamily="34" charset="0"/>
              </a:rPr>
              <a:t>w </a:t>
            </a:r>
            <a:r>
              <a:rPr lang="pl-PL" altLang="pl-PL" sz="1400" i="1" dirty="0">
                <a:latin typeface="Calibri" pitchFamily="34" charset="0"/>
                <a:ea typeface="Times New Roman" pitchFamily="18" charset="0"/>
                <a:cs typeface="Calibri" pitchFamily="34" charset="0"/>
              </a:rPr>
              <a:t>zakresie kwalifikowalności wydatków w ramach Europejskiego Funduszu Rozwoju Regionalnego, Europejskiego Funduszu Społecznego oraz Funduszu Spójności na lata 2014-202</a:t>
            </a:r>
            <a:r>
              <a:rPr lang="pl-PL" altLang="pl-PL" sz="1400" i="1" dirty="0">
                <a:latin typeface="Calibri" pitchFamily="34" charset="0"/>
                <a:cs typeface="Times New Roman" pitchFamily="18" charset="0"/>
              </a:rPr>
              <a:t>0 </a:t>
            </a:r>
            <a:r>
              <a:rPr lang="pl-PL" altLang="pl-PL" sz="1400" dirty="0">
                <a:latin typeface="Calibri" pitchFamily="34" charset="0"/>
                <a:cs typeface="Times New Roman" pitchFamily="18" charset="0"/>
              </a:rPr>
              <a:t>oraz z uwzględnieniem stawek rynkowych zgodnie </a:t>
            </a:r>
            <a:r>
              <a:rPr lang="pl-PL" altLang="pl-PL" sz="1400" dirty="0" smtClean="0">
                <a:latin typeface="Calibri" pitchFamily="34" charset="0"/>
                <a:cs typeface="Times New Roman" pitchFamily="18" charset="0"/>
              </a:rPr>
              <a:t>z </a:t>
            </a:r>
            <a:r>
              <a:rPr lang="pl-PL" altLang="pl-PL" sz="1400" dirty="0">
                <a:latin typeface="Calibri" pitchFamily="34" charset="0"/>
                <a:cs typeface="Times New Roman" pitchFamily="18" charset="0"/>
              </a:rPr>
              <a:t>taryfikatorem maksymalnych, dopuszczalnych cen towarów i usług typowych (powszechnie występujących) dla konkursowego i pozakonkursowego trybu wyboru projektów, dla których ocena przeprowadzona zostanie w ramach Regionalnego Programu Operacyjnego Województwa Opolskiego 2014-2020 </a:t>
            </a:r>
            <a:r>
              <a:rPr lang="pl-PL" altLang="pl-PL" sz="1400" dirty="0" smtClean="0">
                <a:latin typeface="Calibri" pitchFamily="34" charset="0"/>
                <a:cs typeface="Times New Roman" pitchFamily="18" charset="0"/>
              </a:rPr>
              <a:t>w </a:t>
            </a:r>
            <a:r>
              <a:rPr lang="pl-PL" altLang="pl-PL" sz="1400" dirty="0">
                <a:latin typeface="Calibri" pitchFamily="34" charset="0"/>
                <a:cs typeface="Times New Roman" pitchFamily="18" charset="0"/>
              </a:rPr>
              <a:t>części dotyczącej Europejskiego Funduszu Społecznego.</a:t>
            </a:r>
          </a:p>
          <a:p>
            <a:pPr algn="just"/>
            <a:endParaRPr lang="pl-PL" altLang="pl-PL" sz="1400" dirty="0" smtClean="0">
              <a:latin typeface="Calibri" pitchFamily="34" charset="0"/>
              <a:cs typeface="Times New Roman" pitchFamily="18" charset="0"/>
            </a:endParaRPr>
          </a:p>
          <a:p>
            <a:pPr algn="just"/>
            <a:r>
              <a:rPr lang="pl-PL" altLang="pl-PL" sz="1400" dirty="0" smtClean="0">
                <a:latin typeface="Calibri" pitchFamily="34" charset="0"/>
              </a:rPr>
              <a:t>W </a:t>
            </a:r>
            <a:r>
              <a:rPr lang="pl-PL" altLang="pl-PL" sz="1400" dirty="0">
                <a:latin typeface="Calibri" pitchFamily="34" charset="0"/>
              </a:rPr>
              <a:t>budżecie projektu </a:t>
            </a:r>
            <a:r>
              <a:rPr lang="pl-PL" altLang="pl-PL" sz="1400" dirty="0" smtClean="0">
                <a:latin typeface="Calibri" pitchFamily="34" charset="0"/>
              </a:rPr>
              <a:t>wnioskodawca </a:t>
            </a:r>
            <a:r>
              <a:rPr lang="pl-PL" altLang="pl-PL" sz="1400" dirty="0">
                <a:latin typeface="Calibri" pitchFamily="34" charset="0"/>
              </a:rPr>
              <a:t>wskazuje i uzasadnia źródła finansowania wykazując racjonalność </a:t>
            </a:r>
            <a:r>
              <a:rPr lang="pl-PL" altLang="pl-PL" sz="1400" dirty="0" smtClean="0">
                <a:latin typeface="Calibri" pitchFamily="34" charset="0"/>
              </a:rPr>
              <a:t/>
            </a:r>
            <a:br>
              <a:rPr lang="pl-PL" altLang="pl-PL" sz="1400" dirty="0" smtClean="0">
                <a:latin typeface="Calibri" pitchFamily="34" charset="0"/>
              </a:rPr>
            </a:br>
            <a:r>
              <a:rPr lang="pl-PL" altLang="pl-PL" sz="1400" dirty="0" smtClean="0">
                <a:latin typeface="Calibri" pitchFamily="34" charset="0"/>
              </a:rPr>
              <a:t>i </a:t>
            </a:r>
            <a:r>
              <a:rPr lang="pl-PL" altLang="pl-PL" sz="1400" dirty="0">
                <a:latin typeface="Calibri" pitchFamily="34" charset="0"/>
              </a:rPr>
              <a:t>efektywność wydatków oraz brak podwójnego finansowania.</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60</a:t>
            </a:fld>
            <a:endParaRPr lang="pl-PL" altLang="pl-PL"/>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39944"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39945" name="Prostokąt 2"/>
          <p:cNvSpPr>
            <a:spLocks noChangeArrowheads="1"/>
          </p:cNvSpPr>
          <p:nvPr/>
        </p:nvSpPr>
        <p:spPr bwMode="auto">
          <a:xfrm>
            <a:off x="214282" y="1484784"/>
            <a:ext cx="8715436" cy="4257576"/>
          </a:xfrm>
          <a:prstGeom prst="rect">
            <a:avLst/>
          </a:prstGeom>
          <a:noFill/>
          <a:ln w="9525">
            <a:noFill/>
            <a:miter lim="800000"/>
            <a:headEnd/>
            <a:tailEnd/>
          </a:ln>
        </p:spPr>
        <p:txBody>
          <a:bodyPr wrap="square">
            <a:spAutoFit/>
          </a:bodyPr>
          <a:lstStyle/>
          <a:p>
            <a:pPr algn="just">
              <a:spcAft>
                <a:spcPts val="200"/>
              </a:spcAft>
            </a:pPr>
            <a:r>
              <a:rPr lang="pl-PL" altLang="pl-PL" sz="1400" b="1" dirty="0" smtClean="0">
                <a:latin typeface="Calibri" pitchFamily="34" charset="0"/>
                <a:cs typeface="Times New Roman" pitchFamily="18" charset="0"/>
              </a:rPr>
              <a:t>Koszty </a:t>
            </a:r>
            <a:r>
              <a:rPr lang="pl-PL" altLang="pl-PL" sz="1400" b="1" dirty="0">
                <a:latin typeface="Calibri" pitchFamily="34" charset="0"/>
                <a:cs typeface="Times New Roman" pitchFamily="18" charset="0"/>
              </a:rPr>
              <a:t>pośrednie stanowią koszty administracyjne </a:t>
            </a:r>
            <a:r>
              <a:rPr lang="pl-PL" altLang="pl-PL" sz="1400" b="1" dirty="0" smtClean="0">
                <a:latin typeface="Calibri" pitchFamily="34" charset="0"/>
                <a:cs typeface="Times New Roman" pitchFamily="18" charset="0"/>
              </a:rPr>
              <a:t>związane </a:t>
            </a:r>
            <a:r>
              <a:rPr lang="pl-PL" altLang="pl-PL" sz="1400" b="1" dirty="0">
                <a:latin typeface="Calibri" pitchFamily="34" charset="0"/>
                <a:cs typeface="Times New Roman" pitchFamily="18" charset="0"/>
              </a:rPr>
              <a:t>z obsługą projektu, w szczególności</a:t>
            </a:r>
            <a:r>
              <a:rPr lang="pl-PL" altLang="pl-PL" sz="1400" dirty="0">
                <a:latin typeface="Calibri" pitchFamily="34" charset="0"/>
                <a:cs typeface="Times New Roman" pitchFamily="18" charset="0"/>
              </a:rPr>
              <a:t>:</a:t>
            </a:r>
          </a:p>
          <a:p>
            <a:pPr algn="just">
              <a:buFont typeface="Calibri" pitchFamily="34" charset="0"/>
              <a:buAutoNum type="alphaLcParenR"/>
            </a:pPr>
            <a:r>
              <a:rPr lang="pl-PL" altLang="pl-PL" sz="1400" dirty="0" smtClean="0">
                <a:latin typeface="Calibri" pitchFamily="34" charset="0"/>
              </a:rPr>
              <a:t> koszty </a:t>
            </a:r>
            <a:r>
              <a:rPr lang="pl-PL" altLang="pl-PL" sz="1400" dirty="0">
                <a:latin typeface="Calibri" pitchFamily="34" charset="0"/>
              </a:rPr>
              <a:t>koordynatora lub kierownika projektu oraz innego </a:t>
            </a:r>
            <a:r>
              <a:rPr lang="pl-PL" altLang="pl-PL" sz="1400" dirty="0" smtClean="0">
                <a:latin typeface="Calibri" pitchFamily="34" charset="0"/>
              </a:rPr>
              <a:t>personelu bezpośrednio </a:t>
            </a:r>
            <a:r>
              <a:rPr lang="pl-PL" altLang="pl-PL" sz="1400" dirty="0">
                <a:latin typeface="Calibri" pitchFamily="34" charset="0"/>
              </a:rPr>
              <a:t>zaangażowanego </a:t>
            </a:r>
            <a:r>
              <a:rPr lang="pl-PL" altLang="pl-PL" sz="1400" dirty="0" smtClean="0">
                <a:latin typeface="Calibri" pitchFamily="34" charset="0"/>
              </a:rPr>
              <a:t>w zarządzanie, rozliczanie, monitorowanie projektu lub prowadzenie innych działań administracyjnych w projekcie, w tym w szczególności koszty wynagrodzenia tych osób, ich delegacji służbowych i </a:t>
            </a:r>
            <a:r>
              <a:rPr lang="pl-PL" altLang="pl-PL" sz="1400" dirty="0">
                <a:latin typeface="Calibri" pitchFamily="34" charset="0"/>
              </a:rPr>
              <a:t>szkoleń oraz koszty związane </a:t>
            </a:r>
            <a:r>
              <a:rPr lang="pl-PL" altLang="pl-PL" sz="1400" dirty="0" smtClean="0">
                <a:latin typeface="Calibri" pitchFamily="34" charset="0"/>
              </a:rPr>
              <a:t/>
            </a:r>
            <a:br>
              <a:rPr lang="pl-PL" altLang="pl-PL" sz="1400" dirty="0" smtClean="0">
                <a:latin typeface="Calibri" pitchFamily="34" charset="0"/>
              </a:rPr>
            </a:br>
            <a:r>
              <a:rPr lang="pl-PL" altLang="pl-PL" sz="1400" dirty="0" smtClean="0">
                <a:latin typeface="Calibri" pitchFamily="34" charset="0"/>
              </a:rPr>
              <a:t>z </a:t>
            </a:r>
            <a:r>
              <a:rPr lang="pl-PL" altLang="pl-PL" sz="1400" dirty="0">
                <a:latin typeface="Calibri" pitchFamily="34" charset="0"/>
              </a:rPr>
              <a:t>wdrażaniem polityki równych szans przez te osoby,</a:t>
            </a:r>
          </a:p>
          <a:p>
            <a:pPr algn="just">
              <a:buFont typeface="Calibri" pitchFamily="34" charset="0"/>
              <a:buAutoNum type="alphaLcParenR" startAt="2"/>
            </a:pPr>
            <a:r>
              <a:rPr lang="pl-PL" altLang="pl-PL" sz="1400" dirty="0" smtClean="0">
                <a:latin typeface="Calibri" pitchFamily="34" charset="0"/>
              </a:rPr>
              <a:t> koszty </a:t>
            </a:r>
            <a:r>
              <a:rPr lang="pl-PL" altLang="pl-PL" sz="1400" dirty="0">
                <a:latin typeface="Calibri" pitchFamily="34" charset="0"/>
              </a:rPr>
              <a:t>zarządu (</a:t>
            </a:r>
            <a:r>
              <a:rPr lang="pl-PL" altLang="pl-PL" sz="1400" dirty="0" smtClean="0">
                <a:latin typeface="Calibri" pitchFamily="34" charset="0"/>
              </a:rPr>
              <a:t>wynagrodzenia </a:t>
            </a:r>
            <a:r>
              <a:rPr lang="pl-PL" altLang="pl-PL" sz="1400" dirty="0">
                <a:latin typeface="Calibri" pitchFamily="34" charset="0"/>
              </a:rPr>
              <a:t>osób uprawnionych do reprezentowania jednostki, których zakresy czynności nie są przypisane wyłącznie do projektu, np. kierownik jednostki),</a:t>
            </a:r>
          </a:p>
          <a:p>
            <a:pPr algn="just">
              <a:buFont typeface="Calibri" pitchFamily="34" charset="0"/>
              <a:buAutoNum type="alphaLcParenR" startAt="3"/>
            </a:pPr>
            <a:r>
              <a:rPr lang="pl-PL" altLang="pl-PL" sz="1400" dirty="0" smtClean="0">
                <a:latin typeface="Calibri" pitchFamily="34" charset="0"/>
              </a:rPr>
              <a:t> koszty </a:t>
            </a:r>
            <a:r>
              <a:rPr lang="pl-PL" altLang="pl-PL" sz="1400" dirty="0">
                <a:latin typeface="Calibri" pitchFamily="34" charset="0"/>
              </a:rPr>
              <a:t>personelu obsługowego (obsługa kadrowa, finansowa, administracyjna, sekretariat, kancelaria, obsługa </a:t>
            </a:r>
            <a:r>
              <a:rPr lang="pl-PL" altLang="pl-PL" sz="1400" dirty="0" smtClean="0">
                <a:latin typeface="Calibri" pitchFamily="34" charset="0"/>
              </a:rPr>
              <a:t>prawna, w tym dotycząca zamówień) </a:t>
            </a:r>
            <a:r>
              <a:rPr lang="pl-PL" altLang="pl-PL" sz="1400" dirty="0">
                <a:latin typeface="Calibri" pitchFamily="34" charset="0"/>
              </a:rPr>
              <a:t>na potrzeby funkcjonowania jednostki,</a:t>
            </a:r>
          </a:p>
          <a:p>
            <a:pPr algn="just">
              <a:buFont typeface="Calibri" pitchFamily="34" charset="0"/>
              <a:buAutoNum type="alphaLcParenR" startAt="4"/>
            </a:pPr>
            <a:r>
              <a:rPr lang="pl-PL" altLang="pl-PL" sz="1400" dirty="0" smtClean="0">
                <a:latin typeface="Calibri" pitchFamily="34" charset="0"/>
              </a:rPr>
              <a:t> koszty </a:t>
            </a:r>
            <a:r>
              <a:rPr lang="pl-PL" altLang="pl-PL" sz="1400" dirty="0">
                <a:latin typeface="Calibri" pitchFamily="34" charset="0"/>
              </a:rPr>
              <a:t>obsługi księgowej </a:t>
            </a:r>
            <a:r>
              <a:rPr lang="pl-PL" altLang="pl-PL" sz="1400" dirty="0" smtClean="0">
                <a:latin typeface="Calibri" pitchFamily="34" charset="0"/>
              </a:rPr>
              <a:t>(wynagrodzenia </a:t>
            </a:r>
            <a:r>
              <a:rPr lang="pl-PL" altLang="pl-PL" sz="1400" dirty="0">
                <a:latin typeface="Calibri" pitchFamily="34" charset="0"/>
              </a:rPr>
              <a:t>osób księgujących wydatki w projekcie, </a:t>
            </a:r>
            <a:r>
              <a:rPr lang="pl-PL" altLang="pl-PL" sz="1400" dirty="0" smtClean="0">
                <a:latin typeface="Calibri" pitchFamily="34" charset="0"/>
              </a:rPr>
              <a:t>koszty związane ze zleceniem prowadzenia obsługi księgowej projektu biuru rachunkowemu),</a:t>
            </a:r>
            <a:endParaRPr lang="pl-PL" altLang="pl-PL" sz="1400" dirty="0">
              <a:latin typeface="Calibri" pitchFamily="34" charset="0"/>
            </a:endParaRPr>
          </a:p>
          <a:p>
            <a:pPr algn="just">
              <a:buFont typeface="Calibri" pitchFamily="34" charset="0"/>
              <a:buAutoNum type="alphaLcParenR" startAt="4"/>
            </a:pPr>
            <a:r>
              <a:rPr lang="pl-PL" sz="1400" dirty="0" smtClean="0">
                <a:solidFill>
                  <a:prstClr val="black"/>
                </a:solidFill>
                <a:latin typeface="Calibri"/>
              </a:rPr>
              <a:t> koszty </a:t>
            </a:r>
            <a:r>
              <a:rPr lang="pl-PL" sz="1400" dirty="0">
                <a:solidFill>
                  <a:prstClr val="black"/>
                </a:solidFill>
                <a:latin typeface="Calibri"/>
              </a:rPr>
              <a:t>utrzymania powierzchni biurowych (czynsz, najem, opłaty administracyjne) związanych z obsługą administracyjną </a:t>
            </a:r>
            <a:r>
              <a:rPr lang="pl-PL" sz="1400" dirty="0" smtClean="0">
                <a:solidFill>
                  <a:prstClr val="black"/>
                </a:solidFill>
                <a:latin typeface="Calibri"/>
              </a:rPr>
              <a:t>projektu,</a:t>
            </a:r>
          </a:p>
          <a:p>
            <a:pPr algn="just">
              <a:buFont typeface="Calibri" pitchFamily="34" charset="0"/>
              <a:buAutoNum type="alphaLcParenR" startAt="4"/>
            </a:pPr>
            <a:r>
              <a:rPr lang="pl-PL" sz="1400" dirty="0">
                <a:solidFill>
                  <a:prstClr val="black"/>
                </a:solidFill>
                <a:latin typeface="Calibri"/>
              </a:rPr>
              <a:t> </a:t>
            </a:r>
            <a:r>
              <a:rPr lang="pl-PL" sz="1400" dirty="0" smtClean="0">
                <a:solidFill>
                  <a:prstClr val="black"/>
                </a:solidFill>
                <a:latin typeface="Calibri"/>
              </a:rPr>
              <a:t>wydatki </a:t>
            </a:r>
            <a:r>
              <a:rPr lang="pl-PL" sz="1400" dirty="0">
                <a:solidFill>
                  <a:prstClr val="black"/>
                </a:solidFill>
                <a:latin typeface="Calibri"/>
              </a:rPr>
              <a:t>związane z otworzeniem lub prowadzeniem wyodrębnionego na rzecz projektu subkonta na rachunku bankowym lub odrębnego rachunku </a:t>
            </a:r>
            <a:r>
              <a:rPr lang="pl-PL" sz="1400" dirty="0" smtClean="0">
                <a:solidFill>
                  <a:prstClr val="black"/>
                </a:solidFill>
                <a:latin typeface="Calibri"/>
              </a:rPr>
              <a:t>bankowego,</a:t>
            </a:r>
          </a:p>
          <a:p>
            <a:pPr algn="just">
              <a:buFont typeface="Calibri" pitchFamily="34" charset="0"/>
              <a:buAutoNum type="alphaLcParenR" startAt="4"/>
            </a:pPr>
            <a:r>
              <a:rPr lang="pl-PL" sz="1400" dirty="0">
                <a:solidFill>
                  <a:prstClr val="black"/>
                </a:solidFill>
                <a:latin typeface="Calibri"/>
              </a:rPr>
              <a:t> </a:t>
            </a:r>
            <a:r>
              <a:rPr lang="pl-PL" sz="1400" dirty="0" smtClean="0">
                <a:solidFill>
                  <a:prstClr val="black"/>
                </a:solidFill>
                <a:latin typeface="Calibri"/>
              </a:rPr>
              <a:t>amortyzacja, najem lub zakup aktywów (środków trwałych iw wartości niematerialnych i prawnych używanych na potrzeby osób, o których mowa w literze a, d),</a:t>
            </a:r>
          </a:p>
          <a:p>
            <a:pPr algn="just"/>
            <a:endParaRPr lang="pl-PL" sz="1400" dirty="0" smtClean="0">
              <a:solidFill>
                <a:prstClr val="black"/>
              </a:solidFill>
              <a:latin typeface="Calibri"/>
            </a:endParaRPr>
          </a:p>
          <a:p>
            <a:pPr algn="just">
              <a:buFont typeface="Calibri" pitchFamily="34" charset="0"/>
              <a:buAutoNum type="alphaLcParenR" startAt="4"/>
            </a:pPr>
            <a:endParaRPr lang="pl-PL" altLang="pl-PL" sz="17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61</a:t>
            </a:fld>
            <a:endParaRPr lang="pl-PL" altLang="pl-PL"/>
          </a:p>
        </p:txBody>
      </p:sp>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107" name="Prostokąt 9"/>
          <p:cNvSpPr>
            <a:spLocks noChangeArrowheads="1"/>
          </p:cNvSpPr>
          <p:nvPr/>
        </p:nvSpPr>
        <p:spPr bwMode="auto">
          <a:xfrm>
            <a:off x="400050" y="1989138"/>
            <a:ext cx="7924800" cy="1008062"/>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ts val="600"/>
              </a:spcBef>
              <a:spcAft>
                <a:spcPts val="600"/>
              </a:spcAft>
              <a:defRPr/>
            </a:pPr>
            <a:r>
              <a:rPr lang="pl-PL" sz="1400" b="1" dirty="0" smtClean="0">
                <a:solidFill>
                  <a:schemeClr val="tx2">
                    <a:lumMod val="60000"/>
                    <a:lumOff val="40000"/>
                  </a:schemeClr>
                </a:solidFill>
                <a:latin typeface="+mn-lt"/>
              </a:rPr>
              <a:t>	</a:t>
            </a:r>
            <a:r>
              <a:rPr lang="pl-PL" sz="1400" b="1" dirty="0">
                <a:solidFill>
                  <a:schemeClr val="tx2">
                    <a:lumMod val="60000"/>
                    <a:lumOff val="40000"/>
                  </a:schemeClr>
                </a:solidFill>
                <a:latin typeface="+mn-lt"/>
              </a:rPr>
              <a:t>	</a:t>
            </a:r>
            <a:endParaRPr lang="pl-PL" sz="1400" b="1" dirty="0" smtClean="0">
              <a:solidFill>
                <a:schemeClr val="tx2">
                  <a:lumMod val="60000"/>
                  <a:lumOff val="40000"/>
                </a:schemeClr>
              </a:solidFill>
              <a:latin typeface="+mn-lt"/>
            </a:endParaRPr>
          </a:p>
          <a:p>
            <a:pPr eaLnBrk="1" hangingPunct="1">
              <a:defRPr/>
            </a:pPr>
            <a:endParaRPr lang="pl-PL" altLang="pl-PL" sz="1400" dirty="0" smtClean="0">
              <a:latin typeface="+mn-lt"/>
            </a:endParaRPr>
          </a:p>
          <a:p>
            <a:pPr eaLnBrk="1" hangingPunct="1">
              <a:defRPr/>
            </a:pPr>
            <a:endParaRPr lang="pl-PL" altLang="pl-PL" dirty="0" smtClean="0"/>
          </a:p>
        </p:txBody>
      </p:sp>
      <p:sp>
        <p:nvSpPr>
          <p:cNvPr id="40969" name="Prostokąt 10"/>
          <p:cNvSpPr>
            <a:spLocks noChangeArrowheads="1"/>
          </p:cNvSpPr>
          <p:nvPr/>
        </p:nvSpPr>
        <p:spPr bwMode="auto">
          <a:xfrm>
            <a:off x="1368425"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0970"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pic>
        <p:nvPicPr>
          <p:cNvPr id="40971" name="Obraz 22"/>
          <p:cNvPicPr>
            <a:picLocks noChangeAspect="1" noChangeArrowheads="1"/>
          </p:cNvPicPr>
          <p:nvPr/>
        </p:nvPicPr>
        <p:blipFill>
          <a:blip r:embed="rId3"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2" name="Prostokąt 1"/>
          <p:cNvSpPr/>
          <p:nvPr/>
        </p:nvSpPr>
        <p:spPr>
          <a:xfrm>
            <a:off x="214282" y="1340768"/>
            <a:ext cx="8715436" cy="2954655"/>
          </a:xfrm>
          <a:prstGeom prst="rect">
            <a:avLst/>
          </a:prstGeom>
        </p:spPr>
        <p:txBody>
          <a:bodyPr wrap="square">
            <a:spAutoFit/>
          </a:bodyPr>
          <a:lstStyle/>
          <a:p>
            <a:pPr marL="342900" indent="-342900" algn="just">
              <a:defRPr/>
            </a:pPr>
            <a:endParaRPr lang="pl-PL" sz="1000" dirty="0" smtClean="0">
              <a:latin typeface="+mn-lt"/>
            </a:endParaRPr>
          </a:p>
          <a:p>
            <a:pPr marL="342900" indent="-342900" algn="just">
              <a:defRPr/>
            </a:pPr>
            <a:endParaRPr lang="pl-PL" sz="800" dirty="0" smtClean="0">
              <a:latin typeface="+mn-lt"/>
            </a:endParaRPr>
          </a:p>
          <a:p>
            <a:pPr marL="342900" indent="-342900" algn="just">
              <a:buAutoNum type="alphaLcParenR" startAt="8"/>
              <a:defRPr/>
            </a:pPr>
            <a:r>
              <a:rPr lang="pl-PL" sz="1400" dirty="0" smtClean="0">
                <a:latin typeface="+mn-lt"/>
              </a:rPr>
              <a:t>opłaty </a:t>
            </a:r>
            <a:r>
              <a:rPr lang="pl-PL" sz="1400" dirty="0">
                <a:latin typeface="+mn-lt"/>
              </a:rPr>
              <a:t>za energię elektryczną, cieplną, gazową i wodę, opłaty przesyłowe, opłaty za odprowadzanie ścieków </a:t>
            </a:r>
            <a:r>
              <a:rPr lang="pl-PL" sz="1400" dirty="0" smtClean="0">
                <a:latin typeface="+mn-lt"/>
              </a:rPr>
              <a:t/>
            </a:r>
            <a:br>
              <a:rPr lang="pl-PL" sz="1400" dirty="0" smtClean="0">
                <a:latin typeface="+mn-lt"/>
              </a:rPr>
            </a:br>
            <a:r>
              <a:rPr lang="pl-PL" sz="1400" dirty="0" smtClean="0">
                <a:latin typeface="+mn-lt"/>
              </a:rPr>
              <a:t>w  zakresie </a:t>
            </a:r>
            <a:r>
              <a:rPr lang="pl-PL" sz="1400" dirty="0">
                <a:latin typeface="+mn-lt"/>
              </a:rPr>
              <a:t>związanym z obsługą administracyjną </a:t>
            </a:r>
            <a:r>
              <a:rPr lang="pl-PL" sz="1400" dirty="0" smtClean="0">
                <a:latin typeface="+mn-lt"/>
              </a:rPr>
              <a:t>projektu,</a:t>
            </a:r>
          </a:p>
          <a:p>
            <a:pPr marL="342900" indent="-342900" algn="just">
              <a:buAutoNum type="alphaLcParenR" startAt="8"/>
              <a:defRPr/>
            </a:pPr>
            <a:r>
              <a:rPr lang="pl-PL" sz="1400" dirty="0" smtClean="0">
                <a:latin typeface="+mn-lt"/>
              </a:rPr>
              <a:t>koszty </a:t>
            </a:r>
            <a:r>
              <a:rPr lang="pl-PL" sz="1400" dirty="0">
                <a:latin typeface="+mn-lt"/>
              </a:rPr>
              <a:t>usług pocztowych, telefonicznych, internetowych, kurierskich związanych z obsługą </a:t>
            </a:r>
            <a:r>
              <a:rPr lang="pl-PL" sz="1400" dirty="0" smtClean="0">
                <a:latin typeface="+mn-lt"/>
              </a:rPr>
              <a:t>projektu</a:t>
            </a:r>
            <a:r>
              <a:rPr lang="pl-PL" sz="1400" dirty="0">
                <a:latin typeface="+mn-lt"/>
              </a:rPr>
              <a:t>,</a:t>
            </a:r>
          </a:p>
          <a:p>
            <a:pPr marL="342900" indent="-342900" algn="just">
              <a:buFont typeface="+mj-lt"/>
              <a:buAutoNum type="alphaLcParenR" startAt="10"/>
              <a:defRPr/>
            </a:pPr>
            <a:r>
              <a:rPr lang="pl-PL" sz="1400" dirty="0" smtClean="0">
                <a:latin typeface="+mn-lt"/>
              </a:rPr>
              <a:t>koszty </a:t>
            </a:r>
            <a:r>
              <a:rPr lang="pl-PL" sz="1400" dirty="0">
                <a:latin typeface="+mn-lt"/>
              </a:rPr>
              <a:t>usług powielania dokumentów związanych z </a:t>
            </a:r>
            <a:r>
              <a:rPr lang="pl-PL" sz="1400" dirty="0" smtClean="0">
                <a:latin typeface="+mn-lt"/>
              </a:rPr>
              <a:t>obsługą projektu,</a:t>
            </a:r>
            <a:endParaRPr lang="pl-PL" sz="1400" dirty="0">
              <a:solidFill>
                <a:prstClr val="black"/>
              </a:solidFill>
              <a:latin typeface="Calibri"/>
            </a:endParaRPr>
          </a:p>
          <a:p>
            <a:pPr marL="342900" indent="-342900" algn="just">
              <a:buFont typeface="+mj-lt"/>
              <a:buAutoNum type="alphaLcParenR" startAt="10"/>
              <a:defRPr/>
            </a:pPr>
            <a:r>
              <a:rPr lang="pl-PL" sz="1400" dirty="0" smtClean="0">
                <a:solidFill>
                  <a:prstClr val="black"/>
                </a:solidFill>
                <a:latin typeface="Calibri"/>
              </a:rPr>
              <a:t>koszty </a:t>
            </a:r>
            <a:r>
              <a:rPr lang="pl-PL" sz="1400" dirty="0">
                <a:solidFill>
                  <a:prstClr val="black"/>
                </a:solidFill>
                <a:latin typeface="Calibri"/>
              </a:rPr>
              <a:t>materiałów biurowych i artykułów piśmienniczych związanych z obsługą </a:t>
            </a:r>
            <a:r>
              <a:rPr lang="pl-PL" sz="1400" dirty="0" smtClean="0">
                <a:solidFill>
                  <a:prstClr val="black"/>
                </a:solidFill>
                <a:latin typeface="Calibri"/>
              </a:rPr>
              <a:t>projektu</a:t>
            </a:r>
            <a:r>
              <a:rPr lang="pl-PL" sz="1400" dirty="0">
                <a:solidFill>
                  <a:prstClr val="black"/>
                </a:solidFill>
                <a:latin typeface="Calibri"/>
              </a:rPr>
              <a:t>,</a:t>
            </a:r>
          </a:p>
          <a:p>
            <a:pPr marL="342900" lvl="0" indent="-342900" algn="just">
              <a:buFont typeface="+mj-lt"/>
              <a:buAutoNum type="alphaLcParenR" startAt="12"/>
              <a:defRPr/>
            </a:pPr>
            <a:r>
              <a:rPr lang="pl-PL" sz="1400" dirty="0" smtClean="0">
                <a:solidFill>
                  <a:prstClr val="black"/>
                </a:solidFill>
                <a:latin typeface="Calibri"/>
              </a:rPr>
              <a:t>koszty ochrony</a:t>
            </a:r>
            <a:r>
              <a:rPr lang="pl-PL" sz="1400" dirty="0" smtClean="0">
                <a:solidFill>
                  <a:prstClr val="black"/>
                </a:solidFill>
              </a:rPr>
              <a:t>,</a:t>
            </a:r>
          </a:p>
          <a:p>
            <a:pPr marL="342900" lvl="0" indent="-342900" algn="just">
              <a:buFont typeface="+mj-lt"/>
              <a:buAutoNum type="alphaLcParenR" startAt="12"/>
              <a:defRPr/>
            </a:pPr>
            <a:r>
              <a:rPr lang="pl-PL" sz="1400" dirty="0" smtClean="0">
                <a:solidFill>
                  <a:prstClr val="black"/>
                </a:solidFill>
                <a:latin typeface="Calibri"/>
              </a:rPr>
              <a:t>koszty </a:t>
            </a:r>
            <a:r>
              <a:rPr lang="pl-PL" sz="1400" dirty="0">
                <a:solidFill>
                  <a:prstClr val="black"/>
                </a:solidFill>
                <a:latin typeface="Calibri"/>
              </a:rPr>
              <a:t>sprzątania pomieszczeń związanych z obsługą </a:t>
            </a:r>
            <a:r>
              <a:rPr lang="pl-PL" sz="1400" dirty="0" smtClean="0">
                <a:solidFill>
                  <a:prstClr val="black"/>
                </a:solidFill>
                <a:latin typeface="Calibri"/>
              </a:rPr>
              <a:t>projektu</a:t>
            </a:r>
            <a:r>
              <a:rPr lang="pl-PL" sz="1400" dirty="0">
                <a:solidFill>
                  <a:prstClr val="black"/>
                </a:solidFill>
                <a:latin typeface="Calibri"/>
              </a:rPr>
              <a:t>, w tym </a:t>
            </a:r>
            <a:r>
              <a:rPr lang="pl-PL" sz="1400" dirty="0" smtClean="0">
                <a:solidFill>
                  <a:prstClr val="black"/>
                </a:solidFill>
                <a:latin typeface="Calibri"/>
              </a:rPr>
              <a:t>środków czystości, dezynsekcji, dezynfekcji, deratyzacji tych pomieszczeń. </a:t>
            </a:r>
            <a:endParaRPr lang="pl-PL" sz="1400" dirty="0">
              <a:solidFill>
                <a:prstClr val="black"/>
              </a:solidFill>
              <a:latin typeface="Calibri"/>
            </a:endParaRPr>
          </a:p>
          <a:p>
            <a:pPr lvl="0" algn="ctr">
              <a:defRPr/>
            </a:pPr>
            <a:r>
              <a:rPr lang="pl-PL" sz="1400" b="1" u="sng" dirty="0" smtClean="0">
                <a:latin typeface="Calibri"/>
              </a:rPr>
              <a:t>UWAGA !</a:t>
            </a:r>
            <a:endParaRPr lang="pl-PL" sz="1400" b="1" dirty="0" smtClean="0">
              <a:latin typeface="Calibri"/>
            </a:endParaRPr>
          </a:p>
          <a:p>
            <a:pPr lvl="0" algn="ctr">
              <a:defRPr/>
            </a:pPr>
            <a:r>
              <a:rPr lang="pl-PL" altLang="pl-PL" sz="1400" b="1" dirty="0" smtClean="0">
                <a:latin typeface="Calibri" pitchFamily="34" charset="0"/>
                <a:ea typeface="Times New Roman" pitchFamily="18" charset="0"/>
                <a:cs typeface="Calibri" pitchFamily="34" charset="0"/>
              </a:rPr>
              <a:t>Niedopuszczalna </a:t>
            </a:r>
            <a:r>
              <a:rPr lang="pl-PL" altLang="pl-PL" sz="1400" b="1" dirty="0">
                <a:latin typeface="Calibri" pitchFamily="34" charset="0"/>
                <a:ea typeface="Times New Roman" pitchFamily="18" charset="0"/>
                <a:cs typeface="Calibri" pitchFamily="34" charset="0"/>
              </a:rPr>
              <a:t>jest sytuacja, w której koszty pośrednie  zostaną wykazane  </a:t>
            </a:r>
            <a:r>
              <a:rPr lang="pl-PL" altLang="pl-PL" sz="1400" b="1" dirty="0" smtClean="0">
                <a:latin typeface="Calibri" pitchFamily="34" charset="0"/>
                <a:ea typeface="Times New Roman" pitchFamily="18" charset="0"/>
                <a:cs typeface="Calibri" pitchFamily="34" charset="0"/>
              </a:rPr>
              <a:t>w </a:t>
            </a:r>
            <a:r>
              <a:rPr lang="pl-PL" altLang="pl-PL" sz="1400" b="1" dirty="0">
                <a:latin typeface="Calibri" pitchFamily="34" charset="0"/>
                <a:ea typeface="Times New Roman" pitchFamily="18" charset="0"/>
                <a:cs typeface="Calibri" pitchFamily="34" charset="0"/>
              </a:rPr>
              <a:t>ramach kosztów bezpośrednich.</a:t>
            </a:r>
            <a:r>
              <a:rPr lang="pl-PL" altLang="pl-PL" sz="1400" dirty="0">
                <a:latin typeface="Calibri" pitchFamily="34" charset="0"/>
                <a:ea typeface="Times New Roman" pitchFamily="18" charset="0"/>
                <a:cs typeface="Calibri" pitchFamily="34" charset="0"/>
              </a:rPr>
              <a:t> </a:t>
            </a:r>
            <a:endParaRPr lang="pl-PL" sz="1400" dirty="0">
              <a:latin typeface="Calibri"/>
            </a:endParaRPr>
          </a:p>
          <a:p>
            <a:pPr lvl="0" algn="ctr">
              <a:defRPr/>
            </a:pPr>
            <a:r>
              <a:rPr lang="pl-PL" sz="1400" b="1" dirty="0">
                <a:latin typeface="Calibri"/>
              </a:rPr>
              <a:t>W </a:t>
            </a:r>
            <a:r>
              <a:rPr lang="pl-PL" sz="1400" b="1" dirty="0" smtClean="0">
                <a:latin typeface="Calibri"/>
              </a:rPr>
              <a:t>ramach </a:t>
            </a:r>
            <a:r>
              <a:rPr lang="pl-PL" sz="1400" b="1" dirty="0">
                <a:latin typeface="Calibri"/>
              </a:rPr>
              <a:t>kosztów pośrednich nie są wykazywane wydatki objęte </a:t>
            </a:r>
            <a:r>
              <a:rPr lang="pl-PL" sz="1400" b="1" dirty="0" smtClean="0">
                <a:latin typeface="Calibri"/>
              </a:rPr>
              <a:t>cross-</a:t>
            </a:r>
            <a:r>
              <a:rPr lang="pl-PL" sz="1400" b="1" dirty="0" err="1" smtClean="0">
                <a:latin typeface="Calibri"/>
              </a:rPr>
              <a:t>financingiem</a:t>
            </a:r>
            <a:r>
              <a:rPr lang="pl-PL" sz="1400" b="1" dirty="0">
                <a:latin typeface="Calibri"/>
              </a:rPr>
              <a:t>.</a:t>
            </a:r>
          </a:p>
          <a:p>
            <a:pPr marL="342900" indent="-342900" algn="just">
              <a:buFont typeface="+mj-lt"/>
              <a:buAutoNum type="alphaLcParenR" startAt="10"/>
              <a:defRPr/>
            </a:pPr>
            <a:endParaRPr lang="pl-PL" sz="1400" dirty="0">
              <a:latin typeface="+mn-lt"/>
            </a:endParaRPr>
          </a:p>
        </p:txBody>
      </p:sp>
      <p:sp>
        <p:nvSpPr>
          <p:cNvPr id="3" name="Symbol zastępczy numeru slajdu 2"/>
          <p:cNvSpPr>
            <a:spLocks noGrp="1"/>
          </p:cNvSpPr>
          <p:nvPr>
            <p:ph type="sldNum" sz="quarter" idx="12"/>
          </p:nvPr>
        </p:nvSpPr>
        <p:spPr/>
        <p:txBody>
          <a:bodyPr/>
          <a:lstStyle/>
          <a:p>
            <a:fld id="{BBC8C535-DE0A-4D77-A9DA-C10F5FE73F83}" type="slidenum">
              <a:rPr lang="pl-PL" altLang="pl-PL" smtClean="0"/>
              <a:pPr/>
              <a:t>62</a:t>
            </a:fld>
            <a:endParaRPr lang="pl-PL" altLang="pl-PL"/>
          </a:p>
        </p:txBody>
      </p:sp>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45064" name="Prostokąt 10"/>
          <p:cNvSpPr>
            <a:spLocks noChangeArrowheads="1"/>
          </p:cNvSpPr>
          <p:nvPr/>
        </p:nvSpPr>
        <p:spPr bwMode="auto">
          <a:xfrm>
            <a:off x="2268538" y="3024188"/>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45065"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45066"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45067"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45068"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45069" name="Prostokąt 1"/>
          <p:cNvSpPr>
            <a:spLocks noChangeArrowheads="1"/>
          </p:cNvSpPr>
          <p:nvPr/>
        </p:nvSpPr>
        <p:spPr bwMode="auto">
          <a:xfrm>
            <a:off x="683568" y="1340768"/>
            <a:ext cx="7848872" cy="3293209"/>
          </a:xfrm>
          <a:prstGeom prst="rect">
            <a:avLst/>
          </a:prstGeom>
          <a:noFill/>
          <a:ln w="9525">
            <a:noFill/>
            <a:miter lim="800000"/>
            <a:headEnd/>
            <a:tailEnd/>
          </a:ln>
        </p:spPr>
        <p:txBody>
          <a:bodyPr wrap="square">
            <a:spAutoFit/>
          </a:bodyPr>
          <a:lstStyle/>
          <a:p>
            <a:pPr algn="ctr"/>
            <a:endParaRPr lang="pl-PL" altLang="pl-PL" b="1" dirty="0" smtClean="0">
              <a:latin typeface="Calibri" pitchFamily="34" charset="0"/>
              <a:ea typeface="Times New Roman" pitchFamily="18" charset="0"/>
              <a:cs typeface="Calibri" pitchFamily="34" charset="0"/>
            </a:endParaRPr>
          </a:p>
          <a:p>
            <a:pPr algn="just"/>
            <a:r>
              <a:rPr lang="pl-PL" altLang="pl-PL" sz="1400" b="1" dirty="0" smtClean="0">
                <a:latin typeface="Calibri" pitchFamily="34" charset="0"/>
                <a:ea typeface="Times New Roman" pitchFamily="18" charset="0"/>
                <a:cs typeface="Calibri" pitchFamily="34" charset="0"/>
              </a:rPr>
              <a:t>W </a:t>
            </a:r>
            <a:r>
              <a:rPr lang="pl-PL" altLang="pl-PL" sz="1400" b="1" dirty="0">
                <a:latin typeface="Calibri" pitchFamily="34" charset="0"/>
                <a:ea typeface="Times New Roman" pitchFamily="18" charset="0"/>
                <a:cs typeface="Calibri" pitchFamily="34" charset="0"/>
              </a:rPr>
              <a:t>ramach projektu koszty pośrednie mogą być rozliczane wyłącznie </a:t>
            </a:r>
            <a:r>
              <a:rPr lang="pl-PL" altLang="pl-PL" sz="1400" b="1" dirty="0" smtClean="0">
                <a:latin typeface="Calibri" pitchFamily="34" charset="0"/>
                <a:ea typeface="Times New Roman" pitchFamily="18" charset="0"/>
                <a:cs typeface="Calibri" pitchFamily="34" charset="0"/>
              </a:rPr>
              <a:t>z </a:t>
            </a:r>
            <a:r>
              <a:rPr lang="pl-PL" altLang="pl-PL" sz="1400" b="1" dirty="0">
                <a:latin typeface="Calibri" pitchFamily="34" charset="0"/>
                <a:ea typeface="Times New Roman" pitchFamily="18" charset="0"/>
                <a:cs typeface="Calibri" pitchFamily="34" charset="0"/>
              </a:rPr>
              <a:t>wykorzystaniem następujących </a:t>
            </a:r>
            <a:r>
              <a:rPr lang="pl-PL" altLang="pl-PL" sz="1400" b="1" u="sng" dirty="0">
                <a:latin typeface="Calibri" pitchFamily="34" charset="0"/>
                <a:ea typeface="Times New Roman" pitchFamily="18" charset="0"/>
                <a:cs typeface="Calibri" pitchFamily="34" charset="0"/>
              </a:rPr>
              <a:t>stawek ryczałtowych</a:t>
            </a:r>
            <a:r>
              <a:rPr lang="pl-PL" altLang="pl-PL" sz="1400" b="1" u="sng" dirty="0" smtClean="0">
                <a:latin typeface="Calibri" pitchFamily="34" charset="0"/>
                <a:ea typeface="Times New Roman" pitchFamily="18" charset="0"/>
                <a:cs typeface="Calibri" pitchFamily="34" charset="0"/>
              </a:rPr>
              <a:t>:</a:t>
            </a:r>
          </a:p>
          <a:p>
            <a:pPr algn="just"/>
            <a:endParaRPr lang="pl-PL" altLang="pl-PL" sz="1400" b="1"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b="1" dirty="0" smtClean="0">
                <a:latin typeface="Calibri" pitchFamily="34" charset="0"/>
                <a:ea typeface="Times New Roman" pitchFamily="18" charset="0"/>
                <a:cs typeface="Calibri" pitchFamily="34" charset="0"/>
              </a:rPr>
              <a:t>  25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a:t>
            </a:r>
            <a:r>
              <a:rPr lang="pl-PL" altLang="pl-PL" sz="1400" dirty="0" smtClean="0">
                <a:latin typeface="Calibri" pitchFamily="34" charset="0"/>
                <a:ea typeface="Times New Roman" pitchFamily="18" charset="0"/>
                <a:cs typeface="Calibri" pitchFamily="34" charset="0"/>
              </a:rPr>
              <a:t>– 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do 830 tys. PLN włącznie,</a:t>
            </a: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20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a:t>
            </a:r>
            <a:r>
              <a:rPr lang="pl-PL" altLang="pl-PL" sz="1400" dirty="0" smtClean="0">
                <a:latin typeface="Calibri" pitchFamily="34" charset="0"/>
                <a:ea typeface="Times New Roman" pitchFamily="18" charset="0"/>
                <a:cs typeface="Calibri" pitchFamily="34" charset="0"/>
              </a:rPr>
              <a:t>–w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powyżej 830tys. PLN do 1740 tys. PLN włącznie,</a:t>
            </a:r>
            <a:endParaRPr lang="pl-PL" altLang="pl-PL" sz="1400" dirty="0">
              <a:latin typeface="Calibri" pitchFamily="34" charset="0"/>
              <a:ea typeface="Times New Roman" pitchFamily="18" charset="0"/>
              <a:cs typeface="Calibri" pitchFamily="34" charset="0"/>
            </a:endParaRP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15 </a:t>
            </a:r>
            <a:r>
              <a:rPr lang="pl-PL" altLang="pl-PL" sz="1400" b="1" dirty="0">
                <a:latin typeface="Calibri" pitchFamily="34" charset="0"/>
                <a:ea typeface="Times New Roman" pitchFamily="18" charset="0"/>
                <a:cs typeface="Calibri" pitchFamily="34" charset="0"/>
              </a:rPr>
              <a:t>% </a:t>
            </a:r>
            <a:r>
              <a:rPr lang="pl-PL" altLang="pl-PL" sz="1400" dirty="0">
                <a:latin typeface="Calibri" pitchFamily="34" charset="0"/>
                <a:ea typeface="Times New Roman" pitchFamily="18" charset="0"/>
                <a:cs typeface="Calibri" pitchFamily="34" charset="0"/>
              </a:rPr>
              <a:t>kosztów bezpośrednich – </a:t>
            </a:r>
            <a:r>
              <a:rPr lang="pl-PL" altLang="pl-PL" sz="1400" dirty="0" smtClean="0">
                <a:latin typeface="Calibri" pitchFamily="34" charset="0"/>
                <a:ea typeface="Times New Roman" pitchFamily="18" charset="0"/>
                <a:cs typeface="Calibri" pitchFamily="34" charset="0"/>
              </a:rPr>
              <a:t>w </a:t>
            </a:r>
            <a:r>
              <a:rPr lang="pl-PL" altLang="pl-PL" sz="1400" dirty="0">
                <a:latin typeface="Calibri" pitchFamily="34" charset="0"/>
                <a:ea typeface="Times New Roman" pitchFamily="18" charset="0"/>
                <a:cs typeface="Calibri" pitchFamily="34" charset="0"/>
              </a:rPr>
              <a:t>przypadku projektów o wartości </a:t>
            </a:r>
            <a:r>
              <a:rPr lang="pl-PL" altLang="pl-PL" sz="1400" dirty="0" smtClean="0">
                <a:latin typeface="Calibri" pitchFamily="34" charset="0"/>
                <a:ea typeface="Times New Roman" pitchFamily="18" charset="0"/>
                <a:cs typeface="Calibri" pitchFamily="34" charset="0"/>
              </a:rPr>
              <a:t>kosztów bezpośrednich powyżej 1740 tys. PLN do 4 550 tys. PLN włącznie</a:t>
            </a:r>
            <a:r>
              <a:rPr lang="pl-PL" altLang="pl-PL" sz="1400" dirty="0">
                <a:latin typeface="Calibri" pitchFamily="34" charset="0"/>
                <a:ea typeface="Times New Roman" pitchFamily="18" charset="0"/>
                <a:cs typeface="Calibri" pitchFamily="34" charset="0"/>
              </a:rPr>
              <a:t>,</a:t>
            </a:r>
          </a:p>
          <a:p>
            <a:pPr algn="just">
              <a:buFont typeface="Wingdings" pitchFamily="2" charset="2"/>
              <a:buChar char="§"/>
            </a:pPr>
            <a:r>
              <a:rPr lang="pl-PL" altLang="pl-PL" sz="1400" dirty="0" smtClean="0">
                <a:latin typeface="Calibri" pitchFamily="34" charset="0"/>
                <a:ea typeface="Times New Roman" pitchFamily="18" charset="0"/>
                <a:cs typeface="Calibri" pitchFamily="34" charset="0"/>
              </a:rPr>
              <a:t>  </a:t>
            </a:r>
            <a:r>
              <a:rPr lang="pl-PL" altLang="pl-PL" sz="1400" b="1" dirty="0" smtClean="0">
                <a:latin typeface="Calibri" pitchFamily="34" charset="0"/>
                <a:ea typeface="Times New Roman" pitchFamily="18" charset="0"/>
                <a:cs typeface="Calibri" pitchFamily="34" charset="0"/>
              </a:rPr>
              <a:t>10 % </a:t>
            </a:r>
            <a:r>
              <a:rPr lang="pl-PL" altLang="pl-PL" sz="1400" dirty="0">
                <a:latin typeface="Calibri" pitchFamily="34" charset="0"/>
                <a:ea typeface="Times New Roman" pitchFamily="18" charset="0"/>
                <a:cs typeface="Calibri" pitchFamily="34" charset="0"/>
              </a:rPr>
              <a:t>kosztów bezpośrednich – w przypadku projektów </a:t>
            </a:r>
            <a:r>
              <a:rPr lang="pl-PL" altLang="pl-PL" sz="1400" dirty="0" smtClean="0">
                <a:latin typeface="Calibri" pitchFamily="34" charset="0"/>
                <a:ea typeface="Times New Roman" pitchFamily="18" charset="0"/>
                <a:cs typeface="Calibri" pitchFamily="34" charset="0"/>
              </a:rPr>
              <a:t>o </a:t>
            </a:r>
            <a:r>
              <a:rPr lang="pl-PL" altLang="pl-PL" sz="1400" dirty="0">
                <a:latin typeface="Calibri" pitchFamily="34" charset="0"/>
                <a:ea typeface="Times New Roman" pitchFamily="18" charset="0"/>
                <a:cs typeface="Calibri" pitchFamily="34" charset="0"/>
              </a:rPr>
              <a:t>wartości </a:t>
            </a:r>
            <a:r>
              <a:rPr lang="pl-PL" altLang="pl-PL" sz="1400" dirty="0" smtClean="0">
                <a:latin typeface="Calibri" pitchFamily="34" charset="0"/>
                <a:ea typeface="Times New Roman" pitchFamily="18" charset="0"/>
                <a:cs typeface="Calibri" pitchFamily="34" charset="0"/>
              </a:rPr>
              <a:t>kosztów bezpośrednich przekraczających 4 550 tys. PLN. </a:t>
            </a:r>
          </a:p>
          <a:p>
            <a:endParaRPr lang="pl-PL" altLang="pl-PL" dirty="0" smtClean="0">
              <a:latin typeface="Calibri" pitchFamily="34" charset="0"/>
              <a:ea typeface="Times New Roman" pitchFamily="18" charset="0"/>
              <a:cs typeface="Calibri" pitchFamily="34" charset="0"/>
            </a:endParaRPr>
          </a:p>
          <a:p>
            <a:endParaRPr lang="pl-PL" altLang="pl-PL" dirty="0">
              <a:latin typeface="Calibri" pitchFamily="34" charset="0"/>
              <a:ea typeface="Times New Roman" pitchFamily="18" charset="0"/>
              <a:cs typeface="Calibri" pitchFamily="34" charset="0"/>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63</a:t>
            </a:fld>
            <a:endParaRPr lang="pl-PL" altLang="pl-PL"/>
          </a:p>
        </p:txBody>
      </p:sp>
    </p:spTree>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708356" y="1502667"/>
            <a:ext cx="1473288" cy="400110"/>
          </a:xfrm>
          <a:prstGeom prst="rect">
            <a:avLst/>
          </a:prstGeom>
          <a:noFill/>
          <a:ln w="9525">
            <a:noFill/>
            <a:miter lim="800000"/>
            <a:headEnd/>
            <a:tailEnd/>
          </a:ln>
        </p:spPr>
        <p:txBody>
          <a:bodyPr wrap="none">
            <a:spAutoFit/>
          </a:bodyPr>
          <a:lstStyle/>
          <a:p>
            <a:pPr algn="ctr"/>
            <a:r>
              <a:rPr lang="pl-PL" altLang="pl-PL" b="1" u="sng" dirty="0" smtClean="0">
                <a:latin typeface="+mn-lt"/>
              </a:rPr>
              <a:t>TARYFIKATOR</a:t>
            </a:r>
            <a:endParaRPr lang="pl-PL" altLang="pl-PL" sz="2000" b="1" u="sng" dirty="0">
              <a:latin typeface="+mn-lt"/>
            </a:endParaRPr>
          </a:p>
        </p:txBody>
      </p:sp>
      <p:pic>
        <p:nvPicPr>
          <p:cNvPr id="604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4200" y="6076049"/>
            <a:ext cx="5291138" cy="635215"/>
          </a:xfrm>
          <a:prstGeom prst="rect">
            <a:avLst/>
          </a:prstGeom>
          <a:noFill/>
          <a:ln w="9525">
            <a:noFill/>
            <a:miter lim="800000"/>
            <a:headEnd/>
            <a:tailEnd/>
          </a:ln>
        </p:spPr>
      </p:pic>
      <p:sp>
        <p:nvSpPr>
          <p:cNvPr id="60426" name="Prostokąt 1"/>
          <p:cNvSpPr>
            <a:spLocks noChangeArrowheads="1"/>
          </p:cNvSpPr>
          <p:nvPr/>
        </p:nvSpPr>
        <p:spPr bwMode="auto">
          <a:xfrm>
            <a:off x="214313" y="2132855"/>
            <a:ext cx="8461375" cy="2062103"/>
          </a:xfrm>
          <a:prstGeom prst="rect">
            <a:avLst/>
          </a:prstGeom>
          <a:noFill/>
          <a:ln w="9525">
            <a:noFill/>
            <a:miter lim="800000"/>
            <a:headEnd/>
            <a:tailEnd/>
          </a:ln>
        </p:spPr>
        <p:txBody>
          <a:bodyPr wrap="square">
            <a:spAutoFit/>
          </a:bodyPr>
          <a:lstStyle/>
          <a:p>
            <a:pPr algn="just"/>
            <a:r>
              <a:rPr lang="pl-PL" altLang="pl-PL" sz="1400" dirty="0">
                <a:latin typeface="+mn-lt"/>
              </a:rPr>
              <a:t>W ramach </a:t>
            </a:r>
            <a:r>
              <a:rPr lang="pl-PL" altLang="pl-PL" sz="1400" dirty="0" smtClean="0">
                <a:latin typeface="+mn-lt"/>
              </a:rPr>
              <a:t>Poddziałania 9.1.3 obowiązuje </a:t>
            </a:r>
            <a:r>
              <a:rPr lang="pl-PL" altLang="pl-PL" sz="1400" dirty="0">
                <a:latin typeface="+mn-lt"/>
              </a:rPr>
              <a:t>Taryfikator maksymalnych, dopuszczalnych cen towarów i usług typowych (powszechnie występujących) </a:t>
            </a:r>
            <a:r>
              <a:rPr lang="pl-PL" altLang="pl-PL" sz="1400" dirty="0" smtClean="0">
                <a:latin typeface="+mn-lt"/>
              </a:rPr>
              <a:t>dla </a:t>
            </a:r>
            <a:r>
              <a:rPr lang="pl-PL" altLang="pl-PL" sz="1400" dirty="0">
                <a:latin typeface="+mn-lt"/>
              </a:rPr>
              <a:t>konkursowego i pozakonkursowego trybu wyboru projektów, dla których ocena przeprowadzona zostanie w ramach Regionalnego Programu Operacyjnego Województwa Opolskiego 2014-2020 w części dotyczącej Europejskiego Funduszu Społecznego.</a:t>
            </a:r>
          </a:p>
          <a:p>
            <a:pPr algn="just"/>
            <a:endParaRPr lang="pl-PL" altLang="pl-PL" dirty="0"/>
          </a:p>
          <a:p>
            <a:pPr algn="just"/>
            <a:endParaRPr lang="pl-PL" altLang="pl-PL" dirty="0"/>
          </a:p>
          <a:p>
            <a:pPr algn="just"/>
            <a:endParaRPr lang="pl-PL" altLang="pl-PL" dirty="0"/>
          </a:p>
          <a:p>
            <a:pPr algn="just"/>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64</a:t>
            </a:fld>
            <a:endParaRPr lang="pl-PL" altLang="pl-PL"/>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sp>
        <p:nvSpPr>
          <p:cNvPr id="60424" name="Prostokąt 5"/>
          <p:cNvSpPr>
            <a:spLocks noChangeArrowheads="1"/>
          </p:cNvSpPr>
          <p:nvPr/>
        </p:nvSpPr>
        <p:spPr bwMode="auto">
          <a:xfrm>
            <a:off x="3541519" y="1441112"/>
            <a:ext cx="1806970" cy="400110"/>
          </a:xfrm>
          <a:prstGeom prst="rect">
            <a:avLst/>
          </a:prstGeom>
          <a:noFill/>
          <a:ln w="9525">
            <a:noFill/>
            <a:miter lim="800000"/>
            <a:headEnd/>
            <a:tailEnd/>
          </a:ln>
        </p:spPr>
        <p:txBody>
          <a:bodyPr wrap="none">
            <a:spAutoFit/>
          </a:bodyPr>
          <a:lstStyle/>
          <a:p>
            <a:pPr algn="ctr"/>
            <a:r>
              <a:rPr lang="pl-PL" altLang="pl-PL" sz="2000" b="1" u="sng" dirty="0" smtClean="0">
                <a:latin typeface="Calibri" pitchFamily="34" charset="0"/>
              </a:rPr>
              <a:t>Cross-</a:t>
            </a:r>
            <a:r>
              <a:rPr lang="pl-PL" altLang="pl-PL" sz="2000" b="1" u="sng" dirty="0" err="1" smtClean="0">
                <a:latin typeface="Calibri" pitchFamily="34" charset="0"/>
              </a:rPr>
              <a:t>financing</a:t>
            </a:r>
            <a:endParaRPr lang="pl-PL" altLang="pl-PL" sz="2000" b="1" u="sng" dirty="0">
              <a:latin typeface="Calibri" pitchFamily="34" charset="0"/>
            </a:endParaRPr>
          </a:p>
        </p:txBody>
      </p:sp>
      <p:pic>
        <p:nvPicPr>
          <p:cNvPr id="604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4200" y="6076049"/>
            <a:ext cx="5291138" cy="635215"/>
          </a:xfrm>
          <a:prstGeom prst="rect">
            <a:avLst/>
          </a:prstGeom>
          <a:noFill/>
          <a:ln w="9525">
            <a:noFill/>
            <a:miter lim="800000"/>
            <a:headEnd/>
            <a:tailEnd/>
          </a:ln>
        </p:spPr>
      </p:pic>
      <p:sp>
        <p:nvSpPr>
          <p:cNvPr id="60426" name="Prostokąt 1"/>
          <p:cNvSpPr>
            <a:spLocks noChangeArrowheads="1"/>
          </p:cNvSpPr>
          <p:nvPr/>
        </p:nvSpPr>
        <p:spPr bwMode="auto">
          <a:xfrm>
            <a:off x="236755" y="1811170"/>
            <a:ext cx="8461375" cy="4524315"/>
          </a:xfrm>
          <a:prstGeom prst="rect">
            <a:avLst/>
          </a:prstGeom>
          <a:noFill/>
          <a:ln w="9525">
            <a:noFill/>
            <a:miter lim="800000"/>
            <a:headEnd/>
            <a:tailEnd/>
          </a:ln>
        </p:spPr>
        <p:txBody>
          <a:bodyPr wrap="square">
            <a:spAutoFit/>
          </a:bodyPr>
          <a:lstStyle/>
          <a:p>
            <a:pPr algn="just"/>
            <a:r>
              <a:rPr lang="pl-PL" sz="1400" dirty="0">
                <a:latin typeface="Calibri" panose="020F0502020204030204" pitchFamily="34" charset="0"/>
              </a:rPr>
              <a:t>W ramach poddziałania 9.1.3 przewidziano wykorzystanie mechanizmu cross-</a:t>
            </a:r>
            <a:r>
              <a:rPr lang="pl-PL" sz="1400" dirty="0" err="1">
                <a:latin typeface="Calibri" panose="020F0502020204030204" pitchFamily="34" charset="0"/>
              </a:rPr>
              <a:t>financingu</a:t>
            </a:r>
            <a:r>
              <a:rPr lang="pl-PL" sz="1400" dirty="0">
                <a:latin typeface="Calibri" panose="020F0502020204030204" pitchFamily="34" charset="0"/>
              </a:rPr>
              <a:t>, jednak jego zastosowanie będzie wynikało z indywidualnej analizy każdego przypadku i musi być uzasadnione z punktu widzenia skuteczności lub efektywności osiągania założonych celów. </a:t>
            </a:r>
          </a:p>
          <a:p>
            <a:pPr algn="just"/>
            <a:endParaRPr lang="pl-PL" sz="1400" dirty="0" smtClean="0">
              <a:latin typeface="Calibri" panose="020F0502020204030204" pitchFamily="34" charset="0"/>
            </a:endParaRPr>
          </a:p>
          <a:p>
            <a:pPr algn="just"/>
            <a:r>
              <a:rPr lang="pl-PL" sz="1400" dirty="0" smtClean="0">
                <a:latin typeface="+mn-lt"/>
              </a:rPr>
              <a:t>Dopuszczalny </a:t>
            </a:r>
            <a:r>
              <a:rPr lang="pl-PL" sz="1400" dirty="0">
                <a:latin typeface="+mn-lt"/>
              </a:rPr>
              <a:t>poziom cross - </a:t>
            </a:r>
            <a:r>
              <a:rPr lang="pl-PL" sz="1400" dirty="0" err="1">
                <a:latin typeface="+mn-lt"/>
              </a:rPr>
              <a:t>financingu</a:t>
            </a:r>
            <a:r>
              <a:rPr lang="pl-PL" sz="1400" dirty="0">
                <a:latin typeface="+mn-lt"/>
              </a:rPr>
              <a:t>: </a:t>
            </a:r>
            <a:r>
              <a:rPr lang="pl-PL" sz="1400" b="1" dirty="0">
                <a:latin typeface="+mn-lt"/>
              </a:rPr>
              <a:t>10%</a:t>
            </a:r>
            <a:r>
              <a:rPr lang="pl-PL" sz="1400" dirty="0">
                <a:latin typeface="+mn-lt"/>
              </a:rPr>
              <a:t> wydatków kwalifikowalnych projektu.</a:t>
            </a:r>
          </a:p>
          <a:p>
            <a:pPr algn="just"/>
            <a:r>
              <a:rPr lang="pl-PL" sz="1400" dirty="0">
                <a:latin typeface="+mn-lt"/>
              </a:rPr>
              <a:t> </a:t>
            </a:r>
          </a:p>
          <a:p>
            <a:pPr algn="just"/>
            <a:r>
              <a:rPr lang="pl-PL" sz="1400" b="1" dirty="0">
                <a:latin typeface="+mn-lt"/>
              </a:rPr>
              <a:t>UWAGA!</a:t>
            </a:r>
            <a:r>
              <a:rPr lang="pl-PL" sz="1400" dirty="0">
                <a:latin typeface="+mn-lt"/>
              </a:rPr>
              <a:t> Zgodnie z </a:t>
            </a:r>
            <a:r>
              <a:rPr lang="pl-PL" sz="1400" i="1" dirty="0">
                <a:latin typeface="+mn-lt"/>
              </a:rPr>
              <a:t>Wytycznymi w zakresie kwalifikowalności wydatków w ramach Europejskiego Funduszu Rozwoju Regionalnego, Europejskiego Funduszu Społecznego oraz Funduszu Spójności na lata 2014-2020 </a:t>
            </a:r>
            <a:r>
              <a:rPr lang="pl-PL" sz="1400" i="1" dirty="0" smtClean="0">
                <a:latin typeface="+mn-lt"/>
              </a:rPr>
              <a:t/>
            </a:r>
            <a:br>
              <a:rPr lang="pl-PL" sz="1400" i="1" dirty="0" smtClean="0">
                <a:latin typeface="+mn-lt"/>
              </a:rPr>
            </a:br>
            <a:r>
              <a:rPr lang="pl-PL" sz="1400" dirty="0" smtClean="0">
                <a:latin typeface="+mn-lt"/>
              </a:rPr>
              <a:t>w </a:t>
            </a:r>
            <a:r>
              <a:rPr lang="pl-PL" sz="1400" dirty="0">
                <a:latin typeface="+mn-lt"/>
              </a:rPr>
              <a:t>przypadku projektów współfinansowanych z EFS </a:t>
            </a:r>
            <a:r>
              <a:rPr lang="pl-PL" sz="1400" b="1" u="sng" dirty="0">
                <a:latin typeface="+mn-lt"/>
              </a:rPr>
              <a:t>cross-</a:t>
            </a:r>
            <a:r>
              <a:rPr lang="pl-PL" sz="1400" b="1" u="sng" dirty="0" err="1">
                <a:latin typeface="+mn-lt"/>
              </a:rPr>
              <a:t>financing</a:t>
            </a:r>
            <a:r>
              <a:rPr lang="pl-PL" sz="1400" b="1" u="sng" dirty="0">
                <a:latin typeface="+mn-lt"/>
              </a:rPr>
              <a:t> może dotyczyć wyłącznie</a:t>
            </a:r>
            <a:r>
              <a:rPr lang="pl-PL" sz="1400" b="1" u="sng" dirty="0" smtClean="0">
                <a:latin typeface="+mn-lt"/>
              </a:rPr>
              <a:t>:</a:t>
            </a:r>
          </a:p>
          <a:p>
            <a:pPr algn="just"/>
            <a:endParaRPr lang="pl-PL" sz="1400" dirty="0">
              <a:latin typeface="+mn-lt"/>
            </a:endParaRPr>
          </a:p>
          <a:p>
            <a:pPr marL="342900" indent="-342900" algn="just">
              <a:buFont typeface="+mj-lt"/>
              <a:buAutoNum type="alphaLcParenR"/>
            </a:pPr>
            <a:r>
              <a:rPr lang="pl-PL" sz="1400" dirty="0" smtClean="0">
                <a:latin typeface="+mn-lt"/>
              </a:rPr>
              <a:t>zakupu </a:t>
            </a:r>
            <a:r>
              <a:rPr lang="pl-PL" sz="1400" dirty="0">
                <a:latin typeface="+mn-lt"/>
              </a:rPr>
              <a:t>nieruchomości</a:t>
            </a:r>
            <a:r>
              <a:rPr lang="pl-PL" sz="1400" dirty="0" smtClean="0">
                <a:latin typeface="+mn-lt"/>
              </a:rPr>
              <a:t>,</a:t>
            </a:r>
          </a:p>
          <a:p>
            <a:pPr marL="342900" indent="-342900" algn="just">
              <a:buFont typeface="+mj-lt"/>
              <a:buAutoNum type="alphaLcParenR"/>
            </a:pPr>
            <a:r>
              <a:rPr lang="pl-PL" sz="1400" dirty="0" smtClean="0">
                <a:latin typeface="+mn-lt"/>
              </a:rPr>
              <a:t>zakupu </a:t>
            </a:r>
            <a:r>
              <a:rPr lang="pl-PL" sz="1400" dirty="0">
                <a:latin typeface="+mn-lt"/>
              </a:rPr>
              <a:t>infrastruktury, przy czym poprzez infrastrukturę rozumie się elementy nieprzenośne, na stałe przytwierdzone do nieruchomości, np. wykonanie podjazdu do budynku, zainstalowanie windy w </a:t>
            </a:r>
            <a:r>
              <a:rPr lang="pl-PL" sz="1400" dirty="0" smtClean="0">
                <a:latin typeface="+mn-lt"/>
              </a:rPr>
              <a:t>budynku,</a:t>
            </a:r>
          </a:p>
          <a:p>
            <a:pPr marL="342900" indent="-342900" algn="just">
              <a:buFont typeface="+mj-lt"/>
              <a:buAutoNum type="alphaLcParenR"/>
            </a:pPr>
            <a:r>
              <a:rPr lang="pl-PL" sz="1400" dirty="0" smtClean="0">
                <a:latin typeface="+mn-lt"/>
              </a:rPr>
              <a:t>dostosowania </a:t>
            </a:r>
            <a:r>
              <a:rPr lang="pl-PL" sz="1400" dirty="0">
                <a:latin typeface="+mn-lt"/>
              </a:rPr>
              <a:t>lub adaptacji (prace remontowo-wykończeniowe) budynków i pomieszczeń</a:t>
            </a:r>
            <a:r>
              <a:rPr lang="pl-PL" sz="1400" dirty="0" smtClean="0">
                <a:latin typeface="+mn-lt"/>
              </a:rPr>
              <a:t>.</a:t>
            </a:r>
          </a:p>
          <a:p>
            <a:pPr algn="just"/>
            <a:endParaRPr lang="pl-PL" sz="1400" dirty="0" smtClean="0">
              <a:latin typeface="+mn-lt"/>
            </a:endParaRPr>
          </a:p>
          <a:p>
            <a:pPr algn="just"/>
            <a:r>
              <a:rPr lang="pl-PL" sz="1400" b="1" dirty="0" smtClean="0">
                <a:latin typeface="+mn-lt"/>
              </a:rPr>
              <a:t>Cross-</a:t>
            </a:r>
            <a:r>
              <a:rPr lang="pl-PL" sz="1400" b="1" dirty="0" err="1" smtClean="0">
                <a:latin typeface="+mn-lt"/>
              </a:rPr>
              <a:t>financing</a:t>
            </a:r>
            <a:r>
              <a:rPr lang="pl-PL" sz="1400" b="1" dirty="0" smtClean="0">
                <a:latin typeface="+mn-lt"/>
              </a:rPr>
              <a:t> może dotyczyć tylko takich kategorii wydatków, bez których realizacja projektu nie byłaby możliwa, w szczególności związanych z zapewnieniem realizacji zasady równości szans, a zwłaszcza potrzeb osób niepełnosprawnych. </a:t>
            </a:r>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65</a:t>
            </a:fld>
            <a:endParaRPr lang="pl-PL" altLang="pl-PL"/>
          </a:p>
        </p:txBody>
      </p:sp>
    </p:spTree>
    <p:extLst>
      <p:ext uri="{BB962C8B-B14F-4D97-AF65-F5344CB8AC3E}">
        <p14:creationId xmlns:p14="http://schemas.microsoft.com/office/powerpoint/2010/main" xmlns="" val="1953077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 name="Prostokąt 2"/>
          <p:cNvSpPr>
            <a:spLocks noChangeArrowheads="1"/>
          </p:cNvSpPr>
          <p:nvPr/>
        </p:nvSpPr>
        <p:spPr bwMode="auto">
          <a:xfrm>
            <a:off x="251520" y="2852936"/>
            <a:ext cx="8567738" cy="1938992"/>
          </a:xfrm>
          <a:prstGeom prst="rect">
            <a:avLst/>
          </a:prstGeom>
          <a:noFill/>
          <a:ln w="9525">
            <a:noFill/>
            <a:miter lim="800000"/>
            <a:headEnd/>
            <a:tailEnd/>
          </a:ln>
        </p:spPr>
        <p:txBody>
          <a:bodyPr wrap="square">
            <a:spAutoFit/>
          </a:bodyPr>
          <a:lstStyle/>
          <a:p>
            <a:pPr algn="just">
              <a:spcBef>
                <a:spcPts val="500"/>
              </a:spcBef>
            </a:pPr>
            <a:endParaRPr lang="pl-PL" altLang="pl-PL" sz="1600" dirty="0">
              <a:solidFill>
                <a:srgbClr val="000000"/>
              </a:solidFill>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smtClean="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1600" dirty="0">
              <a:latin typeface="Calibri" pitchFamily="34" charset="0"/>
              <a:ea typeface="TimesNewRoman"/>
              <a:cs typeface="Times New Roman" pitchFamily="18" charset="0"/>
            </a:endParaRPr>
          </a:p>
          <a:p>
            <a:pPr algn="just"/>
            <a:endParaRPr lang="pl-PL" altLang="pl-PL" sz="2000" dirty="0">
              <a:latin typeface="Calibri" pitchFamily="34" charset="0"/>
              <a:ea typeface="TimesNewRoman"/>
              <a:cs typeface="Times New Roman" pitchFamily="18" charset="0"/>
            </a:endParaRPr>
          </a:p>
          <a:p>
            <a:pPr algn="just"/>
            <a:endParaRPr lang="pl-PL" altLang="pl-PL" sz="2000" dirty="0">
              <a:ea typeface="TimesNewRoman"/>
              <a:cs typeface="Times New Roman" pitchFamily="18" charset="0"/>
            </a:endParaRPr>
          </a:p>
        </p:txBody>
      </p:sp>
      <p:sp>
        <p:nvSpPr>
          <p:cNvPr id="8" name="Prostokąt 7"/>
          <p:cNvSpPr/>
          <p:nvPr/>
        </p:nvSpPr>
        <p:spPr>
          <a:xfrm>
            <a:off x="323528" y="1409700"/>
            <a:ext cx="8424936" cy="2769989"/>
          </a:xfrm>
          <a:prstGeom prst="rect">
            <a:avLst/>
          </a:prstGeom>
        </p:spPr>
        <p:txBody>
          <a:bodyPr wrap="square">
            <a:spAutoFit/>
          </a:bodyPr>
          <a:lstStyle/>
          <a:p>
            <a:endParaRPr lang="pl-PL" sz="1400" dirty="0" smtClean="0"/>
          </a:p>
          <a:p>
            <a:endParaRPr lang="pl-PL" sz="1400" dirty="0">
              <a:latin typeface="+mn-lt"/>
            </a:endParaRPr>
          </a:p>
          <a:p>
            <a:r>
              <a:rPr lang="pl-PL" altLang="pl-PL" sz="2000" b="1" dirty="0" smtClean="0">
                <a:solidFill>
                  <a:schemeClr val="accent6">
                    <a:lumMod val="75000"/>
                  </a:schemeClr>
                </a:solidFill>
                <a:latin typeface="+mn-lt"/>
              </a:rPr>
              <a:t>                                                               </a:t>
            </a:r>
            <a:r>
              <a:rPr lang="pl-PL" altLang="pl-PL" sz="2000" b="1" u="sng" dirty="0" smtClean="0">
                <a:latin typeface="+mn-lt"/>
              </a:rPr>
              <a:t>Środki trwałe</a:t>
            </a:r>
          </a:p>
          <a:p>
            <a:endParaRPr lang="pl-PL" sz="1400" dirty="0" smtClean="0">
              <a:latin typeface="+mn-lt"/>
            </a:endParaRPr>
          </a:p>
          <a:p>
            <a:pPr algn="just"/>
            <a:r>
              <a:rPr lang="pl-PL" sz="1400" b="1" dirty="0">
                <a:latin typeface="+mn-lt"/>
              </a:rPr>
              <a:t>Wysokość środków trwałych poniesionych w ramach kosztów bezpośrednich projektu oraz wydatków w ramach cross-</a:t>
            </a:r>
            <a:r>
              <a:rPr lang="pl-PL" sz="1400" b="1" dirty="0" err="1">
                <a:latin typeface="+mn-lt"/>
              </a:rPr>
              <a:t>financingu</a:t>
            </a:r>
            <a:r>
              <a:rPr lang="pl-PL" sz="1400" b="1" dirty="0">
                <a:latin typeface="+mn-lt"/>
              </a:rPr>
              <a:t> nie może łącznie przekroczyć 20% wydatków projektu. </a:t>
            </a:r>
          </a:p>
          <a:p>
            <a:pPr algn="ctr"/>
            <a:endParaRPr lang="pl-PL" sz="1400" b="1" dirty="0">
              <a:latin typeface="+mn-lt"/>
            </a:endParaRPr>
          </a:p>
          <a:p>
            <a:pPr algn="ctr"/>
            <a:endParaRPr lang="pl-PL" sz="1400" b="1" dirty="0" smtClean="0">
              <a:latin typeface="+mn-lt"/>
            </a:endParaRPr>
          </a:p>
          <a:p>
            <a:pPr algn="just"/>
            <a:endParaRPr lang="pl-PL" sz="1400" dirty="0" smtClean="0">
              <a:latin typeface="+mn-lt"/>
            </a:endParaRPr>
          </a:p>
          <a:p>
            <a:pPr algn="just"/>
            <a:endParaRPr lang="pl-PL" sz="1400" dirty="0" smtClean="0">
              <a:latin typeface="+mn-lt"/>
            </a:endParaRPr>
          </a:p>
          <a:p>
            <a:pPr algn="just"/>
            <a:endParaRPr lang="pl-PL" sz="1400" dirty="0">
              <a:latin typeface="+mn-lt"/>
            </a:endParaRPr>
          </a:p>
          <a:p>
            <a:endParaRPr lang="pl-PL" sz="1400"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66</a:t>
            </a:fld>
            <a:endParaRPr lang="pl-PL" altLang="pl-PL"/>
          </a:p>
        </p:txBody>
      </p:sp>
    </p:spTree>
    <p:extLst>
      <p:ext uri="{BB962C8B-B14F-4D97-AF65-F5344CB8AC3E}">
        <p14:creationId xmlns:p14="http://schemas.microsoft.com/office/powerpoint/2010/main" xmlns="" val="185608792"/>
      </p:ext>
    </p:extLst>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604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4200" y="6076049"/>
            <a:ext cx="5291138" cy="635215"/>
          </a:xfrm>
          <a:prstGeom prst="rect">
            <a:avLst/>
          </a:prstGeom>
          <a:noFill/>
          <a:ln w="9525">
            <a:noFill/>
            <a:miter lim="800000"/>
            <a:headEnd/>
            <a:tailEnd/>
          </a:ln>
        </p:spPr>
      </p:pic>
      <p:sp>
        <p:nvSpPr>
          <p:cNvPr id="60426" name="Prostokąt 1"/>
          <p:cNvSpPr>
            <a:spLocks noChangeArrowheads="1"/>
          </p:cNvSpPr>
          <p:nvPr/>
        </p:nvSpPr>
        <p:spPr bwMode="auto">
          <a:xfrm>
            <a:off x="214282" y="1169367"/>
            <a:ext cx="8461375" cy="4862870"/>
          </a:xfrm>
          <a:prstGeom prst="rect">
            <a:avLst/>
          </a:prstGeom>
          <a:noFill/>
          <a:ln w="9525">
            <a:noFill/>
            <a:miter lim="800000"/>
            <a:headEnd/>
            <a:tailEnd/>
          </a:ln>
        </p:spPr>
        <p:txBody>
          <a:bodyPr wrap="square">
            <a:spAutoFit/>
          </a:bodyPr>
          <a:lstStyle/>
          <a:p>
            <a:pPr algn="ctr"/>
            <a:r>
              <a:rPr lang="pl-PL" altLang="pl-PL" sz="1600" b="1" u="sng" dirty="0" smtClean="0">
                <a:latin typeface="+mn-lt"/>
              </a:rPr>
              <a:t>Sekcja VI Źródła finansowania wydatków:</a:t>
            </a:r>
          </a:p>
          <a:p>
            <a:pPr algn="ctr"/>
            <a:endParaRPr lang="pl-PL" altLang="pl-PL" sz="1400" b="1" dirty="0">
              <a:latin typeface="+mn-lt"/>
            </a:endParaRPr>
          </a:p>
          <a:p>
            <a:r>
              <a:rPr lang="pl-PL" sz="1400" b="1" u="sng" dirty="0" smtClean="0">
                <a:latin typeface="+mn-lt"/>
              </a:rPr>
              <a:t>6.1 </a:t>
            </a:r>
            <a:r>
              <a:rPr lang="x-none" sz="1400" b="1" u="sng" dirty="0" smtClean="0">
                <a:latin typeface="+mn-lt"/>
              </a:rPr>
              <a:t>Planowany </a:t>
            </a:r>
            <a:r>
              <a:rPr lang="x-none" sz="1400" b="1" u="sng" dirty="0">
                <a:latin typeface="+mn-lt"/>
              </a:rPr>
              <a:t>dochód generowany przez </a:t>
            </a:r>
            <a:r>
              <a:rPr lang="x-none" sz="1400" b="1" u="sng" dirty="0" smtClean="0">
                <a:latin typeface="+mn-lt"/>
              </a:rPr>
              <a:t>projekt</a:t>
            </a:r>
            <a:endParaRPr lang="pl-PL" sz="1400" b="1" u="sng" dirty="0" smtClean="0">
              <a:latin typeface="+mn-lt"/>
            </a:endParaRPr>
          </a:p>
          <a:p>
            <a:r>
              <a:rPr lang="pl-PL" sz="1400" dirty="0" smtClean="0">
                <a:latin typeface="+mn-lt"/>
                <a:ea typeface="Calibri" panose="020F0502020204030204" pitchFamily="34" charset="0"/>
                <a:cs typeface="Times New Roman" panose="02020603050405020304" pitchFamily="18" charset="0"/>
              </a:rPr>
              <a:t>Należy </a:t>
            </a:r>
            <a:r>
              <a:rPr lang="pl-PL" sz="1400" dirty="0">
                <a:latin typeface="+mn-lt"/>
                <a:ea typeface="Calibri" panose="020F0502020204030204" pitchFamily="34" charset="0"/>
                <a:cs typeface="Times New Roman" panose="02020603050405020304" pitchFamily="18" charset="0"/>
              </a:rPr>
              <a:t>pozostawić wartość </a:t>
            </a:r>
            <a:r>
              <a:rPr lang="pl-PL" sz="1400" dirty="0" smtClean="0">
                <a:latin typeface="+mn-lt"/>
                <a:ea typeface="Calibri" panose="020F0502020204030204" pitchFamily="34" charset="0"/>
                <a:cs typeface="Times New Roman" panose="02020603050405020304" pitchFamily="18" charset="0"/>
              </a:rPr>
              <a:t>domyślną, </a:t>
            </a:r>
            <a:r>
              <a:rPr lang="pl-PL" sz="1400" dirty="0">
                <a:latin typeface="+mn-lt"/>
                <a:ea typeface="Calibri" panose="020F0502020204030204" pitchFamily="34" charset="0"/>
                <a:cs typeface="Times New Roman" panose="02020603050405020304" pitchFamily="18" charset="0"/>
              </a:rPr>
              <a:t>tj. </a:t>
            </a:r>
            <a:r>
              <a:rPr lang="pl-PL" sz="1400" b="1" i="1" u="sng" dirty="0" smtClean="0">
                <a:latin typeface="+mn-lt"/>
                <a:ea typeface="Calibri" panose="020F0502020204030204" pitchFamily="34" charset="0"/>
                <a:cs typeface="Times New Roman" panose="02020603050405020304" pitchFamily="18" charset="0"/>
              </a:rPr>
              <a:t>„nie dotyczy”</a:t>
            </a:r>
            <a:r>
              <a:rPr lang="pl-PL" sz="1400" b="1" u="sng" dirty="0" smtClean="0">
                <a:latin typeface="+mn-lt"/>
                <a:ea typeface="Calibri" panose="020F0502020204030204" pitchFamily="34" charset="0"/>
                <a:cs typeface="Times New Roman" panose="02020603050405020304" pitchFamily="18" charset="0"/>
              </a:rPr>
              <a:t> </a:t>
            </a:r>
            <a:r>
              <a:rPr lang="pl-PL" sz="1400" dirty="0">
                <a:latin typeface="+mn-lt"/>
                <a:ea typeface="Calibri" panose="020F0502020204030204" pitchFamily="34" charset="0"/>
                <a:cs typeface="Times New Roman" panose="02020603050405020304" pitchFamily="18" charset="0"/>
              </a:rPr>
              <a:t>bez wypełniania tabeli w kolejnych </a:t>
            </a:r>
            <a:r>
              <a:rPr lang="pl-PL" sz="1400" dirty="0" smtClean="0">
                <a:latin typeface="+mn-lt"/>
                <a:ea typeface="Calibri" panose="020F0502020204030204" pitchFamily="34" charset="0"/>
                <a:cs typeface="Times New Roman" panose="02020603050405020304" pitchFamily="18" charset="0"/>
              </a:rPr>
              <a:t>wierszach.</a:t>
            </a:r>
          </a:p>
          <a:p>
            <a:r>
              <a:rPr lang="pl-PL" altLang="pl-PL" sz="1400" b="1" u="sng" dirty="0" smtClean="0">
                <a:latin typeface="+mn-lt"/>
              </a:rPr>
              <a:t>6.2 Źródła </a:t>
            </a:r>
            <a:r>
              <a:rPr lang="pl-PL" altLang="pl-PL" sz="1400" b="1" u="sng" dirty="0">
                <a:latin typeface="+mn-lt"/>
              </a:rPr>
              <a:t>finansowania wydatków kwalifikowalnych projektu nie objętych pomocą </a:t>
            </a:r>
            <a:r>
              <a:rPr lang="pl-PL" altLang="pl-PL" sz="1400" b="1" u="sng" dirty="0" smtClean="0">
                <a:latin typeface="+mn-lt"/>
              </a:rPr>
              <a:t>publiczną</a:t>
            </a:r>
            <a:endParaRPr lang="pl-PL" altLang="pl-PL" sz="1400" u="sng" dirty="0" smtClean="0">
              <a:latin typeface="+mn-lt"/>
            </a:endParaRPr>
          </a:p>
          <a:p>
            <a:pPr lvl="0" algn="just">
              <a:defRPr/>
            </a:pPr>
            <a:r>
              <a:rPr lang="pl-PL" sz="1400" b="1" dirty="0" smtClean="0">
                <a:solidFill>
                  <a:schemeClr val="accent6">
                    <a:lumMod val="75000"/>
                  </a:schemeClr>
                </a:solidFill>
                <a:latin typeface="+mn-lt"/>
              </a:rPr>
              <a:t>          </a:t>
            </a:r>
            <a:endParaRPr lang="pl-PL" sz="1400" b="1" dirty="0">
              <a:solidFill>
                <a:prstClr val="black"/>
              </a:solidFill>
              <a:latin typeface="+mn-lt"/>
            </a:endParaRPr>
          </a:p>
          <a:p>
            <a:pPr lvl="0" algn="just">
              <a:spcAft>
                <a:spcPts val="0"/>
              </a:spcAft>
            </a:pPr>
            <a:r>
              <a:rPr lang="pl-PL" sz="1400" dirty="0">
                <a:solidFill>
                  <a:prstClr val="black"/>
                </a:solidFill>
                <a:latin typeface="+mn-lt"/>
                <a:ea typeface="Times New Roman" panose="02020603050405020304" pitchFamily="18" charset="0"/>
              </a:rPr>
              <a:t>Zgodnie z </a:t>
            </a:r>
            <a:r>
              <a:rPr lang="pl-PL" sz="1400" dirty="0" smtClean="0">
                <a:solidFill>
                  <a:prstClr val="black"/>
                </a:solidFill>
                <a:latin typeface="+mn-lt"/>
                <a:ea typeface="Times New Roman" panose="02020603050405020304" pitchFamily="18" charset="0"/>
              </a:rPr>
              <a:t>Regulaminem konkursu dla poddziałania 9.1.3, </a:t>
            </a:r>
            <a:r>
              <a:rPr lang="pl-PL" sz="1400" dirty="0" smtClean="0">
                <a:solidFill>
                  <a:prstClr val="black"/>
                </a:solidFill>
                <a:latin typeface="+mn-lt"/>
                <a:ea typeface="Times New Roman" panose="02020603050405020304" pitchFamily="18" charset="0"/>
              </a:rPr>
              <a:t>% </a:t>
            </a:r>
            <a:r>
              <a:rPr lang="pl-PL" sz="1400" dirty="0">
                <a:solidFill>
                  <a:prstClr val="black"/>
                </a:solidFill>
                <a:latin typeface="+mn-lt"/>
                <a:ea typeface="Times New Roman" panose="02020603050405020304" pitchFamily="18" charset="0"/>
              </a:rPr>
              <a:t>poziom dofinansowania UE wydatków kwalifikowalnych na poziomie projektu wynosi  </a:t>
            </a:r>
            <a:r>
              <a:rPr lang="pl-PL" sz="1400" b="1" dirty="0">
                <a:latin typeface="+mn-lt"/>
                <a:ea typeface="Times New Roman" panose="02020603050405020304" pitchFamily="18" charset="0"/>
              </a:rPr>
              <a:t>85%.</a:t>
            </a:r>
            <a:endParaRPr lang="pl-PL" sz="1400" dirty="0">
              <a:latin typeface="+mn-lt"/>
              <a:ea typeface="Times New Roman" panose="02020603050405020304" pitchFamily="18" charset="0"/>
            </a:endParaRPr>
          </a:p>
          <a:p>
            <a:pPr lvl="0" algn="just">
              <a:spcAft>
                <a:spcPts val="0"/>
              </a:spcAft>
            </a:pPr>
            <a:r>
              <a:rPr lang="pl-PL" sz="1400" b="1" dirty="0">
                <a:latin typeface="+mn-lt"/>
                <a:ea typeface="Times New Roman" panose="02020603050405020304" pitchFamily="18" charset="0"/>
              </a:rPr>
              <a:t>M</a:t>
            </a:r>
            <a:r>
              <a:rPr lang="pl-PL" sz="1400" b="1" dirty="0" smtClean="0">
                <a:latin typeface="+mn-lt"/>
                <a:ea typeface="Times New Roman" panose="02020603050405020304" pitchFamily="18" charset="0"/>
              </a:rPr>
              <a:t>aksymalny </a:t>
            </a:r>
            <a:r>
              <a:rPr lang="pl-PL" sz="1400" b="1" dirty="0">
                <a:latin typeface="+mn-lt"/>
                <a:ea typeface="Times New Roman" panose="02020603050405020304" pitchFamily="18" charset="0"/>
              </a:rPr>
              <a:t>% poziom dofinansowania całkowitego </a:t>
            </a:r>
            <a:r>
              <a:rPr lang="pl-PL" sz="1400" b="1" dirty="0" smtClean="0">
                <a:latin typeface="+mn-lt"/>
                <a:ea typeface="Times New Roman" panose="02020603050405020304" pitchFamily="18" charset="0"/>
              </a:rPr>
              <a:t>wydatków </a:t>
            </a:r>
            <a:r>
              <a:rPr lang="pl-PL" sz="1400" b="1" dirty="0">
                <a:latin typeface="+mn-lt"/>
                <a:ea typeface="Times New Roman" panose="02020603050405020304" pitchFamily="18" charset="0"/>
              </a:rPr>
              <a:t>kwalifikowalnych </a:t>
            </a:r>
            <a:r>
              <a:rPr lang="pl-PL" sz="1400" dirty="0">
                <a:solidFill>
                  <a:prstClr val="black"/>
                </a:solidFill>
                <a:latin typeface="+mn-lt"/>
                <a:ea typeface="Times New Roman" panose="02020603050405020304" pitchFamily="18" charset="0"/>
              </a:rPr>
              <a:t>na poziomie projektu (środki UE + ewentualne współfinansowanie z budżetu państwa lub innych źródeł przyznawane beneficjentowi przez właściwą instytucję) </a:t>
            </a:r>
            <a:r>
              <a:rPr lang="pl-PL" sz="1400" b="1" dirty="0">
                <a:latin typeface="+mn-lt"/>
                <a:ea typeface="Times New Roman" panose="02020603050405020304" pitchFamily="18" charset="0"/>
              </a:rPr>
              <a:t>wynosi </a:t>
            </a:r>
            <a:r>
              <a:rPr lang="pl-PL" sz="1400" b="1" dirty="0" smtClean="0">
                <a:latin typeface="+mn-lt"/>
                <a:ea typeface="Times New Roman" panose="02020603050405020304" pitchFamily="18" charset="0"/>
              </a:rPr>
              <a:t>85%. </a:t>
            </a:r>
          </a:p>
          <a:p>
            <a:pPr lvl="0" algn="just">
              <a:spcAft>
                <a:spcPts val="0"/>
              </a:spcAft>
            </a:pPr>
            <a:r>
              <a:rPr lang="pl-PL" sz="1400" dirty="0" smtClean="0">
                <a:latin typeface="+mn-lt"/>
                <a:ea typeface="Times New Roman" panose="02020603050405020304" pitchFamily="18" charset="0"/>
              </a:rPr>
              <a:t>W przypadku projektów kwalifikujących się do wsparcia w ramach Programu „Partnerstwo dla osób </a:t>
            </a:r>
            <a:br>
              <a:rPr lang="pl-PL" sz="1400" dirty="0" smtClean="0">
                <a:latin typeface="+mn-lt"/>
                <a:ea typeface="Times New Roman" panose="02020603050405020304" pitchFamily="18" charset="0"/>
              </a:rPr>
            </a:br>
            <a:r>
              <a:rPr lang="pl-PL" sz="1400" dirty="0" smtClean="0">
                <a:latin typeface="+mn-lt"/>
                <a:ea typeface="Times New Roman" panose="02020603050405020304" pitchFamily="18" charset="0"/>
              </a:rPr>
              <a:t>z niepełnosprawnościami” – 85%.</a:t>
            </a:r>
          </a:p>
          <a:p>
            <a:pPr lvl="0" algn="just">
              <a:defRPr/>
            </a:pPr>
            <a:endParaRPr lang="pl-PL" sz="1400" b="1" dirty="0" smtClean="0"/>
          </a:p>
          <a:p>
            <a:pPr lvl="0" algn="just">
              <a:defRPr/>
            </a:pPr>
            <a:r>
              <a:rPr lang="pl-PL" sz="1400" b="1" dirty="0" smtClean="0">
                <a:latin typeface="+mn-lt"/>
              </a:rPr>
              <a:t>Minimalna </a:t>
            </a:r>
            <a:r>
              <a:rPr lang="pl-PL" sz="1400" b="1" dirty="0">
                <a:latin typeface="+mn-lt"/>
              </a:rPr>
              <a:t>wartość projektu</a:t>
            </a:r>
            <a:r>
              <a:rPr lang="pl-PL" sz="1400" dirty="0">
                <a:latin typeface="+mn-lt"/>
              </a:rPr>
              <a:t> -  </a:t>
            </a:r>
            <a:r>
              <a:rPr lang="pl-PL" sz="1400" b="1" dirty="0">
                <a:latin typeface="+mn-lt"/>
              </a:rPr>
              <a:t>100 tys. PLN</a:t>
            </a:r>
          </a:p>
          <a:p>
            <a:pPr lvl="0">
              <a:defRPr/>
            </a:pPr>
            <a:r>
              <a:rPr lang="pl-PL" sz="1400" b="1" dirty="0" smtClean="0">
                <a:latin typeface="+mn-lt"/>
              </a:rPr>
              <a:t>Maksymalna </a:t>
            </a:r>
            <a:r>
              <a:rPr lang="pl-PL" sz="1400" b="1" dirty="0">
                <a:latin typeface="+mn-lt"/>
              </a:rPr>
              <a:t>wartość projektu – nie dotyczy </a:t>
            </a:r>
          </a:p>
          <a:p>
            <a:pPr lvl="0" algn="just">
              <a:spcAft>
                <a:spcPts val="0"/>
              </a:spcAft>
            </a:pPr>
            <a:endParaRPr lang="pl-PL" sz="1400" dirty="0" smtClean="0">
              <a:latin typeface="+mn-lt"/>
            </a:endParaRPr>
          </a:p>
          <a:p>
            <a:pPr lvl="0" algn="just">
              <a:defRPr/>
            </a:pPr>
            <a:r>
              <a:rPr lang="pl-PL" sz="1400" b="1" dirty="0" smtClean="0">
                <a:latin typeface="+mn-lt"/>
              </a:rPr>
              <a:t>Minimalny </a:t>
            </a:r>
            <a:r>
              <a:rPr lang="pl-PL" sz="1400" b="1" dirty="0">
                <a:latin typeface="+mn-lt"/>
              </a:rPr>
              <a:t>wkład własny </a:t>
            </a:r>
            <a:r>
              <a:rPr lang="pl-PL" sz="1400" dirty="0">
                <a:solidFill>
                  <a:prstClr val="black"/>
                </a:solidFill>
                <a:latin typeface="+mn-lt"/>
              </a:rPr>
              <a:t>beneficjenta jako % wydatków kwalifikowalnych wynosi</a:t>
            </a:r>
            <a:r>
              <a:rPr lang="pl-PL" sz="1400" b="1" dirty="0">
                <a:solidFill>
                  <a:prstClr val="black"/>
                </a:solidFill>
                <a:latin typeface="+mn-lt"/>
              </a:rPr>
              <a:t> </a:t>
            </a:r>
            <a:r>
              <a:rPr lang="pl-PL" sz="1400" b="1" dirty="0" smtClean="0">
                <a:latin typeface="+mn-lt"/>
              </a:rPr>
              <a:t>15 %.</a:t>
            </a:r>
          </a:p>
          <a:p>
            <a:pPr algn="just">
              <a:defRPr/>
            </a:pPr>
            <a:r>
              <a:rPr lang="pl-PL" sz="1400" dirty="0" smtClean="0">
                <a:solidFill>
                  <a:prstClr val="black"/>
                </a:solidFill>
                <a:latin typeface="+mn-lt"/>
              </a:rPr>
              <a:t>Wkład </a:t>
            </a:r>
            <a:r>
              <a:rPr lang="pl-PL" sz="1400" dirty="0">
                <a:solidFill>
                  <a:prstClr val="black"/>
                </a:solidFill>
                <a:latin typeface="+mn-lt"/>
              </a:rPr>
              <a:t>własny beneficjenta jest wykazywany we wniosku o dofinansowanie, przy czym to beneficjent określa formę wniesienia wkładu własnego (pieniężny, niepieniężny</a:t>
            </a:r>
            <a:r>
              <a:rPr lang="pl-PL" sz="1400" dirty="0" smtClean="0">
                <a:solidFill>
                  <a:prstClr val="black"/>
                </a:solidFill>
                <a:latin typeface="+mn-lt"/>
              </a:rPr>
              <a:t>).</a:t>
            </a:r>
            <a:r>
              <a:rPr lang="pl-PL" sz="1400" dirty="0">
                <a:latin typeface="+mn-lt"/>
                <a:ea typeface="Times New Roman" panose="02020603050405020304" pitchFamily="18" charset="0"/>
              </a:rPr>
              <a:t> </a:t>
            </a:r>
            <a:endParaRPr lang="pl-PL" sz="1400" dirty="0" smtClean="0">
              <a:latin typeface="+mn-lt"/>
              <a:ea typeface="Times New Roman" panose="02020603050405020304" pitchFamily="18" charset="0"/>
            </a:endParaRPr>
          </a:p>
          <a:p>
            <a:pPr algn="just">
              <a:defRPr/>
            </a:pPr>
            <a:r>
              <a:rPr lang="pl-PL" sz="1400" dirty="0" smtClean="0">
                <a:latin typeface="+mn-lt"/>
                <a:ea typeface="Times New Roman" panose="02020603050405020304" pitchFamily="18" charset="0"/>
              </a:rPr>
              <a:t>W </a:t>
            </a:r>
            <a:r>
              <a:rPr lang="pl-PL" sz="1400" dirty="0">
                <a:latin typeface="+mn-lt"/>
                <a:ea typeface="Times New Roman" panose="02020603050405020304" pitchFamily="18" charset="0"/>
              </a:rPr>
              <a:t>przypadku projektów kwalifikujących się do wsparcia w ramach Programu „Partnerstwo dla osób </a:t>
            </a:r>
            <a:r>
              <a:rPr lang="pl-PL" sz="1400" dirty="0" smtClean="0">
                <a:latin typeface="+mn-lt"/>
                <a:ea typeface="Times New Roman" panose="02020603050405020304" pitchFamily="18" charset="0"/>
              </a:rPr>
              <a:t/>
            </a:r>
            <a:br>
              <a:rPr lang="pl-PL" sz="1400" dirty="0" smtClean="0">
                <a:latin typeface="+mn-lt"/>
                <a:ea typeface="Times New Roman" panose="02020603050405020304" pitchFamily="18" charset="0"/>
              </a:rPr>
            </a:br>
            <a:r>
              <a:rPr lang="pl-PL" sz="1400" dirty="0" smtClean="0">
                <a:latin typeface="+mn-lt"/>
                <a:ea typeface="Times New Roman" panose="02020603050405020304" pitchFamily="18" charset="0"/>
              </a:rPr>
              <a:t>z </a:t>
            </a:r>
            <a:r>
              <a:rPr lang="pl-PL" sz="1400" dirty="0">
                <a:latin typeface="+mn-lt"/>
                <a:ea typeface="Times New Roman" panose="02020603050405020304" pitchFamily="18" charset="0"/>
              </a:rPr>
              <a:t>niepełnosprawnościami” – </a:t>
            </a:r>
            <a:r>
              <a:rPr lang="pl-PL" sz="1400" dirty="0" smtClean="0">
                <a:latin typeface="+mn-lt"/>
                <a:ea typeface="Times New Roman" panose="02020603050405020304" pitchFamily="18" charset="0"/>
              </a:rPr>
              <a:t>15%.</a:t>
            </a:r>
            <a:endParaRPr lang="pl-PL" altLang="pl-PL" sz="1400" dirty="0">
              <a:latin typeface="+mn-lt"/>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67</a:t>
            </a:fld>
            <a:endParaRPr lang="pl-PL" altLang="pl-PL"/>
          </a:p>
        </p:txBody>
      </p:sp>
    </p:spTree>
    <p:extLst>
      <p:ext uri="{BB962C8B-B14F-4D97-AF65-F5344CB8AC3E}">
        <p14:creationId xmlns:p14="http://schemas.microsoft.com/office/powerpoint/2010/main" xmlns="" val="14063071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604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4200" y="6076049"/>
            <a:ext cx="5291138" cy="635215"/>
          </a:xfrm>
          <a:prstGeom prst="rect">
            <a:avLst/>
          </a:prstGeom>
          <a:noFill/>
          <a:ln w="9525">
            <a:noFill/>
            <a:miter lim="800000"/>
            <a:headEnd/>
            <a:tailEnd/>
          </a:ln>
        </p:spPr>
      </p:pic>
      <p:sp>
        <p:nvSpPr>
          <p:cNvPr id="60426" name="Prostokąt 1"/>
          <p:cNvSpPr>
            <a:spLocks noChangeArrowheads="1"/>
          </p:cNvSpPr>
          <p:nvPr/>
        </p:nvSpPr>
        <p:spPr bwMode="auto">
          <a:xfrm>
            <a:off x="214282" y="1484784"/>
            <a:ext cx="8461375" cy="3323987"/>
          </a:xfrm>
          <a:prstGeom prst="rect">
            <a:avLst/>
          </a:prstGeom>
          <a:noFill/>
          <a:ln w="9525">
            <a:noFill/>
            <a:miter lim="800000"/>
            <a:headEnd/>
            <a:tailEnd/>
          </a:ln>
        </p:spPr>
        <p:txBody>
          <a:bodyPr wrap="square">
            <a:spAutoFit/>
          </a:bodyPr>
          <a:lstStyle/>
          <a:p>
            <a:r>
              <a:rPr lang="pl-PL" altLang="pl-PL" sz="1400" b="1" u="sng" dirty="0" smtClean="0">
                <a:latin typeface="+mn-lt"/>
              </a:rPr>
              <a:t>6.3 A Źródła </a:t>
            </a:r>
            <a:r>
              <a:rPr lang="pl-PL" altLang="pl-PL" sz="1400" b="1" u="sng" dirty="0">
                <a:latin typeface="+mn-lt"/>
              </a:rPr>
              <a:t>finansowania wydatków kwalifikowalnych projektu </a:t>
            </a:r>
            <a:r>
              <a:rPr lang="pl-PL" altLang="pl-PL" sz="1400" b="1" u="sng" dirty="0" smtClean="0">
                <a:latin typeface="+mn-lt"/>
              </a:rPr>
              <a:t>objęte </a:t>
            </a:r>
            <a:r>
              <a:rPr lang="pl-PL" altLang="pl-PL" sz="1400" b="1" u="sng" dirty="0">
                <a:latin typeface="+mn-lt"/>
              </a:rPr>
              <a:t>pomocą </a:t>
            </a:r>
            <a:r>
              <a:rPr lang="pl-PL" altLang="pl-PL" sz="1400" b="1" u="sng" dirty="0" smtClean="0">
                <a:latin typeface="+mn-lt"/>
              </a:rPr>
              <a:t>publiczną</a:t>
            </a: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Tabelę dla projektu objętego pomocą należy wypełnić analogiczne jak dla projektu bez </a:t>
            </a:r>
            <a:r>
              <a:rPr lang="pl-PL" sz="1400" dirty="0" smtClean="0">
                <a:latin typeface="Calibri" panose="020F0502020204030204" pitchFamily="34" charset="0"/>
                <a:ea typeface="Calibri" panose="020F0502020204030204" pitchFamily="34" charset="0"/>
                <a:cs typeface="Times New Roman" panose="02020603050405020304" pitchFamily="18" charset="0"/>
              </a:rPr>
              <a:t>pomocy, </a:t>
            </a:r>
            <a:r>
              <a:rPr lang="pl-PL" sz="1400" dirty="0">
                <a:latin typeface="Calibri" panose="020F0502020204030204" pitchFamily="34" charset="0"/>
                <a:ea typeface="Calibri" panose="020F0502020204030204" pitchFamily="34" charset="0"/>
                <a:cs typeface="Times New Roman" panose="02020603050405020304" pitchFamily="18" charset="0"/>
              </a:rPr>
              <a:t>tj. zgodnie </a:t>
            </a:r>
            <a:r>
              <a:rPr lang="pl-PL" sz="1400" dirty="0" smtClean="0">
                <a:latin typeface="Calibri" panose="020F0502020204030204" pitchFamily="34" charset="0"/>
                <a:ea typeface="Calibri" panose="020F0502020204030204" pitchFamily="34" charset="0"/>
                <a:cs typeface="Times New Roman" panose="02020603050405020304" pitchFamily="18" charset="0"/>
              </a:rPr>
              <a:t/>
            </a:r>
            <a:br>
              <a:rPr lang="pl-PL" sz="1400" dirty="0" smtClean="0">
                <a:latin typeface="Calibri" panose="020F0502020204030204" pitchFamily="34" charset="0"/>
                <a:ea typeface="Calibri" panose="020F0502020204030204" pitchFamily="34" charset="0"/>
                <a:cs typeface="Times New Roman" panose="02020603050405020304" pitchFamily="18" charset="0"/>
              </a:rPr>
            </a:br>
            <a:r>
              <a:rPr lang="pl-PL" sz="1400" dirty="0" smtClean="0">
                <a:latin typeface="Calibri" panose="020F0502020204030204" pitchFamily="34" charset="0"/>
                <a:ea typeface="Calibri" panose="020F0502020204030204" pitchFamily="34" charset="0"/>
                <a:cs typeface="Times New Roman" panose="02020603050405020304" pitchFamily="18" charset="0"/>
              </a:rPr>
              <a:t>z </a:t>
            </a:r>
            <a:r>
              <a:rPr lang="pl-PL" sz="1400" dirty="0">
                <a:latin typeface="Calibri" panose="020F0502020204030204" pitchFamily="34" charset="0"/>
                <a:ea typeface="Calibri" panose="020F0502020204030204" pitchFamily="34" charset="0"/>
                <a:cs typeface="Times New Roman" panose="02020603050405020304" pitchFamily="18" charset="0"/>
              </a:rPr>
              <a:t>opisem w pkt. 6.2</a:t>
            </a:r>
            <a:r>
              <a:rPr lang="pl-PL" sz="1400" dirty="0" smtClean="0">
                <a:latin typeface="Calibri" panose="020F0502020204030204" pitchFamily="34" charset="0"/>
                <a:ea typeface="Calibri" panose="020F0502020204030204" pitchFamily="34" charset="0"/>
                <a:cs typeface="Times New Roman" panose="02020603050405020304" pitchFamily="18" charset="0"/>
              </a:rPr>
              <a:t>.</a:t>
            </a:r>
          </a:p>
          <a:p>
            <a:endParaRPr lang="pl-PL" altLang="pl-PL" sz="1400" dirty="0"/>
          </a:p>
          <a:p>
            <a:pPr algn="just"/>
            <a:r>
              <a:rPr lang="pl-PL" altLang="pl-PL" sz="1400" dirty="0" smtClean="0">
                <a:latin typeface="Calibri" panose="020F0502020204030204" pitchFamily="34" charset="0"/>
              </a:rPr>
              <a:t>Pomoc de minimis udzielana jest m.in. na:</a:t>
            </a:r>
          </a:p>
          <a:p>
            <a:pPr marL="285750" indent="-285750">
              <a:buFont typeface="Arial" panose="020B0604020202020204" pitchFamily="34" charset="0"/>
              <a:buChar char="•"/>
            </a:pPr>
            <a:r>
              <a:rPr lang="pl-PL" altLang="pl-PL" sz="1400" dirty="0" smtClean="0">
                <a:latin typeface="Calibri" panose="020F0502020204030204" pitchFamily="34" charset="0"/>
              </a:rPr>
              <a:t>Subsydiowane zatrudnienie pracowników znajdujących się w szczególnie niekorzystnej sytuacji, pracowników znajdujących się  w bardzo niekorzystnej sytuacji oraz pracowników niepełnosprawnych,</a:t>
            </a:r>
          </a:p>
          <a:p>
            <a:pPr marL="285750" indent="-285750">
              <a:buFont typeface="Arial" panose="020B0604020202020204" pitchFamily="34" charset="0"/>
              <a:buChar char="•"/>
            </a:pPr>
            <a:r>
              <a:rPr lang="pl-PL" altLang="pl-PL" sz="1400" dirty="0" smtClean="0">
                <a:latin typeface="Calibri" panose="020F0502020204030204" pitchFamily="34" charset="0"/>
              </a:rPr>
              <a:t>Doposażenie lub wyposażenie stanowiska pracy,</a:t>
            </a:r>
          </a:p>
          <a:p>
            <a:r>
              <a:rPr lang="pl-PL" altLang="pl-PL" sz="1400" dirty="0" smtClean="0">
                <a:latin typeface="Calibri" panose="020F0502020204030204" pitchFamily="34" charset="0"/>
              </a:rPr>
              <a:t> </a:t>
            </a:r>
          </a:p>
          <a:p>
            <a:r>
              <a:rPr lang="pl-PL" altLang="pl-PL" sz="1400" dirty="0" smtClean="0">
                <a:latin typeface="Calibri" panose="020F0502020204030204" pitchFamily="34" charset="0"/>
              </a:rPr>
              <a:t>Natomiast pomoc publiczna może być przeznaczona m.in. na subsydiowanie zatrudnienia. </a:t>
            </a:r>
          </a:p>
          <a:p>
            <a:endParaRPr lang="pl-PL" altLang="pl-PL" sz="1400" dirty="0" smtClean="0">
              <a:latin typeface="Calibri" panose="020F0502020204030204" pitchFamily="34" charset="0"/>
            </a:endParaRPr>
          </a:p>
          <a:p>
            <a:r>
              <a:rPr lang="pl-PL" altLang="pl-PL" sz="1400" b="1" u="sng" dirty="0">
                <a:latin typeface="+mn-lt"/>
              </a:rPr>
              <a:t>6.3 </a:t>
            </a:r>
            <a:r>
              <a:rPr lang="pl-PL" altLang="pl-PL" sz="1400" b="1" u="sng" dirty="0" smtClean="0">
                <a:latin typeface="+mn-lt"/>
              </a:rPr>
              <a:t>B </a:t>
            </a:r>
            <a:r>
              <a:rPr lang="pl-PL" altLang="pl-PL" sz="1400" b="1" u="sng" dirty="0">
                <a:latin typeface="+mn-lt"/>
              </a:rPr>
              <a:t>Źródła finansowania wydatków kwalifikowalnych projektu objęte pomocą </a:t>
            </a:r>
            <a:r>
              <a:rPr lang="pl-PL" altLang="pl-PL" sz="1400" b="1" u="sng" dirty="0" smtClean="0">
                <a:latin typeface="+mn-lt"/>
              </a:rPr>
              <a:t>de </a:t>
            </a:r>
            <a:r>
              <a:rPr lang="pl-PL" altLang="pl-PL" sz="1400" b="1" u="sng" dirty="0" err="1" smtClean="0">
                <a:latin typeface="+mn-lt"/>
              </a:rPr>
              <a:t>minimis</a:t>
            </a:r>
            <a:endParaRPr lang="pl-PL" altLang="pl-PL" sz="1400" b="1" u="sng" dirty="0">
              <a:latin typeface="+mn-lt"/>
            </a:endParaRPr>
          </a:p>
          <a:p>
            <a:endParaRPr lang="pl-PL" altLang="pl-PL" sz="1400" dirty="0" smtClean="0">
              <a:latin typeface="Calibri" panose="020F0502020204030204" pitchFamily="34" charset="0"/>
            </a:endParaRPr>
          </a:p>
          <a:p>
            <a:r>
              <a:rPr lang="pl-PL" altLang="pl-PL" sz="1400" b="1" u="sng" dirty="0" smtClean="0">
                <a:latin typeface="+mn-lt"/>
              </a:rPr>
              <a:t>6.4 Źródła </a:t>
            </a:r>
            <a:r>
              <a:rPr lang="pl-PL" altLang="pl-PL" sz="1400" b="1" u="sng" dirty="0">
                <a:latin typeface="+mn-lt"/>
              </a:rPr>
              <a:t>finansowania wydatków kwalifikowalnych projektu razem </a:t>
            </a:r>
            <a:r>
              <a:rPr lang="pl-PL" altLang="pl-PL" sz="1400" b="1" u="sng" dirty="0" smtClean="0">
                <a:latin typeface="+mn-lt"/>
              </a:rPr>
              <a:t>(nie objęte </a:t>
            </a:r>
            <a:r>
              <a:rPr lang="pl-PL" altLang="pl-PL" sz="1400" b="1" u="sng" dirty="0">
                <a:latin typeface="+mn-lt"/>
              </a:rPr>
              <a:t>pomocą publiczną </a:t>
            </a:r>
            <a:r>
              <a:rPr lang="pl-PL" altLang="pl-PL" sz="1400" b="1" u="sng" dirty="0" smtClean="0">
                <a:latin typeface="+mn-lt"/>
              </a:rPr>
              <a:t/>
            </a:r>
            <a:br>
              <a:rPr lang="pl-PL" altLang="pl-PL" sz="1400" b="1" u="sng" dirty="0" smtClean="0">
                <a:latin typeface="+mn-lt"/>
              </a:rPr>
            </a:br>
            <a:r>
              <a:rPr lang="pl-PL" altLang="pl-PL" sz="1400" b="1" u="sng" dirty="0" smtClean="0">
                <a:latin typeface="+mn-lt"/>
              </a:rPr>
              <a:t>oraz objęte pomocą publiczną i pomocą de </a:t>
            </a:r>
            <a:r>
              <a:rPr lang="pl-PL" altLang="pl-PL" sz="1400" b="1" u="sng" dirty="0" err="1" smtClean="0">
                <a:latin typeface="+mn-lt"/>
              </a:rPr>
              <a:t>minimis</a:t>
            </a:r>
            <a:r>
              <a:rPr lang="pl-PL" altLang="pl-PL" sz="1400" b="1" u="sng" dirty="0" smtClean="0">
                <a:latin typeface="+mn-lt"/>
              </a:rPr>
              <a:t>).</a:t>
            </a: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68</a:t>
            </a:fld>
            <a:endParaRPr lang="pl-PL" altLang="pl-PL"/>
          </a:p>
        </p:txBody>
      </p:sp>
    </p:spTree>
    <p:extLst>
      <p:ext uri="{BB962C8B-B14F-4D97-AF65-F5344CB8AC3E}">
        <p14:creationId xmlns:p14="http://schemas.microsoft.com/office/powerpoint/2010/main" xmlns="" val="139579670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604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4200" y="6076049"/>
            <a:ext cx="5291138" cy="635215"/>
          </a:xfrm>
          <a:prstGeom prst="rect">
            <a:avLst/>
          </a:prstGeom>
          <a:noFill/>
          <a:ln w="9525">
            <a:noFill/>
            <a:miter lim="800000"/>
            <a:headEnd/>
            <a:tailEnd/>
          </a:ln>
        </p:spPr>
      </p:pic>
      <p:sp>
        <p:nvSpPr>
          <p:cNvPr id="60426" name="Prostokąt 1"/>
          <p:cNvSpPr>
            <a:spLocks noChangeArrowheads="1"/>
          </p:cNvSpPr>
          <p:nvPr/>
        </p:nvSpPr>
        <p:spPr bwMode="auto">
          <a:xfrm>
            <a:off x="214282" y="1484784"/>
            <a:ext cx="8461375" cy="3747180"/>
          </a:xfrm>
          <a:prstGeom prst="rect">
            <a:avLst/>
          </a:prstGeom>
          <a:noFill/>
          <a:ln w="9525">
            <a:noFill/>
            <a:miter lim="800000"/>
            <a:headEnd/>
            <a:tailEnd/>
          </a:ln>
        </p:spPr>
        <p:txBody>
          <a:bodyPr wrap="square">
            <a:spAutoFit/>
          </a:bodyPr>
          <a:lstStyle/>
          <a:p>
            <a:pPr indent="-228600" algn="ctr">
              <a:lnSpc>
                <a:spcPct val="115000"/>
              </a:lnSpc>
              <a:spcBef>
                <a:spcPts val="600"/>
              </a:spcBef>
              <a:spcAft>
                <a:spcPts val="600"/>
              </a:spcAft>
            </a:pPr>
            <a:r>
              <a:rPr lang="x-none" sz="1400" b="1" u="sng" dirty="0">
                <a:latin typeface="Calibri" panose="020F0502020204030204" pitchFamily="34" charset="0"/>
              </a:rPr>
              <a:t>SEKCJA </a:t>
            </a:r>
            <a:r>
              <a:rPr lang="x-none" sz="1400" b="1" u="sng" dirty="0" smtClean="0">
                <a:latin typeface="Calibri" panose="020F0502020204030204" pitchFamily="34" charset="0"/>
              </a:rPr>
              <a:t>VII</a:t>
            </a:r>
            <a:r>
              <a:rPr lang="pl-PL" sz="1400" b="1" u="sng" dirty="0" smtClean="0">
                <a:latin typeface="Calibri" panose="020F0502020204030204" pitchFamily="34" charset="0"/>
              </a:rPr>
              <a:t> </a:t>
            </a:r>
            <a:r>
              <a:rPr lang="x-none" sz="1400" b="1" u="sng" dirty="0" smtClean="0">
                <a:latin typeface="Calibri" panose="020F0502020204030204" pitchFamily="34" charset="0"/>
              </a:rPr>
              <a:t>Zgodność </a:t>
            </a:r>
            <a:r>
              <a:rPr lang="x-none" sz="1400" b="1" u="sng" dirty="0">
                <a:latin typeface="Calibri" panose="020F0502020204030204" pitchFamily="34" charset="0"/>
              </a:rPr>
              <a:t>projektu z politykami horyzontalnymi </a:t>
            </a:r>
            <a:r>
              <a:rPr lang="x-none" sz="1400" b="1" u="sng" dirty="0" smtClean="0">
                <a:latin typeface="Calibri" panose="020F0502020204030204" pitchFamily="34" charset="0"/>
              </a:rPr>
              <a:t>U</a:t>
            </a:r>
            <a:r>
              <a:rPr lang="pl-PL" sz="1400" b="1" u="sng" dirty="0" smtClean="0">
                <a:latin typeface="Calibri" panose="020F0502020204030204" pitchFamily="34" charset="0"/>
              </a:rPr>
              <a:t>E:</a:t>
            </a:r>
          </a:p>
          <a:p>
            <a:pPr indent="-228600">
              <a:lnSpc>
                <a:spcPct val="115000"/>
              </a:lnSpc>
              <a:spcBef>
                <a:spcPts val="600"/>
              </a:spcBef>
              <a:spcAft>
                <a:spcPts val="600"/>
              </a:spcAft>
            </a:pPr>
            <a:r>
              <a:rPr lang="pl-PL" sz="1600" b="1" u="sng" dirty="0" smtClean="0">
                <a:latin typeface="Calibri" panose="020F0502020204030204" pitchFamily="34" charset="0"/>
              </a:rPr>
              <a:t>7.1 </a:t>
            </a:r>
            <a:r>
              <a:rPr lang="x-none" sz="1600" b="1" u="sng" dirty="0" smtClean="0">
                <a:latin typeface="Calibri" panose="020F0502020204030204" pitchFamily="34" charset="0"/>
              </a:rPr>
              <a:t> </a:t>
            </a:r>
            <a:r>
              <a:rPr lang="x-none" sz="1600" b="1" u="sng" dirty="0">
                <a:latin typeface="Calibri" panose="020F0502020204030204" pitchFamily="34" charset="0"/>
              </a:rPr>
              <a:t>Zrównoważony </a:t>
            </a:r>
            <a:r>
              <a:rPr lang="x-none" sz="1600" b="1" u="sng" dirty="0" smtClean="0">
                <a:latin typeface="Calibri" panose="020F0502020204030204" pitchFamily="34" charset="0"/>
              </a:rPr>
              <a:t>rozwój</a:t>
            </a:r>
            <a:endParaRPr lang="pl-PL" sz="1600" b="1" u="sng" dirty="0" smtClean="0">
              <a:latin typeface="Calibri" panose="020F0502020204030204" pitchFamily="34" charset="0"/>
            </a:endParaRPr>
          </a:p>
          <a:p>
            <a:pPr algn="just"/>
            <a:r>
              <a:rPr lang="pl-PL" sz="1400" dirty="0">
                <a:latin typeface="+mn-lt"/>
              </a:rPr>
              <a:t>Ze względu na charakter interwencji przewidzianej do realizacji w </a:t>
            </a:r>
            <a:r>
              <a:rPr lang="pl-PL" sz="1400" dirty="0" smtClean="0">
                <a:latin typeface="+mn-lt"/>
              </a:rPr>
              <a:t>Regionalnym Programie </a:t>
            </a:r>
            <a:r>
              <a:rPr lang="pl-PL" sz="1400" dirty="0">
                <a:latin typeface="+mn-lt"/>
              </a:rPr>
              <a:t>O</a:t>
            </a:r>
            <a:r>
              <a:rPr lang="pl-PL" sz="1400" dirty="0" smtClean="0">
                <a:latin typeface="+mn-lt"/>
              </a:rPr>
              <a:t>peracyjnym </a:t>
            </a:r>
            <a:r>
              <a:rPr lang="pl-PL" sz="1400" dirty="0">
                <a:latin typeface="+mn-lt"/>
              </a:rPr>
              <a:t>zakres EFS, co do zasady będzie ona miała charakter neutralny. </a:t>
            </a:r>
          </a:p>
          <a:p>
            <a:pPr algn="just"/>
            <a:r>
              <a:rPr lang="pl-PL" sz="1400" dirty="0">
                <a:latin typeface="+mn-lt"/>
              </a:rPr>
              <a:t>Niemniej, tam gdzie będzie to uzasadnione, zasada zrównoważonego rozwoju będzie realizowana </a:t>
            </a:r>
            <a:r>
              <a:rPr lang="pl-PL" sz="1400" dirty="0" smtClean="0">
                <a:latin typeface="+mn-lt"/>
              </a:rPr>
              <a:t>poprzez </a:t>
            </a:r>
            <a:r>
              <a:rPr lang="pl-PL" sz="1400" dirty="0">
                <a:latin typeface="+mn-lt"/>
              </a:rPr>
              <a:t>włączenie zagadnień z nią związanych do tematyki wsparcia realizowanego przy współfinansowaniu </a:t>
            </a:r>
            <a:r>
              <a:rPr lang="pl-PL" sz="1400" dirty="0" smtClean="0">
                <a:latin typeface="+mn-lt"/>
              </a:rPr>
              <a:t>EFS.</a:t>
            </a:r>
          </a:p>
          <a:p>
            <a:pPr algn="just"/>
            <a:endParaRPr lang="pl-PL" sz="1400" dirty="0" smtClean="0">
              <a:latin typeface="+mn-lt"/>
            </a:endParaRPr>
          </a:p>
          <a:p>
            <a:pPr algn="just"/>
            <a:r>
              <a:rPr lang="pl-PL" sz="1600" b="1" u="sng" dirty="0" smtClean="0">
                <a:latin typeface="Calibri" panose="020F0502020204030204" pitchFamily="34" charset="0"/>
              </a:rPr>
              <a:t>7.2 Równość </a:t>
            </a:r>
            <a:r>
              <a:rPr lang="pl-PL" sz="1600" b="1" u="sng" dirty="0">
                <a:latin typeface="Calibri" panose="020F0502020204030204" pitchFamily="34" charset="0"/>
              </a:rPr>
              <a:t>szans i </a:t>
            </a:r>
            <a:r>
              <a:rPr lang="pl-PL" sz="1600" b="1" u="sng" dirty="0" smtClean="0">
                <a:latin typeface="Calibri" panose="020F0502020204030204" pitchFamily="34" charset="0"/>
              </a:rPr>
              <a:t>niedyskryminacja</a:t>
            </a:r>
          </a:p>
          <a:p>
            <a:pPr algn="just"/>
            <a:endParaRPr lang="pl-PL" sz="1400" b="1" dirty="0">
              <a:solidFill>
                <a:schemeClr val="accent6">
                  <a:lumMod val="75000"/>
                </a:schemeClr>
              </a:solidFill>
              <a:latin typeface="Calibri" panose="020F0502020204030204" pitchFamily="34" charset="0"/>
            </a:endParaRP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Należy opisać, w jaki sposób, w procesie realizacji projektu i po jego ukończeniu, zostaną uwzględnione interesy osób znajdujących się w trudnej sytuacji życiowej i/lub zawodowej: osób z niepełnosprawnościami, osób zagrożonych ubóstwem lub wykluczeniem społecznym, </a:t>
            </a:r>
            <a:r>
              <a:rPr lang="pl-PL" sz="1400" dirty="0" smtClean="0">
                <a:latin typeface="Calibri" panose="020F0502020204030204" pitchFamily="34" charset="0"/>
                <a:ea typeface="Calibri" panose="020F0502020204030204" pitchFamily="34" charset="0"/>
                <a:cs typeface="Times New Roman" panose="02020603050405020304" pitchFamily="18" charset="0"/>
              </a:rPr>
              <a:t>itp.</a:t>
            </a:r>
          </a:p>
          <a:p>
            <a:pPr lvl="0" algn="just"/>
            <a:r>
              <a:rPr lang="pl-PL" sz="1400" dirty="0">
                <a:solidFill>
                  <a:prstClr val="black"/>
                </a:solidFill>
                <a:latin typeface="Calibri"/>
              </a:rPr>
              <a:t>Należy określić wpływ projektu na zapewnienie równości szans w dostępie do rynku pracy, czy możliwość skorzystania w produktów i/lub usług oferowanych w ramach projektu.</a:t>
            </a:r>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69</a:t>
            </a:fld>
            <a:endParaRPr lang="pl-PL" altLang="pl-PL"/>
          </a:p>
        </p:txBody>
      </p:sp>
    </p:spTree>
    <p:extLst>
      <p:ext uri="{BB962C8B-B14F-4D97-AF65-F5344CB8AC3E}">
        <p14:creationId xmlns:p14="http://schemas.microsoft.com/office/powerpoint/2010/main" xmlns="" val="38078559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214282" y="1268760"/>
            <a:ext cx="8750206" cy="3590727"/>
          </a:xfrm>
          <a:prstGeom prst="rect">
            <a:avLst/>
          </a:prstGeom>
          <a:noFill/>
          <a:ln w="9525">
            <a:noFill/>
            <a:miter lim="800000"/>
            <a:headEnd/>
            <a:tailEnd/>
          </a:ln>
        </p:spPr>
        <p:txBody>
          <a:bodyPr wrap="square">
            <a:spAutoFit/>
          </a:bodyPr>
          <a:lstStyle/>
          <a:p>
            <a:pPr algn="ctr"/>
            <a:endParaRPr lang="pl-PL" altLang="pl-PL" sz="1400" b="1" u="sng" dirty="0" smtClean="0">
              <a:solidFill>
                <a:schemeClr val="accent6">
                  <a:lumMod val="75000"/>
                </a:schemeClr>
              </a:solidFill>
              <a:latin typeface="Calibri" pitchFamily="34" charset="0"/>
              <a:cs typeface="Times New Roman" pitchFamily="18" charset="0"/>
            </a:endParaRPr>
          </a:p>
          <a:p>
            <a:pPr algn="ctr"/>
            <a:r>
              <a:rPr lang="pl-PL" altLang="pl-PL" sz="2000" b="1" u="sng" dirty="0" smtClean="0">
                <a:latin typeface="+mn-lt"/>
                <a:cs typeface="Arial" panose="020B0604020202020204" pitchFamily="34" charset="0"/>
              </a:rPr>
              <a:t>Grupa docelowa</a:t>
            </a:r>
          </a:p>
          <a:p>
            <a:pPr algn="just"/>
            <a:endParaRPr lang="pl-PL" sz="1400" b="1" dirty="0" smtClean="0">
              <a:latin typeface="+mj-lt"/>
            </a:endParaRPr>
          </a:p>
          <a:p>
            <a:pPr algn="just"/>
            <a:endParaRPr lang="pl-PL" sz="1400" b="1" dirty="0" smtClean="0">
              <a:latin typeface="+mj-lt"/>
            </a:endParaRPr>
          </a:p>
          <a:p>
            <a:pPr marL="285750" lvl="0" indent="-285750" algn="just">
              <a:buFont typeface="Arial" panose="020B0604020202020204" pitchFamily="34" charset="0"/>
              <a:buChar char="•"/>
              <a:tabLst>
                <a:tab pos="354013" algn="l"/>
              </a:tabLst>
            </a:pPr>
            <a:r>
              <a:rPr lang="pl-PL" sz="1400" dirty="0" smtClean="0">
                <a:latin typeface="Calibri" panose="020F0502020204030204" pitchFamily="34" charset="0"/>
              </a:rPr>
              <a:t>Dzieci </a:t>
            </a:r>
            <a:r>
              <a:rPr lang="pl-PL" sz="1400" dirty="0">
                <a:latin typeface="Calibri" panose="020F0502020204030204" pitchFamily="34" charset="0"/>
              </a:rPr>
              <a:t>w wieku przedszkolnym, określonym w ustawie z dnia 7 września 1991 r. o systemie oświaty (</a:t>
            </a:r>
            <a:r>
              <a:rPr lang="pl-PL" sz="1400" dirty="0" err="1">
                <a:latin typeface="Calibri" panose="020F0502020204030204" pitchFamily="34" charset="0"/>
              </a:rPr>
              <a:t>t.j</a:t>
            </a:r>
            <a:r>
              <a:rPr lang="pl-PL" sz="1400" dirty="0">
                <a:latin typeface="Calibri" panose="020F0502020204030204" pitchFamily="34" charset="0"/>
              </a:rPr>
              <a:t>. Dz. U.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z 2016 r</a:t>
            </a:r>
            <a:r>
              <a:rPr lang="pl-PL" sz="1400" dirty="0">
                <a:latin typeface="Calibri" panose="020F0502020204030204" pitchFamily="34" charset="0"/>
              </a:rPr>
              <a:t>. poz. 1943 z </a:t>
            </a:r>
            <a:r>
              <a:rPr lang="pl-PL" sz="1400" dirty="0" err="1">
                <a:latin typeface="Calibri" panose="020F0502020204030204" pitchFamily="34" charset="0"/>
              </a:rPr>
              <a:t>późn</a:t>
            </a:r>
            <a:r>
              <a:rPr lang="pl-PL" sz="1400" dirty="0">
                <a:latin typeface="Calibri" panose="020F0502020204030204" pitchFamily="34" charset="0"/>
              </a:rPr>
              <a:t>. zm.), uczęszczające do ośrodków wychowania przedszkolnego wskazanych w pkt. 2, </a:t>
            </a:r>
            <a:r>
              <a:rPr lang="pl-PL" sz="1400" dirty="0" smtClean="0">
                <a:latin typeface="Calibri" panose="020F0502020204030204" pitchFamily="34" charset="0"/>
              </a:rPr>
              <a:t/>
            </a:r>
            <a:br>
              <a:rPr lang="pl-PL" sz="1400" dirty="0" smtClean="0">
                <a:latin typeface="Calibri" panose="020F0502020204030204" pitchFamily="34" charset="0"/>
              </a:rPr>
            </a:br>
            <a:r>
              <a:rPr lang="pl-PL" sz="1400" dirty="0" smtClean="0">
                <a:latin typeface="Calibri" panose="020F0502020204030204" pitchFamily="34" charset="0"/>
              </a:rPr>
              <a:t>w </a:t>
            </a:r>
            <a:r>
              <a:rPr lang="pl-PL" sz="1400" dirty="0">
                <a:latin typeface="Calibri" panose="020F0502020204030204" pitchFamily="34" charset="0"/>
              </a:rPr>
              <a:t>tym z grup </a:t>
            </a:r>
            <a:r>
              <a:rPr lang="pl-PL" sz="1400" dirty="0" err="1">
                <a:latin typeface="Calibri" panose="020F0502020204030204" pitchFamily="34" charset="0"/>
              </a:rPr>
              <a:t>defaworyzowanych</a:t>
            </a:r>
            <a:r>
              <a:rPr lang="pl-PL" sz="1400" dirty="0">
                <a:latin typeface="Calibri" panose="020F0502020204030204" pitchFamily="34" charset="0"/>
              </a:rPr>
              <a:t> i ich rodzice/opiekunowie;</a:t>
            </a:r>
          </a:p>
          <a:p>
            <a:pPr marL="342900" lvl="0" indent="-342900" algn="just">
              <a:buFont typeface="+mj-lt"/>
              <a:buAutoNum type="arabicPeriod"/>
              <a:tabLst>
                <a:tab pos="354013" algn="l"/>
              </a:tabLst>
            </a:pPr>
            <a:endParaRPr lang="pl-PL" sz="1400" dirty="0">
              <a:latin typeface="+mj-lt"/>
            </a:endParaRPr>
          </a:p>
          <a:p>
            <a:pPr marL="285750" lvl="0" indent="-285750">
              <a:buFont typeface="Arial" panose="020B0604020202020204" pitchFamily="34" charset="0"/>
              <a:buChar char="•"/>
            </a:pPr>
            <a:r>
              <a:rPr lang="pl-PL" sz="1400" dirty="0" smtClean="0">
                <a:latin typeface="Calibri" panose="020F0502020204030204" pitchFamily="34" charset="0"/>
              </a:rPr>
              <a:t>Istniejące </a:t>
            </a:r>
            <a:r>
              <a:rPr lang="pl-PL" sz="1400" dirty="0">
                <a:latin typeface="Calibri" panose="020F0502020204030204" pitchFamily="34" charset="0"/>
              </a:rPr>
              <a:t>i nowo utworzone ośrodki wychowania przedszkolnego, w tym specjalne i integracyjne;</a:t>
            </a:r>
          </a:p>
          <a:p>
            <a:pPr lvl="0" algn="just"/>
            <a:endParaRPr lang="pl-PL" sz="1400" dirty="0">
              <a:latin typeface="Calibri" panose="020F0502020204030204" pitchFamily="34" charset="0"/>
            </a:endParaRPr>
          </a:p>
          <a:p>
            <a:pPr marL="285750" lvl="0" indent="-285750" algn="just">
              <a:buFont typeface="Arial" panose="020B0604020202020204" pitchFamily="34" charset="0"/>
              <a:buChar char="•"/>
            </a:pPr>
            <a:r>
              <a:rPr lang="pl-PL" sz="1400" dirty="0" smtClean="0">
                <a:latin typeface="Calibri" panose="020F0502020204030204" pitchFamily="34" charset="0"/>
              </a:rPr>
              <a:t>Nauczyciele </a:t>
            </a:r>
            <a:r>
              <a:rPr lang="pl-PL" sz="1400" dirty="0">
                <a:latin typeface="Calibri" panose="020F0502020204030204" pitchFamily="34" charset="0"/>
              </a:rPr>
              <a:t>zatrudnieni w ośrodkach wychowania przedszkolnego, w tym w specjalnych i </a:t>
            </a:r>
            <a:r>
              <a:rPr lang="pl-PL" sz="1400" dirty="0" smtClean="0">
                <a:latin typeface="Calibri" panose="020F0502020204030204" pitchFamily="34" charset="0"/>
              </a:rPr>
              <a:t>integracyjnych.</a:t>
            </a:r>
            <a:endParaRPr lang="pl-PL" sz="1400" dirty="0">
              <a:latin typeface="Calibri" panose="020F0502020204030204" pitchFamily="34" charset="0"/>
            </a:endParaRPr>
          </a:p>
          <a:p>
            <a:pPr algn="just"/>
            <a:endParaRPr lang="pl-PL" sz="1400" dirty="0" smtClean="0"/>
          </a:p>
          <a:p>
            <a:pPr algn="just"/>
            <a:endParaRPr lang="pl-PL" sz="1400" dirty="0" smtClean="0"/>
          </a:p>
          <a:p>
            <a:pPr algn="just"/>
            <a:endParaRPr lang="pl-PL" sz="1400" baseline="30000" dirty="0" smtClean="0"/>
          </a:p>
          <a:p>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7</a:t>
            </a:fld>
            <a:endParaRPr lang="pl-PL" altLang="pl-PL"/>
          </a:p>
        </p:txBody>
      </p:sp>
    </p:spTree>
    <p:extLst>
      <p:ext uri="{BB962C8B-B14F-4D97-AF65-F5344CB8AC3E}">
        <p14:creationId xmlns:p14="http://schemas.microsoft.com/office/powerpoint/2010/main" xmlns="" val="3779523433"/>
      </p:ext>
    </p:extLst>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604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4200" y="6076049"/>
            <a:ext cx="5291138" cy="635215"/>
          </a:xfrm>
          <a:prstGeom prst="rect">
            <a:avLst/>
          </a:prstGeom>
          <a:noFill/>
          <a:ln w="9525">
            <a:noFill/>
            <a:miter lim="800000"/>
            <a:headEnd/>
            <a:tailEnd/>
          </a:ln>
        </p:spPr>
      </p:pic>
      <p:sp>
        <p:nvSpPr>
          <p:cNvPr id="60426" name="Prostokąt 1"/>
          <p:cNvSpPr>
            <a:spLocks noChangeArrowheads="1"/>
          </p:cNvSpPr>
          <p:nvPr/>
        </p:nvSpPr>
        <p:spPr bwMode="auto">
          <a:xfrm>
            <a:off x="214282" y="1484784"/>
            <a:ext cx="8461375" cy="4616648"/>
          </a:xfrm>
          <a:prstGeom prst="rect">
            <a:avLst/>
          </a:prstGeom>
          <a:noFill/>
          <a:ln w="9525">
            <a:noFill/>
            <a:miter lim="800000"/>
            <a:headEnd/>
            <a:tailEnd/>
          </a:ln>
        </p:spPr>
        <p:txBody>
          <a:bodyPr wrap="square">
            <a:spAutoFit/>
          </a:bodyPr>
          <a:lstStyle/>
          <a:p>
            <a:pPr algn="just"/>
            <a:endParaRPr lang="pl-PL" sz="1600" b="1" dirty="0" smtClean="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r>
              <a:rPr lang="pl-PL" sz="1600" b="1" u="sng" dirty="0" smtClean="0">
                <a:latin typeface="Calibri" panose="020F0502020204030204" pitchFamily="34" charset="0"/>
                <a:ea typeface="Calibri" panose="020F0502020204030204" pitchFamily="34" charset="0"/>
                <a:cs typeface="Times New Roman" panose="02020603050405020304" pitchFamily="18" charset="0"/>
              </a:rPr>
              <a:t>7.3 </a:t>
            </a:r>
            <a:r>
              <a:rPr lang="pl-PL" sz="1600" b="1" u="sng" dirty="0">
                <a:latin typeface="Calibri" panose="020F0502020204030204" pitchFamily="34" charset="0"/>
                <a:ea typeface="Calibri" panose="020F0502020204030204" pitchFamily="34" charset="0"/>
                <a:cs typeface="Times New Roman" panose="02020603050405020304" pitchFamily="18" charset="0"/>
              </a:rPr>
              <a:t>Równouprawnienie </a:t>
            </a:r>
            <a:r>
              <a:rPr lang="pl-PL" sz="1600" b="1" u="sng" dirty="0" smtClean="0">
                <a:latin typeface="Calibri" panose="020F0502020204030204" pitchFamily="34" charset="0"/>
                <a:ea typeface="Calibri" panose="020F0502020204030204" pitchFamily="34" charset="0"/>
                <a:cs typeface="Times New Roman" panose="02020603050405020304" pitchFamily="18" charset="0"/>
              </a:rPr>
              <a:t>płci</a:t>
            </a:r>
          </a:p>
          <a:p>
            <a:pPr algn="just"/>
            <a:endParaRPr lang="pl-PL" sz="1400" b="1" dirty="0">
              <a:solidFill>
                <a:schemeClr val="accent6">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gn="just"/>
            <a:r>
              <a:rPr lang="pl-PL" sz="1400" dirty="0">
                <a:latin typeface="Calibri" panose="020F0502020204030204" pitchFamily="34" charset="0"/>
                <a:ea typeface="Calibri" panose="020F0502020204030204" pitchFamily="34" charset="0"/>
                <a:cs typeface="Times New Roman" panose="02020603050405020304" pitchFamily="18" charset="0"/>
              </a:rPr>
              <a:t>W niniejszym punkcie wnioskodawca powinien opisać, w jaki sposób, w procesie realizacji projektu i po jego ukończeniu, zostanie uwzględniona równość mężczyzn i kobiet</a:t>
            </a:r>
            <a:r>
              <a:rPr lang="pl-PL" sz="1400" dirty="0" smtClean="0">
                <a:latin typeface="Calibri" panose="020F0502020204030204" pitchFamily="34" charset="0"/>
                <a:ea typeface="Calibri" panose="020F0502020204030204" pitchFamily="34" charset="0"/>
                <a:cs typeface="Times New Roman" panose="02020603050405020304" pitchFamily="18" charset="0"/>
              </a:rPr>
              <a:t>.</a:t>
            </a:r>
          </a:p>
          <a:p>
            <a:pPr algn="just"/>
            <a:endParaRPr lang="pl-PL" sz="1400" b="1" dirty="0" smtClean="0"/>
          </a:p>
          <a:p>
            <a:pPr algn="just"/>
            <a:r>
              <a:rPr lang="pl-PL" sz="1400" b="1" dirty="0" smtClean="0">
                <a:latin typeface="+mn-lt"/>
              </a:rPr>
              <a:t>Uwaga! </a:t>
            </a:r>
            <a:r>
              <a:rPr lang="pl-PL" sz="1400" dirty="0" smtClean="0">
                <a:latin typeface="+mn-lt"/>
              </a:rPr>
              <a:t>Każdy </a:t>
            </a:r>
            <a:r>
              <a:rPr lang="pl-PL" sz="1400" dirty="0">
                <a:latin typeface="+mn-lt"/>
              </a:rPr>
              <a:t>projekt współfinansowany z EFS musi spełnić standard minimum, o którym mowa w </a:t>
            </a:r>
            <a:r>
              <a:rPr lang="pl-PL" sz="1400" i="1" dirty="0">
                <a:latin typeface="+mn-lt"/>
              </a:rPr>
              <a:t>Wytycznych </a:t>
            </a:r>
            <a:r>
              <a:rPr lang="pl-PL" sz="1400" i="1" dirty="0" smtClean="0">
                <a:latin typeface="+mn-lt"/>
              </a:rPr>
              <a:t/>
            </a:r>
            <a:br>
              <a:rPr lang="pl-PL" sz="1400" i="1" dirty="0" smtClean="0">
                <a:latin typeface="+mn-lt"/>
              </a:rPr>
            </a:br>
            <a:r>
              <a:rPr lang="pl-PL" sz="1400" i="1" dirty="0" smtClean="0">
                <a:latin typeface="+mn-lt"/>
              </a:rPr>
              <a:t>w zakresie </a:t>
            </a:r>
            <a:r>
              <a:rPr lang="pl-PL" sz="1400" i="1" dirty="0">
                <a:latin typeface="+mn-lt"/>
              </a:rPr>
              <a:t>realizacji zasady równości szans i niedyskryminacji, w tym dostępności dla </a:t>
            </a:r>
            <a:r>
              <a:rPr lang="pl-PL" sz="1400" i="1" dirty="0" smtClean="0">
                <a:latin typeface="+mn-lt"/>
              </a:rPr>
              <a:t>osób </a:t>
            </a:r>
            <a:br>
              <a:rPr lang="pl-PL" sz="1400" i="1" dirty="0" smtClean="0">
                <a:latin typeface="+mn-lt"/>
              </a:rPr>
            </a:br>
            <a:r>
              <a:rPr lang="pl-PL" sz="1400" i="1" dirty="0" smtClean="0">
                <a:latin typeface="+mn-lt"/>
              </a:rPr>
              <a:t>z </a:t>
            </a:r>
            <a:r>
              <a:rPr lang="pl-PL" sz="1400" i="1" dirty="0">
                <a:latin typeface="+mn-lt"/>
              </a:rPr>
              <a:t>niepełnosprawnościami oraz zasady równości szans kobiet i mężczyzn </a:t>
            </a:r>
            <a:r>
              <a:rPr lang="pl-PL" sz="1400" i="1" dirty="0" smtClean="0">
                <a:latin typeface="+mn-lt"/>
              </a:rPr>
              <a:t>w </a:t>
            </a:r>
            <a:r>
              <a:rPr lang="pl-PL" sz="1400" i="1" dirty="0">
                <a:latin typeface="+mn-lt"/>
              </a:rPr>
              <a:t>funduszach unijnych na lata 2014-2020</a:t>
            </a:r>
            <a:r>
              <a:rPr lang="pl-PL" sz="1400" dirty="0">
                <a:latin typeface="+mn-lt"/>
              </a:rPr>
              <a:t>. Wniosek o dofinansowanie projektu nie musi uzyskać maksymalnej liczby punktów za każde kryterium standardu minimum (wymagane są co </a:t>
            </a:r>
            <a:r>
              <a:rPr lang="pl-PL" sz="1400" dirty="0" smtClean="0">
                <a:latin typeface="+mn-lt"/>
              </a:rPr>
              <a:t>najmniej 3 </a:t>
            </a:r>
            <a:r>
              <a:rPr lang="pl-PL" sz="1400" dirty="0">
                <a:latin typeface="+mn-lt"/>
              </a:rPr>
              <a:t>punkty</a:t>
            </a:r>
            <a:r>
              <a:rPr lang="pl-PL" sz="1400" dirty="0" smtClean="0">
                <a:latin typeface="+mn-lt"/>
              </a:rPr>
              <a:t>).</a:t>
            </a:r>
          </a:p>
          <a:p>
            <a:pPr algn="just"/>
            <a:r>
              <a:rPr lang="pl-PL" sz="1400" dirty="0" smtClean="0">
                <a:latin typeface="+mn-lt"/>
              </a:rPr>
              <a:t> </a:t>
            </a:r>
            <a:r>
              <a:rPr lang="pl-PL" sz="1400" dirty="0">
                <a:latin typeface="+mn-lt"/>
              </a:rPr>
              <a:t>Brak uzyskania co </a:t>
            </a:r>
            <a:r>
              <a:rPr lang="pl-PL" sz="1400" dirty="0" smtClean="0">
                <a:latin typeface="+mn-lt"/>
              </a:rPr>
              <a:t>najmniej </a:t>
            </a:r>
            <a:r>
              <a:rPr lang="pl-PL" sz="1400" dirty="0">
                <a:latin typeface="+mn-lt"/>
              </a:rPr>
              <a:t>3 punktów w standardzie minimum jest </a:t>
            </a:r>
            <a:r>
              <a:rPr lang="pl-PL" sz="1400" dirty="0" smtClean="0">
                <a:latin typeface="+mn-lt"/>
              </a:rPr>
              <a:t>równoznaczny z </a:t>
            </a:r>
            <a:r>
              <a:rPr lang="pl-PL" sz="1400" dirty="0">
                <a:latin typeface="+mn-lt"/>
              </a:rPr>
              <a:t>odrzuceniem wniosku </a:t>
            </a:r>
            <a:r>
              <a:rPr lang="pl-PL" sz="1400" dirty="0" smtClean="0">
                <a:latin typeface="+mn-lt"/>
              </a:rPr>
              <a:t/>
            </a:r>
            <a:br>
              <a:rPr lang="pl-PL" sz="1400" dirty="0" smtClean="0">
                <a:latin typeface="+mn-lt"/>
              </a:rPr>
            </a:br>
            <a:r>
              <a:rPr lang="pl-PL" sz="1400" dirty="0" smtClean="0">
                <a:latin typeface="+mn-lt"/>
              </a:rPr>
              <a:t>o </a:t>
            </a:r>
            <a:r>
              <a:rPr lang="pl-PL" sz="1400" dirty="0">
                <a:latin typeface="+mn-lt"/>
              </a:rPr>
              <a:t>dofinansowanie </a:t>
            </a:r>
            <a:r>
              <a:rPr lang="pl-PL" sz="1400" dirty="0" smtClean="0">
                <a:latin typeface="+mn-lt"/>
              </a:rPr>
              <a:t>projektu </a:t>
            </a:r>
            <a:r>
              <a:rPr lang="pl-PL" sz="1400" dirty="0" smtClean="0">
                <a:latin typeface="+mn-lt"/>
                <a:ea typeface="Calibri" panose="020F0502020204030204" pitchFamily="34" charset="0"/>
                <a:cs typeface="Arial" panose="020B0604020202020204" pitchFamily="34" charset="0"/>
              </a:rPr>
              <a:t>lub </a:t>
            </a:r>
            <a:r>
              <a:rPr lang="pl-PL" sz="1400" dirty="0">
                <a:latin typeface="+mn-lt"/>
                <a:ea typeface="Calibri" panose="020F0502020204030204" pitchFamily="34" charset="0"/>
                <a:cs typeface="Arial" panose="020B0604020202020204" pitchFamily="34" charset="0"/>
              </a:rPr>
              <a:t>skierowaniem go do </a:t>
            </a:r>
            <a:r>
              <a:rPr lang="pl-PL" sz="1400" dirty="0" smtClean="0">
                <a:latin typeface="+mn-lt"/>
                <a:ea typeface="Calibri" panose="020F0502020204030204" pitchFamily="34" charset="0"/>
                <a:cs typeface="Arial" panose="020B0604020202020204" pitchFamily="34" charset="0"/>
              </a:rPr>
              <a:t>negocjacji.</a:t>
            </a:r>
            <a:endParaRPr lang="pl-PL" altLang="pl-PL" dirty="0" smtClean="0">
              <a:latin typeface="+mn-lt"/>
            </a:endParaRPr>
          </a:p>
          <a:p>
            <a:endParaRPr lang="pl-PL" altLang="pl-PL" dirty="0"/>
          </a:p>
          <a:p>
            <a:endParaRPr lang="pl-PL" altLang="pl-PL" dirty="0" smtClean="0"/>
          </a:p>
          <a:p>
            <a:endParaRPr lang="pl-PL" altLang="pl-PL" dirty="0"/>
          </a:p>
          <a:p>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70</a:t>
            </a:fld>
            <a:endParaRPr lang="pl-PL" altLang="pl-PL"/>
          </a:p>
        </p:txBody>
      </p:sp>
    </p:spTree>
    <p:extLst>
      <p:ext uri="{BB962C8B-B14F-4D97-AF65-F5344CB8AC3E}">
        <p14:creationId xmlns:p14="http://schemas.microsoft.com/office/powerpoint/2010/main" xmlns="" val="104530393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604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4200" y="6076049"/>
            <a:ext cx="5291138" cy="635215"/>
          </a:xfrm>
          <a:prstGeom prst="rect">
            <a:avLst/>
          </a:prstGeom>
          <a:noFill/>
          <a:ln w="9525">
            <a:noFill/>
            <a:miter lim="800000"/>
            <a:headEnd/>
            <a:tailEnd/>
          </a:ln>
        </p:spPr>
      </p:pic>
      <p:sp>
        <p:nvSpPr>
          <p:cNvPr id="60426" name="Prostokąt 1"/>
          <p:cNvSpPr>
            <a:spLocks noChangeArrowheads="1"/>
          </p:cNvSpPr>
          <p:nvPr/>
        </p:nvSpPr>
        <p:spPr bwMode="auto">
          <a:xfrm>
            <a:off x="214282" y="1484784"/>
            <a:ext cx="8461375" cy="4325800"/>
          </a:xfrm>
          <a:prstGeom prst="rect">
            <a:avLst/>
          </a:prstGeom>
          <a:noFill/>
          <a:ln w="9525">
            <a:noFill/>
            <a:miter lim="800000"/>
            <a:headEnd/>
            <a:tailEnd/>
          </a:ln>
        </p:spPr>
        <p:txBody>
          <a:bodyPr wrap="square">
            <a:spAutoFit/>
          </a:bodyPr>
          <a:lstStyle/>
          <a:p>
            <a:pPr indent="-228600" algn="ctr">
              <a:lnSpc>
                <a:spcPct val="115000"/>
              </a:lnSpc>
              <a:spcBef>
                <a:spcPts val="600"/>
              </a:spcBef>
              <a:spcAft>
                <a:spcPts val="600"/>
              </a:spcAft>
            </a:pPr>
            <a:r>
              <a:rPr lang="x-none" sz="1400" b="1" u="sng" dirty="0" smtClean="0">
                <a:latin typeface="Calibri" panose="020F0502020204030204" pitchFamily="34" charset="0"/>
              </a:rPr>
              <a:t>S</a:t>
            </a:r>
            <a:r>
              <a:rPr lang="pl-PL" sz="1400" b="1" u="sng" dirty="0" err="1" smtClean="0">
                <a:latin typeface="Calibri" panose="020F0502020204030204" pitchFamily="34" charset="0"/>
              </a:rPr>
              <a:t>ekcja</a:t>
            </a:r>
            <a:r>
              <a:rPr lang="pl-PL" sz="1400" b="1" u="sng" dirty="0" smtClean="0">
                <a:latin typeface="Calibri" panose="020F0502020204030204" pitchFamily="34" charset="0"/>
              </a:rPr>
              <a:t> </a:t>
            </a:r>
            <a:r>
              <a:rPr lang="x-none" sz="1400" b="1" u="sng" dirty="0" smtClean="0">
                <a:latin typeface="Calibri" panose="020F0502020204030204" pitchFamily="34" charset="0"/>
              </a:rPr>
              <a:t>VII</a:t>
            </a:r>
            <a:r>
              <a:rPr lang="pl-PL" sz="1400" b="1" u="sng" dirty="0" smtClean="0">
                <a:latin typeface="Calibri" panose="020F0502020204030204" pitchFamily="34" charset="0"/>
              </a:rPr>
              <a:t>I Zgodność </a:t>
            </a:r>
            <a:r>
              <a:rPr lang="pl-PL" sz="1400" b="1" u="sng" dirty="0">
                <a:latin typeface="Calibri" panose="020F0502020204030204" pitchFamily="34" charset="0"/>
              </a:rPr>
              <a:t>projektu z zasadą </a:t>
            </a:r>
            <a:r>
              <a:rPr lang="pl-PL" sz="1400" b="1" u="sng" dirty="0" smtClean="0">
                <a:latin typeface="Calibri" panose="020F0502020204030204" pitchFamily="34" charset="0"/>
              </a:rPr>
              <a:t>konkurencyjności/ustawą prawo zamówień publicznych:</a:t>
            </a:r>
            <a:endParaRPr lang="pl-PL" sz="1400" u="sng" dirty="0">
              <a:latin typeface="Calibri" panose="020F0502020204030204" pitchFamily="34" charset="0"/>
              <a:ea typeface="Calibri" panose="020F0502020204030204" pitchFamily="34" charset="0"/>
              <a:cs typeface="Times New Roman" panose="02020603050405020304" pitchFamily="18" charset="0"/>
            </a:endParaRPr>
          </a:p>
          <a:p>
            <a:pPr algn="just"/>
            <a:r>
              <a:rPr lang="pl-PL" altLang="pl-PL" sz="1400" dirty="0">
                <a:latin typeface="+mn-lt"/>
              </a:rPr>
              <a:t>Beneficjent zobowiązany jest do przygotowania i przeprowadzenia postępowania </a:t>
            </a:r>
            <a:r>
              <a:rPr lang="pl-PL" altLang="pl-PL" sz="1400" dirty="0" smtClean="0">
                <a:latin typeface="+mn-lt"/>
              </a:rPr>
              <a:t>o </a:t>
            </a:r>
            <a:r>
              <a:rPr lang="pl-PL" altLang="pl-PL" sz="1400" dirty="0">
                <a:latin typeface="+mn-lt"/>
              </a:rPr>
              <a:t>udzielenie zamówienia publicznego w ramach projektu w sposób zapewniający w szczególności zachowanie uczciwej konkurencji i równe traktowanie wykonawców, a także zgodnie z warunkami </a:t>
            </a:r>
            <a:r>
              <a:rPr lang="pl-PL" altLang="pl-PL" sz="1400" dirty="0" smtClean="0">
                <a:latin typeface="+mn-lt"/>
              </a:rPr>
              <a:t>i </a:t>
            </a:r>
            <a:r>
              <a:rPr lang="pl-PL" altLang="pl-PL" sz="1400" dirty="0">
                <a:latin typeface="+mn-lt"/>
              </a:rPr>
              <a:t>procedurami określonymi </a:t>
            </a:r>
            <a:r>
              <a:rPr lang="pl-PL" altLang="pl-PL" sz="1400" dirty="0" smtClean="0">
                <a:latin typeface="+mn-lt"/>
              </a:rPr>
              <a:t>w </a:t>
            </a:r>
            <a:r>
              <a:rPr lang="pl-PL" altLang="pl-PL" sz="1400" i="1" dirty="0" smtClean="0">
                <a:latin typeface="+mn-lt"/>
              </a:rPr>
              <a:t>Wytycznych </a:t>
            </a:r>
            <a:r>
              <a:rPr lang="pl-PL" altLang="pl-PL" sz="1400" i="1" dirty="0">
                <a:latin typeface="+mn-lt"/>
              </a:rPr>
              <a:t>w zakresie kwalifikowalności wydatków w ramach Europejskiego Funduszu Rozwoju Regionalnego, Europejskiego Funduszu Społecznego oraz Funduszu Spójności na lata 2014-2020</a:t>
            </a:r>
            <a:r>
              <a:rPr lang="pl-PL" altLang="pl-PL" sz="1400" dirty="0">
                <a:latin typeface="+mn-lt"/>
              </a:rPr>
              <a:t>. Udzielanie zamówienia publicznego w ramach projektu następuje zgodnie z:</a:t>
            </a:r>
          </a:p>
          <a:p>
            <a:pPr marL="342900" indent="-342900">
              <a:buAutoNum type="alphaLcParenR"/>
            </a:pPr>
            <a:r>
              <a:rPr lang="pl-PL" altLang="pl-PL" sz="1400" dirty="0" smtClean="0">
                <a:latin typeface="+mn-lt"/>
              </a:rPr>
              <a:t>ustawą </a:t>
            </a:r>
            <a:r>
              <a:rPr lang="pl-PL" altLang="pl-PL" sz="1400" dirty="0" err="1">
                <a:latin typeface="+mn-lt"/>
              </a:rPr>
              <a:t>Pzp</a:t>
            </a:r>
            <a:r>
              <a:rPr lang="pl-PL" altLang="pl-PL" sz="1400" dirty="0">
                <a:latin typeface="+mn-lt"/>
              </a:rPr>
              <a:t> </a:t>
            </a:r>
            <a:endParaRPr lang="pl-PL" altLang="pl-PL" sz="1400" dirty="0" smtClean="0">
              <a:latin typeface="+mn-lt"/>
            </a:endParaRPr>
          </a:p>
          <a:p>
            <a:pPr marL="342900" indent="-342900">
              <a:buAutoNum type="alphaLcParenR"/>
            </a:pPr>
            <a:r>
              <a:rPr lang="pl-PL" altLang="pl-PL" sz="1400" dirty="0" smtClean="0">
                <a:latin typeface="+mn-lt"/>
              </a:rPr>
              <a:t>zasadą konkurencyjności.</a:t>
            </a:r>
          </a:p>
          <a:p>
            <a:pPr marL="342900" indent="-342900">
              <a:buAutoNum type="alphaLcParenR"/>
            </a:pPr>
            <a:endParaRPr lang="pl-PL" altLang="pl-PL" sz="1400" b="1" dirty="0">
              <a:latin typeface="+mn-lt"/>
            </a:endParaRPr>
          </a:p>
          <a:p>
            <a:endParaRPr lang="pl-PL" altLang="pl-PL" sz="1400" b="1" dirty="0">
              <a:latin typeface="+mn-lt"/>
            </a:endParaRPr>
          </a:p>
          <a:p>
            <a:pPr algn="ctr"/>
            <a:r>
              <a:rPr lang="pl-PL" altLang="pl-PL" sz="1400" b="1" u="sng" dirty="0" smtClean="0">
                <a:latin typeface="+mn-lt"/>
              </a:rPr>
              <a:t>Sekcja IX Sytuacja </a:t>
            </a:r>
            <a:r>
              <a:rPr lang="pl-PL" altLang="pl-PL" sz="1400" b="1" u="sng" dirty="0">
                <a:latin typeface="+mn-lt"/>
              </a:rPr>
              <a:t>projektu w przypadku nie zakwalifikowania do </a:t>
            </a:r>
            <a:r>
              <a:rPr lang="pl-PL" altLang="pl-PL" sz="1400" b="1" u="sng" dirty="0" smtClean="0">
                <a:latin typeface="+mn-lt"/>
              </a:rPr>
              <a:t>wsparcia:</a:t>
            </a:r>
          </a:p>
          <a:p>
            <a:pPr algn="ctr"/>
            <a:endParaRPr lang="pl-PL" altLang="pl-PL" sz="1400" b="1" dirty="0">
              <a:latin typeface="+mn-lt"/>
            </a:endParaRPr>
          </a:p>
          <a:p>
            <a:r>
              <a:rPr lang="pl-PL" altLang="pl-PL" sz="1400" dirty="0">
                <a:latin typeface="+mn-lt"/>
              </a:rPr>
              <a:t>Punkt wypełnia się automatycznie</a:t>
            </a:r>
            <a:r>
              <a:rPr lang="pl-PL" altLang="pl-PL" sz="1400" dirty="0" smtClean="0">
                <a:latin typeface="+mn-lt"/>
              </a:rPr>
              <a:t>.</a:t>
            </a:r>
          </a:p>
          <a:p>
            <a:endParaRPr lang="pl-PL" altLang="pl-PL" dirty="0"/>
          </a:p>
          <a:p>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71</a:t>
            </a:fld>
            <a:endParaRPr lang="pl-PL" altLang="pl-PL"/>
          </a:p>
        </p:txBody>
      </p:sp>
    </p:spTree>
    <p:extLst>
      <p:ext uri="{BB962C8B-B14F-4D97-AF65-F5344CB8AC3E}">
        <p14:creationId xmlns:p14="http://schemas.microsoft.com/office/powerpoint/2010/main" xmlns="" val="320855217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604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4200" y="6076049"/>
            <a:ext cx="5291138" cy="635215"/>
          </a:xfrm>
          <a:prstGeom prst="rect">
            <a:avLst/>
          </a:prstGeom>
          <a:noFill/>
          <a:ln w="9525">
            <a:noFill/>
            <a:miter lim="800000"/>
            <a:headEnd/>
            <a:tailEnd/>
          </a:ln>
        </p:spPr>
      </p:pic>
      <p:sp>
        <p:nvSpPr>
          <p:cNvPr id="60426" name="Prostokąt 1"/>
          <p:cNvSpPr>
            <a:spLocks noChangeArrowheads="1"/>
          </p:cNvSpPr>
          <p:nvPr/>
        </p:nvSpPr>
        <p:spPr bwMode="auto">
          <a:xfrm>
            <a:off x="214282" y="1484784"/>
            <a:ext cx="8461375" cy="4299639"/>
          </a:xfrm>
          <a:prstGeom prst="rect">
            <a:avLst/>
          </a:prstGeom>
          <a:noFill/>
          <a:ln w="9525">
            <a:noFill/>
            <a:miter lim="800000"/>
            <a:headEnd/>
            <a:tailEnd/>
          </a:ln>
        </p:spPr>
        <p:txBody>
          <a:bodyPr wrap="square">
            <a:spAutoFit/>
          </a:bodyPr>
          <a:lstStyle/>
          <a:p>
            <a:pPr marL="457200" indent="-228600" algn="ctr">
              <a:lnSpc>
                <a:spcPct val="115000"/>
              </a:lnSpc>
              <a:spcBef>
                <a:spcPts val="600"/>
              </a:spcBef>
              <a:spcAft>
                <a:spcPts val="600"/>
              </a:spcAft>
            </a:pPr>
            <a:r>
              <a:rPr lang="x-none" sz="1600" b="1" u="sng" dirty="0" smtClean="0">
                <a:latin typeface="+mj-lt"/>
              </a:rPr>
              <a:t>S</a:t>
            </a:r>
            <a:r>
              <a:rPr lang="pl-PL" sz="1600" b="1" u="sng" dirty="0" err="1" smtClean="0">
                <a:latin typeface="+mj-lt"/>
              </a:rPr>
              <a:t>ekcja</a:t>
            </a:r>
            <a:r>
              <a:rPr lang="pl-PL" sz="1600" b="1" u="sng" dirty="0" smtClean="0">
                <a:latin typeface="+mj-lt"/>
              </a:rPr>
              <a:t> X </a:t>
            </a:r>
            <a:r>
              <a:rPr lang="x-none" sz="1600" b="1" u="sng" dirty="0" smtClean="0">
                <a:latin typeface="+mj-lt"/>
              </a:rPr>
              <a:t>Oświadczeni</a:t>
            </a:r>
            <a:r>
              <a:rPr lang="pl-PL" sz="1600" b="1" u="sng" dirty="0" smtClean="0">
                <a:latin typeface="+mj-lt"/>
              </a:rPr>
              <a:t>a</a:t>
            </a:r>
            <a:r>
              <a:rPr lang="x-none" sz="1600" b="1" u="sng" dirty="0" smtClean="0">
                <a:latin typeface="+mj-lt"/>
              </a:rPr>
              <a:t> wnioskodawcy</a:t>
            </a:r>
            <a:r>
              <a:rPr lang="pl-PL" sz="1600" b="1" u="sng" dirty="0" smtClean="0">
                <a:latin typeface="+mj-lt"/>
              </a:rPr>
              <a:t>:</a:t>
            </a:r>
            <a:endParaRPr lang="pl-PL" altLang="pl-PL" sz="1600" dirty="0" smtClean="0">
              <a:latin typeface="+mj-lt"/>
            </a:endParaRPr>
          </a:p>
          <a:p>
            <a:pPr algn="just"/>
            <a:r>
              <a:rPr lang="pl-PL" altLang="pl-PL" sz="1400" dirty="0">
                <a:latin typeface="+mn-lt"/>
              </a:rPr>
              <a:t>Należy zwrócić szczególną uwagę w przypadku projektów partnerskich, że składane we wniosku o dofinansowanie projektu oświadczenia, powinny także uwzględniać deklaracje w tym zakresie w stosunku do wszystkich partnerów biorących udział w projekcie. </a:t>
            </a:r>
            <a:endParaRPr lang="pl-PL" altLang="pl-PL" sz="1400" dirty="0" smtClean="0">
              <a:latin typeface="+mn-lt"/>
            </a:endParaRPr>
          </a:p>
          <a:p>
            <a:pPr algn="just"/>
            <a:r>
              <a:rPr lang="pl-PL" altLang="pl-PL" sz="1400" dirty="0" smtClean="0">
                <a:latin typeface="+mn-lt"/>
              </a:rPr>
              <a:t>Wnioskodawcy</a:t>
            </a:r>
            <a:r>
              <a:rPr lang="pl-PL" altLang="pl-PL" sz="1400" dirty="0">
                <a:latin typeface="+mn-lt"/>
              </a:rPr>
              <a:t>, którzy zaliczają podatek VAT (w całości lub części) do kosztów kwalifikowalnych w ramach projektu, zobowiązani są do przedstawienia w polu tekstowym odpowiednim dla wybranej opcji szczegółowego uzasadnienia </a:t>
            </a:r>
            <a:r>
              <a:rPr lang="pl-PL" altLang="pl-PL" sz="1400" u="sng" dirty="0">
                <a:latin typeface="+mn-lt"/>
              </a:rPr>
              <a:t>zawierającego podstawę prawną na brak możliwości obniżenia podatku VAT należnego,</a:t>
            </a:r>
            <a:r>
              <a:rPr lang="pl-PL" altLang="pl-PL" sz="1400" dirty="0">
                <a:latin typeface="+mn-lt"/>
              </a:rPr>
              <a:t> </a:t>
            </a:r>
            <a:r>
              <a:rPr lang="pl-PL" altLang="pl-PL" sz="1400" dirty="0" smtClean="0">
                <a:latin typeface="+mn-lt"/>
              </a:rPr>
              <a:t>o VAT naliczony </a:t>
            </a:r>
            <a:r>
              <a:rPr lang="pl-PL" altLang="pl-PL" sz="1400" dirty="0">
                <a:latin typeface="+mn-lt"/>
              </a:rPr>
              <a:t>zarówno na dzień sporządzania wniosku o dofinansowanie projektu jak również mając na uwadze planowany sposób wykorzystania </a:t>
            </a:r>
            <a:r>
              <a:rPr lang="pl-PL" altLang="pl-PL" sz="1400" dirty="0" smtClean="0">
                <a:latin typeface="+mn-lt"/>
              </a:rPr>
              <a:t>w </a:t>
            </a:r>
            <a:r>
              <a:rPr lang="pl-PL" altLang="pl-PL" sz="1400" dirty="0">
                <a:latin typeface="+mn-lt"/>
              </a:rPr>
              <a:t>przyszłości (w okresie realizacji projektu oraz w okresie trwałości projektu) majątku wytworzonego w związku z realizacją projektu</a:t>
            </a:r>
            <a:r>
              <a:rPr lang="pl-PL" altLang="pl-PL" sz="1400" dirty="0" smtClean="0">
                <a:latin typeface="+mn-lt"/>
              </a:rPr>
              <a:t>.</a:t>
            </a:r>
          </a:p>
          <a:p>
            <a:pPr algn="ctr"/>
            <a:endParaRPr lang="pl-PL" altLang="pl-PL" sz="1400" dirty="0" smtClean="0">
              <a:latin typeface="+mn-lt"/>
            </a:endParaRPr>
          </a:p>
          <a:p>
            <a:pPr lvl="0" algn="just"/>
            <a:r>
              <a:rPr lang="pl-PL" altLang="pl-PL" sz="1400" b="1" dirty="0">
                <a:latin typeface="+mn-lt"/>
              </a:rPr>
              <a:t>UWAGA!  </a:t>
            </a:r>
            <a:r>
              <a:rPr lang="pl-PL" altLang="pl-PL" sz="1400" b="1" dirty="0" smtClean="0">
                <a:latin typeface="+mn-lt"/>
              </a:rPr>
              <a:t>Oświadczenie </a:t>
            </a:r>
            <a:r>
              <a:rPr lang="pl-PL" altLang="pl-PL" sz="1400" b="1" dirty="0">
                <a:latin typeface="+mn-lt"/>
              </a:rPr>
              <a:t>zawarte w pkt 10 musi być zgodne z informacją wskazaną w pkt 2.5 </a:t>
            </a:r>
            <a:r>
              <a:rPr lang="pl-PL" altLang="pl-PL" sz="1400" b="1" dirty="0" smtClean="0">
                <a:latin typeface="+mn-lt"/>
              </a:rPr>
              <a:t>wniosku. </a:t>
            </a:r>
            <a:br>
              <a:rPr lang="pl-PL" altLang="pl-PL" sz="1400" b="1" dirty="0" smtClean="0">
                <a:latin typeface="+mn-lt"/>
              </a:rPr>
            </a:br>
            <a:r>
              <a:rPr lang="pl-PL" sz="1400" b="1" dirty="0" smtClean="0">
                <a:latin typeface="+mn-lt"/>
              </a:rPr>
              <a:t>W sytuacji, gdy projekt objęty jest zasadami pomocy publicznej Wnioskodawca zobligowany jest do zaznaczenia oświadczenia nr 11. W przypadku, gdy beneficjent jest podmiotem udzielającym pomocy </a:t>
            </a:r>
            <a:r>
              <a:rPr lang="pl-PL" sz="1400" b="1" i="1" dirty="0" smtClean="0">
                <a:latin typeface="+mn-lt"/>
              </a:rPr>
              <a:t>de minimis</a:t>
            </a:r>
            <a:r>
              <a:rPr lang="pl-PL" sz="1400" b="1" dirty="0" smtClean="0">
                <a:latin typeface="+mn-lt"/>
              </a:rPr>
              <a:t>,</a:t>
            </a:r>
            <a:r>
              <a:rPr lang="pl-PL" sz="1400" b="1" i="1" dirty="0" smtClean="0">
                <a:latin typeface="+mn-lt"/>
              </a:rPr>
              <a:t>                    </a:t>
            </a:r>
            <a:r>
              <a:rPr lang="pl-PL" sz="1400" b="1" dirty="0" smtClean="0">
                <a:latin typeface="+mn-lt"/>
              </a:rPr>
              <a:t>a pomoc będzie udzielana uczestnikom projektu, należy postąpić analogicznie.</a:t>
            </a:r>
          </a:p>
          <a:p>
            <a:pPr algn="ctr"/>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72</a:t>
            </a:fld>
            <a:endParaRPr lang="pl-PL" altLang="pl-PL"/>
          </a:p>
        </p:txBody>
      </p:sp>
    </p:spTree>
    <p:extLst>
      <p:ext uri="{BB962C8B-B14F-4D97-AF65-F5344CB8AC3E}">
        <p14:creationId xmlns:p14="http://schemas.microsoft.com/office/powerpoint/2010/main" xmlns="" val="400853115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solidFill>
                <a:prstClr val="white"/>
              </a:solidFill>
            </a:endParaRPr>
          </a:p>
        </p:txBody>
      </p:sp>
      <p:sp>
        <p:nvSpPr>
          <p:cNvPr id="5" name="Prostokąt zaokrąglony 4"/>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prstClr val="black"/>
                </a:solidFill>
              </a:rPr>
              <a:t>Wojewódzki Urząd Pracy w Opolu</a:t>
            </a:r>
          </a:p>
        </p:txBody>
      </p:sp>
      <p:pic>
        <p:nvPicPr>
          <p:cNvPr id="60425"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54200" y="6076049"/>
            <a:ext cx="5291138" cy="635215"/>
          </a:xfrm>
          <a:prstGeom prst="rect">
            <a:avLst/>
          </a:prstGeom>
          <a:noFill/>
          <a:ln w="9525">
            <a:noFill/>
            <a:miter lim="800000"/>
            <a:headEnd/>
            <a:tailEnd/>
          </a:ln>
        </p:spPr>
      </p:pic>
      <p:sp>
        <p:nvSpPr>
          <p:cNvPr id="60426" name="Prostokąt 1"/>
          <p:cNvSpPr>
            <a:spLocks noChangeArrowheads="1"/>
          </p:cNvSpPr>
          <p:nvPr/>
        </p:nvSpPr>
        <p:spPr bwMode="auto">
          <a:xfrm>
            <a:off x="214282" y="1484784"/>
            <a:ext cx="8461375" cy="4170372"/>
          </a:xfrm>
          <a:prstGeom prst="rect">
            <a:avLst/>
          </a:prstGeom>
          <a:noFill/>
          <a:ln w="9525">
            <a:noFill/>
            <a:miter lim="800000"/>
            <a:headEnd/>
            <a:tailEnd/>
          </a:ln>
        </p:spPr>
        <p:txBody>
          <a:bodyPr wrap="square">
            <a:spAutoFit/>
          </a:bodyPr>
          <a:lstStyle/>
          <a:p>
            <a:pPr marL="457200" indent="-228600" algn="ctr">
              <a:lnSpc>
                <a:spcPct val="115000"/>
              </a:lnSpc>
              <a:spcBef>
                <a:spcPts val="600"/>
              </a:spcBef>
              <a:spcAft>
                <a:spcPts val="600"/>
              </a:spcAft>
            </a:pPr>
            <a:endParaRPr lang="pl-PL" sz="1600" b="1" u="sng" dirty="0" smtClean="0">
              <a:solidFill>
                <a:schemeClr val="accent6">
                  <a:lumMod val="75000"/>
                </a:schemeClr>
              </a:solidFill>
              <a:latin typeface="Calibri" panose="020F0502020204030204" pitchFamily="34" charset="0"/>
            </a:endParaRPr>
          </a:p>
          <a:p>
            <a:pPr marL="457200" lvl="0" indent="-228600" algn="ctr">
              <a:lnSpc>
                <a:spcPct val="115000"/>
              </a:lnSpc>
              <a:spcBef>
                <a:spcPts val="600"/>
              </a:spcBef>
              <a:spcAft>
                <a:spcPts val="600"/>
              </a:spcAft>
            </a:pPr>
            <a:r>
              <a:rPr lang="x-none" sz="1600" b="1" u="sng" dirty="0">
                <a:latin typeface="+mj-lt"/>
              </a:rPr>
              <a:t>S</a:t>
            </a:r>
            <a:r>
              <a:rPr lang="pl-PL" sz="1600" b="1" u="sng" dirty="0" err="1">
                <a:latin typeface="+mj-lt"/>
              </a:rPr>
              <a:t>ekcja</a:t>
            </a:r>
            <a:r>
              <a:rPr lang="pl-PL" sz="1600" b="1" u="sng" dirty="0">
                <a:latin typeface="+mj-lt"/>
              </a:rPr>
              <a:t> XI Lista </a:t>
            </a:r>
            <a:r>
              <a:rPr lang="pl-PL" sz="1600" b="1" u="sng" dirty="0" smtClean="0">
                <a:latin typeface="+mj-lt"/>
              </a:rPr>
              <a:t>załączników/Kryteria wyboru projektów:</a:t>
            </a:r>
            <a:endParaRPr lang="pl-PL" sz="1600" b="1" u="sng" dirty="0">
              <a:latin typeface="+mj-lt"/>
            </a:endParaRPr>
          </a:p>
          <a:p>
            <a:r>
              <a:rPr lang="pl-PL" altLang="pl-PL" sz="1600" dirty="0" smtClean="0">
                <a:latin typeface="+mj-lt"/>
              </a:rPr>
              <a:t>11.1: Z </a:t>
            </a:r>
            <a:r>
              <a:rPr lang="pl-PL" altLang="pl-PL" sz="1600" dirty="0">
                <a:latin typeface="+mj-lt"/>
              </a:rPr>
              <a:t>listy rozwijalnej należy wybrać </a:t>
            </a:r>
            <a:r>
              <a:rPr lang="pl-PL" altLang="pl-PL" sz="1600" b="1" i="1" dirty="0">
                <a:latin typeface="+mj-lt"/>
              </a:rPr>
              <a:t>„nie dotyczy</a:t>
            </a:r>
            <a:r>
              <a:rPr lang="pl-PL" altLang="pl-PL" sz="1600" b="1" i="1" dirty="0" smtClean="0">
                <a:latin typeface="+mj-lt"/>
              </a:rPr>
              <a:t>”</a:t>
            </a:r>
            <a:r>
              <a:rPr lang="pl-PL" altLang="pl-PL" sz="1600" dirty="0" smtClean="0">
                <a:latin typeface="+mj-lt"/>
              </a:rPr>
              <a:t>.</a:t>
            </a:r>
          </a:p>
          <a:p>
            <a:r>
              <a:rPr lang="pl-PL" altLang="pl-PL" sz="1600" dirty="0" smtClean="0">
                <a:latin typeface="+mj-lt"/>
              </a:rPr>
              <a:t>11.2: Kryteria wyboru projektów </a:t>
            </a:r>
            <a:endParaRPr lang="pl-PL" altLang="pl-PL" sz="1600" dirty="0">
              <a:latin typeface="+mj-lt"/>
            </a:endParaRPr>
          </a:p>
          <a:p>
            <a:pPr marL="457200" indent="-228600" algn="ctr">
              <a:lnSpc>
                <a:spcPct val="115000"/>
              </a:lnSpc>
              <a:spcBef>
                <a:spcPts val="600"/>
              </a:spcBef>
              <a:spcAft>
                <a:spcPts val="600"/>
              </a:spcAft>
            </a:pPr>
            <a:endParaRPr lang="pl-PL" sz="1600" b="1" u="sng" dirty="0" smtClean="0">
              <a:latin typeface="Calibri" panose="020F0502020204030204" pitchFamily="34" charset="0"/>
            </a:endParaRPr>
          </a:p>
          <a:p>
            <a:pPr marL="457200" indent="-228600" algn="ctr">
              <a:lnSpc>
                <a:spcPct val="115000"/>
              </a:lnSpc>
              <a:spcBef>
                <a:spcPts val="600"/>
              </a:spcBef>
              <a:spcAft>
                <a:spcPts val="600"/>
              </a:spcAft>
            </a:pPr>
            <a:endParaRPr lang="pl-PL" sz="1600" b="1" u="sng" dirty="0">
              <a:latin typeface="Calibri" panose="020F0502020204030204" pitchFamily="34" charset="0"/>
            </a:endParaRPr>
          </a:p>
          <a:p>
            <a:pPr marL="457200" indent="-228600" algn="ctr">
              <a:lnSpc>
                <a:spcPct val="115000"/>
              </a:lnSpc>
              <a:spcBef>
                <a:spcPts val="600"/>
              </a:spcBef>
              <a:spcAft>
                <a:spcPts val="600"/>
              </a:spcAft>
            </a:pPr>
            <a:r>
              <a:rPr lang="x-none" sz="1600" b="1" u="sng" dirty="0" smtClean="0">
                <a:latin typeface="Calibri" panose="020F0502020204030204" pitchFamily="34" charset="0"/>
              </a:rPr>
              <a:t>S</a:t>
            </a:r>
            <a:r>
              <a:rPr lang="pl-PL" sz="1600" b="1" u="sng" dirty="0" err="1" smtClean="0">
                <a:latin typeface="Calibri" panose="020F0502020204030204" pitchFamily="34" charset="0"/>
              </a:rPr>
              <a:t>ekcja</a:t>
            </a:r>
            <a:r>
              <a:rPr lang="pl-PL" sz="1600" b="1" u="sng" dirty="0" smtClean="0">
                <a:latin typeface="Calibri" panose="020F0502020204030204" pitchFamily="34" charset="0"/>
              </a:rPr>
              <a:t> </a:t>
            </a:r>
            <a:r>
              <a:rPr lang="pl-PL" sz="1600" b="1" u="sng" dirty="0">
                <a:latin typeface="Calibri" panose="020F0502020204030204" pitchFamily="34" charset="0"/>
              </a:rPr>
              <a:t>XII Karta </a:t>
            </a:r>
            <a:r>
              <a:rPr lang="pl-PL" sz="1600" b="1" u="sng" dirty="0" smtClean="0">
                <a:latin typeface="Calibri" panose="020F0502020204030204" pitchFamily="34" charset="0"/>
              </a:rPr>
              <a:t>lidera/partnera (ów) projektu:</a:t>
            </a:r>
            <a:endParaRPr lang="pl-PL" altLang="pl-PL" sz="1600" u="sng" dirty="0" smtClean="0"/>
          </a:p>
          <a:p>
            <a:pPr algn="just"/>
            <a:r>
              <a:rPr lang="pl-PL" altLang="pl-PL" sz="1400" dirty="0">
                <a:latin typeface="+mn-lt"/>
              </a:rPr>
              <a:t>W przypadku, gdy wnioskodawca wybierze opcję utworzenia wniosku o dofinansowanie projektu dla projektu realizowanego z udziałem partnerów generator automatycznie wyświetli możliwość utworzenia KARTY LIDERA </a:t>
            </a:r>
            <a:r>
              <a:rPr lang="pl-PL" altLang="pl-PL" sz="1400" dirty="0" smtClean="0">
                <a:latin typeface="+mn-lt"/>
              </a:rPr>
              <a:t>PROJEKTU  </a:t>
            </a:r>
            <a:r>
              <a:rPr lang="pl-PL" altLang="pl-PL" sz="1400" dirty="0">
                <a:latin typeface="+mn-lt"/>
              </a:rPr>
              <a:t>oraz </a:t>
            </a:r>
            <a:r>
              <a:rPr lang="pl-PL" altLang="pl-PL" sz="1400" dirty="0" smtClean="0">
                <a:latin typeface="+mn-lt"/>
              </a:rPr>
              <a:t> KARTY/KART   PARTNERA/PARTNERÓW   PROJEKTU.</a:t>
            </a:r>
          </a:p>
          <a:p>
            <a:pPr algn="just"/>
            <a:endParaRPr lang="pl-PL" altLang="pl-PL" dirty="0" smtClean="0"/>
          </a:p>
          <a:p>
            <a:endParaRPr lang="pl-PL" altLang="pl-PL" dirty="0"/>
          </a:p>
          <a:p>
            <a:endParaRPr lang="pl-PL" altLang="pl-PL" dirty="0"/>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73</a:t>
            </a:fld>
            <a:endParaRPr lang="pl-PL" altLang="pl-PL"/>
          </a:p>
        </p:txBody>
      </p:sp>
    </p:spTree>
    <p:extLst>
      <p:ext uri="{BB962C8B-B14F-4D97-AF65-F5344CB8AC3E}">
        <p14:creationId xmlns:p14="http://schemas.microsoft.com/office/powerpoint/2010/main" xmlns="" val="272515509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302"/>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6328" name="Prostokąt 10"/>
          <p:cNvSpPr>
            <a:spLocks noChangeArrowheads="1"/>
          </p:cNvSpPr>
          <p:nvPr/>
        </p:nvSpPr>
        <p:spPr bwMode="auto">
          <a:xfrm>
            <a:off x="2268538" y="2997200"/>
            <a:ext cx="441325" cy="1200150"/>
          </a:xfrm>
          <a:prstGeom prst="rect">
            <a:avLst/>
          </a:prstGeom>
          <a:noFill/>
          <a:ln w="9525">
            <a:noFill/>
            <a:miter lim="800000"/>
            <a:headEnd/>
            <a:tailEnd/>
          </a:ln>
        </p:spPr>
        <p:txBody>
          <a:bodyPr wrap="none">
            <a:spAutoFit/>
          </a:bodyPr>
          <a:lstStyle/>
          <a:p>
            <a:pPr eaLnBrk="1" hangingPunct="1"/>
            <a:endParaRPr lang="pl-PL" altLang="pl-PL"/>
          </a:p>
          <a:p>
            <a:pPr eaLnBrk="1" hangingPunct="1"/>
            <a:endParaRPr lang="pl-PL" altLang="pl-PL"/>
          </a:p>
          <a:p>
            <a:pPr eaLnBrk="1" hangingPunct="1"/>
            <a:endParaRPr lang="pl-PL" altLang="pl-PL"/>
          </a:p>
          <a:p>
            <a:pPr eaLnBrk="1" hangingPunct="1"/>
            <a:r>
              <a:rPr lang="pl-PL" altLang="pl-PL"/>
              <a:t>    </a:t>
            </a:r>
          </a:p>
        </p:txBody>
      </p:sp>
      <p:sp>
        <p:nvSpPr>
          <p:cNvPr id="56329" name="Prostokąt 13"/>
          <p:cNvSpPr>
            <a:spLocks noChangeArrowheads="1"/>
          </p:cNvSpPr>
          <p:nvPr/>
        </p:nvSpPr>
        <p:spPr bwMode="auto">
          <a:xfrm>
            <a:off x="3203575" y="3068638"/>
            <a:ext cx="3024188" cy="369887"/>
          </a:xfrm>
          <a:prstGeom prst="rect">
            <a:avLst/>
          </a:prstGeom>
          <a:noFill/>
          <a:ln w="9525">
            <a:noFill/>
            <a:miter lim="800000"/>
            <a:headEnd/>
            <a:tailEnd/>
          </a:ln>
        </p:spPr>
        <p:txBody>
          <a:bodyPr>
            <a:spAutoFit/>
          </a:bodyPr>
          <a:lstStyle/>
          <a:p>
            <a:pPr eaLnBrk="1" hangingPunct="1"/>
            <a:r>
              <a:rPr lang="pl-PL" altLang="pl-PL"/>
              <a:t> </a:t>
            </a:r>
          </a:p>
        </p:txBody>
      </p:sp>
      <p:sp>
        <p:nvSpPr>
          <p:cNvPr id="56330"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sp>
        <p:nvSpPr>
          <p:cNvPr id="56331" name="Prostokąt 10"/>
          <p:cNvSpPr>
            <a:spLocks noChangeArrowheads="1"/>
          </p:cNvSpPr>
          <p:nvPr/>
        </p:nvSpPr>
        <p:spPr bwMode="auto">
          <a:xfrm>
            <a:off x="1368425" y="3024188"/>
            <a:ext cx="312738" cy="369887"/>
          </a:xfrm>
          <a:prstGeom prst="rect">
            <a:avLst/>
          </a:prstGeom>
          <a:noFill/>
          <a:ln w="9525">
            <a:noFill/>
            <a:miter lim="800000"/>
            <a:headEnd/>
            <a:tailEnd/>
          </a:ln>
        </p:spPr>
        <p:txBody>
          <a:bodyPr wrap="none">
            <a:spAutoFit/>
          </a:bodyPr>
          <a:lstStyle/>
          <a:p>
            <a:pPr eaLnBrk="1" hangingPunct="1"/>
            <a:r>
              <a:rPr lang="pl-PL" altLang="pl-PL"/>
              <a:t>  </a:t>
            </a:r>
          </a:p>
        </p:txBody>
      </p:sp>
      <p:pic>
        <p:nvPicPr>
          <p:cNvPr id="56332"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56336" name="Prostokąt 14"/>
          <p:cNvSpPr>
            <a:spLocks noChangeArrowheads="1"/>
          </p:cNvSpPr>
          <p:nvPr/>
        </p:nvSpPr>
        <p:spPr bwMode="auto">
          <a:xfrm>
            <a:off x="468313" y="2276475"/>
            <a:ext cx="8424862" cy="369332"/>
          </a:xfrm>
          <a:prstGeom prst="rect">
            <a:avLst/>
          </a:prstGeom>
          <a:noFill/>
          <a:ln w="9525">
            <a:noFill/>
            <a:miter lim="800000"/>
            <a:headEnd/>
            <a:tailEnd/>
          </a:ln>
        </p:spPr>
        <p:txBody>
          <a:bodyPr>
            <a:spAutoFit/>
          </a:bodyPr>
          <a:lstStyle/>
          <a:p>
            <a:pPr algn="just"/>
            <a:r>
              <a:rPr lang="pl-PL" altLang="pl-PL" dirty="0"/>
              <a:t> </a:t>
            </a:r>
          </a:p>
        </p:txBody>
      </p:sp>
      <p:sp>
        <p:nvSpPr>
          <p:cNvPr id="10" name="Prostokąt 9"/>
          <p:cNvSpPr/>
          <p:nvPr/>
        </p:nvSpPr>
        <p:spPr>
          <a:xfrm>
            <a:off x="185738" y="1196752"/>
            <a:ext cx="8706742" cy="5193729"/>
          </a:xfrm>
          <a:prstGeom prst="rect">
            <a:avLst/>
          </a:prstGeom>
        </p:spPr>
        <p:txBody>
          <a:bodyPr wrap="square">
            <a:spAutoFit/>
          </a:bodyPr>
          <a:lstStyle/>
          <a:p>
            <a:pPr algn="ctr">
              <a:defRPr/>
            </a:pPr>
            <a:r>
              <a:rPr lang="pl-PL" sz="2000" b="1" u="sng" dirty="0" smtClean="0">
                <a:latin typeface="+mn-lt"/>
              </a:rPr>
              <a:t>Projekty partnerskie</a:t>
            </a:r>
          </a:p>
          <a:p>
            <a:pPr algn="just">
              <a:defRPr/>
            </a:pPr>
            <a:endParaRPr lang="pl-PL" sz="1200" dirty="0">
              <a:latin typeface="+mn-lt"/>
            </a:endParaRPr>
          </a:p>
          <a:p>
            <a:pPr algn="just"/>
            <a:r>
              <a:rPr lang="pl-PL" sz="1200" dirty="0" smtClean="0">
                <a:latin typeface="+mn-lt"/>
              </a:rPr>
              <a:t>Możliwość </a:t>
            </a:r>
            <a:r>
              <a:rPr lang="pl-PL" sz="1200" dirty="0">
                <a:latin typeface="+mn-lt"/>
              </a:rPr>
              <a:t>realizacji projektów w partnerstwie została określona w art. </a:t>
            </a:r>
            <a:r>
              <a:rPr lang="pl-PL" sz="1200" dirty="0" smtClean="0">
                <a:latin typeface="+mn-lt"/>
              </a:rPr>
              <a:t>33</a:t>
            </a:r>
            <a:r>
              <a:rPr lang="pl-PL" sz="1200" i="1" dirty="0" smtClean="0">
                <a:latin typeface="+mn-lt"/>
              </a:rPr>
              <a:t> </a:t>
            </a:r>
            <a:r>
              <a:rPr lang="pl-PL" sz="1200" i="1" dirty="0">
                <a:latin typeface="+mn-lt"/>
              </a:rPr>
              <a:t>Ustawy </a:t>
            </a:r>
            <a:r>
              <a:rPr lang="pl-PL" sz="1200" i="1" dirty="0" smtClean="0">
                <a:latin typeface="+mn-lt"/>
              </a:rPr>
              <a:t>z dnia 11 lipca 2014r. o zasadach realizacji programów w zakresie polityki spójności finansowanych w perspektywie finansowej 2014-2020 (Dz. U. z 2017r. Poz. 1460, 1475). </a:t>
            </a:r>
            <a:r>
              <a:rPr lang="pl-PL" sz="1200" dirty="0">
                <a:latin typeface="+mn-lt"/>
              </a:rPr>
              <a:t>Zapis ten określa ogólne zasady realizacji projektów partnerskich oraz zasady wyboru partnerów spoza sektora finansów publicznych przez podmioty, </a:t>
            </a:r>
            <a:r>
              <a:rPr lang="pl-PL" sz="1200" dirty="0" smtClean="0">
                <a:latin typeface="+mn-lt"/>
              </a:rPr>
              <a:t/>
            </a:r>
            <a:br>
              <a:rPr lang="pl-PL" sz="1200" dirty="0" smtClean="0">
                <a:latin typeface="+mn-lt"/>
              </a:rPr>
            </a:br>
            <a:r>
              <a:rPr lang="pl-PL" sz="1200" dirty="0" smtClean="0">
                <a:latin typeface="+mn-lt"/>
              </a:rPr>
              <a:t>o </a:t>
            </a:r>
            <a:r>
              <a:rPr lang="pl-PL" sz="1200" dirty="0">
                <a:latin typeface="+mn-lt"/>
              </a:rPr>
              <a:t>których mowa w art. 3 </a:t>
            </a:r>
            <a:r>
              <a:rPr lang="pl-PL" sz="1200" dirty="0" smtClean="0">
                <a:latin typeface="+mn-lt"/>
              </a:rPr>
              <a:t>ust. </a:t>
            </a:r>
            <a:r>
              <a:rPr lang="pl-PL" sz="1200" dirty="0">
                <a:latin typeface="+mn-lt"/>
              </a:rPr>
              <a:t>1 </a:t>
            </a:r>
            <a:r>
              <a:rPr lang="pl-PL" sz="1200" dirty="0" smtClean="0">
                <a:latin typeface="+mn-lt"/>
              </a:rPr>
              <a:t>ustawy z </a:t>
            </a:r>
            <a:r>
              <a:rPr lang="pl-PL" sz="1200" dirty="0">
                <a:latin typeface="+mn-lt"/>
              </a:rPr>
              <a:t>dn. 29 stycznia 2004r. Prawo zamówień publicznych.</a:t>
            </a:r>
          </a:p>
          <a:p>
            <a:pPr algn="just">
              <a:defRPr/>
            </a:pPr>
            <a:r>
              <a:rPr lang="pl-PL" sz="1200" b="1" dirty="0" smtClean="0">
                <a:latin typeface="+mn-lt"/>
              </a:rPr>
              <a:t>UWAGA! Projekty mogą być realizowane w partnerstwie o ile jest to uzasadnione z punktu widzenia efektywności i sprawności jego realizacji.</a:t>
            </a:r>
            <a:endParaRPr lang="pl-PL" sz="1200" b="1" dirty="0">
              <a:latin typeface="+mn-lt"/>
            </a:endParaRPr>
          </a:p>
          <a:p>
            <a:pPr algn="just">
              <a:defRPr/>
            </a:pPr>
            <a:r>
              <a:rPr lang="pl-PL" sz="1200" dirty="0">
                <a:latin typeface="+mn-lt"/>
              </a:rPr>
              <a:t>Należy przy tym zaznaczyć, iż istotą realizacji projektu w partnerstwie jest wspólna realizacja projektu przez podmioty wnoszące do partnerstwa różnorodne zasoby (ludzkie, organizacyjne, techniczne, finansowe). Niedopuszczalne w takiej sytuacji jest zlecanie zadań pomiędzy podmiotami </a:t>
            </a:r>
            <a:r>
              <a:rPr lang="pl-PL" sz="1200" dirty="0" smtClean="0">
                <a:latin typeface="+mn-lt"/>
              </a:rPr>
              <a:t>partnerstwa, a </a:t>
            </a:r>
            <a:r>
              <a:rPr lang="pl-PL" sz="1200" dirty="0">
                <a:latin typeface="+mn-lt"/>
              </a:rPr>
              <a:t>także angażowanie </a:t>
            </a:r>
            <a:r>
              <a:rPr lang="pl-PL" sz="1200" dirty="0" smtClean="0">
                <a:latin typeface="+mn-lt"/>
              </a:rPr>
              <a:t>jako personelu projektu pracowników partnerów przez beneficjenta i odwrotnie. </a:t>
            </a:r>
            <a:endParaRPr lang="pl-PL" sz="1200" dirty="0">
              <a:latin typeface="+mn-lt"/>
            </a:endParaRPr>
          </a:p>
          <a:p>
            <a:pPr algn="just">
              <a:defRPr/>
            </a:pPr>
            <a:r>
              <a:rPr lang="pl-PL" sz="1200" dirty="0">
                <a:latin typeface="+mn-lt"/>
              </a:rPr>
              <a:t> </a:t>
            </a:r>
            <a:endParaRPr lang="pl-PL" sz="1200" b="1" u="sng" dirty="0">
              <a:latin typeface="+mn-lt"/>
            </a:endParaRPr>
          </a:p>
          <a:p>
            <a:pPr algn="just">
              <a:defRPr/>
            </a:pPr>
            <a:r>
              <a:rPr lang="pl-PL" sz="1200" b="1" u="sng" dirty="0">
                <a:latin typeface="+mn-lt"/>
              </a:rPr>
              <a:t>Realizacja  projektu w partnerstwie wymaga spełnienia niżej wskazanych warunków:</a:t>
            </a:r>
          </a:p>
          <a:p>
            <a:pPr algn="just">
              <a:defRPr/>
            </a:pPr>
            <a:r>
              <a:rPr lang="pl-PL" sz="1200" dirty="0" smtClean="0">
                <a:latin typeface="+mn-lt"/>
              </a:rPr>
              <a:t>1.   Posiadania </a:t>
            </a:r>
            <a:r>
              <a:rPr lang="pl-PL" sz="1200" dirty="0">
                <a:latin typeface="+mn-lt"/>
              </a:rPr>
              <a:t>p</a:t>
            </a:r>
            <a:r>
              <a:rPr lang="pl-PL" sz="1200" dirty="0" smtClean="0">
                <a:latin typeface="+mn-lt"/>
              </a:rPr>
              <a:t>artnera </a:t>
            </a:r>
            <a:r>
              <a:rPr lang="pl-PL" sz="1200" dirty="0">
                <a:latin typeface="+mn-lt"/>
              </a:rPr>
              <a:t>wiodącego (będącego stroną umowy o </a:t>
            </a:r>
            <a:r>
              <a:rPr lang="pl-PL" sz="1200" dirty="0" smtClean="0">
                <a:latin typeface="+mn-lt"/>
              </a:rPr>
              <a:t>dofinansowanie).</a:t>
            </a:r>
          </a:p>
          <a:p>
            <a:pPr algn="just">
              <a:defRPr/>
            </a:pPr>
            <a:r>
              <a:rPr lang="pl-PL" sz="1200" dirty="0" smtClean="0">
                <a:latin typeface="+mn-lt"/>
              </a:rPr>
              <a:t>2. Adekwatności </a:t>
            </a:r>
            <a:r>
              <a:rPr lang="pl-PL" sz="1200" dirty="0">
                <a:latin typeface="+mn-lt"/>
              </a:rPr>
              <a:t>udziału </a:t>
            </a:r>
            <a:r>
              <a:rPr lang="pl-PL" sz="1200" dirty="0" smtClean="0">
                <a:latin typeface="+mn-lt"/>
              </a:rPr>
              <a:t>partnerów, </a:t>
            </a:r>
            <a:r>
              <a:rPr lang="pl-PL" sz="1200" dirty="0">
                <a:latin typeface="+mn-lt"/>
              </a:rPr>
              <a:t>tj. adekwatności wnoszonych przez nich zasobów ludzkich, organizacyjnych, technicznych </a:t>
            </a:r>
            <a:br>
              <a:rPr lang="pl-PL" sz="1200" dirty="0">
                <a:latin typeface="+mn-lt"/>
              </a:rPr>
            </a:br>
            <a:r>
              <a:rPr lang="pl-PL" sz="1200" dirty="0">
                <a:latin typeface="+mn-lt"/>
              </a:rPr>
              <a:t> </a:t>
            </a:r>
            <a:r>
              <a:rPr lang="pl-PL" sz="1200" dirty="0" smtClean="0">
                <a:latin typeface="+mn-lt"/>
              </a:rPr>
              <a:t>     i </a:t>
            </a:r>
            <a:r>
              <a:rPr lang="pl-PL" sz="1200" dirty="0">
                <a:latin typeface="+mn-lt"/>
              </a:rPr>
              <a:t>finansowych do zakresu zadań realizowanych przez nich w ramach </a:t>
            </a:r>
            <a:r>
              <a:rPr lang="pl-PL" sz="1200" dirty="0" smtClean="0">
                <a:latin typeface="+mn-lt"/>
              </a:rPr>
              <a:t>projektu.</a:t>
            </a:r>
            <a:endParaRPr lang="pl-PL" sz="1200" dirty="0">
              <a:latin typeface="+mn-lt"/>
            </a:endParaRPr>
          </a:p>
          <a:p>
            <a:pPr algn="just">
              <a:defRPr/>
            </a:pPr>
            <a:r>
              <a:rPr lang="pl-PL" sz="1200" dirty="0" smtClean="0">
                <a:latin typeface="+mn-lt"/>
              </a:rPr>
              <a:t>3.   Wspólnego </a:t>
            </a:r>
            <a:r>
              <a:rPr lang="pl-PL" sz="1200" dirty="0">
                <a:latin typeface="+mn-lt"/>
              </a:rPr>
              <a:t>przygotowania wniosku o dofinansowanie przez  </a:t>
            </a:r>
            <a:r>
              <a:rPr lang="pl-PL" sz="1200" dirty="0" smtClean="0">
                <a:latin typeface="+mn-lt"/>
              </a:rPr>
              <a:t>partnera </a:t>
            </a:r>
            <a:r>
              <a:rPr lang="pl-PL" sz="1200" dirty="0">
                <a:latin typeface="+mn-lt"/>
              </a:rPr>
              <a:t>wiodącego i  pozostałych </a:t>
            </a:r>
            <a:r>
              <a:rPr lang="pl-PL" sz="1200" dirty="0" smtClean="0">
                <a:latin typeface="+mn-lt"/>
              </a:rPr>
              <a:t>partnerów.</a:t>
            </a:r>
            <a:endParaRPr lang="pl-PL" sz="1200" dirty="0">
              <a:latin typeface="+mn-lt"/>
            </a:endParaRPr>
          </a:p>
          <a:p>
            <a:pPr algn="just">
              <a:defRPr/>
            </a:pPr>
            <a:r>
              <a:rPr lang="pl-PL" sz="1200" dirty="0" smtClean="0">
                <a:latin typeface="+mn-lt"/>
              </a:rPr>
              <a:t>4.   Zawarcia porozumienia</a:t>
            </a:r>
            <a:r>
              <a:rPr lang="pl-PL" sz="1200" dirty="0">
                <a:latin typeface="+mn-lt"/>
              </a:rPr>
              <a:t>/ umowy o partnerstwie która określa w szczególności:</a:t>
            </a:r>
          </a:p>
          <a:p>
            <a:pPr algn="just">
              <a:defRPr/>
            </a:pPr>
            <a:r>
              <a:rPr lang="pl-PL" sz="1200" dirty="0" smtClean="0">
                <a:latin typeface="+mn-lt"/>
              </a:rPr>
              <a:t>- przedmiot </a:t>
            </a:r>
            <a:r>
              <a:rPr lang="pl-PL" sz="1200" dirty="0">
                <a:latin typeface="+mn-lt"/>
              </a:rPr>
              <a:t>porozumienia albo umowy;</a:t>
            </a:r>
          </a:p>
          <a:p>
            <a:pPr algn="just">
              <a:defRPr/>
            </a:pPr>
            <a:r>
              <a:rPr lang="pl-PL" sz="1200" dirty="0" smtClean="0">
                <a:latin typeface="+mn-lt"/>
              </a:rPr>
              <a:t>- prawa </a:t>
            </a:r>
            <a:r>
              <a:rPr lang="pl-PL" sz="1200" dirty="0">
                <a:latin typeface="+mn-lt"/>
              </a:rPr>
              <a:t>i obowiązki stron;</a:t>
            </a:r>
          </a:p>
          <a:p>
            <a:pPr algn="just">
              <a:defRPr/>
            </a:pPr>
            <a:r>
              <a:rPr lang="pl-PL" sz="1200" dirty="0" smtClean="0">
                <a:latin typeface="+mn-lt"/>
              </a:rPr>
              <a:t>- zakres </a:t>
            </a:r>
            <a:r>
              <a:rPr lang="pl-PL" sz="1200" dirty="0">
                <a:latin typeface="+mn-lt"/>
              </a:rPr>
              <a:t>i formę udziału poszczególnych </a:t>
            </a:r>
            <a:r>
              <a:rPr lang="pl-PL" sz="1200" dirty="0" smtClean="0">
                <a:latin typeface="+mn-lt"/>
              </a:rPr>
              <a:t>partnerów </a:t>
            </a:r>
            <a:r>
              <a:rPr lang="pl-PL" sz="1200" dirty="0">
                <a:latin typeface="+mn-lt"/>
              </a:rPr>
              <a:t>w projekcie;</a:t>
            </a:r>
          </a:p>
          <a:p>
            <a:pPr algn="just">
              <a:buFontTx/>
              <a:buChar char="-"/>
              <a:defRPr/>
            </a:pPr>
            <a:r>
              <a:rPr lang="pl-PL" sz="1200" dirty="0" smtClean="0">
                <a:latin typeface="+mn-lt"/>
              </a:rPr>
              <a:t> partnera </a:t>
            </a:r>
            <a:r>
              <a:rPr lang="pl-PL" sz="1200" dirty="0">
                <a:latin typeface="+mn-lt"/>
              </a:rPr>
              <a:t>wiodącego uprawnionego do reprezentowania pozostałych partnerów </a:t>
            </a:r>
            <a:r>
              <a:rPr lang="pl-PL" sz="1200" dirty="0" smtClean="0">
                <a:latin typeface="+mn-lt"/>
              </a:rPr>
              <a:t>projektu;</a:t>
            </a:r>
          </a:p>
          <a:p>
            <a:pPr algn="just">
              <a:buFontTx/>
              <a:buChar char="-"/>
              <a:defRPr/>
            </a:pPr>
            <a:r>
              <a:rPr lang="pl-PL" sz="1200" dirty="0" smtClean="0">
                <a:latin typeface="+mn-lt"/>
              </a:rPr>
              <a:t> sposób </a:t>
            </a:r>
            <a:r>
              <a:rPr lang="pl-PL" sz="1200" dirty="0">
                <a:latin typeface="+mn-lt"/>
              </a:rPr>
              <a:t>przekazywania dofinansowania na pokrycie kosztów ponoszonych przez poszczególnych </a:t>
            </a:r>
            <a:r>
              <a:rPr lang="pl-PL" sz="1200" dirty="0" smtClean="0">
                <a:latin typeface="+mn-lt"/>
              </a:rPr>
              <a:t>partnerów </a:t>
            </a:r>
            <a:r>
              <a:rPr lang="pl-PL" sz="1200" dirty="0">
                <a:latin typeface="+mn-lt"/>
              </a:rPr>
              <a:t>projektu, </a:t>
            </a:r>
            <a:r>
              <a:rPr lang="pl-PL" sz="1200" dirty="0" smtClean="0">
                <a:latin typeface="+mn-lt"/>
              </a:rPr>
              <a:t>umożliwiający  określenie </a:t>
            </a:r>
            <a:r>
              <a:rPr lang="pl-PL" sz="1200" dirty="0">
                <a:latin typeface="+mn-lt"/>
              </a:rPr>
              <a:t>kwoty dofinansowania udzielonego każdemu z </a:t>
            </a:r>
            <a:r>
              <a:rPr lang="pl-PL" sz="1200" dirty="0" smtClean="0">
                <a:latin typeface="+mn-lt"/>
              </a:rPr>
              <a:t>partnerów</a:t>
            </a:r>
            <a:r>
              <a:rPr lang="pl-PL" sz="1200" dirty="0">
                <a:latin typeface="+mn-lt"/>
              </a:rPr>
              <a:t>;</a:t>
            </a:r>
          </a:p>
          <a:p>
            <a:pPr algn="just">
              <a:defRPr/>
            </a:pPr>
            <a:r>
              <a:rPr lang="pl-PL" sz="1200" dirty="0" smtClean="0">
                <a:latin typeface="+mn-lt"/>
              </a:rPr>
              <a:t>- sposób </a:t>
            </a:r>
            <a:r>
              <a:rPr lang="pl-PL" sz="1200" dirty="0">
                <a:latin typeface="+mn-lt"/>
              </a:rPr>
              <a:t>postępowania w przypadku naruszenia lub niewywiązania się stron z porozumienia lub umowy.</a:t>
            </a:r>
          </a:p>
          <a:p>
            <a:pPr algn="just">
              <a:defRPr/>
            </a:pPr>
            <a:r>
              <a:rPr lang="pl-PL" sz="115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74</a:t>
            </a:fld>
            <a:endParaRPr lang="pl-PL" altLang="pl-PL"/>
          </a:p>
        </p:txBody>
      </p:sp>
    </p:spTree>
  </p:cSld>
  <p:clrMapOvr>
    <a:masterClrMapping/>
  </p:clrMapOvr>
  <p:transition spd="slow"/>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pic>
        <p:nvPicPr>
          <p:cNvPr id="5735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6" name="Prostokąt 5"/>
          <p:cNvSpPr/>
          <p:nvPr/>
        </p:nvSpPr>
        <p:spPr>
          <a:xfrm>
            <a:off x="395536" y="1412776"/>
            <a:ext cx="8424936" cy="4339650"/>
          </a:xfrm>
          <a:prstGeom prst="rect">
            <a:avLst/>
          </a:prstGeom>
        </p:spPr>
        <p:txBody>
          <a:bodyPr wrap="square">
            <a:spAutoFit/>
          </a:bodyPr>
          <a:lstStyle/>
          <a:p>
            <a:pPr algn="just">
              <a:defRPr/>
            </a:pPr>
            <a:r>
              <a:rPr lang="x-none" sz="1400" b="1" dirty="0" smtClean="0">
                <a:latin typeface="+mn-lt"/>
              </a:rPr>
              <a:t>Na </a:t>
            </a:r>
            <a:r>
              <a:rPr lang="x-none" sz="1400" b="1" dirty="0">
                <a:latin typeface="+mn-lt"/>
              </a:rPr>
              <a:t>etapie składania wniosku o dofinansowanie – w przypadku projektów realizowanych w partnerstwie – nie jest wymagana od </a:t>
            </a:r>
            <a:r>
              <a:rPr lang="pl-PL" sz="1400" b="1" dirty="0" smtClean="0">
                <a:latin typeface="+mn-lt"/>
              </a:rPr>
              <a:t>wnioskodawcy</a:t>
            </a:r>
            <a:r>
              <a:rPr lang="x-none" sz="1400" b="1" dirty="0" smtClean="0">
                <a:latin typeface="+mn-lt"/>
              </a:rPr>
              <a:t> </a:t>
            </a:r>
            <a:r>
              <a:rPr lang="x-none" sz="1400" b="1" dirty="0">
                <a:latin typeface="+mn-lt"/>
              </a:rPr>
              <a:t>umowa </a:t>
            </a:r>
            <a:r>
              <a:rPr lang="pl-PL" sz="1400" b="1" dirty="0" smtClean="0">
                <a:latin typeface="+mn-lt"/>
              </a:rPr>
              <a:t>o </a:t>
            </a:r>
            <a:r>
              <a:rPr lang="x-none" sz="1400" b="1" dirty="0">
                <a:latin typeface="+mn-lt"/>
              </a:rPr>
              <a:t>partners</a:t>
            </a:r>
            <a:r>
              <a:rPr lang="pl-PL" sz="1400" b="1" dirty="0" err="1">
                <a:latin typeface="+mn-lt"/>
              </a:rPr>
              <a:t>twie</a:t>
            </a:r>
            <a:r>
              <a:rPr lang="x-none" sz="1400" b="1" dirty="0">
                <a:latin typeface="+mn-lt"/>
              </a:rPr>
              <a:t>. W przypadku przyjęcia projektu do realizacji, </a:t>
            </a:r>
            <a:r>
              <a:rPr lang="pl-PL" sz="1400" b="1" dirty="0" smtClean="0">
                <a:latin typeface="+mn-lt"/>
              </a:rPr>
              <a:t>Wnioskodawca</a:t>
            </a:r>
            <a:r>
              <a:rPr lang="x-none" sz="1400" b="1" dirty="0" smtClean="0">
                <a:latin typeface="+mn-lt"/>
              </a:rPr>
              <a:t> </a:t>
            </a:r>
            <a:r>
              <a:rPr lang="x-none" sz="1400" b="1" dirty="0">
                <a:latin typeface="+mn-lt"/>
              </a:rPr>
              <a:t>zostanie zobligowany do dostarczenia umowy</a:t>
            </a:r>
            <a:r>
              <a:rPr lang="pl-PL" sz="1400" b="1" dirty="0">
                <a:latin typeface="+mn-lt"/>
              </a:rPr>
              <a:t> o</a:t>
            </a:r>
            <a:r>
              <a:rPr lang="x-none" sz="1400" b="1" dirty="0">
                <a:latin typeface="+mn-lt"/>
              </a:rPr>
              <a:t> partners</a:t>
            </a:r>
            <a:r>
              <a:rPr lang="pl-PL" sz="1400" b="1" dirty="0" err="1">
                <a:latin typeface="+mn-lt"/>
              </a:rPr>
              <a:t>twie</a:t>
            </a:r>
            <a:r>
              <a:rPr lang="x-none" sz="1400" b="1" dirty="0">
                <a:latin typeface="+mn-lt"/>
              </a:rPr>
              <a:t>, jednoznacznie określającej cele </a:t>
            </a:r>
            <a:r>
              <a:rPr lang="pl-PL" sz="1400" b="1" dirty="0" smtClean="0">
                <a:latin typeface="+mn-lt"/>
              </a:rPr>
              <a:t/>
            </a:r>
            <a:br>
              <a:rPr lang="pl-PL" sz="1400" b="1" dirty="0" smtClean="0">
                <a:latin typeface="+mn-lt"/>
              </a:rPr>
            </a:br>
            <a:r>
              <a:rPr lang="x-none" sz="1400" b="1" dirty="0" smtClean="0">
                <a:latin typeface="+mn-lt"/>
              </a:rPr>
              <a:t>i </a:t>
            </a:r>
            <a:r>
              <a:rPr lang="x-none" sz="1400" b="1" dirty="0">
                <a:latin typeface="+mn-lt"/>
              </a:rPr>
              <a:t>reguły partnerstwa oraz jego ewentualny plan finansowy. Podpisanie umowy </a:t>
            </a:r>
            <a:r>
              <a:rPr lang="pl-PL" sz="1400" b="1" dirty="0">
                <a:latin typeface="+mn-lt"/>
              </a:rPr>
              <a:t>o </a:t>
            </a:r>
            <a:r>
              <a:rPr lang="x-none" sz="1400" b="1" dirty="0">
                <a:latin typeface="+mn-lt"/>
              </a:rPr>
              <a:t>partners</a:t>
            </a:r>
            <a:r>
              <a:rPr lang="pl-PL" sz="1400" b="1" dirty="0" err="1">
                <a:latin typeface="+mn-lt"/>
              </a:rPr>
              <a:t>twie</a:t>
            </a:r>
            <a:r>
              <a:rPr lang="x-none" sz="1400" b="1" dirty="0">
                <a:latin typeface="+mn-lt"/>
              </a:rPr>
              <a:t> musi nastąpić przed dniem zawarcia umowy o dofinansowanie. </a:t>
            </a:r>
            <a:endParaRPr lang="pl-PL" sz="1400" b="1" dirty="0">
              <a:latin typeface="+mn-lt"/>
            </a:endParaRPr>
          </a:p>
          <a:p>
            <a:pPr>
              <a:defRPr/>
            </a:pPr>
            <a:r>
              <a:rPr lang="x-none" sz="1400" b="1" dirty="0">
                <a:latin typeface="+mn-lt"/>
              </a:rPr>
              <a:t> </a:t>
            </a:r>
            <a:endParaRPr lang="pl-PL" sz="1400" b="1" dirty="0">
              <a:latin typeface="+mn-lt"/>
            </a:endParaRPr>
          </a:p>
          <a:p>
            <a:pPr algn="just">
              <a:defRPr/>
            </a:pPr>
            <a:r>
              <a:rPr lang="pl-PL" sz="1400" dirty="0">
                <a:latin typeface="+mn-lt"/>
              </a:rPr>
              <a:t>Podmiot ubiegający się o dofinansowanie, o którym mowa w art. 3 ust. 1 ustawy z dnia 29 stycznia 2004 r. – </a:t>
            </a:r>
            <a:r>
              <a:rPr lang="pl-PL" sz="1400" i="1" dirty="0">
                <a:latin typeface="+mn-lt"/>
              </a:rPr>
              <a:t>Prawo zamówień publicznych</a:t>
            </a:r>
            <a:r>
              <a:rPr lang="pl-PL" sz="1400" dirty="0">
                <a:latin typeface="+mn-lt"/>
              </a:rPr>
              <a:t>, </a:t>
            </a:r>
            <a:r>
              <a:rPr lang="pl-PL" sz="1400" dirty="0" smtClean="0">
                <a:latin typeface="+mn-lt"/>
              </a:rPr>
              <a:t>inicjujący projekt partnerski dokonuje </a:t>
            </a:r>
            <a:r>
              <a:rPr lang="pl-PL" sz="1400" dirty="0">
                <a:latin typeface="+mn-lt"/>
              </a:rPr>
              <a:t>wyboru partnerów </a:t>
            </a:r>
            <a:r>
              <a:rPr lang="pl-PL" sz="1400" dirty="0" smtClean="0">
                <a:latin typeface="+mn-lt"/>
              </a:rPr>
              <a:t>spośród podmiotów innych niż wymienione w art. 3 ust. 1-3a tej ustawy z</a:t>
            </a:r>
            <a:r>
              <a:rPr lang="pl-PL" sz="1400" dirty="0">
                <a:latin typeface="+mn-lt"/>
              </a:rPr>
              <a:t> zachowaniem zasady przejrzystości i równego </a:t>
            </a:r>
            <a:r>
              <a:rPr lang="pl-PL" sz="1400" dirty="0" smtClean="0">
                <a:latin typeface="+mn-lt"/>
              </a:rPr>
              <a:t>traktowania. Podmiot ten dokonując wyboru, jest </a:t>
            </a:r>
            <a:r>
              <a:rPr lang="pl-PL" sz="1400" dirty="0">
                <a:latin typeface="+mn-lt"/>
              </a:rPr>
              <a:t>zobowiązany </a:t>
            </a:r>
            <a:r>
              <a:rPr lang="pl-PL" sz="1400" dirty="0" smtClean="0">
                <a:latin typeface="+mn-lt"/>
              </a:rPr>
              <a:t>w szczególności </a:t>
            </a:r>
            <a:r>
              <a:rPr lang="pl-PL" sz="1400" dirty="0">
                <a:latin typeface="+mn-lt"/>
              </a:rPr>
              <a:t>do:</a:t>
            </a:r>
          </a:p>
          <a:p>
            <a:pPr marL="285750" indent="-285750" algn="just">
              <a:buFont typeface="Arial" panose="020B0604020202020204" pitchFamily="34" charset="0"/>
              <a:buChar char="•"/>
              <a:defRPr/>
            </a:pPr>
            <a:r>
              <a:rPr lang="pl-PL" sz="1400" dirty="0" smtClean="0">
                <a:latin typeface="+mn-lt"/>
              </a:rPr>
              <a:t>ogłoszenia </a:t>
            </a:r>
            <a:r>
              <a:rPr lang="pl-PL" sz="1400" dirty="0">
                <a:latin typeface="+mn-lt"/>
              </a:rPr>
              <a:t>otwartego naboru partnerów na swojej stronie internetowej wraz ze wskazaniem co najmniej 21-dniowego terminu na zgłaszanie się </a:t>
            </a:r>
            <a:r>
              <a:rPr lang="pl-PL" sz="1400" dirty="0" smtClean="0">
                <a:latin typeface="+mn-lt"/>
              </a:rPr>
              <a:t>partnerów;</a:t>
            </a:r>
          </a:p>
          <a:p>
            <a:pPr marL="285750" indent="-285750" algn="just">
              <a:buFont typeface="Arial" panose="020B0604020202020204" pitchFamily="34" charset="0"/>
              <a:buChar char="•"/>
              <a:defRPr/>
            </a:pPr>
            <a:r>
              <a:rPr lang="pl-PL" sz="1400" dirty="0" smtClean="0">
                <a:latin typeface="+mn-lt"/>
              </a:rPr>
              <a:t>uwzględnienia </a:t>
            </a:r>
            <a:r>
              <a:rPr lang="pl-PL" sz="1400" dirty="0">
                <a:latin typeface="+mn-lt"/>
              </a:rPr>
              <a:t>przy wyborze </a:t>
            </a:r>
            <a:r>
              <a:rPr lang="pl-PL" sz="1400" dirty="0" smtClean="0">
                <a:latin typeface="+mn-lt"/>
              </a:rPr>
              <a:t>partnerów</a:t>
            </a:r>
            <a:r>
              <a:rPr lang="pl-PL" sz="1400" dirty="0">
                <a:latin typeface="+mn-lt"/>
              </a:rPr>
              <a:t>; zgodności działania potencjalnego </a:t>
            </a:r>
            <a:r>
              <a:rPr lang="pl-PL" sz="1400" dirty="0" smtClean="0">
                <a:latin typeface="+mn-lt"/>
              </a:rPr>
              <a:t>partnera </a:t>
            </a:r>
            <a:r>
              <a:rPr lang="pl-PL" sz="1400" dirty="0">
                <a:latin typeface="+mn-lt"/>
              </a:rPr>
              <a:t>z celami partnerstwa, deklarowanego wkładu potencjalnego p</a:t>
            </a:r>
            <a:r>
              <a:rPr lang="pl-PL" sz="1400" dirty="0" smtClean="0">
                <a:latin typeface="+mn-lt"/>
              </a:rPr>
              <a:t>artnera w </a:t>
            </a:r>
            <a:r>
              <a:rPr lang="pl-PL" sz="1400" dirty="0">
                <a:latin typeface="+mn-lt"/>
              </a:rPr>
              <a:t>realizację celu partnerstwa, doświadczenia w realizacji projektów o podobnym </a:t>
            </a:r>
            <a:r>
              <a:rPr lang="pl-PL" sz="1400" dirty="0" smtClean="0">
                <a:latin typeface="+mn-lt"/>
              </a:rPr>
              <a:t>charakterze;</a:t>
            </a:r>
          </a:p>
          <a:p>
            <a:pPr marL="285750" indent="-285750" algn="just">
              <a:buFont typeface="Arial" panose="020B0604020202020204" pitchFamily="34" charset="0"/>
              <a:buChar char="•"/>
              <a:defRPr/>
            </a:pPr>
            <a:r>
              <a:rPr lang="pl-PL" sz="1400" dirty="0" smtClean="0">
                <a:latin typeface="+mn-lt"/>
              </a:rPr>
              <a:t>podanie </a:t>
            </a:r>
            <a:r>
              <a:rPr lang="pl-PL" sz="1400" dirty="0">
                <a:latin typeface="+mn-lt"/>
              </a:rPr>
              <a:t>do publicznej wiadomości na swojej stronie internetowej informacji o podmiotach wybranych do pełnienia funkcji partnera</a:t>
            </a:r>
            <a:r>
              <a:rPr lang="pl-PL" sz="1400" dirty="0" smtClean="0">
                <a:latin typeface="+mn-lt"/>
              </a:rPr>
              <a:t>.</a:t>
            </a:r>
          </a:p>
          <a:p>
            <a:pPr marL="285750" indent="-285750" algn="just">
              <a:buFontTx/>
              <a:buChar char="-"/>
              <a:defRPr/>
            </a:pPr>
            <a:endParaRPr lang="pl-PL" sz="1400" dirty="0">
              <a:latin typeface="+mn-lt"/>
            </a:endParaRPr>
          </a:p>
          <a:p>
            <a:pPr algn="just">
              <a:defRPr/>
            </a:pPr>
            <a:r>
              <a:rPr lang="pl-PL" sz="1400" b="1" dirty="0">
                <a:latin typeface="+mn-lt"/>
              </a:rPr>
              <a:t>Wybór partnerów </a:t>
            </a:r>
            <a:r>
              <a:rPr lang="pl-PL" sz="1400" b="1" dirty="0" smtClean="0">
                <a:latin typeface="+mn-lt"/>
              </a:rPr>
              <a:t>jest </a:t>
            </a:r>
            <a:r>
              <a:rPr lang="pl-PL" sz="1400" b="1" dirty="0">
                <a:latin typeface="+mn-lt"/>
              </a:rPr>
              <a:t>dokonywany przed złożeniem wniosku o </a:t>
            </a:r>
            <a:r>
              <a:rPr lang="pl-PL" sz="1400" b="1" dirty="0" smtClean="0">
                <a:latin typeface="+mn-lt"/>
              </a:rPr>
              <a:t>dofinansowanie. </a:t>
            </a:r>
            <a:endParaRPr lang="pl-PL" sz="1400" b="1" dirty="0">
              <a:latin typeface="+mn-lt"/>
            </a:endParaRPr>
          </a:p>
          <a:p>
            <a:pPr>
              <a:defRPr/>
            </a:pPr>
            <a:r>
              <a:rPr lang="pl-PL" sz="100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75</a:t>
            </a:fld>
            <a:endParaRPr lang="pl-PL" altLang="pl-PL"/>
          </a:p>
        </p:txBody>
      </p:sp>
    </p:spTree>
  </p:cSld>
  <p:clrMapOvr>
    <a:masterClrMapping/>
  </p:clrMapOvr>
  <p:transition spd="slow"/>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pic>
        <p:nvPicPr>
          <p:cNvPr id="5735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6" name="Prostokąt 5"/>
          <p:cNvSpPr/>
          <p:nvPr/>
        </p:nvSpPr>
        <p:spPr>
          <a:xfrm>
            <a:off x="395536" y="1412776"/>
            <a:ext cx="8424936" cy="3539430"/>
          </a:xfrm>
          <a:prstGeom prst="rect">
            <a:avLst/>
          </a:prstGeom>
        </p:spPr>
        <p:txBody>
          <a:bodyPr wrap="square">
            <a:spAutoFit/>
          </a:bodyPr>
          <a:lstStyle/>
          <a:p>
            <a:pPr algn="just">
              <a:defRPr/>
            </a:pPr>
            <a:r>
              <a:rPr lang="pl-PL" sz="1400" dirty="0" smtClean="0">
                <a:latin typeface="+mn-lt"/>
              </a:rPr>
              <a:t>Podmiot, o którym mowa w art. 3 ust. 1 ustawy z dnia 29 stycznia 2004r. – Prawo zamówień publicznych, niebędący podmiotem inicjującym projekt partnerski, po przystąpieniu do realizacji projektu partnerskiego podaje do publicznej wiadomości w Biuletynie Informacji Publicznej informację o rozpoczęciu realizacji projektu partnerskiego wraz z uzasadnieniem przyczyn przystąpienia do jego realizacji oraz wskazaniem partnera wiodącego w tym projekcie.</a:t>
            </a:r>
          </a:p>
          <a:p>
            <a:pPr algn="just">
              <a:defRPr/>
            </a:pPr>
            <a:endParaRPr lang="pl-PL" sz="1400" b="1" dirty="0">
              <a:latin typeface="+mn-lt"/>
            </a:endParaRPr>
          </a:p>
          <a:p>
            <a:pPr algn="just">
              <a:defRPr/>
            </a:pPr>
            <a:r>
              <a:rPr lang="pl-PL" sz="1400" b="1" dirty="0" smtClean="0">
                <a:latin typeface="+mn-lt"/>
              </a:rPr>
              <a:t>Podmioty </a:t>
            </a:r>
            <a:r>
              <a:rPr lang="pl-PL" sz="1400" b="1" dirty="0">
                <a:latin typeface="+mn-lt"/>
              </a:rPr>
              <a:t>nie należące do sektora finansów publicznych indywidualnie określają zasady wyboru partnera projektu</a:t>
            </a:r>
            <a:r>
              <a:rPr lang="pl-PL" sz="1400" b="1" dirty="0" smtClean="0">
                <a:latin typeface="+mn-lt"/>
              </a:rPr>
              <a:t>.</a:t>
            </a:r>
          </a:p>
          <a:p>
            <a:pPr algn="just">
              <a:defRPr/>
            </a:pPr>
            <a:endParaRPr lang="pl-PL" sz="1400" b="1" dirty="0">
              <a:latin typeface="+mn-lt"/>
            </a:endParaRPr>
          </a:p>
          <a:p>
            <a:pPr>
              <a:defRPr/>
            </a:pPr>
            <a:endParaRPr lang="pl-PL" sz="1400" dirty="0">
              <a:latin typeface="+mn-lt"/>
            </a:endParaRPr>
          </a:p>
          <a:p>
            <a:pPr algn="just">
              <a:defRPr/>
            </a:pPr>
            <a:r>
              <a:rPr lang="pl-PL" sz="1400" dirty="0" smtClean="0">
                <a:latin typeface="+mn-lt"/>
              </a:rPr>
              <a:t>Podmioty</a:t>
            </a:r>
            <a:r>
              <a:rPr lang="pl-PL" sz="1400" dirty="0">
                <a:latin typeface="+mn-lt"/>
              </a:rPr>
              <a:t>, które zostały wykluczone z możliwości otrzymania dofinansowania, nie mogą być stroną porozumienia czy umowy o partnerstwie.</a:t>
            </a:r>
          </a:p>
          <a:p>
            <a:pPr>
              <a:defRPr/>
            </a:pPr>
            <a:r>
              <a:rPr lang="pl-PL" sz="1400" dirty="0">
                <a:latin typeface="+mn-lt"/>
              </a:rPr>
              <a:t> </a:t>
            </a:r>
          </a:p>
          <a:p>
            <a:pPr>
              <a:defRPr/>
            </a:pPr>
            <a:r>
              <a:rPr lang="pl-PL" sz="1400" b="1" dirty="0">
                <a:latin typeface="+mn-lt"/>
              </a:rPr>
              <a:t>Strony realizują wspólnie projekt partnerski na warunkach określonych w:</a:t>
            </a:r>
            <a:endParaRPr lang="pl-PL" sz="1400" dirty="0">
              <a:latin typeface="+mn-lt"/>
            </a:endParaRPr>
          </a:p>
          <a:p>
            <a:pPr marL="171450" indent="-171450">
              <a:buFont typeface="Arial" panose="020B0604020202020204" pitchFamily="34" charset="0"/>
              <a:buChar char="•"/>
              <a:defRPr/>
            </a:pPr>
            <a:r>
              <a:rPr lang="pl-PL" sz="1400" b="1" dirty="0">
                <a:latin typeface="+mn-lt"/>
              </a:rPr>
              <a:t>wzorze umowy o dofinansowanie,</a:t>
            </a:r>
            <a:endParaRPr lang="pl-PL" sz="1400" dirty="0">
              <a:latin typeface="+mn-lt"/>
            </a:endParaRPr>
          </a:p>
          <a:p>
            <a:pPr marL="171450" indent="-171450">
              <a:buFont typeface="Arial" panose="020B0604020202020204" pitchFamily="34" charset="0"/>
              <a:buChar char="•"/>
              <a:defRPr/>
            </a:pPr>
            <a:r>
              <a:rPr lang="pl-PL" sz="1400" b="1" dirty="0">
                <a:latin typeface="+mn-lt"/>
              </a:rPr>
              <a:t>porozumieniu/umowie o partnerstwie.</a:t>
            </a:r>
            <a:r>
              <a:rPr lang="pl-PL" sz="1400" dirty="0">
                <a:latin typeface="+mn-lt"/>
              </a:rPr>
              <a:t> </a:t>
            </a: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76</a:t>
            </a:fld>
            <a:endParaRPr lang="pl-PL" altLang="pl-PL"/>
          </a:p>
        </p:txBody>
      </p:sp>
    </p:spTree>
    <p:extLst>
      <p:ext uri="{BB962C8B-B14F-4D97-AF65-F5344CB8AC3E}">
        <p14:creationId xmlns:p14="http://schemas.microsoft.com/office/powerpoint/2010/main" xmlns="" val="3152471937"/>
      </p:ext>
    </p:extLst>
  </p:cSld>
  <p:clrMapOvr>
    <a:masterClrMapping/>
  </p:clrMapOvr>
  <p:transition spd="slow"/>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11"/>
          <p:cNvSpPr/>
          <p:nvPr/>
        </p:nvSpPr>
        <p:spPr>
          <a:xfrm>
            <a:off x="0" y="0"/>
            <a:ext cx="9144000" cy="1071546"/>
          </a:xfrm>
          <a:prstGeom prst="rect">
            <a:avLst/>
          </a:prstGeom>
          <a:solidFill>
            <a:schemeClr val="tx2">
              <a:lumMod val="40000"/>
              <a:lumOff val="6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3" name="Prostokąt zaokrąglony 12"/>
          <p:cNvSpPr/>
          <p:nvPr/>
        </p:nvSpPr>
        <p:spPr>
          <a:xfrm>
            <a:off x="214282" y="214290"/>
            <a:ext cx="8715436" cy="642942"/>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57354" name="pole tekstowe 23"/>
          <p:cNvSpPr txBox="1">
            <a:spLocks noChangeArrowheads="1"/>
          </p:cNvSpPr>
          <p:nvPr/>
        </p:nvSpPr>
        <p:spPr bwMode="auto">
          <a:xfrm>
            <a:off x="7931150" y="4978400"/>
            <a:ext cx="868363" cy="277813"/>
          </a:xfrm>
          <a:prstGeom prst="rect">
            <a:avLst/>
          </a:prstGeom>
          <a:noFill/>
          <a:ln w="9525">
            <a:noFill/>
            <a:miter lim="800000"/>
            <a:headEnd/>
            <a:tailEnd/>
          </a:ln>
        </p:spPr>
        <p:txBody>
          <a:bodyPr>
            <a:spAutoFit/>
          </a:bodyPr>
          <a:lstStyle/>
          <a:p>
            <a:endParaRPr lang="pl-PL" altLang="pl-PL" sz="1200" b="1"/>
          </a:p>
        </p:txBody>
      </p:sp>
      <p:pic>
        <p:nvPicPr>
          <p:cNvPr id="57356"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6" name="Prostokąt 5"/>
          <p:cNvSpPr/>
          <p:nvPr/>
        </p:nvSpPr>
        <p:spPr>
          <a:xfrm>
            <a:off x="395536" y="1412776"/>
            <a:ext cx="8424936" cy="4462760"/>
          </a:xfrm>
          <a:prstGeom prst="rect">
            <a:avLst/>
          </a:prstGeom>
        </p:spPr>
        <p:txBody>
          <a:bodyPr wrap="square">
            <a:spAutoFit/>
          </a:bodyPr>
          <a:lstStyle/>
          <a:p>
            <a:pPr algn="ctr">
              <a:defRPr/>
            </a:pPr>
            <a:r>
              <a:rPr lang="pl-PL" sz="2000" b="1" dirty="0" smtClean="0">
                <a:latin typeface="+mn-lt"/>
              </a:rPr>
              <a:t>DZIĘKUJĘ ZA UWAGĘ </a:t>
            </a:r>
          </a:p>
          <a:p>
            <a:pPr algn="ctr">
              <a:defRPr/>
            </a:pPr>
            <a:endParaRPr lang="pl-PL" sz="2000" b="1" dirty="0">
              <a:latin typeface="+mn-lt"/>
            </a:endParaRPr>
          </a:p>
          <a:p>
            <a:pPr algn="ctr">
              <a:defRPr/>
            </a:pPr>
            <a:endParaRPr lang="pl-PL" sz="2000" b="1" dirty="0" smtClean="0">
              <a:latin typeface="+mn-lt"/>
            </a:endParaRPr>
          </a:p>
          <a:p>
            <a:pPr algn="just"/>
            <a:r>
              <a:rPr lang="pl-PL" sz="1400" dirty="0">
                <a:latin typeface="+mn-lt"/>
              </a:rPr>
              <a:t>W przypadku konieczności udzielenia wnioskodawcy wyjaśnień </a:t>
            </a:r>
            <a:r>
              <a:rPr lang="pl-PL" sz="1400" dirty="0" smtClean="0">
                <a:latin typeface="+mn-lt"/>
              </a:rPr>
              <a:t>w </a:t>
            </a:r>
            <a:r>
              <a:rPr lang="pl-PL" sz="1400" dirty="0">
                <a:latin typeface="+mn-lt"/>
              </a:rPr>
              <a:t>kwestiach dotyczących konkursu oraz pomocy </a:t>
            </a:r>
            <a:r>
              <a:rPr lang="pl-PL" sz="1400" dirty="0" smtClean="0">
                <a:latin typeface="+mn-lt"/>
              </a:rPr>
              <a:t> w </a:t>
            </a:r>
            <a:r>
              <a:rPr lang="pl-PL" sz="1400" dirty="0">
                <a:latin typeface="+mn-lt"/>
              </a:rPr>
              <a:t>interpretacji postanowień niniejszego Regulaminu, IP udziela indywidualnie odpowiedzi na </a:t>
            </a:r>
            <a:r>
              <a:rPr lang="pl-PL" sz="1400" dirty="0" smtClean="0">
                <a:latin typeface="+mn-lt"/>
              </a:rPr>
              <a:t>pytania wnioskodawcy</a:t>
            </a:r>
            <a:r>
              <a:rPr lang="pl-PL" sz="1400" dirty="0">
                <a:latin typeface="+mn-lt"/>
              </a:rPr>
              <a:t>. Zapytania do IOK można składać za pomocą</a:t>
            </a:r>
            <a:r>
              <a:rPr lang="pl-PL" sz="1400" dirty="0" smtClean="0">
                <a:latin typeface="+mn-lt"/>
              </a:rPr>
              <a:t>:</a:t>
            </a:r>
          </a:p>
          <a:p>
            <a:pPr algn="just"/>
            <a:endParaRPr lang="pl-PL" sz="1400" dirty="0">
              <a:latin typeface="+mn-lt"/>
            </a:endParaRPr>
          </a:p>
          <a:p>
            <a:r>
              <a:rPr lang="pl-PL" sz="1400" dirty="0">
                <a:latin typeface="+mn-lt"/>
              </a:rPr>
              <a:t> </a:t>
            </a:r>
            <a:r>
              <a:rPr lang="pl-PL" sz="1400" dirty="0"/>
              <a:t> </a:t>
            </a:r>
            <a:endParaRPr lang="pl-PL" sz="1400" dirty="0">
              <a:latin typeface="+mn-lt"/>
            </a:endParaRPr>
          </a:p>
          <a:p>
            <a:pPr lvl="0" algn="ctr"/>
            <a:r>
              <a:rPr lang="en-US" sz="1400" dirty="0">
                <a:latin typeface="+mn-lt"/>
              </a:rPr>
              <a:t>E – </a:t>
            </a:r>
            <a:r>
              <a:rPr lang="en-US" sz="1400" dirty="0" err="1">
                <a:latin typeface="+mn-lt"/>
              </a:rPr>
              <a:t>maila</a:t>
            </a:r>
            <a:r>
              <a:rPr lang="en-US" sz="1400" dirty="0">
                <a:latin typeface="+mn-lt"/>
              </a:rPr>
              <a:t>: punktefs@wup.opole.pl</a:t>
            </a:r>
            <a:endParaRPr lang="pl-PL" sz="1400" dirty="0">
              <a:latin typeface="+mn-lt"/>
            </a:endParaRPr>
          </a:p>
          <a:p>
            <a:pPr lvl="0" algn="ctr"/>
            <a:r>
              <a:rPr lang="pl-PL" sz="1400" dirty="0">
                <a:latin typeface="+mn-lt"/>
              </a:rPr>
              <a:t>Faksu: 77 44 16 599</a:t>
            </a:r>
          </a:p>
          <a:p>
            <a:pPr lvl="0" algn="ctr"/>
            <a:r>
              <a:rPr lang="pl-PL" sz="1400" dirty="0">
                <a:latin typeface="+mn-lt"/>
              </a:rPr>
              <a:t>Telefonu: 77 44 16 754</a:t>
            </a:r>
          </a:p>
          <a:p>
            <a:pPr lvl="0" algn="ctr"/>
            <a:r>
              <a:rPr lang="pl-PL" sz="1400" dirty="0">
                <a:latin typeface="+mn-lt"/>
              </a:rPr>
              <a:t>Bezpośrednio w siedzibie: </a:t>
            </a:r>
          </a:p>
          <a:p>
            <a:pPr algn="ctr"/>
            <a:r>
              <a:rPr lang="pl-PL" sz="1400" dirty="0">
                <a:latin typeface="+mn-lt"/>
              </a:rPr>
              <a:t> </a:t>
            </a:r>
          </a:p>
          <a:p>
            <a:pPr algn="ctr"/>
            <a:r>
              <a:rPr lang="pl-PL" sz="1400" b="1" dirty="0">
                <a:latin typeface="+mn-lt"/>
              </a:rPr>
              <a:t>Wojewódzki Urząd Pracy w Opolu</a:t>
            </a:r>
            <a:endParaRPr lang="pl-PL" sz="1400" dirty="0">
              <a:latin typeface="+mn-lt"/>
            </a:endParaRPr>
          </a:p>
          <a:p>
            <a:pPr algn="ctr"/>
            <a:r>
              <a:rPr lang="pl-PL" sz="1400" b="1" dirty="0">
                <a:latin typeface="+mn-lt"/>
              </a:rPr>
              <a:t>Punkt Informacyjny o EFS</a:t>
            </a:r>
            <a:endParaRPr lang="pl-PL" sz="1400" dirty="0">
              <a:latin typeface="+mn-lt"/>
            </a:endParaRPr>
          </a:p>
          <a:p>
            <a:pPr algn="ctr"/>
            <a:r>
              <a:rPr lang="pl-PL" sz="1400" b="1" dirty="0">
                <a:latin typeface="+mn-lt"/>
              </a:rPr>
              <a:t>Pokój nr 14</a:t>
            </a:r>
            <a:endParaRPr lang="pl-PL" sz="1400" dirty="0">
              <a:latin typeface="+mn-lt"/>
            </a:endParaRPr>
          </a:p>
          <a:p>
            <a:pPr algn="ctr"/>
            <a:r>
              <a:rPr lang="pl-PL" sz="1400" b="1" dirty="0">
                <a:latin typeface="+mn-lt"/>
              </a:rPr>
              <a:t>ul. Głogowska 25c </a:t>
            </a:r>
            <a:endParaRPr lang="pl-PL" sz="1400" dirty="0">
              <a:latin typeface="+mn-lt"/>
            </a:endParaRPr>
          </a:p>
          <a:p>
            <a:pPr algn="ctr"/>
            <a:r>
              <a:rPr lang="pl-PL" sz="1400" b="1" dirty="0">
                <a:latin typeface="+mn-lt"/>
              </a:rPr>
              <a:t>45-315 Opole</a:t>
            </a:r>
            <a:endParaRPr lang="pl-PL" sz="1400" dirty="0">
              <a:latin typeface="+mn-lt"/>
            </a:endParaRPr>
          </a:p>
          <a:p>
            <a:pPr algn="just"/>
            <a:endParaRPr lang="pl-PL" sz="1400" dirty="0">
              <a:latin typeface="+mn-lt"/>
            </a:endParaRPr>
          </a:p>
        </p:txBody>
      </p:sp>
      <p:sp>
        <p:nvSpPr>
          <p:cNvPr id="2" name="Symbol zastępczy numeru slajdu 1"/>
          <p:cNvSpPr>
            <a:spLocks noGrp="1"/>
          </p:cNvSpPr>
          <p:nvPr>
            <p:ph type="sldNum" sz="quarter" idx="12"/>
          </p:nvPr>
        </p:nvSpPr>
        <p:spPr/>
        <p:txBody>
          <a:bodyPr/>
          <a:lstStyle/>
          <a:p>
            <a:fld id="{BBC8C535-DE0A-4D77-A9DA-C10F5FE73F83}" type="slidenum">
              <a:rPr lang="pl-PL" altLang="pl-PL" smtClean="0"/>
              <a:pPr/>
              <a:t>77</a:t>
            </a:fld>
            <a:endParaRPr lang="pl-PL" altLang="pl-PL"/>
          </a:p>
        </p:txBody>
      </p:sp>
    </p:spTree>
    <p:extLst>
      <p:ext uri="{BB962C8B-B14F-4D97-AF65-F5344CB8AC3E}">
        <p14:creationId xmlns:p14="http://schemas.microsoft.com/office/powerpoint/2010/main" xmlns="" val="3120563947"/>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5232202"/>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Przedmiot konkursu, w tym typy projektów</a:t>
            </a:r>
          </a:p>
          <a:p>
            <a:pPr algn="just"/>
            <a:endParaRPr lang="pl-PL" altLang="pl-PL" sz="1400" dirty="0" smtClean="0">
              <a:latin typeface="+mj-lt"/>
              <a:cs typeface="Times New Roman" pitchFamily="18" charset="0"/>
            </a:endParaRPr>
          </a:p>
          <a:p>
            <a:pPr algn="just"/>
            <a:r>
              <a:rPr lang="pl-PL" altLang="pl-PL" sz="1400" dirty="0" smtClean="0">
                <a:latin typeface="+mj-lt"/>
                <a:cs typeface="Times New Roman" pitchFamily="18" charset="0"/>
              </a:rPr>
              <a:t>Przedmiotem konkursu jest jeden typ projektu:</a:t>
            </a:r>
          </a:p>
          <a:p>
            <a:pPr algn="just"/>
            <a:endParaRPr lang="pl-PL" altLang="pl-PL" sz="1400" dirty="0" smtClean="0">
              <a:latin typeface="+mj-lt"/>
              <a:cs typeface="Times New Roman" pitchFamily="18" charset="0"/>
            </a:endParaRPr>
          </a:p>
          <a:p>
            <a:pPr marL="342900" lvl="0" indent="-342900">
              <a:buFont typeface="+mj-lt"/>
              <a:buAutoNum type="arabicPeriod"/>
            </a:pPr>
            <a:r>
              <a:rPr lang="pl-PL" sz="1400" dirty="0" smtClean="0">
                <a:latin typeface="Calibri" panose="020F0502020204030204" pitchFamily="34" charset="0"/>
              </a:rPr>
              <a:t>Zwiększenie </a:t>
            </a:r>
            <a:r>
              <a:rPr lang="pl-PL" sz="1400" dirty="0">
                <a:latin typeface="Calibri" panose="020F0502020204030204" pitchFamily="34" charset="0"/>
              </a:rPr>
              <a:t>dostępu do wysokiej jakości edukacji przedszkolnej </a:t>
            </a:r>
            <a:r>
              <a:rPr lang="pl-PL" sz="1400" dirty="0" smtClean="0">
                <a:latin typeface="Calibri" panose="020F0502020204030204" pitchFamily="34" charset="0"/>
              </a:rPr>
              <a:t>poprzez</a:t>
            </a:r>
            <a:r>
              <a:rPr lang="pl-PL" sz="1400" baseline="30000" dirty="0" smtClean="0"/>
              <a:t>1</a:t>
            </a:r>
            <a:r>
              <a:rPr lang="pl-PL" sz="1400" dirty="0" smtClean="0">
                <a:latin typeface="+mj-lt"/>
              </a:rPr>
              <a:t>:</a:t>
            </a:r>
          </a:p>
          <a:p>
            <a:pPr marL="342900" lvl="0" indent="-342900">
              <a:buFont typeface="+mj-lt"/>
              <a:buAutoNum type="arabicPeriod"/>
            </a:pPr>
            <a:endParaRPr lang="pl-PL" sz="1400" dirty="0" smtClean="0">
              <a:latin typeface="+mj-lt"/>
            </a:endParaRPr>
          </a:p>
          <a:p>
            <a:pPr marL="447675" lvl="0" indent="-447675" algn="just"/>
            <a:r>
              <a:rPr lang="pl-PL" sz="1400" dirty="0" smtClean="0">
                <a:latin typeface="+mj-lt"/>
              </a:rPr>
              <a:t>       </a:t>
            </a:r>
            <a:r>
              <a:rPr lang="pl-PL" sz="1400" b="1" dirty="0" smtClean="0">
                <a:latin typeface="+mj-lt"/>
              </a:rPr>
              <a:t>a)</a:t>
            </a:r>
            <a:r>
              <a:rPr lang="pl-PL" sz="1400" dirty="0" smtClean="0">
                <a:latin typeface="+mj-lt"/>
              </a:rPr>
              <a:t> </a:t>
            </a:r>
            <a:r>
              <a:rPr lang="pl-PL" sz="1400" dirty="0">
                <a:latin typeface="Calibri" panose="020F0502020204030204" pitchFamily="34" charset="0"/>
              </a:rPr>
              <a:t>rozszerzenie oferty ośrodków wychowania przedszkolnego o zajęcia dodatkowe bez konieczności jednoczesnej </a:t>
            </a:r>
            <a:r>
              <a:rPr lang="pl-PL" sz="1400" dirty="0" smtClean="0">
                <a:latin typeface="Calibri" panose="020F0502020204030204" pitchFamily="34" charset="0"/>
              </a:rPr>
              <a:t>          realizacji </a:t>
            </a:r>
            <a:r>
              <a:rPr lang="pl-PL" sz="1400" dirty="0">
                <a:latin typeface="Calibri" panose="020F0502020204030204" pitchFamily="34" charset="0"/>
              </a:rPr>
              <a:t>zakresu wsparcia, o którym mowa w pkt 1 c) i d</a:t>
            </a:r>
            <a:r>
              <a:rPr lang="pl-PL" sz="1400" dirty="0" smtClean="0">
                <a:latin typeface="Calibri" panose="020F0502020204030204" pitchFamily="34" charset="0"/>
              </a:rPr>
              <a:t>)</a:t>
            </a:r>
            <a:r>
              <a:rPr lang="pl-PL" sz="1400" baseline="30000" dirty="0"/>
              <a:t> </a:t>
            </a:r>
            <a:r>
              <a:rPr lang="pl-PL" sz="1400" baseline="30000" dirty="0" smtClean="0"/>
              <a:t>2</a:t>
            </a:r>
            <a:r>
              <a:rPr lang="pl-PL" sz="1400" dirty="0" smtClean="0">
                <a:latin typeface="Calibri" panose="020F0502020204030204" pitchFamily="34" charset="0"/>
              </a:rPr>
              <a:t>:</a:t>
            </a:r>
          </a:p>
          <a:p>
            <a:pPr marL="447675" lvl="0" indent="-447675" algn="just"/>
            <a:endParaRPr lang="pl-PL" sz="1400" dirty="0" smtClean="0">
              <a:latin typeface="Calibri" panose="020F0502020204030204" pitchFamily="34" charset="0"/>
            </a:endParaRPr>
          </a:p>
          <a:p>
            <a:pPr marL="847725" lvl="0" indent="-400050" algn="just">
              <a:buAutoNum type="romanLcPeriod"/>
            </a:pPr>
            <a:r>
              <a:rPr lang="pl-PL" sz="1400" dirty="0" smtClean="0">
                <a:latin typeface="Calibri" panose="020F0502020204030204" pitchFamily="34" charset="0"/>
              </a:rPr>
              <a:t>podnoszące </a:t>
            </a:r>
            <a:r>
              <a:rPr lang="pl-PL" sz="1400" dirty="0">
                <a:latin typeface="Calibri" panose="020F0502020204030204" pitchFamily="34" charset="0"/>
              </a:rPr>
              <a:t>jakość edukacji przedszkolnej w zakresie kształcenia i rozwijania u dzieci w wieku przedszkolnym </a:t>
            </a:r>
            <a:r>
              <a:rPr lang="pl-PL" sz="1400" dirty="0" smtClean="0">
                <a:latin typeface="Calibri" panose="020F0502020204030204" pitchFamily="34" charset="0"/>
              </a:rPr>
              <a:t> kompetencji </a:t>
            </a:r>
            <a:r>
              <a:rPr lang="pl-PL" sz="1400" dirty="0">
                <a:latin typeface="Calibri" panose="020F0502020204030204" pitchFamily="34" charset="0"/>
              </a:rPr>
              <a:t>kluczowych niezbędnych na rynku pracy oraz właściwych postaw/umiejętności (kreatywności, innowacyjności oraz pracy zespołowej</a:t>
            </a:r>
            <a:r>
              <a:rPr lang="pl-PL" sz="1400" dirty="0" smtClean="0">
                <a:latin typeface="Calibri" panose="020F0502020204030204" pitchFamily="34" charset="0"/>
              </a:rPr>
              <a:t>),</a:t>
            </a:r>
          </a:p>
          <a:p>
            <a:pPr marL="847725" lvl="0" indent="-400050" algn="just">
              <a:buAutoNum type="romanLcPeriod"/>
            </a:pPr>
            <a:endParaRPr lang="pl-PL" sz="1400" dirty="0">
              <a:latin typeface="Calibri" panose="020F0502020204030204" pitchFamily="34" charset="0"/>
            </a:endParaRPr>
          </a:p>
          <a:p>
            <a:pPr marL="801688" lvl="0" indent="-354013"/>
            <a:r>
              <a:rPr lang="pl-PL" sz="1400" dirty="0" smtClean="0">
                <a:latin typeface="Calibri" panose="020F0502020204030204" pitchFamily="34" charset="0"/>
              </a:rPr>
              <a:t>ii.      wyrównujące </a:t>
            </a:r>
            <a:r>
              <a:rPr lang="pl-PL" sz="1400" dirty="0">
                <a:latin typeface="Calibri" panose="020F0502020204030204" pitchFamily="34" charset="0"/>
              </a:rPr>
              <a:t>szanse edukacyjne dzieci w wieku przedszkolnym </a:t>
            </a:r>
            <a:r>
              <a:rPr lang="pl-PL" sz="1400" dirty="0" smtClean="0">
                <a:latin typeface="Calibri" panose="020F0502020204030204" pitchFamily="34" charset="0"/>
              </a:rPr>
              <a:t>w </a:t>
            </a:r>
            <a:r>
              <a:rPr lang="pl-PL" sz="1400" dirty="0">
                <a:latin typeface="Calibri" panose="020F0502020204030204" pitchFamily="34" charset="0"/>
              </a:rPr>
              <a:t>zakresie stwierdzonych deficytów i/lub uwzględniające indywidualizację pracy z dzieckiem 3-4 letnim, w tym o specjalnych potrzebach edukacyjnych; </a:t>
            </a:r>
          </a:p>
          <a:p>
            <a:pPr lvl="0"/>
            <a:endParaRPr lang="pl-PL" sz="1000" b="1" dirty="0">
              <a:latin typeface="+mj-lt"/>
            </a:endParaRPr>
          </a:p>
          <a:p>
            <a:pPr marL="93663" lvl="0" indent="-93663"/>
            <a:r>
              <a:rPr lang="pl-PL" sz="1000" b="1" baseline="68000" dirty="0" smtClean="0">
                <a:latin typeface="+mj-lt"/>
              </a:rPr>
              <a:t>1 </a:t>
            </a:r>
            <a:r>
              <a:rPr lang="pl-PL" sz="1000" dirty="0" smtClean="0">
                <a:latin typeface="+mj-lt"/>
              </a:rPr>
              <a:t> </a:t>
            </a:r>
            <a:r>
              <a:rPr lang="pl-PL" sz="1000" dirty="0">
                <a:latin typeface="Calibri" panose="020F0502020204030204" pitchFamily="34" charset="0"/>
              </a:rPr>
              <a:t>Działania określone w pkt 1, lit. b), e), f) nie mogą być realizowane jako odrębny typ projektu. Interwencję określoną w lit b) i/lub e) i/lub f) należy łączyć z </a:t>
            </a:r>
            <a:r>
              <a:rPr lang="pl-PL" sz="1000" dirty="0" smtClean="0">
                <a:latin typeface="Calibri" panose="020F0502020204030204" pitchFamily="34" charset="0"/>
              </a:rPr>
              <a:t>         działaniami </a:t>
            </a:r>
            <a:r>
              <a:rPr lang="pl-PL" sz="1000" dirty="0">
                <a:latin typeface="Calibri" panose="020F0502020204030204" pitchFamily="34" charset="0"/>
              </a:rPr>
              <a:t>określonymi w lit. a) i/lub c) i/lub d). Beneficjent może zrezygnować ze stosowania się do powyższego wymogu pod warunkiem, że zapewni realizację jednego z działań określonych w lit. a)/ c)/ d) poza projektem.</a:t>
            </a:r>
            <a:endParaRPr lang="pl-PL" sz="1000" dirty="0" smtClean="0">
              <a:latin typeface="Calibri" panose="020F0502020204030204" pitchFamily="34" charset="0"/>
            </a:endParaRPr>
          </a:p>
          <a:p>
            <a:pPr marL="93663" lvl="0" indent="-93663"/>
            <a:r>
              <a:rPr lang="pl-PL" sz="1000" b="1" baseline="68000" dirty="0" smtClean="0">
                <a:latin typeface="+mj-lt"/>
              </a:rPr>
              <a:t>2</a:t>
            </a:r>
            <a:r>
              <a:rPr lang="pl-PL" sz="1000" dirty="0" smtClean="0">
                <a:latin typeface="+mj-lt"/>
              </a:rPr>
              <a:t> </a:t>
            </a:r>
            <a:r>
              <a:rPr lang="pl-PL" sz="1000" dirty="0">
                <a:latin typeface="Calibri" panose="020F0502020204030204" pitchFamily="34" charset="0"/>
              </a:rPr>
              <a:t>Szerszy zakres wsparcia, wykraczający poza ramy Wytycznych ministra właściwego ds. rozwoju regionalnego pn. </a:t>
            </a:r>
            <a:r>
              <a:rPr lang="pl-PL" sz="1000" i="1" dirty="0">
                <a:latin typeface="Calibri" panose="020F0502020204030204" pitchFamily="34" charset="0"/>
              </a:rPr>
              <a:t>Wytyczne w zakresie realizacji przedsięwzięć z </a:t>
            </a:r>
            <a:r>
              <a:rPr lang="pl-PL" sz="1000" i="1" dirty="0" smtClean="0">
                <a:latin typeface="Calibri" panose="020F0502020204030204" pitchFamily="34" charset="0"/>
              </a:rPr>
              <a:t>      udziałem </a:t>
            </a:r>
            <a:r>
              <a:rPr lang="pl-PL" sz="1000" i="1" dirty="0">
                <a:latin typeface="Calibri" panose="020F0502020204030204" pitchFamily="34" charset="0"/>
              </a:rPr>
              <a:t>środków Europejskiego Funduszu Społecznego w obszarze edukacji na lata 2014-2020</a:t>
            </a:r>
            <a:r>
              <a:rPr lang="pl-PL" sz="1000" dirty="0">
                <a:latin typeface="Calibri" panose="020F0502020204030204" pitchFamily="34" charset="0"/>
              </a:rPr>
              <a:t>, wynika z zapisów RPO WO 2014-2020</a:t>
            </a:r>
            <a:r>
              <a:rPr lang="pl-PL" sz="1000" dirty="0" smtClean="0">
                <a:latin typeface="Calibri" panose="020F0502020204030204" pitchFamily="34" charset="0"/>
              </a:rPr>
              <a:t>. </a:t>
            </a:r>
          </a:p>
          <a:p>
            <a:pPr marL="342900" lvl="0" indent="-342900">
              <a:buFont typeface="+mj-lt"/>
              <a:buAutoNum type="arabicPeriod"/>
            </a:pPr>
            <a:endParaRPr lang="pl-PL" sz="1400" dirty="0" smtClean="0"/>
          </a:p>
          <a:p>
            <a:pPr algn="just"/>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8</a:t>
            </a:fld>
            <a:endParaRPr lang="pl-PL" altLang="pl-PL"/>
          </a:p>
        </p:txBody>
      </p:sp>
    </p:spTree>
    <p:extLst>
      <p:ext uri="{BB962C8B-B14F-4D97-AF65-F5344CB8AC3E}">
        <p14:creationId xmlns:p14="http://schemas.microsoft.com/office/powerpoint/2010/main" xmlns="" val="1590076565"/>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Obraz 22"/>
          <p:cNvPicPr>
            <a:picLocks noChangeAspect="1" noChangeArrowheads="1"/>
          </p:cNvPicPr>
          <p:nvPr/>
        </p:nvPicPr>
        <p:blipFill>
          <a:blip r:embed="rId2" cstate="print">
            <a:extLst>
              <a:ext uri="{28A0092B-C50C-407E-A947-70E740481C1C}">
                <a14:useLocalDpi xmlns:a14="http://schemas.microsoft.com/office/drawing/2010/main" xmlns="" val="0"/>
              </a:ext>
            </a:extLst>
          </a:blip>
          <a:stretch>
            <a:fillRect/>
          </a:stretch>
        </p:blipFill>
        <p:spPr bwMode="auto">
          <a:xfrm>
            <a:off x="1828800" y="6061761"/>
            <a:ext cx="5291138" cy="635215"/>
          </a:xfrm>
          <a:prstGeom prst="rect">
            <a:avLst/>
          </a:prstGeom>
          <a:noFill/>
          <a:ln w="9525">
            <a:noFill/>
            <a:miter lim="800000"/>
            <a:headEnd/>
            <a:tailEnd/>
          </a:ln>
        </p:spPr>
      </p:pic>
      <p:sp>
        <p:nvSpPr>
          <p:cNvPr id="9" name="Prostokąt 8"/>
          <p:cNvSpPr/>
          <p:nvPr/>
        </p:nvSpPr>
        <p:spPr>
          <a:xfrm>
            <a:off x="0" y="0"/>
            <a:ext cx="9144000" cy="1052736"/>
          </a:xfrm>
          <a:prstGeom prst="rect">
            <a:avLst/>
          </a:prstGeom>
          <a:solidFill>
            <a:schemeClr val="accent1">
              <a:lumMod val="60000"/>
              <a:lumOff val="40000"/>
            </a:schemeClr>
          </a:solidFill>
          <a:ln w="3810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l-PL" dirty="0"/>
          </a:p>
        </p:txBody>
      </p:sp>
      <p:sp>
        <p:nvSpPr>
          <p:cNvPr id="11" name="Prostokąt zaokrąglony 10"/>
          <p:cNvSpPr/>
          <p:nvPr/>
        </p:nvSpPr>
        <p:spPr>
          <a:xfrm>
            <a:off x="214282" y="116631"/>
            <a:ext cx="8715436" cy="706027"/>
          </a:xfrm>
          <a:prstGeom prst="roundRect">
            <a:avLst/>
          </a:prstGeom>
          <a:ln w="44450">
            <a:solidFill>
              <a:schemeClr val="tx1"/>
            </a:solidFill>
          </a:ln>
          <a:effectLst>
            <a:glow rad="101600">
              <a:schemeClr val="accent6">
                <a:satMod val="175000"/>
                <a:alpha val="40000"/>
              </a:schemeClr>
            </a:glow>
            <a:outerShdw blurRad="50800" dist="38100" dir="5400000" algn="t" rotWithShape="0">
              <a:prstClr val="black">
                <a:alpha val="40000"/>
              </a:prstClr>
            </a:outerShdw>
            <a:softEdge rad="317500"/>
          </a:effectLst>
          <a:scene3d>
            <a:camera prst="orthographicFront">
              <a:rot lat="0" lon="0" rev="0"/>
            </a:camera>
            <a:lightRig rig="glow" dir="t">
              <a:rot lat="0" lon="0" rev="4800000"/>
            </a:lightRig>
          </a:scene3d>
          <a:sp3d prstMaterial="matte">
            <a:bevelT w="127000" h="63500" prst="riblet"/>
          </a:sp3d>
        </p:spPr>
        <p:style>
          <a:lnRef idx="2">
            <a:schemeClr val="accent6"/>
          </a:lnRef>
          <a:fillRef idx="1">
            <a:schemeClr val="lt1"/>
          </a:fillRef>
          <a:effectRef idx="0">
            <a:schemeClr val="accent6"/>
          </a:effectRef>
          <a:fontRef idx="minor">
            <a:schemeClr val="dk1"/>
          </a:fontRef>
        </p:style>
        <p:txBody>
          <a:bodyPr anchor="ctr"/>
          <a:lstStyle/>
          <a:p>
            <a:pPr algn="ctr" eaLnBrk="1" fontAlgn="auto" hangingPunct="1">
              <a:spcBef>
                <a:spcPts val="0"/>
              </a:spcBef>
              <a:spcAft>
                <a:spcPts val="0"/>
              </a:spcAft>
              <a:defRPr/>
            </a:pPr>
            <a:r>
              <a:rPr lang="pl-PL" sz="3200" b="1" dirty="0">
                <a:solidFill>
                  <a:schemeClr val="tx1"/>
                </a:solidFill>
              </a:rPr>
              <a:t>Wojewódzki Urząd Pracy w Opolu</a:t>
            </a:r>
          </a:p>
        </p:txBody>
      </p:sp>
      <p:sp>
        <p:nvSpPr>
          <p:cNvPr id="7177" name="Prostokąt 1"/>
          <p:cNvSpPr>
            <a:spLocks noChangeArrowheads="1"/>
          </p:cNvSpPr>
          <p:nvPr/>
        </p:nvSpPr>
        <p:spPr bwMode="auto">
          <a:xfrm>
            <a:off x="179512" y="1268760"/>
            <a:ext cx="8750206" cy="4832092"/>
          </a:xfrm>
          <a:prstGeom prst="rect">
            <a:avLst/>
          </a:prstGeom>
          <a:noFill/>
          <a:ln w="9525">
            <a:noFill/>
            <a:miter lim="800000"/>
            <a:headEnd/>
            <a:tailEnd/>
          </a:ln>
        </p:spPr>
        <p:txBody>
          <a:bodyPr wrap="square">
            <a:spAutoFit/>
          </a:bodyPr>
          <a:lstStyle/>
          <a:p>
            <a:pPr algn="ctr"/>
            <a:r>
              <a:rPr lang="pl-PL" altLang="pl-PL" sz="2000" b="1" u="sng" dirty="0" smtClean="0">
                <a:latin typeface="+mn-lt"/>
                <a:cs typeface="Arial" panose="020B0604020202020204" pitchFamily="34" charset="0"/>
              </a:rPr>
              <a:t>Przedmiot konkursu, w tym typy projektów</a:t>
            </a:r>
          </a:p>
          <a:p>
            <a:pPr algn="just"/>
            <a:r>
              <a:rPr lang="pl-PL" sz="1400" dirty="0" smtClean="0">
                <a:latin typeface="Calibri" panose="020F0502020204030204" pitchFamily="34" charset="0"/>
              </a:rPr>
              <a:t> </a:t>
            </a:r>
            <a:endParaRPr lang="pl-PL" sz="1400" dirty="0">
              <a:latin typeface="Calibri" panose="020F0502020204030204" pitchFamily="34" charset="0"/>
            </a:endParaRPr>
          </a:p>
          <a:p>
            <a:pPr marL="447675" lvl="0" indent="-177800" algn="just"/>
            <a:r>
              <a:rPr lang="pl-PL" sz="1400" b="1" dirty="0" smtClean="0">
                <a:latin typeface="Calibri" panose="020F0502020204030204" pitchFamily="34" charset="0"/>
              </a:rPr>
              <a:t>b)</a:t>
            </a:r>
            <a:r>
              <a:rPr lang="pl-PL" sz="1400" dirty="0"/>
              <a:t> </a:t>
            </a:r>
            <a:r>
              <a:rPr lang="pl-PL" sz="1400" dirty="0">
                <a:latin typeface="Calibri" panose="020F0502020204030204" pitchFamily="34" charset="0"/>
              </a:rPr>
              <a:t>doskonalenie umiejętności, kompetencji lub kwalifikacji nauczycieli ośrodków wychowania przedszkolnego do pracy z dziećmi w wieku przedszkolnym bez konieczności jednoczesnej realizacji zakresu wsparcia, o którym mowa w pkt 1 c) i d</a:t>
            </a:r>
            <a:r>
              <a:rPr lang="pl-PL" sz="1400" dirty="0" smtClean="0">
                <a:latin typeface="Calibri" panose="020F0502020204030204" pitchFamily="34" charset="0"/>
              </a:rPr>
              <a:t>)</a:t>
            </a:r>
            <a:r>
              <a:rPr lang="pl-PL" sz="1400" baseline="30000" dirty="0"/>
              <a:t> </a:t>
            </a:r>
            <a:r>
              <a:rPr lang="pl-PL" sz="1400" baseline="30000" dirty="0" smtClean="0"/>
              <a:t>3</a:t>
            </a:r>
            <a:r>
              <a:rPr lang="pl-PL" sz="1400" dirty="0">
                <a:latin typeface="Calibri" panose="020F0502020204030204" pitchFamily="34" charset="0"/>
              </a:rPr>
              <a:t> </a:t>
            </a:r>
            <a:r>
              <a:rPr lang="pl-PL" sz="1400" dirty="0" smtClean="0">
                <a:latin typeface="Calibri" panose="020F0502020204030204" pitchFamily="34" charset="0"/>
              </a:rPr>
              <a:t>, w zakresie:</a:t>
            </a:r>
          </a:p>
          <a:p>
            <a:pPr marL="447675" lvl="0" indent="-177800" algn="just"/>
            <a:endParaRPr lang="pl-PL" sz="1400" dirty="0" smtClean="0">
              <a:latin typeface="Calibri" panose="020F0502020204030204" pitchFamily="34" charset="0"/>
            </a:endParaRPr>
          </a:p>
          <a:p>
            <a:pPr marL="628650" lvl="0" indent="-180975" algn="just">
              <a:buAutoNum type="romanLcPeriod"/>
            </a:pPr>
            <a:r>
              <a:rPr lang="pl-PL" sz="1400" dirty="0" smtClean="0">
                <a:latin typeface="Calibri" panose="020F0502020204030204" pitchFamily="34" charset="0"/>
              </a:rPr>
              <a:t>stosowania </a:t>
            </a:r>
            <a:r>
              <a:rPr lang="pl-PL" sz="1400" dirty="0">
                <a:latin typeface="Calibri" panose="020F0502020204030204" pitchFamily="34" charset="0"/>
              </a:rPr>
              <a:t>metod i form organizacyjnych sprzyjających kształtowaniu i rozwijaniu u dzieci w wieku przedszkolnym kompetencji kluczowych niezbędnych na rynku pracy oraz właściwych postaw/umiejętności (kreatywności, innowacyjności oraz pracy zespołowej</a:t>
            </a:r>
            <a:r>
              <a:rPr lang="pl-PL" sz="1400" dirty="0" smtClean="0">
                <a:latin typeface="Calibri" panose="020F0502020204030204" pitchFamily="34" charset="0"/>
              </a:rPr>
              <a:t>),</a:t>
            </a:r>
          </a:p>
          <a:p>
            <a:pPr marL="447675" lvl="0" algn="just"/>
            <a:endParaRPr lang="pl-PL" sz="1400" dirty="0">
              <a:latin typeface="Calibri" panose="020F0502020204030204" pitchFamily="34" charset="0"/>
            </a:endParaRPr>
          </a:p>
          <a:p>
            <a:pPr marL="625475" lvl="0" indent="-177800" algn="just"/>
            <a:r>
              <a:rPr lang="pl-PL" sz="1400" dirty="0" smtClean="0">
                <a:latin typeface="Calibri" panose="020F0502020204030204" pitchFamily="34" charset="0"/>
              </a:rPr>
              <a:t>ii. wyrównywania </a:t>
            </a:r>
            <a:r>
              <a:rPr lang="pl-PL" sz="1400" dirty="0">
                <a:latin typeface="Calibri" panose="020F0502020204030204" pitchFamily="34" charset="0"/>
              </a:rPr>
              <a:t>stwierdzonych deficytów, w tym w szczególności z dziećmi ze specjalnymi potrzebami </a:t>
            </a:r>
            <a:r>
              <a:rPr lang="pl-PL" sz="1400" dirty="0" smtClean="0">
                <a:latin typeface="Calibri" panose="020F0502020204030204" pitchFamily="34" charset="0"/>
              </a:rPr>
              <a:t> edukacyjnymi </a:t>
            </a:r>
            <a:r>
              <a:rPr lang="pl-PL" sz="1400" dirty="0">
                <a:latin typeface="Calibri" panose="020F0502020204030204" pitchFamily="34" charset="0"/>
              </a:rPr>
              <a:t>oraz w zakresie współpracy nauczycieli z rodzicami, w tym radzenia sobie w sytuacjach trudnych;</a:t>
            </a:r>
          </a:p>
          <a:p>
            <a:pPr marL="447675" lvl="0" indent="-177800"/>
            <a:endParaRPr lang="pl-PL" sz="1400" dirty="0">
              <a:latin typeface="Calibri" panose="020F0502020204030204" pitchFamily="34" charset="0"/>
            </a:endParaRPr>
          </a:p>
          <a:p>
            <a:pPr lvl="0"/>
            <a:endParaRPr lang="pl-PL" sz="1400" dirty="0" smtClean="0"/>
          </a:p>
          <a:p>
            <a:pPr lvl="0"/>
            <a:endParaRPr lang="pl-PL" sz="1400" dirty="0"/>
          </a:p>
          <a:p>
            <a:pPr lvl="0"/>
            <a:endParaRPr lang="pl-PL" sz="1400" dirty="0" smtClean="0"/>
          </a:p>
          <a:p>
            <a:pPr marL="93663" lvl="0" indent="-93663"/>
            <a:r>
              <a:rPr lang="pl-PL" sz="1000" b="1" baseline="68000" dirty="0" smtClean="0">
                <a:latin typeface="+mj-lt"/>
              </a:rPr>
              <a:t>3 </a:t>
            </a:r>
            <a:r>
              <a:rPr lang="pl-PL" sz="1000" dirty="0">
                <a:latin typeface="Calibri" panose="020F0502020204030204" pitchFamily="34" charset="0"/>
              </a:rPr>
              <a:t>Szerszy zakres wsparcia, wykraczający poza ramy Wytycznych ministra właściwego ds. rozwoju regionalnego pn. </a:t>
            </a:r>
            <a:r>
              <a:rPr lang="pl-PL" sz="1000" i="1" dirty="0">
                <a:latin typeface="Calibri" panose="020F0502020204030204" pitchFamily="34" charset="0"/>
              </a:rPr>
              <a:t>Wytyczne w zakresie realizacji przedsięwzięć z udziałem środków Europejskiego Funduszu Społecznego w obszarze edukacji na lata 2014-2020</a:t>
            </a:r>
            <a:r>
              <a:rPr lang="pl-PL" sz="1000" dirty="0">
                <a:latin typeface="Calibri" panose="020F0502020204030204" pitchFamily="34" charset="0"/>
              </a:rPr>
              <a:t>, wynika z zapisów RPO WO 2014-2020.</a:t>
            </a:r>
          </a:p>
          <a:p>
            <a:pPr marL="342900" lvl="0" indent="-342900">
              <a:buFont typeface="+mj-lt"/>
              <a:buAutoNum type="arabicPeriod"/>
            </a:pPr>
            <a:endParaRPr lang="pl-PL" sz="1400" dirty="0" smtClean="0"/>
          </a:p>
          <a:p>
            <a:pPr algn="just"/>
            <a:endParaRPr lang="pl-PL" altLang="pl-PL" sz="1400" dirty="0" smtClean="0">
              <a:latin typeface="+mj-lt"/>
              <a:cs typeface="Times New Roman" pitchFamily="18" charset="0"/>
            </a:endParaRPr>
          </a:p>
          <a:p>
            <a:pPr algn="just"/>
            <a:endParaRPr lang="pl-PL" altLang="pl-PL" sz="1600" dirty="0">
              <a:latin typeface="Calibri" pitchFamily="34" charset="0"/>
              <a:cs typeface="Times New Roman" pitchFamily="18" charset="0"/>
            </a:endParaRPr>
          </a:p>
        </p:txBody>
      </p:sp>
      <p:sp>
        <p:nvSpPr>
          <p:cNvPr id="2" name="Symbol zastępczy numeru slajdu 1"/>
          <p:cNvSpPr>
            <a:spLocks noGrp="1"/>
          </p:cNvSpPr>
          <p:nvPr>
            <p:ph type="sldNum" sz="quarter" idx="12"/>
          </p:nvPr>
        </p:nvSpPr>
        <p:spPr/>
        <p:txBody>
          <a:bodyPr/>
          <a:lstStyle/>
          <a:p>
            <a:fld id="{E7DF194F-FC7D-43B2-A93E-2F6BC4B6766C}" type="slidenum">
              <a:rPr lang="pl-PL" altLang="pl-PL" smtClean="0"/>
              <a:pPr/>
              <a:t>9</a:t>
            </a:fld>
            <a:endParaRPr lang="pl-PL" altLang="pl-PL"/>
          </a:p>
        </p:txBody>
      </p:sp>
    </p:spTree>
    <p:extLst>
      <p:ext uri="{BB962C8B-B14F-4D97-AF65-F5344CB8AC3E}">
        <p14:creationId xmlns:p14="http://schemas.microsoft.com/office/powerpoint/2010/main" xmlns="" val="111196374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10581</TotalTime>
  <Words>5001</Words>
  <Application>Microsoft Office PowerPoint</Application>
  <PresentationFormat>Pokaz na ekranie (4:3)</PresentationFormat>
  <Paragraphs>1405</Paragraphs>
  <Slides>77</Slides>
  <Notes>2</Notes>
  <HiddenSlides>0</HiddenSlides>
  <MMClips>0</MMClips>
  <ScaleCrop>false</ScaleCrop>
  <HeadingPairs>
    <vt:vector size="4" baseType="variant">
      <vt:variant>
        <vt:lpstr>Motyw</vt:lpstr>
      </vt:variant>
      <vt:variant>
        <vt:i4>2</vt:i4>
      </vt:variant>
      <vt:variant>
        <vt:lpstr>Tytuły slajdów</vt:lpstr>
      </vt:variant>
      <vt:variant>
        <vt:i4>77</vt:i4>
      </vt:variant>
    </vt:vector>
  </HeadingPairs>
  <TitlesOfParts>
    <vt:vector size="79" baseType="lpstr">
      <vt:lpstr>Motyw pakietu Office</vt:lpstr>
      <vt:lpstr>1_Motyw pakietu Office</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lpstr>Slajd 37</vt:lpstr>
      <vt:lpstr>Slajd 38</vt:lpstr>
      <vt:lpstr>Slajd 39</vt:lpstr>
      <vt:lpstr>Slajd 40</vt:lpstr>
      <vt:lpstr>Slajd 41</vt:lpstr>
      <vt:lpstr>Slajd 42</vt:lpstr>
      <vt:lpstr>Slajd 43</vt:lpstr>
      <vt:lpstr>Slajd 44</vt:lpstr>
      <vt:lpstr>Slajd 45</vt:lpstr>
      <vt:lpstr>Slajd 46</vt:lpstr>
      <vt:lpstr>Slajd 47</vt:lpstr>
      <vt:lpstr>Slajd 48</vt:lpstr>
      <vt:lpstr>Slajd 49</vt:lpstr>
      <vt:lpstr>Slajd 50</vt:lpstr>
      <vt:lpstr>Slajd 51</vt:lpstr>
      <vt:lpstr>Slajd 52</vt:lpstr>
      <vt:lpstr>Slajd 53</vt:lpstr>
      <vt:lpstr>Slajd 54</vt:lpstr>
      <vt:lpstr>Slajd 55</vt:lpstr>
      <vt:lpstr>Slajd 56</vt:lpstr>
      <vt:lpstr>Slajd 57</vt:lpstr>
      <vt:lpstr>Slajd 58</vt:lpstr>
      <vt:lpstr>Slajd 59</vt:lpstr>
      <vt:lpstr>Slajd 60</vt:lpstr>
      <vt:lpstr>Slajd 61</vt:lpstr>
      <vt:lpstr>Slajd 62</vt:lpstr>
      <vt:lpstr>Slajd 63</vt:lpstr>
      <vt:lpstr>Slajd 64</vt:lpstr>
      <vt:lpstr>Slajd 65</vt:lpstr>
      <vt:lpstr>Slajd 66</vt:lpstr>
      <vt:lpstr>Slajd 67</vt:lpstr>
      <vt:lpstr>Slajd 68</vt:lpstr>
      <vt:lpstr>Slajd 69</vt:lpstr>
      <vt:lpstr>Slajd 70</vt:lpstr>
      <vt:lpstr>Slajd 71</vt:lpstr>
      <vt:lpstr>Slajd 72</vt:lpstr>
      <vt:lpstr>Slajd 73</vt:lpstr>
      <vt:lpstr>Slajd 74</vt:lpstr>
      <vt:lpstr>Slajd 75</vt:lpstr>
      <vt:lpstr>Slajd 76</vt:lpstr>
      <vt:lpstr>Slajd 77</vt:lpstr>
    </vt:vector>
  </TitlesOfParts>
  <Company>WUP OPOLE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m.swiecicka</dc:creator>
  <cp:lastModifiedBy>e.tarlinska</cp:lastModifiedBy>
  <cp:revision>1025</cp:revision>
  <cp:lastPrinted>2017-09-08T08:44:41Z</cp:lastPrinted>
  <dcterms:created xsi:type="dcterms:W3CDTF">2013-10-01T06:15:47Z</dcterms:created>
  <dcterms:modified xsi:type="dcterms:W3CDTF">2017-11-20T08:55:21Z</dcterms:modified>
</cp:coreProperties>
</file>