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424" r:id="rId3"/>
    <p:sldId id="439" r:id="rId4"/>
    <p:sldId id="574" r:id="rId5"/>
    <p:sldId id="606" r:id="rId6"/>
    <p:sldId id="607" r:id="rId7"/>
    <p:sldId id="608" r:id="rId8"/>
    <p:sldId id="609" r:id="rId9"/>
    <p:sldId id="610" r:id="rId10"/>
    <p:sldId id="635" r:id="rId11"/>
    <p:sldId id="611" r:id="rId12"/>
    <p:sldId id="612" r:id="rId13"/>
    <p:sldId id="613" r:id="rId14"/>
    <p:sldId id="614" r:id="rId15"/>
    <p:sldId id="615" r:id="rId16"/>
    <p:sldId id="542" r:id="rId17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rawska" initials="a" lastIdx="28" clrIdx="0"/>
  <p:cmAuthor id="1" name="G. Syska" initials="GS" lastIdx="17" clrIdx="1"/>
  <p:cmAuthor id="2" name="a.bednarek" initials="a" lastIdx="9" clrIdx="2"/>
  <p:cmAuthor id="3" name="K. Hemon" initials="KH" lastIdx="3" clrIdx="3">
    <p:extLst/>
  </p:cmAuthor>
  <p:cmAuthor id="4" name="E. Wesoła" initials="EW" lastIdx="13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9C1"/>
    <a:srgbClr val="CEEC70"/>
    <a:srgbClr val="B1C7E1"/>
    <a:srgbClr val="618DC3"/>
    <a:srgbClr val="779DCB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20" autoAdjust="0"/>
    <p:restoredTop sz="94660"/>
  </p:normalViewPr>
  <p:slideViewPr>
    <p:cSldViewPr>
      <p:cViewPr varScale="1">
        <p:scale>
          <a:sx n="103" d="100"/>
          <a:sy n="103" d="100"/>
        </p:scale>
        <p:origin x="13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5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4ECEE1-C649-49FB-939C-700FA6C5EDA8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3F88AD-AFC0-4AC6-A29D-E34610CBCB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705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6A718A-DA2F-4202-A9DA-C46AAF4B8A32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8586CD-F6B1-4BDC-AEDA-A27618093E7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39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DEA96D-DA58-420F-BD00-37C6E962AFE1}" type="slidenum">
              <a:rPr lang="pl-PL" altLang="pl-PL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26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18771-5418-4FB1-981E-BB18B548AEEB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C452-EB1B-45F8-8182-C8F6BC9E24F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34E3D-31E4-46F3-B312-1704CF2094A4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B2DC-9174-4C79-99CC-25666584960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EA3D4-C51B-4172-99E2-A5A3872EDE57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3A7F1-9C4E-4A6B-9904-C379B952B4C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C19BC-F5D7-4F17-961B-C6FC4F87A09D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B37F1-EA02-494D-BCF2-5A20CF9E585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D4CD-289F-4706-ACAD-E0C112C4C57B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C535-DE0A-4D77-A9DA-C10F5FE73F8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48F1A-EC55-4B61-AD5A-A2519CC07B8E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3DFB6-3394-4990-A77B-E31D14E632B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FCB8-7DF6-4659-BDEE-1B1D3650ECA7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ED4F-7326-4425-828F-2AB932D15C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C1DE-C614-403D-A8E5-715CAEFEAA50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A5F58-3BF8-466C-9057-F3FDD04EA82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20BAB-0298-41D2-A7AB-EC0FFAE05DD8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7CC59-2EE6-4FE4-9F14-88677511BAF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6A012-F236-4C2C-9A49-8CB195080498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194F-FC7D-43B2-A93E-2F6BC4B6766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A4B2A-E237-4472-82FC-16531B2142A3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C58ED-18D9-4965-9662-7310D566526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F374-5A06-49AA-9BCC-6A2567FAA0EE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0F272-4410-428B-B83A-C552716E877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3C98D-0DC8-44CC-BD0F-FCCDD9123350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0259C-C3DD-4330-ABC6-04856951779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1BC39-BCA0-42C0-9DA8-043CC7375758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0964-F3E0-440D-BF5F-E3EE5C28736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9E60-462C-400C-966E-B4DC1513AD03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A89CF-D389-4F3F-A90D-5E0056501CA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92425-0C72-449E-AC10-2A75D88A7FF9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4F47-4AE7-499E-91AC-5461BF0782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82AF-22F1-43F9-9A13-8EBC3830814E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91CB-023F-427F-B3D3-13E70CCF892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94D40-B8F9-4CDE-87D6-5F1FC45B76DB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504A-D863-49B4-BA2A-773CE771A32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35359-AE47-4437-BBAB-F0347D124319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20B2A-768A-41A4-8790-9B18B2A5504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B611-6657-48AE-8394-65073BA3BBF4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09A5-D7DC-4975-883A-36C0950403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6074C-5DAC-4882-84A0-04640613C32E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8651F-C2E2-4A0E-86B8-608E5CB828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A9903-B53E-45CC-9D01-F0A2F2FB0039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3986-8538-423A-B475-B56DCC3F83E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20BD31-E4A4-4A92-94BA-409862BADBD9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A76CA4-82E5-4D33-9BC7-6C1534D894D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368D247-3ED6-46FB-9975-6EBDA1F253E5}" type="datetimeFigureOut">
              <a:rPr lang="pl-PL"/>
              <a:pPr>
                <a:defRPr/>
              </a:pPr>
              <a:t>21.11.2017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15D1960-F112-4533-BE43-E75D880873F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a 3"/>
          <p:cNvGrpSpPr>
            <a:grpSpLocks/>
          </p:cNvGrpSpPr>
          <p:nvPr/>
        </p:nvGrpSpPr>
        <p:grpSpPr bwMode="auto">
          <a:xfrm>
            <a:off x="1000125" y="857250"/>
            <a:ext cx="6888163" cy="4537075"/>
            <a:chOff x="-1" y="1"/>
            <a:chExt cx="6888089" cy="4536504"/>
          </a:xfrm>
        </p:grpSpPr>
        <p:sp>
          <p:nvSpPr>
            <p:cNvPr id="5" name="Schemat blokowy: operacja ręczna 4"/>
            <p:cNvSpPr/>
            <p:nvPr/>
          </p:nvSpPr>
          <p:spPr>
            <a:xfrm rot="16200000">
              <a:off x="1175792" y="-1175792"/>
              <a:ext cx="4536504" cy="6888089"/>
            </a:xfrm>
            <a:prstGeom prst="flowChartManualOperati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chemat blokowy: operacja ręczna 4"/>
            <p:cNvSpPr/>
            <p:nvPr/>
          </p:nvSpPr>
          <p:spPr>
            <a:xfrm>
              <a:off x="-1" y="907937"/>
              <a:ext cx="6888089" cy="27206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43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PROJEKTY EDUKACYJNE - NOWE PODEJŚCIE </a:t>
              </a:r>
              <a:br>
                <a:rPr lang="pl-PL" sz="43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</a:br>
              <a:r>
                <a:rPr lang="pl-PL" sz="43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W RAMACH RPO WO 2014-2020</a:t>
              </a:r>
              <a:endParaRPr lang="pl-PL" sz="43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5123" name="Grupa 7"/>
          <p:cNvGrpSpPr>
            <a:grpSpLocks/>
          </p:cNvGrpSpPr>
          <p:nvPr/>
        </p:nvGrpSpPr>
        <p:grpSpPr bwMode="auto">
          <a:xfrm rot="10800000">
            <a:off x="3643313" y="4357688"/>
            <a:ext cx="4733925" cy="1439862"/>
            <a:chOff x="-1" y="-2"/>
            <a:chExt cx="6343160" cy="4064001"/>
          </a:xfrm>
        </p:grpSpPr>
        <p:sp>
          <p:nvSpPr>
            <p:cNvPr id="8" name="Schemat blokowy: operacja ręczna 7"/>
            <p:cNvSpPr/>
            <p:nvPr/>
          </p:nvSpPr>
          <p:spPr>
            <a:xfrm rot="16200000">
              <a:off x="1122561" y="-1016205"/>
              <a:ext cx="4064001" cy="6096411"/>
            </a:xfrm>
            <a:prstGeom prst="flowChartManualOperation">
              <a:avLst/>
            </a:prstGeom>
            <a:solidFill>
              <a:srgbClr val="FF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chemat blokowy: operacja ręczna 4"/>
            <p:cNvSpPr/>
            <p:nvPr/>
          </p:nvSpPr>
          <p:spPr>
            <a:xfrm rot="10800000">
              <a:off x="1" y="812798"/>
              <a:ext cx="6343158" cy="2438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 eaLnBrk="1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Opole, 20 listopada 2017 r.</a:t>
              </a:r>
            </a:p>
          </p:txBody>
        </p:sp>
      </p:grpSp>
      <p:pic>
        <p:nvPicPr>
          <p:cNvPr id="5124" name="Obraz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6263" y="5843480"/>
            <a:ext cx="5291137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785786" y="6429396"/>
            <a:ext cx="73580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Szkolenie współfinansowane przez Unię Europejską w ramach Europejskiego Funduszu Społecznego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77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II. Realizacja projektu EFS przez </a:t>
            </a:r>
            <a:r>
              <a:rPr lang="pl-PL" sz="19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podmiot niepubliczny </a:t>
            </a:r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organ prowadzący szkołę niepubliczną lub organ prowadzący szkołę publiczną niebędący jednostką samorządu terytorialnego </a:t>
            </a:r>
          </a:p>
          <a:p>
            <a:pPr algn="ctr"/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pl-PL" dirty="0">
                <a:latin typeface="Calibri" panose="020F0502020204030204" pitchFamily="34" charset="0"/>
              </a:rPr>
              <a:t>Przepisy art.35a ustawy </a:t>
            </a:r>
            <a:r>
              <a:rPr lang="pl-PL" i="1" dirty="0">
                <a:latin typeface="Calibri" panose="020F0502020204030204" pitchFamily="34" charset="0"/>
              </a:rPr>
              <a:t>Karta Nauczyciela </a:t>
            </a:r>
            <a:r>
              <a:rPr lang="pl-PL" dirty="0">
                <a:latin typeface="Calibri" panose="020F0502020204030204" pitchFamily="34" charset="0"/>
              </a:rPr>
              <a:t>i art.16 ustawy </a:t>
            </a:r>
            <a:r>
              <a:rPr lang="pl-PL" i="1" dirty="0">
                <a:latin typeface="Calibri" panose="020F0502020204030204" pitchFamily="34" charset="0"/>
              </a:rPr>
              <a:t>Prawo oświatowe </a:t>
            </a:r>
            <a:r>
              <a:rPr lang="pl-PL" u="sng" dirty="0">
                <a:latin typeface="Calibri" panose="020F0502020204030204" pitchFamily="34" charset="0"/>
              </a:rPr>
              <a:t>nie mają zastosowania do szkół</a:t>
            </a:r>
            <a:r>
              <a:rPr lang="pl-PL" dirty="0">
                <a:latin typeface="Calibri" panose="020F0502020204030204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400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Niepublicznych o uprawnieniach szkoły publicznej,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Publicznych prowadzonych przez osoby fizyczne lub osoby prawne nie będące jednostkami samorządu terytorialnego.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pPr algn="just"/>
            <a:r>
              <a:rPr lang="pl-PL" dirty="0">
                <a:latin typeface="Calibri" panose="020F0502020204030204" pitchFamily="34" charset="0"/>
              </a:rPr>
              <a:t>W sytuacji, w której np. stowarzyszenie (beneficjent) jest organem prowadzącym szkoły niepublicznej o uprawnieniach szkoły publicznej, której uczniowie zostali objęci projektem EFS, </a:t>
            </a:r>
            <a:r>
              <a:rPr lang="pl-PL" u="sng" dirty="0">
                <a:latin typeface="Calibri" panose="020F0502020204030204" pitchFamily="34" charset="0"/>
              </a:rPr>
              <a:t>stowarzyszenie może </a:t>
            </a:r>
            <a:r>
              <a:rPr lang="pl-PL" dirty="0">
                <a:latin typeface="Calibri" panose="020F0502020204030204" pitchFamily="34" charset="0"/>
              </a:rPr>
              <a:t>w ramach podstawowej działalności szkoły </a:t>
            </a:r>
            <a:r>
              <a:rPr lang="pl-PL" u="sng" dirty="0">
                <a:latin typeface="Calibri" panose="020F0502020204030204" pitchFamily="34" charset="0"/>
              </a:rPr>
              <a:t>zatrudniać nauczycieli i inne osoby do prowadzenia zajęć lekcyjnych w szkole na podstawie stosunku pracy lub umów cywilnoprawych</a:t>
            </a:r>
            <a:r>
              <a:rPr lang="pl-PL" dirty="0">
                <a:latin typeface="Calibri" panose="020F0502020204030204" pitchFamily="34" charset="0"/>
              </a:rPr>
              <a:t>, gdyż ustawa –</a:t>
            </a:r>
            <a:r>
              <a:rPr lang="pl-PL" i="1" dirty="0">
                <a:latin typeface="Calibri" panose="020F0502020204030204" pitchFamily="34" charset="0"/>
              </a:rPr>
              <a:t>Karta Nauczyciela </a:t>
            </a:r>
            <a:r>
              <a:rPr lang="pl-PL" dirty="0">
                <a:latin typeface="Calibri" panose="020F0502020204030204" pitchFamily="34" charset="0"/>
              </a:rPr>
              <a:t>w tym przypadku nie będzie miała zastosowania.</a:t>
            </a:r>
            <a:endParaRPr lang="pl-PL" altLang="pl-PL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dirty="0">
              <a:latin typeface="Calibri" panose="020F0502020204030204" pitchFamily="34" charset="0"/>
            </a:endParaRPr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14086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28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III. Realizacja projektu EFS przez podmiot prywatny (beneficjent) –nie będący organem prowadzącym szkoły</a:t>
            </a:r>
          </a:p>
          <a:p>
            <a:pPr algn="ctr"/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pl-PL" dirty="0">
                <a:latin typeface="Calibri" panose="020F0502020204030204" pitchFamily="34" charset="0"/>
              </a:rPr>
              <a:t>W sytuacji, gdy </a:t>
            </a:r>
            <a:r>
              <a:rPr lang="pl-PL" b="1" dirty="0">
                <a:latin typeface="Calibri" panose="020F0502020204030204" pitchFamily="34" charset="0"/>
              </a:rPr>
              <a:t>beneficjentem projektu EFS jest podmiot prywatny </a:t>
            </a:r>
            <a:r>
              <a:rPr lang="pl-PL" dirty="0">
                <a:latin typeface="Calibri" panose="020F0502020204030204" pitchFamily="34" charset="0"/>
              </a:rPr>
              <a:t>nie będący organem prowadzącym szkoły, </a:t>
            </a:r>
            <a:r>
              <a:rPr lang="pl-PL" u="sng" dirty="0">
                <a:solidFill>
                  <a:schemeClr val="accent2"/>
                </a:solidFill>
                <a:latin typeface="Calibri" panose="020F0502020204030204" pitchFamily="34" charset="0"/>
              </a:rPr>
              <a:t>projekt musi być realizowany w partnerstwie</a:t>
            </a:r>
            <a:r>
              <a:rPr lang="pl-PL" dirty="0">
                <a:latin typeface="Calibri" panose="020F0502020204030204" pitchFamily="34" charset="0"/>
              </a:rPr>
              <a:t>, w rozumieniu art.33 ustawy wdrożeniowej, </a:t>
            </a:r>
            <a:r>
              <a:rPr lang="pl-PL" u="sng" dirty="0">
                <a:solidFill>
                  <a:schemeClr val="accent2"/>
                </a:solidFill>
                <a:latin typeface="Calibri" panose="020F0502020204030204" pitchFamily="34" charset="0"/>
              </a:rPr>
              <a:t>z organem/organami prowadzącymi szkoły.</a:t>
            </a:r>
          </a:p>
          <a:p>
            <a:endParaRPr lang="pl-PL" sz="14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</a:rPr>
              <a:t>W przypadku, gdy partnerem podmiotu prywatnego (firmy) będącego beneficjentem jest: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Szkoła publiczna – jest ona zobowiązana do zatrudniania nauczycieli w sposób opisany </a:t>
            </a:r>
            <a:br>
              <a:rPr lang="pl-PL" dirty="0">
                <a:latin typeface="Calibri" panose="020F0502020204030204" pitchFamily="34" charset="0"/>
              </a:rPr>
            </a:br>
            <a:r>
              <a:rPr lang="pl-PL" dirty="0">
                <a:latin typeface="Calibri" panose="020F0502020204030204" pitchFamily="34" charset="0"/>
              </a:rPr>
              <a:t>w pkt I., co oznacza, że podział zadań w partnerstwie powinien to zakładać i </a:t>
            </a:r>
            <a:r>
              <a:rPr lang="pl-PL" u="sng" dirty="0">
                <a:latin typeface="Calibri" panose="020F0502020204030204" pitchFamily="34" charset="0"/>
              </a:rPr>
              <a:t>nie może dochodzić do sytuacji angażowania przez beneficjenta pracowników partnera (nauczycieli z danej szkoły)</a:t>
            </a:r>
            <a:r>
              <a:rPr lang="pl-PL" dirty="0">
                <a:latin typeface="Calibri" panose="020F0502020204030204" pitchFamily="34" charset="0"/>
              </a:rPr>
              <a:t>; </a:t>
            </a:r>
          </a:p>
          <a:p>
            <a:pPr algn="just"/>
            <a:endParaRPr lang="pl-PL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Szkoła niepubliczna – jest ona zobowiązana do zatrudniania nauczycieli w sposób opisany w pkt II.</a:t>
            </a:r>
          </a:p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98271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155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1043608" y="1628800"/>
            <a:ext cx="208823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/>
              <a:t>Szkoła niepubliczna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5868144" y="1652735"/>
            <a:ext cx="216024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/>
              <a:t>Podmiot prywatny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1547664" y="3015721"/>
            <a:ext cx="2448272" cy="124584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>
                <a:latin typeface="Calibri" panose="020F0502020204030204" pitchFamily="34" charset="0"/>
              </a:rPr>
              <a:t>Nie ma zastosowania </a:t>
            </a:r>
            <a:r>
              <a:rPr lang="pl-PL" sz="1400" i="1" dirty="0">
                <a:latin typeface="Calibri" panose="020F0502020204030204" pitchFamily="34" charset="0"/>
              </a:rPr>
              <a:t>Karta Nauczyciela</a:t>
            </a:r>
            <a:r>
              <a:rPr lang="pl-PL" sz="1400" dirty="0">
                <a:latin typeface="Calibri" panose="020F0502020204030204" pitchFamily="34" charset="0"/>
              </a:rPr>
              <a:t>(art. 35a) oraz </a:t>
            </a:r>
            <a:r>
              <a:rPr lang="pl-PL" sz="1400" i="1" dirty="0">
                <a:latin typeface="Calibri" panose="020F0502020204030204" pitchFamily="34" charset="0"/>
              </a:rPr>
              <a:t>Ustawa </a:t>
            </a:r>
            <a:r>
              <a:rPr lang="pl-PL" sz="1400" i="1" dirty="0" smtClean="0">
                <a:latin typeface="Calibri" panose="020F0502020204030204" pitchFamily="34" charset="0"/>
              </a:rPr>
              <a:t>Prawo oświatowe </a:t>
            </a:r>
            <a:r>
              <a:rPr lang="pl-PL" sz="1400" dirty="0" smtClean="0">
                <a:latin typeface="Calibri" panose="020F0502020204030204" pitchFamily="34" charset="0"/>
              </a:rPr>
              <a:t>(art</a:t>
            </a:r>
            <a:r>
              <a:rPr lang="pl-PL" sz="1400" dirty="0">
                <a:latin typeface="Calibri" panose="020F0502020204030204" pitchFamily="34" charset="0"/>
              </a:rPr>
              <a:t>. </a:t>
            </a:r>
            <a:r>
              <a:rPr lang="pl-PL" sz="1400" dirty="0" smtClean="0">
                <a:latin typeface="Calibri" panose="020F0502020204030204" pitchFamily="34" charset="0"/>
              </a:rPr>
              <a:t>16)</a:t>
            </a: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1619672" y="4628361"/>
            <a:ext cx="2376264" cy="96087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400" dirty="0"/>
              <a:t>Zatrudnienie nauczyciela:</a:t>
            </a:r>
          </a:p>
          <a:p>
            <a:r>
              <a:rPr lang="pl-PL" sz="1400" dirty="0"/>
              <a:t>a) umowa o pracę,</a:t>
            </a:r>
          </a:p>
          <a:p>
            <a:r>
              <a:rPr lang="pl-PL" sz="1400" dirty="0"/>
              <a:t>b) umowa cywilnoprawna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6156176" y="2733869"/>
            <a:ext cx="2448272" cy="119918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/>
              <a:t>Powinien realizować projekt w partnerstwie </a:t>
            </a:r>
            <a:br>
              <a:rPr lang="pl-PL" sz="1400" dirty="0"/>
            </a:br>
            <a:r>
              <a:rPr lang="pl-PL" sz="1400" dirty="0"/>
              <a:t>z organami prowadzącymi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6156176" y="4261561"/>
            <a:ext cx="2520280" cy="1800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400" dirty="0"/>
              <a:t>Zatrudnianie nauczyciela przez szkołę –na podstawie:</a:t>
            </a:r>
          </a:p>
          <a:p>
            <a:r>
              <a:rPr lang="pl-PL" sz="1400" dirty="0"/>
              <a:t>a) Karty Nauczyciela / zgodnie z prawem oświatowym –gdy organem jest JST</a:t>
            </a:r>
          </a:p>
          <a:p>
            <a:r>
              <a:rPr lang="pl-PL" sz="1400" dirty="0"/>
              <a:t>b) Kodeksu pracy / kodeksu cywilnego </a:t>
            </a:r>
          </a:p>
        </p:txBody>
      </p:sp>
      <p:cxnSp>
        <p:nvCxnSpPr>
          <p:cNvPr id="10" name="Łącznik łamany 9"/>
          <p:cNvCxnSpPr>
            <a:stCxn id="2" idx="1"/>
            <a:endCxn id="5" idx="1"/>
          </p:cNvCxnSpPr>
          <p:nvPr/>
        </p:nvCxnSpPr>
        <p:spPr>
          <a:xfrm rot="10800000" flipH="1" flipV="1">
            <a:off x="1043608" y="2085999"/>
            <a:ext cx="576064" cy="3022801"/>
          </a:xfrm>
          <a:prstGeom prst="bentConnector3">
            <a:avLst>
              <a:gd name="adj1" fmla="val -396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łamany 12"/>
          <p:cNvCxnSpPr>
            <a:stCxn id="3" idx="1"/>
            <a:endCxn id="7" idx="1"/>
          </p:cNvCxnSpPr>
          <p:nvPr/>
        </p:nvCxnSpPr>
        <p:spPr>
          <a:xfrm rot="10800000" flipH="1" flipV="1">
            <a:off x="5868144" y="2109935"/>
            <a:ext cx="288032" cy="3051726"/>
          </a:xfrm>
          <a:prstGeom prst="bentConnector3">
            <a:avLst>
              <a:gd name="adj1" fmla="val -793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>
            <a:endCxn id="4" idx="1"/>
          </p:cNvCxnSpPr>
          <p:nvPr/>
        </p:nvCxnSpPr>
        <p:spPr>
          <a:xfrm flipV="1">
            <a:off x="827584" y="3638641"/>
            <a:ext cx="720080" cy="6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5652120" y="34290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36799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13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IV. Realizacja projektu EFS w zakresie tworzenia miejsc wychowania przedszkolnego lub wydłużenia czasu pracy przedszkola</a:t>
            </a:r>
          </a:p>
          <a:p>
            <a:pPr algn="ctr"/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Przepisy art.35a ustawy </a:t>
            </a:r>
            <a:r>
              <a:rPr lang="pl-PL" i="1" dirty="0">
                <a:latin typeface="Calibri" panose="020F0502020204030204" pitchFamily="34" charset="0"/>
              </a:rPr>
              <a:t>Karta Nauczyciela </a:t>
            </a:r>
            <a:r>
              <a:rPr lang="pl-PL" dirty="0">
                <a:latin typeface="Calibri" panose="020F0502020204030204" pitchFamily="34" charset="0"/>
              </a:rPr>
              <a:t>jak i art.16 ustawy </a:t>
            </a:r>
            <a:r>
              <a:rPr lang="pl-PL" i="1" dirty="0">
                <a:latin typeface="Calibri" panose="020F0502020204030204" pitchFamily="34" charset="0"/>
              </a:rPr>
              <a:t>Prawo oświatowe </a:t>
            </a:r>
            <a:r>
              <a:rPr lang="pl-PL" dirty="0">
                <a:latin typeface="Calibri" panose="020F0502020204030204" pitchFamily="34" charset="0"/>
              </a:rPr>
              <a:t>nie mają zastosowania do działań związanych z zatrudnianiem nauczycieli, jako personelu nowo utworzonych w ramach realizowanego projektu podmiotów (np. nowych miejsc wychowania przedszkolnego).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W przypadku takich projektów zakres wsparcia jest znacznie szerszy, gdyż ich celem nie jest wyłącznie poszerzenie oferty zajęć w danej placówce, lecz tworzenie nowych (dodatkowych) miejsc przedszkolnych, które bez dodatkowych środków EFS nie mogłyby zostać zrealizowane.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Z tego względu zgodnie z </a:t>
            </a:r>
            <a:r>
              <a:rPr lang="pl-PL" i="1" dirty="0">
                <a:latin typeface="Calibri" panose="020F0502020204030204" pitchFamily="34" charset="0"/>
              </a:rPr>
              <a:t>Wytycznymi w obszarze edukacji </a:t>
            </a:r>
            <a:r>
              <a:rPr lang="pl-PL" dirty="0">
                <a:latin typeface="Calibri" panose="020F0502020204030204" pitchFamily="34" charset="0"/>
              </a:rPr>
              <a:t>zakres wsparcia udzielanego w ramach regionalnych programów operacyjnych na rzecz wychowania przedszkolnego obejmuje:</a:t>
            </a:r>
          </a:p>
          <a:p>
            <a:pPr marL="285750" indent="-15875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   tworzenie nowych miejsc wychowania przedszkolnego,</a:t>
            </a:r>
          </a:p>
          <a:p>
            <a:pPr marL="447675" indent="-177800" algn="just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możliwość sfinansowania bieżącej działalności nowo utworzonego miejsca w początkowym okresie jego   funkcjonowania-przez okres do 12 miesięcy.</a:t>
            </a:r>
          </a:p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35984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285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sz="1400" dirty="0"/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14282" y="-310486"/>
            <a:ext cx="868857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W projektach zakładających wydłużenie czasu pracy przedszkola, nauczyciele nie są zatrudniani wyłącznie w celu prowadzenia dodatkowych zajęć finansowanych ze środków europejskich, stąd też w stosunku do nich ww. przepisy nie powinny mieć zastosowania.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Nauczyciele w publicznych OWP prowadzonych przez JST powinni być zatrudniani </a:t>
            </a:r>
            <a:r>
              <a:rPr lang="pl-PL" u="sng" dirty="0">
                <a:solidFill>
                  <a:srgbClr val="000000"/>
                </a:solidFill>
                <a:latin typeface="Calibri" panose="020F0502020204030204" pitchFamily="34" charset="0"/>
              </a:rPr>
              <a:t>na podstawie przepisów art.10 ustawy – </a:t>
            </a:r>
            <a:r>
              <a:rPr lang="pl-PL" i="1" u="sng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i przepisy tej ustawy powinny mieć do nich zastosowanie w pełnym zakresie.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Należy jednocześnie podkreślić, że w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Wytycznych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wprowadzono odpowiednie zapisy, które </a:t>
            </a:r>
            <a:r>
              <a:rPr lang="pl-PL" u="sng" dirty="0">
                <a:solidFill>
                  <a:srgbClr val="000000"/>
                </a:solidFill>
                <a:latin typeface="Calibri" panose="020F0502020204030204" pitchFamily="34" charset="0"/>
              </a:rPr>
              <a:t>nie dopuszczają możliwości równoległego finansowania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 wydatków bieżących związanych  z prowadzeniem nowoutworzonego miejsca przedszkolnego z różnych źródeł. Beneficjent musi zdecydować, czy tego typu wydatki będzie pokrywał ze środków EFS czy z krajowych środków publicznych.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W przypadku publicznych ośrodków wychowania przedszkolnego (OWP) prowadzonych przez inne podmioty niż JST oraz niepublicznych OWP, zatrudnianie nauczycieli realizowane jest zgodnie z przepisami powszechnie obowiązującego prawa, </a:t>
            </a:r>
            <a:b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z poszanowaniem postanowień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Wytycznych dot. kwalifikowalności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31811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pic>
        <p:nvPicPr>
          <p:cNvPr id="57356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395536" y="1412776"/>
            <a:ext cx="84249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r>
              <a:rPr lang="pl-PL" sz="5400" b="1" dirty="0">
                <a:latin typeface="+mn-lt"/>
              </a:rPr>
              <a:t>DZIĘKUJĘ ZA UWAGĘ </a:t>
            </a: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056394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93296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Prostokąt 1"/>
          <p:cNvSpPr/>
          <p:nvPr/>
        </p:nvSpPr>
        <p:spPr>
          <a:xfrm>
            <a:off x="395536" y="243513"/>
            <a:ext cx="8352928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I. Realizacja projektu EFS przez szkołę publiczną/OWP</a:t>
            </a:r>
          </a:p>
          <a:p>
            <a:pPr algn="just"/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Organ prowadzący szkołę/OWP jako beneficjent projektu, a nie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szkoła/OWP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, uprawniony jest do podpisania umowy o dofinansowanie projektu.</a:t>
            </a:r>
          </a:p>
          <a:p>
            <a:pPr marL="177800" indent="-177800"/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Zgodnie z treścią zawartej umowy beneficjent/partnerzy zobowiązani są podczas</a:t>
            </a:r>
          </a:p>
          <a:p>
            <a:pPr marL="269875" indent="-269875" algn="just"/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     wydatkowania środków projektowych do stosowania prawa powszechnie obowiązującego (krajowego i wspólnotowego), jak również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Wytycznych w zakresie kwalifikowania wydatków w ramach EFRR, EFS i FS na lata 2014-2020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269875" indent="-269875" algn="just"/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Koniczne jest, aby na etapie formułowania założeń projektu we wniosku </a:t>
            </a:r>
            <a:b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 dofinansowanie, określić kto jest: </a:t>
            </a: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beneficjentem, realizatorem, pracodawcą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-tak aby uregulowanie stosunku pracy z nauczycielami w związku z realizacją zadań projektowych przebiegło zgodnie z prawem powszechnie obowiązującym. Z wniosku o dofinansowanie musi wynikać przejrzysty opis sposobu angażowania własnych pracowników przez szkołę jako realizatora.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Angażowanie nauczycieli na podstawie </a:t>
            </a:r>
            <a:r>
              <a:rPr lang="pl-PL" sz="1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Karty Nauczyciela </a:t>
            </a:r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 </a:t>
            </a:r>
            <a:r>
              <a:rPr lang="pl-PL" sz="1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Kodeksu Pracy</a:t>
            </a:r>
          </a:p>
          <a:p>
            <a:pPr algn="ctr"/>
            <a:endParaRPr lang="pl-PL" dirty="0"/>
          </a:p>
          <a:p>
            <a:r>
              <a:rPr lang="pl-PL" dirty="0">
                <a:latin typeface="Calibri" panose="020F0502020204030204" pitchFamily="34" charset="0"/>
              </a:rPr>
              <a:t>Zajęcia realizowane przez nauczycieli </a:t>
            </a:r>
            <a:r>
              <a:rPr lang="pl-PL" b="1" u="sng" dirty="0">
                <a:latin typeface="Calibri" panose="020F0502020204030204" pitchFamily="34" charset="0"/>
              </a:rPr>
              <a:t>już zatrudnionych </a:t>
            </a:r>
            <a:r>
              <a:rPr lang="pl-PL" dirty="0">
                <a:latin typeface="Calibri" panose="020F0502020204030204" pitchFamily="34" charset="0"/>
              </a:rPr>
              <a:t>w danej szkole:</a:t>
            </a:r>
            <a:endParaRPr lang="pl-PL" altLang="pl-PL" i="1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endParaRPr lang="pl-PL" sz="1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7800" indent="-177800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  przydzielane są </a:t>
            </a:r>
            <a:r>
              <a:rPr lang="pl-PL" u="sng" dirty="0">
                <a:solidFill>
                  <a:srgbClr val="000000"/>
                </a:solidFill>
                <a:latin typeface="Calibri" panose="020F0502020204030204" pitchFamily="34" charset="0"/>
              </a:rPr>
              <a:t>za zgodą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nauczyciela,</a:t>
            </a:r>
          </a:p>
          <a:p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u="sng" dirty="0">
                <a:solidFill>
                  <a:srgbClr val="000000"/>
                </a:solidFill>
                <a:latin typeface="Calibri" panose="020F0502020204030204" pitchFamily="34" charset="0"/>
              </a:rPr>
              <a:t>nie są wliczane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do tygodniowego obowiązkowego wymiaru godzin zajęć dydaktycznych, wychowawczych i opiekuńczych, prowadzonych bezpośrednio z uczniami/ przedszkolakami lub wychowankami albo na ich rzecz,</a:t>
            </a:r>
          </a:p>
          <a:p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za każdą zrealizowaną godzinę </a:t>
            </a:r>
            <a:r>
              <a:rPr lang="pl-PL" u="sng" dirty="0">
                <a:solidFill>
                  <a:srgbClr val="000000"/>
                </a:solidFill>
                <a:latin typeface="Calibri" panose="020F0502020204030204" pitchFamily="34" charset="0"/>
              </a:rPr>
              <a:t>przysługuje wynagrodzenie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w wysokości ustalonej </a:t>
            </a:r>
            <a:b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w sposób określony w art.35 ust.3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, tj. takiej jak wynagrodzenie </a:t>
            </a:r>
            <a:b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za godziny ponad wymiarowe i doraźnych zastępstw,</a:t>
            </a:r>
          </a:p>
          <a:p>
            <a:pPr algn="just"/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69875" indent="-269875" algn="just"/>
            <a:r>
              <a:rPr lang="pl-PL" sz="1400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pl-PL" u="sng" dirty="0">
                <a:solidFill>
                  <a:srgbClr val="000000"/>
                </a:solidFill>
                <a:latin typeface="Calibri" panose="020F0502020204030204" pitchFamily="34" charset="0"/>
              </a:rPr>
              <a:t>nie mogą być świadczone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 tej podstawie pracy w okresie ferii letnich oraz ferii zimowych, gdyż wówczas zgodnie z art.64 ust.1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przebywa on na urlopie wypoczynkowym.</a:t>
            </a:r>
          </a:p>
          <a:p>
            <a:pPr algn="ctr"/>
            <a:endParaRPr lang="pl-PL" altLang="pl-PL" i="1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98356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Prostokąt 1"/>
          <p:cNvSpPr/>
          <p:nvPr/>
        </p:nvSpPr>
        <p:spPr>
          <a:xfrm>
            <a:off x="214282" y="1271561"/>
            <a:ext cx="84621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Publiczna szkoła/OWP </a:t>
            </a: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zatrudnia nowego nauczyciela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 podstawie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 algn="ctr"/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art.16 </a:t>
            </a: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ustawy </a:t>
            </a:r>
            <a:r>
              <a:rPr lang="pl-PL" b="1" i="1" dirty="0">
                <a:solidFill>
                  <a:srgbClr val="000000"/>
                </a:solidFill>
                <a:latin typeface="Calibri" panose="020F0502020204030204" pitchFamily="34" charset="0"/>
              </a:rPr>
              <a:t>Prawo oświatowe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, zgodnie z którym warunkiem zatrudnienia takiego nauczyciela jest posiadanie przez niego kwalifikacji określonych w przepisach wydanych na podstawie art.9 ust.2 i 3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oraz spełnianie warunków określonych w art.10 ust.5 pkt 2-4a tej ustawy,</a:t>
            </a:r>
          </a:p>
          <a:p>
            <a:pPr algn="just"/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Zasad określonych w </a:t>
            </a:r>
            <a:r>
              <a:rPr lang="pl-PL" b="1" i="1" dirty="0">
                <a:solidFill>
                  <a:srgbClr val="000000"/>
                </a:solidFill>
                <a:latin typeface="Calibri" panose="020F0502020204030204" pitchFamily="34" charset="0"/>
              </a:rPr>
              <a:t>Kodeksie pracy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(za każdą godzinę prowadzenia tych zajęć nauczycielowi przysługuje wynagrodzenie nie wyższe niż wynagrodzenie za jedną godzinę prowadzenia zajęć ustalone w sposób określony w art.35 ust.3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dla nauczyciela dyplomowanego posiadającego wykształcenie wyższe magisterskie i realizującego tygodniowy obowiązkowy wymiar godzin zajęć).</a:t>
            </a:r>
          </a:p>
          <a:p>
            <a:pPr algn="just"/>
            <a:endParaRPr lang="pl-PL" sz="16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pl-PL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związku z powyższym przed przystąpieniem do realizacji projektu beneficjent – organ prowadzący - powinien posiadać wiedzę, którzy nauczyciele danej szkoły/OWP zostaną zaangażowani do realizacji projektu na podstawie art.35a </a:t>
            </a:r>
            <a:r>
              <a:rPr lang="pl-PL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Karty Nauczyciela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oraz ewentualnie zweryfikować możliwość zaangażowania nauczycieli, o których mowa </a:t>
            </a:r>
            <a:b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w art.16 ustawy </a:t>
            </a:r>
            <a:r>
              <a:rPr lang="pl-PL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Prawo oświatowe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1721223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63488" y="1380019"/>
            <a:ext cx="875020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Angażowanie nauczycieli w czasie ferii zimowych lub wakacji</a:t>
            </a:r>
          </a:p>
          <a:p>
            <a:pPr algn="ctr"/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Zgodnie z art. 64 ust.1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nauczycielowi zatrudnionemu w szkole, w której w ramach organizacji pracy przewidziano ferie letnie i zimowe przysługuje urlop wypoczynkowy w wymiarze odpowiadającym okresowi ferii i w czasie ich trwania.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Dyrektor szkoły nie może przydzielić na podstawie art.35a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nauczycielom zatrudnionym w szkole zajęć w projekcie EFS na okres ferii zimowych </a:t>
            </a:r>
            <a:b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i letnich.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69875" indent="-269875" algn="just"/>
            <a:r>
              <a:rPr lang="pl-PL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W celu realizacji zajęć w czasie ferii zimowych lub letnich dyrektor szkoły może zatrudnić nowego nauczyciela zgodnie z art.16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Prawo oświatowe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, gdyż nauczycieli tych zatrudnia się zgodnie z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Kodeksem pracy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i w zakresie urlopu wypoczynkowego nie mają do nich zastosowania przepisy ustawy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lecz przepisy </a:t>
            </a:r>
            <a:r>
              <a:rPr lang="pl-PL" i="1" dirty="0">
                <a:solidFill>
                  <a:srgbClr val="000000"/>
                </a:solidFill>
                <a:latin typeface="Calibri" panose="020F0502020204030204" pitchFamily="34" charset="0"/>
              </a:rPr>
              <a:t>Kodeksu pracy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algn="ctr"/>
            <a:endParaRPr lang="pl-PL" altLang="pl-PL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07656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9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Wyliczanie </a:t>
            </a:r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limitu zaangażowania czasu pracy nauczycieli zatrudnionych na podstawie </a:t>
            </a:r>
            <a:r>
              <a:rPr lang="pl-PL" sz="1900" i="1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Karty Nauczyciela</a:t>
            </a:r>
          </a:p>
          <a:p>
            <a:endParaRPr lang="pl-PL" sz="1400" dirty="0">
              <a:cs typeface="Arial" panose="020B0604020202020204" pitchFamily="34" charset="0"/>
            </a:endParaRPr>
          </a:p>
          <a:p>
            <a:endParaRPr lang="pl-PL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Zgodnie z </a:t>
            </a:r>
            <a:r>
              <a:rPr lang="pl-PL" i="1" dirty="0">
                <a:latin typeface="Calibri" panose="020F0502020204030204" pitchFamily="34" charset="0"/>
              </a:rPr>
              <a:t>Wytycznymi w zakresie kwalifikowalności „wydatki związane </a:t>
            </a:r>
            <a:br>
              <a:rPr lang="pl-PL" i="1" dirty="0">
                <a:latin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</a:rPr>
              <a:t>z zaangażowaniem osoby wykonującej zadania w projekcie lub projektach są kwalifikowalne, o ile łączne zaangażowanie zawodowe tej osoby w realizację wszystkich projektów finansowanych z funduszy strukturalnych i FS oraz działań finansowanych </a:t>
            </a:r>
            <a:br>
              <a:rPr lang="pl-PL" i="1" dirty="0">
                <a:latin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</a:rPr>
              <a:t>z innych źródeł, w tym środków własnych beneficjenta i innych podmiotów, </a:t>
            </a:r>
            <a:r>
              <a:rPr lang="pl-PL" i="1" u="sng" dirty="0">
                <a:latin typeface="Calibri" panose="020F0502020204030204" pitchFamily="34" charset="0"/>
              </a:rPr>
              <a:t>nie przekracza 276 godzin miesięcznie”.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</a:rPr>
              <a:t>W przypadku nauczycieli zatrudnionych na podstawie ustawy –</a:t>
            </a:r>
            <a:r>
              <a:rPr lang="pl-PL" i="1" dirty="0">
                <a:latin typeface="Calibri" panose="020F0502020204030204" pitchFamily="34" charset="0"/>
              </a:rPr>
              <a:t>Karta Nauczyciela </a:t>
            </a:r>
            <a:r>
              <a:rPr lang="pl-PL" dirty="0">
                <a:latin typeface="Calibri" panose="020F0502020204030204" pitchFamily="34" charset="0"/>
              </a:rPr>
              <a:t>do limitu 276 godzin miesięcznie łącznego zaangażowania zawodowego należy uwzględnić </a:t>
            </a:r>
            <a:r>
              <a:rPr lang="pl-PL" u="sng" dirty="0">
                <a:latin typeface="Calibri" panose="020F0502020204030204" pitchFamily="34" charset="0"/>
              </a:rPr>
              <a:t>cały czas ich pracy</a:t>
            </a:r>
            <a:r>
              <a:rPr lang="pl-PL" dirty="0">
                <a:latin typeface="Calibri" panose="020F0502020204030204" pitchFamily="34" charset="0"/>
              </a:rPr>
              <a:t>, o którym mowa w ustawie –</a:t>
            </a:r>
            <a:r>
              <a:rPr lang="pl-PL" i="1" dirty="0">
                <a:latin typeface="Calibri" panose="020F0502020204030204" pitchFamily="34" charset="0"/>
              </a:rPr>
              <a:t>Karta Nauczyciela</a:t>
            </a:r>
            <a:r>
              <a:rPr lang="pl-PL" dirty="0">
                <a:latin typeface="Calibri" panose="020F0502020204030204" pitchFamily="34" charset="0"/>
              </a:rPr>
              <a:t>, a nie wyłącznie zajęcia wynikające z tygodniowego obowiązkowego wymiaru godzin zajęć dydaktycznych, wychowawczych i opiekuńczych</a:t>
            </a:r>
            <a:r>
              <a:rPr lang="pl-PL" dirty="0"/>
              <a:t>.</a:t>
            </a:r>
          </a:p>
          <a:p>
            <a:pPr algn="just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0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12531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1900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Angażowanie zewnętrznych wykonawców usług edukacyjnych</a:t>
            </a:r>
          </a:p>
          <a:p>
            <a:pPr algn="ctr"/>
            <a:endParaRPr lang="pl-PL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Angażowanie wykonawców zewnętrznych (firm lub osób fizycznych) do realizacji usług edukacyjnych w postaci zajęć EFS w szkole publicznej </a:t>
            </a:r>
            <a:r>
              <a:rPr lang="pl-PL" u="sng" dirty="0"/>
              <a:t>ma charakter uzupełniający</a:t>
            </a:r>
            <a:r>
              <a:rPr lang="pl-PL" dirty="0"/>
              <a:t> do powierzania tych zadań nauczycielom na podstawie ustawy </a:t>
            </a:r>
            <a:r>
              <a:rPr lang="pl-PL" i="1" dirty="0"/>
              <a:t>Karta Nauczyciela </a:t>
            </a:r>
            <a:r>
              <a:rPr lang="pl-PL" dirty="0"/>
              <a:t>i zatrudniania ich zgodnie z art.16 ustawy </a:t>
            </a:r>
            <a:r>
              <a:rPr lang="pl-PL" i="1" dirty="0"/>
              <a:t>Prawo oświatowe</a:t>
            </a:r>
            <a:r>
              <a:rPr lang="pl-PL" dirty="0"/>
              <a:t>.</a:t>
            </a:r>
          </a:p>
          <a:p>
            <a:pPr algn="just"/>
            <a:endParaRPr lang="pl-PL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Takie zaangażowanie będzie miało miejsce tylko i wyłącznie w przypadku, gdy </a:t>
            </a:r>
            <a:r>
              <a:rPr lang="pl-PL" u="sng" dirty="0"/>
              <a:t>charakter zajęć</a:t>
            </a:r>
            <a:r>
              <a:rPr lang="pl-PL" dirty="0"/>
              <a:t> EFS zaplanowanych w ramach projektu nie wymaga ich prowadzenia przez nauczycieli posiadających kwalifikacje określone w przepisach wydanych na podstawie </a:t>
            </a:r>
            <a:r>
              <a:rPr lang="pl-PL" i="1" dirty="0"/>
              <a:t>Karty Nauczyciela</a:t>
            </a:r>
            <a:r>
              <a:rPr lang="pl-PL" dirty="0"/>
              <a:t>.</a:t>
            </a:r>
          </a:p>
          <a:p>
            <a:pPr algn="just"/>
            <a:endParaRPr lang="pl-PL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Zaangażowanie podmiotu zewnętrznego wystąpi w przypadku realizacji </a:t>
            </a:r>
            <a:r>
              <a:rPr lang="pl-PL" u="sng" dirty="0"/>
              <a:t>specjalistycznych zajęć dodatkowych</a:t>
            </a:r>
            <a:r>
              <a:rPr lang="pl-PL" dirty="0"/>
              <a:t> dla uczniów nierealizowanych w ramach standardowej oferty szkoły (np. zaawansowane programowanie, robotyka).</a:t>
            </a:r>
          </a:p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3912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42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       </a:t>
            </a:r>
          </a:p>
          <a:p>
            <a:r>
              <a:rPr lang="pl-PL" sz="1400" dirty="0">
                <a:latin typeface="Calibri" panose="020F0502020204030204" pitchFamily="34" charset="0"/>
              </a:rPr>
              <a:t>       </a:t>
            </a:r>
            <a:r>
              <a:rPr lang="pl-PL" dirty="0">
                <a:latin typeface="Calibri" panose="020F0502020204030204" pitchFamily="34" charset="0"/>
              </a:rPr>
              <a:t>Zaangażowanie wykonawcy zewnętrznego może nastąpić na podstawie: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u="sng" dirty="0">
                <a:latin typeface="Calibri" panose="020F0502020204030204" pitchFamily="34" charset="0"/>
              </a:rPr>
              <a:t>stosunku pracy </a:t>
            </a:r>
            <a:r>
              <a:rPr lang="pl-PL" dirty="0">
                <a:latin typeface="Calibri" panose="020F0502020204030204" pitchFamily="34" charset="0"/>
              </a:rPr>
              <a:t>– w przypadku angażowania osób fizycznych nie będących nauczycielami;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u="sng" dirty="0">
                <a:latin typeface="Calibri" panose="020F0502020204030204" pitchFamily="34" charset="0"/>
              </a:rPr>
              <a:t>stosunku cywilnoprawnego </a:t>
            </a:r>
            <a:r>
              <a:rPr lang="pl-PL" dirty="0">
                <a:latin typeface="Calibri" panose="020F0502020204030204" pitchFamily="34" charset="0"/>
              </a:rPr>
              <a:t>–w przypadku angażowania wykonawców zewnętrznych (podmiotów/osób fizycznych) wyłonionych zgodnie z </a:t>
            </a:r>
            <a:r>
              <a:rPr lang="pl-PL" i="1" dirty="0">
                <a:latin typeface="Calibri" panose="020F0502020204030204" pitchFamily="34" charset="0"/>
              </a:rPr>
              <a:t>Wytycznymi w zakresie kwalifikowalności</a:t>
            </a:r>
            <a:r>
              <a:rPr lang="pl-PL" dirty="0">
                <a:latin typeface="Calibri" panose="020F0502020204030204" pitchFamily="34" charset="0"/>
              </a:rPr>
              <a:t>, w szczególności zasadą konkurencyjności i Prawem zamówień publicznych (ustawą z dnia 29 stycznia 2004r. </a:t>
            </a:r>
            <a:r>
              <a:rPr lang="pl-PL" i="1" dirty="0">
                <a:latin typeface="Calibri" panose="020F0502020204030204" pitchFamily="34" charset="0"/>
              </a:rPr>
              <a:t>Prawo zamówień publicznych</a:t>
            </a:r>
            <a:r>
              <a:rPr lang="pl-PL" dirty="0">
                <a:latin typeface="Calibri" panose="020F0502020204030204" pitchFamily="34" charset="0"/>
              </a:rPr>
              <a:t>).</a:t>
            </a:r>
          </a:p>
          <a:p>
            <a:pPr marL="93662" algn="just"/>
            <a:endParaRPr lang="pl-PL" dirty="0">
              <a:latin typeface="Calibri" panose="020F0502020204030204" pitchFamily="34" charset="0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3356991"/>
            <a:ext cx="860619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420473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3" name="Prostokąt 2"/>
          <p:cNvSpPr/>
          <p:nvPr/>
        </p:nvSpPr>
        <p:spPr>
          <a:xfrm>
            <a:off x="179512" y="2229749"/>
            <a:ext cx="87502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sp>
        <p:nvSpPr>
          <p:cNvPr id="7179" name="Prostokąt 7178"/>
          <p:cNvSpPr/>
          <p:nvPr/>
        </p:nvSpPr>
        <p:spPr>
          <a:xfrm>
            <a:off x="539552" y="3741916"/>
            <a:ext cx="2880320" cy="18344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rgbClr val="000000"/>
                </a:solidFill>
                <a:latin typeface="Calibri" panose="020F0502020204030204" pitchFamily="34" charset="0"/>
              </a:rPr>
              <a:t>Karta Nauczyciela </a:t>
            </a:r>
            <a:r>
              <a:rPr lang="pl-P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art. 35a:</a:t>
            </a:r>
          </a:p>
          <a:p>
            <a:pPr algn="ctr"/>
            <a:endParaRPr lang="pl-PL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a)  powierzenie dodatkowych zajęć,</a:t>
            </a:r>
          </a:p>
          <a:p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b)  za zgodą nauczyciela,</a:t>
            </a:r>
          </a:p>
          <a:p>
            <a:pPr marL="177800" indent="-177800"/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c)  wynagrodzenie jak za godziny ponadwymiarowe i godziny zastępstw,</a:t>
            </a:r>
          </a:p>
          <a:p>
            <a:pPr marL="177800" indent="-177800"/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d) nauczyciel nie może prowadzić zajęć </a:t>
            </a:r>
            <a:b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w projekcie w ferie i wakacje.</a:t>
            </a:r>
            <a:endParaRPr lang="pl-PL" sz="1200" dirty="0"/>
          </a:p>
        </p:txBody>
      </p:sp>
      <p:sp>
        <p:nvSpPr>
          <p:cNvPr id="7181" name="Prostokąt 7180"/>
          <p:cNvSpPr/>
          <p:nvPr/>
        </p:nvSpPr>
        <p:spPr>
          <a:xfrm>
            <a:off x="1043608" y="2584818"/>
            <a:ext cx="1656184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Nauczyciele zatrudnieni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szkole</a:t>
            </a:r>
            <a:endParaRPr lang="pl-PL" sz="1400" b="1" dirty="0"/>
          </a:p>
        </p:txBody>
      </p:sp>
      <p:sp>
        <p:nvSpPr>
          <p:cNvPr id="7182" name="Prostokąt 7181"/>
          <p:cNvSpPr/>
          <p:nvPr/>
        </p:nvSpPr>
        <p:spPr>
          <a:xfrm>
            <a:off x="3419872" y="1664436"/>
            <a:ext cx="1944216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Szkoła publiczna</a:t>
            </a:r>
            <a:endParaRPr lang="pl-PL" sz="2000" b="1" dirty="0">
              <a:latin typeface="Calibri" panose="020F0502020204030204" pitchFamily="34" charset="0"/>
            </a:endParaRPr>
          </a:p>
        </p:txBody>
      </p:sp>
      <p:sp>
        <p:nvSpPr>
          <p:cNvPr id="7183" name="Prostokąt 7182"/>
          <p:cNvSpPr/>
          <p:nvPr/>
        </p:nvSpPr>
        <p:spPr>
          <a:xfrm>
            <a:off x="5868144" y="2612121"/>
            <a:ext cx="1872208" cy="8168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Nowi                   nauczyciele </a:t>
            </a:r>
            <a:r>
              <a:rPr lang="pl-PL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spoza szkoły</a:t>
            </a:r>
            <a:endParaRPr lang="pl-PL" sz="1400" b="1" dirty="0"/>
          </a:p>
        </p:txBody>
      </p:sp>
      <p:sp>
        <p:nvSpPr>
          <p:cNvPr id="7184" name="Prostokąt 7183"/>
          <p:cNvSpPr/>
          <p:nvPr/>
        </p:nvSpPr>
        <p:spPr>
          <a:xfrm>
            <a:off x="5364088" y="3736777"/>
            <a:ext cx="3024336" cy="18395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Prawo oświatowe </a:t>
            </a:r>
            <a:r>
              <a:rPr lang="pl-P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art. </a:t>
            </a:r>
            <a:r>
              <a:rPr lang="pl-P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16:</a:t>
            </a:r>
            <a:endParaRPr lang="pl-PL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7800" indent="-177800"/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a) muszą mieć kwalifikacje zgodnie </a:t>
            </a:r>
            <a:b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z </a:t>
            </a:r>
            <a:r>
              <a:rPr lang="pl-PL" sz="1200" i="1" dirty="0">
                <a:solidFill>
                  <a:srgbClr val="000000"/>
                </a:solidFill>
                <a:latin typeface="Calibri" panose="020F0502020204030204" pitchFamily="34" charset="0"/>
              </a:rPr>
              <a:t>Kartą Nauczyciela</a:t>
            </a: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</a:p>
          <a:p>
            <a:pPr marL="177800" indent="-177800"/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b) zatrudnia dyrektor na zasadach określonych w </a:t>
            </a:r>
            <a:r>
              <a:rPr lang="pl-PL" sz="1200" i="1" dirty="0">
                <a:solidFill>
                  <a:srgbClr val="000000"/>
                </a:solidFill>
                <a:latin typeface="Calibri" panose="020F0502020204030204" pitchFamily="34" charset="0"/>
              </a:rPr>
              <a:t>Kodeksie Pracy </a:t>
            </a: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(umowa </a:t>
            </a:r>
            <a:b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o pracę),</a:t>
            </a:r>
          </a:p>
          <a:p>
            <a:pPr marL="177800" indent="-177800"/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c) wynagrodzenie określone w </a:t>
            </a:r>
            <a:r>
              <a:rPr lang="pl-PL" sz="1200" i="1" dirty="0">
                <a:solidFill>
                  <a:srgbClr val="000000"/>
                </a:solidFill>
                <a:latin typeface="Calibri" panose="020F0502020204030204" pitchFamily="34" charset="0"/>
              </a:rPr>
              <a:t>Karcie Nauczyciela </a:t>
            </a: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–nauczyciele dyplomowani.</a:t>
            </a:r>
            <a:endParaRPr lang="pl-PL" sz="1200" dirty="0"/>
          </a:p>
        </p:txBody>
      </p:sp>
      <p:cxnSp>
        <p:nvCxnSpPr>
          <p:cNvPr id="7186" name="Łącznik łamany 7185"/>
          <p:cNvCxnSpPr>
            <a:stCxn id="7182" idx="1"/>
            <a:endCxn id="7181" idx="0"/>
          </p:cNvCxnSpPr>
          <p:nvPr/>
        </p:nvCxnSpPr>
        <p:spPr>
          <a:xfrm rot="10800000" flipV="1">
            <a:off x="1871700" y="2121636"/>
            <a:ext cx="1548172" cy="46318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1" name="Łącznik łamany 7190"/>
          <p:cNvCxnSpPr>
            <a:stCxn id="7182" idx="3"/>
          </p:cNvCxnSpPr>
          <p:nvPr/>
        </p:nvCxnSpPr>
        <p:spPr>
          <a:xfrm>
            <a:off x="5364088" y="2121636"/>
            <a:ext cx="2376264" cy="4904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4" name="Łącznik prosty 7193"/>
          <p:cNvCxnSpPr>
            <a:stCxn id="7181" idx="2"/>
          </p:cNvCxnSpPr>
          <p:nvPr/>
        </p:nvCxnSpPr>
        <p:spPr>
          <a:xfrm flipH="1">
            <a:off x="1871699" y="3499218"/>
            <a:ext cx="1" cy="237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6" name="Łącznik prosty 7195"/>
          <p:cNvCxnSpPr/>
          <p:nvPr/>
        </p:nvCxnSpPr>
        <p:spPr>
          <a:xfrm>
            <a:off x="6825141" y="3429000"/>
            <a:ext cx="0" cy="307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90916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10052</TotalTime>
  <Words>1257</Words>
  <Application>Microsoft Office PowerPoint</Application>
  <PresentationFormat>Pokaz na ekranie (4:3)</PresentationFormat>
  <Paragraphs>199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 OPOLE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m.swiecicka</dc:creator>
  <cp:lastModifiedBy>K.Godlewska</cp:lastModifiedBy>
  <cp:revision>969</cp:revision>
  <cp:lastPrinted>2017-09-08T08:44:41Z</cp:lastPrinted>
  <dcterms:created xsi:type="dcterms:W3CDTF">2013-10-01T06:15:47Z</dcterms:created>
  <dcterms:modified xsi:type="dcterms:W3CDTF">2017-11-21T09:00:01Z</dcterms:modified>
</cp:coreProperties>
</file>