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0"/>
  </p:notesMasterIdLst>
  <p:handoutMasterIdLst>
    <p:handoutMasterId r:id="rId71"/>
  </p:handoutMasterIdLst>
  <p:sldIdLst>
    <p:sldId id="424" r:id="rId3"/>
    <p:sldId id="439" r:id="rId4"/>
    <p:sldId id="574" r:id="rId5"/>
    <p:sldId id="606" r:id="rId6"/>
    <p:sldId id="645" r:id="rId7"/>
    <p:sldId id="646" r:id="rId8"/>
    <p:sldId id="657" r:id="rId9"/>
    <p:sldId id="647" r:id="rId10"/>
    <p:sldId id="607" r:id="rId11"/>
    <p:sldId id="643" r:id="rId12"/>
    <p:sldId id="608" r:id="rId13"/>
    <p:sldId id="658" r:id="rId14"/>
    <p:sldId id="659" r:id="rId15"/>
    <p:sldId id="660" r:id="rId16"/>
    <p:sldId id="612" r:id="rId17"/>
    <p:sldId id="648" r:id="rId18"/>
    <p:sldId id="661" r:id="rId19"/>
    <p:sldId id="620" r:id="rId20"/>
    <p:sldId id="621" r:id="rId21"/>
    <p:sldId id="622" r:id="rId22"/>
    <p:sldId id="623" r:id="rId23"/>
    <p:sldId id="642" r:id="rId24"/>
    <p:sldId id="624" r:id="rId25"/>
    <p:sldId id="625" r:id="rId26"/>
    <p:sldId id="626" r:id="rId27"/>
    <p:sldId id="627" r:id="rId28"/>
    <p:sldId id="631" r:id="rId29"/>
    <p:sldId id="547" r:id="rId30"/>
    <p:sldId id="632" r:id="rId31"/>
    <p:sldId id="575" r:id="rId32"/>
    <p:sldId id="594" r:id="rId33"/>
    <p:sldId id="551" r:id="rId34"/>
    <p:sldId id="595" r:id="rId35"/>
    <p:sldId id="596" r:id="rId36"/>
    <p:sldId id="597" r:id="rId37"/>
    <p:sldId id="598" r:id="rId38"/>
    <p:sldId id="555" r:id="rId39"/>
    <p:sldId id="599" r:id="rId40"/>
    <p:sldId id="603" r:id="rId41"/>
    <p:sldId id="560" r:id="rId42"/>
    <p:sldId id="585" r:id="rId43"/>
    <p:sldId id="561" r:id="rId44"/>
    <p:sldId id="563" r:id="rId45"/>
    <p:sldId id="564" r:id="rId46"/>
    <p:sldId id="633" r:id="rId47"/>
    <p:sldId id="656" r:id="rId48"/>
    <p:sldId id="644" r:id="rId49"/>
    <p:sldId id="566" r:id="rId50"/>
    <p:sldId id="470" r:id="rId51"/>
    <p:sldId id="471" r:id="rId52"/>
    <p:sldId id="475" r:id="rId53"/>
    <p:sldId id="476" r:id="rId54"/>
    <p:sldId id="479" r:id="rId55"/>
    <p:sldId id="498" r:id="rId56"/>
    <p:sldId id="573" r:id="rId57"/>
    <p:sldId id="537" r:id="rId58"/>
    <p:sldId id="567" r:id="rId59"/>
    <p:sldId id="568" r:id="rId60"/>
    <p:sldId id="569" r:id="rId61"/>
    <p:sldId id="577" r:id="rId62"/>
    <p:sldId id="570" r:id="rId63"/>
    <p:sldId id="571" r:id="rId64"/>
    <p:sldId id="572" r:id="rId65"/>
    <p:sldId id="490" r:id="rId66"/>
    <p:sldId id="491" r:id="rId67"/>
    <p:sldId id="578" r:id="rId68"/>
    <p:sldId id="542" r:id="rId69"/>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wska" initials="a" lastIdx="28" clrIdx="0"/>
  <p:cmAuthor id="1" name="G. Syska" initials="GS" lastIdx="17" clrIdx="1"/>
  <p:cmAuthor id="2" name="a.bednarek" initials="a" lastIdx="9" clrIdx="2"/>
  <p:cmAuthor id="3" name="K. Hemon" initials="KH" lastIdx="3" clrIdx="3">
    <p:extLst/>
  </p:cmAuthor>
  <p:cmAuthor id="4" name="E. Wesoła" initials="EW" lastIdx="13"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89C1"/>
    <a:srgbClr val="CEEC70"/>
    <a:srgbClr val="B1C7E1"/>
    <a:srgbClr val="618DC3"/>
    <a:srgbClr val="779DCB"/>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20" autoAdjust="0"/>
    <p:restoredTop sz="94660"/>
  </p:normalViewPr>
  <p:slideViewPr>
    <p:cSldViewPr>
      <p:cViewPr varScale="1">
        <p:scale>
          <a:sx n="106" d="100"/>
          <a:sy n="106" d="100"/>
        </p:scale>
        <p:origin x="120" y="1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650"/>
    </p:cViewPr>
  </p:sorterViewPr>
  <p:notesViewPr>
    <p:cSldViewPr>
      <p:cViewPr varScale="1">
        <p:scale>
          <a:sx n="76" d="100"/>
          <a:sy n="76" d="100"/>
        </p:scale>
        <p:origin x="-216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4B4ECEE1-C649-49FB-939C-700FA6C5EDA8}" type="datetimeFigureOut">
              <a:rPr lang="pl-PL"/>
              <a:pPr>
                <a:defRPr/>
              </a:pPr>
              <a:t>11.04.2018</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13F88AD-AFC0-4AC6-A29D-E34610CBCB0C}" type="slidenum">
              <a:rPr lang="pl-PL" altLang="pl-PL"/>
              <a:pPr/>
              <a:t>‹#›</a:t>
            </a:fld>
            <a:endParaRPr lang="pl-PL" altLang="pl-PL"/>
          </a:p>
        </p:txBody>
      </p:sp>
    </p:spTree>
    <p:extLst>
      <p:ext uri="{BB962C8B-B14F-4D97-AF65-F5344CB8AC3E}">
        <p14:creationId xmlns:p14="http://schemas.microsoft.com/office/powerpoint/2010/main" val="42570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1B6A718A-DA2F-4202-A9DA-C46AAF4B8A32}" type="datetimeFigureOut">
              <a:rPr lang="pl-PL"/>
              <a:pPr>
                <a:defRPr/>
              </a:pPr>
              <a:t>11.04.2018</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F8586CD-F6B1-4BDC-AEDA-A27618093E73}" type="slidenum">
              <a:rPr lang="pl-PL" altLang="pl-PL"/>
              <a:pPr/>
              <a:t>‹#›</a:t>
            </a:fld>
            <a:endParaRPr lang="pl-PL" altLang="pl-PL"/>
          </a:p>
        </p:txBody>
      </p:sp>
    </p:spTree>
    <p:extLst>
      <p:ext uri="{BB962C8B-B14F-4D97-AF65-F5344CB8AC3E}">
        <p14:creationId xmlns:p14="http://schemas.microsoft.com/office/powerpoint/2010/main" val="3053977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6148" name="Symbol zastępczy numeru slajdu 3"/>
          <p:cNvSpPr>
            <a:spLocks noGrp="1"/>
          </p:cNvSpPr>
          <p:nvPr>
            <p:ph type="sldNum" sz="quarter" idx="5"/>
          </p:nvPr>
        </p:nvSpPr>
        <p:spPr bwMode="auto">
          <a:noFill/>
          <a:ln>
            <a:miter lim="800000"/>
            <a:headEnd/>
            <a:tailEnd/>
          </a:ln>
        </p:spPr>
        <p:txBody>
          <a:bodyPr/>
          <a:lstStyle/>
          <a:p>
            <a:fld id="{8DDEA96D-DA58-420F-BD00-37C6E962AFE1}" type="slidenum">
              <a:rPr lang="pl-PL" altLang="pl-PL"/>
              <a:pPr/>
              <a:t>1</a:t>
            </a:fld>
            <a:endParaRPr lang="pl-PL" altLang="pl-PL"/>
          </a:p>
        </p:txBody>
      </p:sp>
    </p:spTree>
    <p:extLst>
      <p:ext uri="{BB962C8B-B14F-4D97-AF65-F5344CB8AC3E}">
        <p14:creationId xmlns:p14="http://schemas.microsoft.com/office/powerpoint/2010/main" val="7026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1988" name="Symbol zastępczy numeru slajdu 3"/>
          <p:cNvSpPr>
            <a:spLocks noGrp="1"/>
          </p:cNvSpPr>
          <p:nvPr>
            <p:ph type="sldNum" sz="quarter" idx="5"/>
          </p:nvPr>
        </p:nvSpPr>
        <p:spPr bwMode="auto">
          <a:noFill/>
          <a:ln>
            <a:miter lim="800000"/>
            <a:headEnd/>
            <a:tailEnd/>
          </a:ln>
        </p:spPr>
        <p:txBody>
          <a:bodyPr/>
          <a:lstStyle/>
          <a:p>
            <a:fld id="{444A9C37-8D5B-4EC4-A895-2C1FDB671AB8}" type="slidenum">
              <a:rPr lang="pl-PL" altLang="pl-PL"/>
              <a:pPr/>
              <a:t>52</a:t>
            </a:fld>
            <a:endParaRPr lang="pl-PL" altLang="pl-PL"/>
          </a:p>
        </p:txBody>
      </p:sp>
    </p:spTree>
    <p:extLst>
      <p:ext uri="{BB962C8B-B14F-4D97-AF65-F5344CB8AC3E}">
        <p14:creationId xmlns:p14="http://schemas.microsoft.com/office/powerpoint/2010/main" val="277841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D3E43F5A-32D6-4CE6-B6F0-F3DAD4C2750C}"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12C452-EB1B-45F8-8182-C8F6BC9E24FC}"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00ACCD8-059D-46D7-9C11-5DFDC459518B}"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BB2DC-9174-4C79-99CC-256665849604}"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DBD0A79-105D-4D32-92A3-25568627CF8D}"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C13A7F1-9C4E-4A6B-9904-C379B952B4CB}"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B9F8F169-1569-41A7-97B7-EABEACA84D84}"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A88B37F1-EA02-494D-BCF2-5A20CF9E5850}" type="slidenum">
              <a:rPr lang="pl-PL" altLang="pl-PL"/>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EAB10A6-1101-4794-879B-DD45BB6B2DB1}"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BBC8C535-DE0A-4D77-A9DA-C10F5FE73F83}" type="slidenum">
              <a:rPr lang="pl-PL" altLang="pl-PL"/>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4096DC69-0F76-4AA8-8DAC-132B07ED048D}"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AF3DFB6-3394-4990-A77B-E31D14E632B3}" type="slidenum">
              <a:rPr lang="pl-PL" altLang="pl-PL"/>
              <a:pPr/>
              <a:t>‹#›</a:t>
            </a:fld>
            <a:endParaRPr lang="pl-PL" alt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4907870-81B0-4832-9663-B3C8790A94D0}" type="datetime1">
              <a:rPr lang="pl-PL" smtClean="0"/>
              <a:pPr>
                <a:defRPr/>
              </a:pPr>
              <a:t>11.04.2018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C90ED4F-7326-4425-828F-2AB932D15CFE}" type="slidenum">
              <a:rPr lang="pl-PL" altLang="pl-PL"/>
              <a:pPr/>
              <a:t>‹#›</a:t>
            </a:fld>
            <a:endParaRPr lang="pl-PL" alt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8086E4D-BBF4-4D34-A4E6-C6710819A56D}" type="datetime1">
              <a:rPr lang="pl-PL" smtClean="0"/>
              <a:pPr>
                <a:defRPr/>
              </a:pPr>
              <a:t>11.04.2018</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D93A5F58-3BF8-466C-9057-F3FDD04EA826}" type="slidenum">
              <a:rPr lang="pl-PL" altLang="pl-PL"/>
              <a:pPr/>
              <a:t>‹#›</a:t>
            </a:fld>
            <a:endParaRPr lang="pl-PL" alt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B1FCA53A-FC9D-4DF2-A6BC-46C7D6F8FFBE}" type="datetime1">
              <a:rPr lang="pl-PL" smtClean="0"/>
              <a:pPr>
                <a:defRPr/>
              </a:pPr>
              <a:t>11.04.2018</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CC7CC59-2EE6-4FE4-9F14-88677511BAF1}" type="slidenum">
              <a:rPr lang="pl-PL" altLang="pl-PL"/>
              <a:pPr/>
              <a:t>‹#›</a:t>
            </a:fld>
            <a:endParaRPr lang="pl-PL" alt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624BA4C3-2421-44E8-92DE-FC9D151CEEEC}" type="datetime1">
              <a:rPr lang="pl-PL" smtClean="0"/>
              <a:pPr>
                <a:defRPr/>
              </a:pPr>
              <a:t>11.04.2018</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E7DF194F-FC7D-43B2-A93E-2F6BC4B6766C}" type="slidenum">
              <a:rPr lang="pl-PL" altLang="pl-PL"/>
              <a:pPr/>
              <a:t>‹#›</a:t>
            </a:fld>
            <a:endParaRPr lang="pl-PL" alt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6B022DF-CC29-48A5-A867-365ABEEF852D}" type="datetime1">
              <a:rPr lang="pl-PL" smtClean="0"/>
              <a:pPr>
                <a:defRPr/>
              </a:pPr>
              <a:t>11.04.2018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04C58ED-18D9-4965-9662-7310D566526B}" type="slidenum">
              <a:rPr lang="pl-PL" altLang="pl-PL"/>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5CD94BF-27CE-4253-8B21-76E165D09DC1}"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460F272-4410-428B-B83A-C552716E877D}"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086EF0A-8261-40D5-870F-952460C93EB7}" type="datetime1">
              <a:rPr lang="pl-PL" smtClean="0"/>
              <a:pPr>
                <a:defRPr/>
              </a:pPr>
              <a:t>11.04.2018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2270259C-C3DD-4330-ABC6-04856951779A}" type="slidenum">
              <a:rPr lang="pl-PL" altLang="pl-PL"/>
              <a:pPr/>
              <a:t>‹#›</a:t>
            </a:fld>
            <a:endParaRPr lang="pl-PL" alt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679B4EF-55F9-4EB5-B392-7C8977CBD89D}"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4F2C0964-F3E0-440D-BF5F-E3EE5C287362}" type="slidenum">
              <a:rPr lang="pl-PL" altLang="pl-PL"/>
              <a:pPr/>
              <a:t>‹#›</a:t>
            </a:fld>
            <a:endParaRPr lang="pl-PL" alt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B4DB56E-CF94-475D-99D2-D9AB526261E3}"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5C2A89CF-D389-4F3F-A90D-5E0056501CA8}" type="slidenum">
              <a:rPr lang="pl-PL" altLang="pl-PL"/>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3CD41BC-4D85-41F0-85F3-C70267C82718}" type="datetime1">
              <a:rPr lang="pl-PL" smtClean="0"/>
              <a:pPr>
                <a:defRPr/>
              </a:pPr>
              <a:t>11.04.2018</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C5214F47-4AE7-499E-91AC-5461BF0782C1}" type="slidenum">
              <a:rPr lang="pl-PL" altLang="pl-PL"/>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D6ACD4AA-0DFE-4DDA-B2C1-9710DFA6FB08}" type="datetime1">
              <a:rPr lang="pl-PL" smtClean="0"/>
              <a:pPr>
                <a:defRPr/>
              </a:pPr>
              <a:t>11.04.2018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9A591CB-023F-427F-B3D3-13E70CCF892E}"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F0D386CF-46B5-49C5-A48A-A85072CB0607}" type="datetime1">
              <a:rPr lang="pl-PL" smtClean="0"/>
              <a:pPr>
                <a:defRPr/>
              </a:pPr>
              <a:t>11.04.2018</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1F16504A-D863-49B4-BA2A-773CE771A32A}"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E3B7308B-6B19-40A4-9BEF-D912C315F527}" type="datetime1">
              <a:rPr lang="pl-PL" smtClean="0"/>
              <a:pPr>
                <a:defRPr/>
              </a:pPr>
              <a:t>11.04.2018</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9920B2A-768A-41A4-8790-9B18B2A55044}"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F19C17BB-6A78-4BC3-BEDA-F7FB179E37A6}" type="datetime1">
              <a:rPr lang="pl-PL" smtClean="0"/>
              <a:pPr>
                <a:defRPr/>
              </a:pPr>
              <a:t>11.04.2018</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BEFB09A5-D7DC-4975-883A-36C095040325}"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15EE96F-ED1C-4991-A00F-77FCA2E78C77}" type="datetime1">
              <a:rPr lang="pl-PL" smtClean="0"/>
              <a:pPr>
                <a:defRPr/>
              </a:pPr>
              <a:t>11.04.2018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1108651F-C2E2-4A0E-86B8-608E5CB8281E}"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FDFB548-91FF-4FCF-A9B8-E731518B1300}" type="datetime1">
              <a:rPr lang="pl-PL" smtClean="0"/>
              <a:pPr>
                <a:defRPr/>
              </a:pPr>
              <a:t>11.04.2018</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37B43986-8538-423A-B475-B56DCC3F83E7}"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90C8483-5CDA-45B6-B1EB-C92244608DDD}" type="datetime1">
              <a:rPr lang="pl-PL" smtClean="0"/>
              <a:pPr>
                <a:defRPr/>
              </a:pPr>
              <a:t>11.04.2018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7A76CA4-82E5-4D33-9BC7-6C1534D894D6}"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0"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1"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8919EC8C-99A8-4975-92F7-A3FBC337F059}" type="datetime1">
              <a:rPr lang="pl-PL" smtClean="0"/>
              <a:pPr>
                <a:defRPr/>
              </a:pPr>
              <a:t>11.04.2018</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515D1960-F112-4533-BE43-E75D880873FF}"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www.pw.opolskie.pl/" TargetMode="External"/><Relationship Id="rId2" Type="http://schemas.openxmlformats.org/officeDocument/2006/relationships/hyperlink" Target="http://test.pw.opolskie.pl/" TargetMode="External"/><Relationship Id="rId1" Type="http://schemas.openxmlformats.org/officeDocument/2006/relationships/slideLayout" Target="../slideLayouts/slideLayout18.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a 3"/>
          <p:cNvGrpSpPr>
            <a:grpSpLocks/>
          </p:cNvGrpSpPr>
          <p:nvPr/>
        </p:nvGrpSpPr>
        <p:grpSpPr bwMode="auto">
          <a:xfrm>
            <a:off x="1000125" y="857250"/>
            <a:ext cx="6888163" cy="4537075"/>
            <a:chOff x="-1" y="1"/>
            <a:chExt cx="6888089" cy="4536504"/>
          </a:xfrm>
        </p:grpSpPr>
        <p:sp>
          <p:nvSpPr>
            <p:cNvPr id="5" name="Schemat blokowy: operacja ręczna 4"/>
            <p:cNvSpPr/>
            <p:nvPr/>
          </p:nvSpPr>
          <p:spPr>
            <a:xfrm rot="16200000">
              <a:off x="1175792" y="-1175792"/>
              <a:ext cx="4536504" cy="6888089"/>
            </a:xfrm>
            <a:prstGeom prst="flowChartManualOperation">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Schemat blokowy: operacja ręczna 4"/>
            <p:cNvSpPr/>
            <p:nvPr/>
          </p:nvSpPr>
          <p:spPr>
            <a:xfrm>
              <a:off x="-1" y="699455"/>
              <a:ext cx="6380118" cy="2929114"/>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a:lnSpc>
                  <a:spcPct val="90000"/>
                </a:lnSpc>
                <a:spcAft>
                  <a:spcPts val="0"/>
                </a:spcAft>
                <a:defRPr/>
              </a:pPr>
              <a:r>
                <a:rPr lang="pl-PL" sz="3600" b="1" spc="150" dirty="0">
                  <a:ln w="11430"/>
                  <a:solidFill>
                    <a:srgbClr val="F8F8F8"/>
                  </a:solidFill>
                  <a:effectLst>
                    <a:outerShdw blurRad="25400" algn="tl" rotWithShape="0">
                      <a:srgbClr val="000000">
                        <a:alpha val="43000"/>
                      </a:srgbClr>
                    </a:outerShdw>
                  </a:effectLst>
                </a:rPr>
                <a:t>Regionalny Program Operacyjny Województwa Opolskiego na lata </a:t>
              </a:r>
              <a:r>
                <a:rPr lang="pl-PL" sz="3600" b="1" spc="150" dirty="0" smtClean="0">
                  <a:ln w="11430"/>
                  <a:solidFill>
                    <a:srgbClr val="F8F8F8"/>
                  </a:solidFill>
                  <a:effectLst>
                    <a:outerShdw blurRad="25400" algn="tl" rotWithShape="0">
                      <a:srgbClr val="000000">
                        <a:alpha val="43000"/>
                      </a:srgbClr>
                    </a:outerShdw>
                  </a:effectLst>
                </a:rPr>
                <a:t>2014-2020</a:t>
              </a:r>
            </a:p>
            <a:p>
              <a:pPr algn="ctr" defTabSz="1911350">
                <a:lnSpc>
                  <a:spcPct val="90000"/>
                </a:lnSpc>
                <a:spcAft>
                  <a:spcPts val="0"/>
                </a:spcAft>
                <a:defRPr/>
              </a:pPr>
              <a:r>
                <a:rPr lang="pl-PL" sz="2800" b="1" spc="150" dirty="0" smtClean="0">
                  <a:ln w="11430"/>
                  <a:solidFill>
                    <a:srgbClr val="F8F8F8"/>
                  </a:solidFill>
                  <a:effectLst>
                    <a:outerShdw blurRad="25400" algn="tl" rotWithShape="0">
                      <a:srgbClr val="000000">
                        <a:alpha val="43000"/>
                      </a:srgbClr>
                    </a:outerShdw>
                  </a:effectLst>
                </a:rPr>
                <a:t>Nabór w ramach Poddziałania 9.1.1</a:t>
              </a:r>
              <a:endParaRPr lang="pl-PL" sz="2800" b="1" spc="150" dirty="0">
                <a:ln w="11430"/>
                <a:effectLst>
                  <a:outerShdw blurRad="25400" algn="tl" rotWithShape="0">
                    <a:srgbClr val="000000">
                      <a:alpha val="43000"/>
                    </a:srgbClr>
                  </a:outerShdw>
                </a:effectLst>
              </a:endParaRPr>
            </a:p>
          </p:txBody>
        </p:sp>
      </p:grpSp>
      <p:grpSp>
        <p:nvGrpSpPr>
          <p:cNvPr id="5123" name="Grupa 7"/>
          <p:cNvGrpSpPr>
            <a:grpSpLocks/>
          </p:cNvGrpSpPr>
          <p:nvPr/>
        </p:nvGrpSpPr>
        <p:grpSpPr bwMode="auto">
          <a:xfrm rot="10800000">
            <a:off x="3707904" y="4221088"/>
            <a:ext cx="4909815" cy="1439862"/>
            <a:chOff x="-235682" y="-203246"/>
            <a:chExt cx="6578841" cy="4064001"/>
          </a:xfrm>
        </p:grpSpPr>
        <p:sp>
          <p:nvSpPr>
            <p:cNvPr id="8" name="Schemat blokowy: operacja ręczna 7"/>
            <p:cNvSpPr/>
            <p:nvPr/>
          </p:nvSpPr>
          <p:spPr>
            <a:xfrm rot="16200000">
              <a:off x="780523" y="-1219451"/>
              <a:ext cx="4064001" cy="6096411"/>
            </a:xfrm>
            <a:prstGeom prst="flowChartManualOperation">
              <a:avLst/>
            </a:prstGeom>
            <a:solidFill>
              <a:srgbClr val="FF99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Schemat blokowy: operacja ręczna 4"/>
            <p:cNvSpPr/>
            <p:nvPr/>
          </p:nvSpPr>
          <p:spPr>
            <a:xfrm rot="10800000">
              <a:off x="1" y="812798"/>
              <a:ext cx="6343158" cy="2438401"/>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eaLnBrk="1" hangingPunct="1">
                <a:lnSpc>
                  <a:spcPct val="90000"/>
                </a:lnSpc>
                <a:spcAft>
                  <a:spcPts val="0"/>
                </a:spcAft>
                <a:defRPr/>
              </a:pP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Opole,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12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kwietnia</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2018 r</a:t>
              </a: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grpSp>
      <p:sp>
        <p:nvSpPr>
          <p:cNvPr id="55297" name="Rectangle 1"/>
          <p:cNvSpPr>
            <a:spLocks noChangeArrowheads="1"/>
          </p:cNvSpPr>
          <p:nvPr/>
        </p:nvSpPr>
        <p:spPr bwMode="auto">
          <a:xfrm>
            <a:off x="785786" y="6429396"/>
            <a:ext cx="7358082"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Szkolenie współfinansowane przez Unię Europejską w ramach Europejskiego Funduszu Społecznego</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Symbol zastępczy numeru slajdu 1"/>
          <p:cNvSpPr>
            <a:spLocks noGrp="1"/>
          </p:cNvSpPr>
          <p:nvPr>
            <p:ph type="sldNum" sz="quarter" idx="12"/>
          </p:nvPr>
        </p:nvSpPr>
        <p:spPr/>
        <p:txBody>
          <a:bodyPr/>
          <a:lstStyle/>
          <a:p>
            <a:fld id="{7712C452-EB1B-45F8-8182-C8F6BC9E24FC}" type="slidenum">
              <a:rPr lang="pl-PL" altLang="pl-PL" smtClean="0"/>
              <a:pPr/>
              <a:t>1</a:t>
            </a:fld>
            <a:endParaRPr lang="pl-PL" altLang="pl-PL"/>
          </a:p>
        </p:txBody>
      </p:sp>
      <p:sp>
        <p:nvSpPr>
          <p:cNvPr id="4" name="Rectangle 4"/>
          <p:cNvSpPr>
            <a:spLocks noChangeArrowheads="1"/>
          </p:cNvSpPr>
          <p:nvPr/>
        </p:nvSpPr>
        <p:spPr bwMode="auto">
          <a:xfrm>
            <a:off x="1763688" y="5293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1027"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7212" y="5838392"/>
            <a:ext cx="5753100" cy="638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616648"/>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Przedmiot konkursu, w tym typy projektów</a:t>
            </a:r>
          </a:p>
          <a:p>
            <a:pPr algn="just"/>
            <a:r>
              <a:rPr lang="pl-PL" sz="1400" dirty="0" smtClean="0">
                <a:latin typeface="Calibri" panose="020F0502020204030204" pitchFamily="34" charset="0"/>
              </a:rPr>
              <a:t> </a:t>
            </a:r>
            <a:endParaRPr lang="pl-PL" sz="1400" dirty="0">
              <a:latin typeface="Calibri" panose="020F0502020204030204" pitchFamily="34" charset="0"/>
            </a:endParaRPr>
          </a:p>
          <a:p>
            <a:pPr algn="just"/>
            <a:endParaRPr lang="pl-PL" altLang="pl-PL" sz="1400" dirty="0" smtClean="0">
              <a:latin typeface="+mj-lt"/>
              <a:cs typeface="Times New Roman" pitchFamily="18" charset="0"/>
            </a:endParaRPr>
          </a:p>
          <a:p>
            <a:pPr marL="342900" lvl="0" indent="-342900" algn="just">
              <a:spcBef>
                <a:spcPts val="200"/>
              </a:spcBef>
              <a:spcAft>
                <a:spcPts val="200"/>
              </a:spcAft>
              <a:buFont typeface="+mj-lt"/>
              <a:buAutoNum type="arabicPeriod" startAt="2"/>
            </a:pPr>
            <a:r>
              <a:rPr lang="pl-PL" sz="1400" dirty="0">
                <a:latin typeface="Calibri" panose="020F0502020204030204" pitchFamily="34" charset="0"/>
                <a:ea typeface="Times New Roman" panose="02020603050405020304" pitchFamily="18" charset="0"/>
                <a:cs typeface="Times New Roman" panose="02020603050405020304" pitchFamily="18" charset="0"/>
              </a:rPr>
              <a:t>Tworzenie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warunków </a:t>
            </a:r>
            <a:r>
              <a:rPr lang="pl-PL" sz="1400" dirty="0">
                <a:latin typeface="Calibri" panose="020F0502020204030204" pitchFamily="34" charset="0"/>
                <a:ea typeface="Times New Roman" panose="02020603050405020304" pitchFamily="18" charset="0"/>
                <a:cs typeface="Times New Roman" panose="02020603050405020304" pitchFamily="18" charset="0"/>
              </a:rPr>
              <a:t>dla nauczania opartego na metodzie eksperymentu poprzez realizację kompleksowych projektów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obejmujących</a:t>
            </a:r>
            <a:r>
              <a:rPr lang="pl-PL" sz="1400" b="1" baseline="30000" dirty="0" smtClean="0">
                <a:solidFill>
                  <a:prstClr val="black"/>
                </a:solidFill>
                <a:latin typeface="Calibri"/>
                <a:ea typeface="Times New Roman" panose="02020603050405020304" pitchFamily="18" charset="0"/>
              </a:rPr>
              <a:t>4</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lvl="0" algn="just">
              <a:spcBef>
                <a:spcPts val="200"/>
              </a:spcBef>
              <a:spcAft>
                <a:spcPts val="200"/>
              </a:spcAft>
            </a:pPr>
            <a:endParaRPr lang="pl-PL"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spcBef>
                <a:spcPts val="200"/>
              </a:spcBef>
              <a:spcAft>
                <a:spcPts val="200"/>
              </a:spcAft>
              <a:buFont typeface="+mj-lt"/>
              <a:buAutoNum type="alphaLcParenR"/>
            </a:pPr>
            <a:r>
              <a:rPr lang="pl-PL" sz="1400" dirty="0">
                <a:latin typeface="+mn-lt"/>
              </a:rPr>
              <a:t>wyposażenie pracowni szkolnych w narzędzia do nauczania kompetencji </a:t>
            </a:r>
            <a:r>
              <a:rPr lang="pl-PL" sz="1400" dirty="0" smtClean="0">
                <a:latin typeface="+mn-lt"/>
              </a:rPr>
              <a:t>matematyczno-przyrodniczych,</a:t>
            </a:r>
          </a:p>
          <a:p>
            <a:pPr marL="342900" indent="-342900" algn="just">
              <a:spcBef>
                <a:spcPts val="200"/>
              </a:spcBef>
              <a:spcAft>
                <a:spcPts val="200"/>
              </a:spcAft>
              <a:buFont typeface="+mj-lt"/>
              <a:buAutoNum type="alphaLcParenR"/>
            </a:pPr>
            <a:r>
              <a:rPr lang="pl-PL" sz="1400" dirty="0" smtClean="0">
                <a:latin typeface="+mn-lt"/>
              </a:rPr>
              <a:t> </a:t>
            </a:r>
            <a:r>
              <a:rPr lang="pl-PL" sz="1400" dirty="0">
                <a:latin typeface="+mn-lt"/>
              </a:rPr>
              <a:t>doskonalenie umiejętności, kompetencji lub kwalifikacji zawodowych nauczycieli, w tym nauczycieli przedmiotów przyrodniczych lub matematyki, niezbędnych do prowadzenia procesu nauczania opartego na metodzie eksperymentu</a:t>
            </a:r>
            <a:r>
              <a:rPr lang="pl-PL" sz="1400" dirty="0" smtClean="0">
                <a:latin typeface="+mn-lt"/>
              </a:rPr>
              <a:t>,</a:t>
            </a:r>
          </a:p>
          <a:p>
            <a:pPr marL="342900" indent="-342900" algn="just">
              <a:spcBef>
                <a:spcPts val="200"/>
              </a:spcBef>
              <a:spcAft>
                <a:spcPts val="200"/>
              </a:spcAft>
              <a:buFont typeface="+mj-lt"/>
              <a:buAutoNum type="alphaLcParenR"/>
            </a:pPr>
            <a:r>
              <a:rPr lang="pl-PL" sz="1400" dirty="0">
                <a:latin typeface="+mn-lt"/>
              </a:rPr>
              <a:t>kształtowanie i rozwijanie kompetencji matematyczno-przyrodniczych uczniów, wychowanków lub słuchaczy.</a:t>
            </a:r>
          </a:p>
          <a:p>
            <a:pPr algn="just">
              <a:spcBef>
                <a:spcPts val="200"/>
              </a:spcBef>
              <a:spcAft>
                <a:spcPts val="200"/>
              </a:spcAft>
            </a:pPr>
            <a:endParaRPr lang="pl-PL" sz="1400" dirty="0"/>
          </a:p>
          <a:p>
            <a:pPr algn="just">
              <a:spcBef>
                <a:spcPts val="200"/>
              </a:spcBef>
              <a:spcAft>
                <a:spcPts val="200"/>
              </a:spcAft>
            </a:pPr>
            <a:endParaRPr lang="pl-PL" sz="1400" dirty="0">
              <a:latin typeface="+mn-lt"/>
            </a:endParaRPr>
          </a:p>
          <a:p>
            <a:pPr algn="just"/>
            <a:endParaRPr lang="pl-PL" altLang="pl-PL" sz="1400" dirty="0">
              <a:latin typeface="Calibri" pitchFamily="34" charset="0"/>
              <a:cs typeface="Times New Roman" pitchFamily="18" charset="0"/>
            </a:endParaRPr>
          </a:p>
          <a:p>
            <a:pPr algn="just"/>
            <a:endParaRPr lang="pl-PL" altLang="pl-PL" sz="1400" dirty="0" smtClean="0">
              <a:latin typeface="Calibri" pitchFamily="34" charset="0"/>
              <a:cs typeface="Times New Roman" pitchFamily="18" charset="0"/>
            </a:endParaRPr>
          </a:p>
          <a:p>
            <a:pPr lvl="0" algn="just">
              <a:spcBef>
                <a:spcPts val="200"/>
              </a:spcBef>
              <a:spcAft>
                <a:spcPts val="200"/>
              </a:spcAft>
            </a:pPr>
            <a:r>
              <a:rPr lang="pl-PL" sz="1400" baseline="30000" dirty="0" smtClean="0">
                <a:solidFill>
                  <a:prstClr val="black"/>
                </a:solidFill>
                <a:latin typeface="Calibri"/>
                <a:ea typeface="Times New Roman" panose="02020603050405020304" pitchFamily="18" charset="0"/>
              </a:rPr>
              <a:t>4 W </a:t>
            </a:r>
            <a:r>
              <a:rPr lang="pl-PL" sz="1400" baseline="30000" dirty="0">
                <a:solidFill>
                  <a:prstClr val="black"/>
                </a:solidFill>
                <a:latin typeface="Calibri"/>
                <a:ea typeface="Times New Roman" panose="02020603050405020304" pitchFamily="18" charset="0"/>
              </a:rPr>
              <a:t>ramach 2 typu projektu zakłada się realizację projektów obejmujących co najmniej 2 wybrane działania określone w ramach lit. a)-c). Beneficjent może zrezygnować ze stosowania się do powyższego wymogu pod warunkiem, że zapewni realizację jednego z tych działań poza projektem.</a:t>
            </a:r>
            <a:endParaRPr lang="pl-PL" sz="1400" dirty="0">
              <a:solidFill>
                <a:prstClr val="black"/>
              </a:solidFill>
              <a:latin typeface="Calibri"/>
            </a:endParaRPr>
          </a:p>
          <a:p>
            <a:pPr algn="just"/>
            <a:endParaRPr lang="pl-PL" altLang="pl-PL" sz="1400" dirty="0">
              <a:latin typeface="Calibri" pitchFamily="34" charset="0"/>
              <a:cs typeface="Times New Roman" pitchFamily="18" charset="0"/>
            </a:endParaRPr>
          </a:p>
          <a:p>
            <a:pPr algn="just"/>
            <a:endParaRPr lang="pl-PL" altLang="pl-PL" sz="14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10</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065" y="5668679"/>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963743"/>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830997"/>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11</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065" y="5668679"/>
            <a:ext cx="5753100" cy="687671"/>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2"/>
          <p:cNvSpPr/>
          <p:nvPr/>
        </p:nvSpPr>
        <p:spPr>
          <a:xfrm>
            <a:off x="539552" y="1281329"/>
            <a:ext cx="7992888" cy="4473019"/>
          </a:xfrm>
          <a:prstGeom prst="rect">
            <a:avLst/>
          </a:prstGeom>
        </p:spPr>
        <p:txBody>
          <a:bodyPr wrap="square">
            <a:spAutoFit/>
          </a:bodyPr>
          <a:lstStyle/>
          <a:p>
            <a:pPr marL="342900" lvl="0" indent="-342900">
              <a:spcAft>
                <a:spcPts val="0"/>
              </a:spcAft>
              <a:buFont typeface="+mj-lt"/>
              <a:buAutoNum type="arabicPeriod" startAt="3"/>
            </a:pPr>
            <a:endParaRPr lang="pl-PL" sz="1400" dirty="0" smtClean="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3"/>
            </a:pPr>
            <a:endParaRPr lang="pl-PL" sz="1400" dirty="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3"/>
            </a:pPr>
            <a:endParaRPr lang="pl-PL" sz="1400" dirty="0" smtClean="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3"/>
            </a:pPr>
            <a:endParaRPr lang="pl-PL" sz="1400" dirty="0">
              <a:latin typeface="Calibri" panose="020F0502020204030204" pitchFamily="34" charset="0"/>
              <a:ea typeface="Times New Roman" panose="02020603050405020304" pitchFamily="18" charset="0"/>
            </a:endParaRPr>
          </a:p>
          <a:p>
            <a:pPr marL="342900" lvl="0" indent="-342900" algn="just">
              <a:spcAft>
                <a:spcPts val="0"/>
              </a:spcAft>
              <a:buFont typeface="+mj-lt"/>
              <a:buAutoNum type="arabicPeriod" startAt="3"/>
            </a:pPr>
            <a:r>
              <a:rPr lang="pl-PL" sz="1400" dirty="0">
                <a:latin typeface="+mn-lt"/>
              </a:rPr>
              <a:t>Korzystanie z nowoczesnych technologii informacyjno-komunikacyjnych (TIK) oraz rozwijanie kompetencji informatycznych </a:t>
            </a:r>
            <a:r>
              <a:rPr lang="pl-PL" sz="1400" dirty="0" smtClean="0">
                <a:latin typeface="+mn-lt"/>
              </a:rPr>
              <a:t>poprzez</a:t>
            </a:r>
            <a:r>
              <a:rPr lang="pl-PL" sz="1400" baseline="30000" dirty="0" smtClean="0">
                <a:solidFill>
                  <a:prstClr val="black"/>
                </a:solidFill>
                <a:latin typeface="+mn-lt"/>
                <a:ea typeface="Times New Roman" panose="02020603050405020304" pitchFamily="18" charset="0"/>
              </a:rPr>
              <a:t>5</a:t>
            </a:r>
            <a:r>
              <a:rPr lang="pl-PL" sz="1400" dirty="0" smtClean="0">
                <a:latin typeface="+mn-lt"/>
              </a:rPr>
              <a:t> </a:t>
            </a:r>
            <a:r>
              <a:rPr lang="pl-PL" sz="1400" dirty="0" smtClean="0">
                <a:latin typeface="+mn-lt"/>
                <a:ea typeface="Times New Roman" panose="02020603050405020304" pitchFamily="18" charset="0"/>
              </a:rPr>
              <a:t>:</a:t>
            </a:r>
          </a:p>
          <a:p>
            <a:pPr lvl="0" algn="just">
              <a:spcAft>
                <a:spcPts val="0"/>
              </a:spcAft>
            </a:pPr>
            <a:endParaRPr lang="pl-PL" sz="1400" dirty="0" smtClean="0">
              <a:latin typeface="+mn-lt"/>
              <a:ea typeface="Times New Roman" panose="02020603050405020304" pitchFamily="18" charset="0"/>
            </a:endParaRPr>
          </a:p>
          <a:p>
            <a:pPr marL="342900" indent="-342900" algn="just">
              <a:spcAft>
                <a:spcPts val="0"/>
              </a:spcAft>
              <a:buFont typeface="+mj-lt"/>
              <a:buAutoNum type="alphaLcParenR"/>
            </a:pPr>
            <a:r>
              <a:rPr lang="pl-PL" sz="1400" dirty="0">
                <a:latin typeface="+mn-lt"/>
              </a:rPr>
              <a:t>wyposażenie szkół lub placówek systemu oświaty w pomoce dydaktyczne oraz narzędzia TIK niezbędne do realizacji programów nauczania w szkołach lub placówkach systemu oświaty, w tym zapewnienie odpowiedniej infrastruktury sieciowo-usługowej,</a:t>
            </a:r>
          </a:p>
          <a:p>
            <a:pPr marL="342900" indent="-342900" algn="just">
              <a:spcAft>
                <a:spcPts val="0"/>
              </a:spcAft>
              <a:buFont typeface="+mj-lt"/>
              <a:buAutoNum type="alphaLcParenR"/>
            </a:pPr>
            <a:r>
              <a:rPr lang="pl-PL" sz="1400" dirty="0">
                <a:latin typeface="+mn-lt"/>
              </a:rPr>
              <a:t>podnoszenie kompetencji cyfrowych nauczycieli wszystkich przedmiotów, w tym w zakresie korzystania z narzędzi TIK zakupionych do szkół lub placówek systemu oświaty oraz włączania narzędzi TIK do nauczania, </a:t>
            </a:r>
          </a:p>
          <a:p>
            <a:pPr marL="342900" indent="-342900" algn="just">
              <a:spcAft>
                <a:spcPts val="0"/>
              </a:spcAft>
              <a:buFont typeface="+mj-lt"/>
              <a:buAutoNum type="alphaLcParenR"/>
            </a:pPr>
            <a:r>
              <a:rPr lang="pl-PL" sz="1400" dirty="0">
                <a:latin typeface="+mn-lt"/>
              </a:rPr>
              <a:t>kształtowanie i rozwijanie kompetencji cyfrowych uczniów, wychowanków lub słuchaczy, w tym </a:t>
            </a:r>
            <a:r>
              <a:rPr lang="pl-PL" sz="1400" dirty="0" smtClean="0">
                <a:latin typeface="+mn-lt"/>
              </a:rPr>
              <a:t/>
            </a:r>
            <a:br>
              <a:rPr lang="pl-PL" sz="1400" dirty="0" smtClean="0">
                <a:latin typeface="+mn-lt"/>
              </a:rPr>
            </a:br>
            <a:r>
              <a:rPr lang="pl-PL" sz="1400" dirty="0" smtClean="0">
                <a:latin typeface="+mn-lt"/>
              </a:rPr>
              <a:t>z </a:t>
            </a:r>
            <a:r>
              <a:rPr lang="pl-PL" sz="1400" dirty="0">
                <a:latin typeface="+mn-lt"/>
              </a:rPr>
              <a:t>uwzględnieniem bezpieczeństwa w cyberprzestrzeni i wynikających z tego tytułu zagrożeń.</a:t>
            </a:r>
          </a:p>
          <a:p>
            <a:pPr lvl="0">
              <a:spcAft>
                <a:spcPts val="0"/>
              </a:spcAft>
            </a:pPr>
            <a:endParaRPr lang="pl-PL" sz="1400" dirty="0">
              <a:latin typeface="Calibri" panose="020F0502020204030204" pitchFamily="34" charset="0"/>
              <a:ea typeface="Times New Roman" panose="02020603050405020304" pitchFamily="18" charset="0"/>
            </a:endParaRPr>
          </a:p>
          <a:p>
            <a:pPr lvl="0" algn="just">
              <a:spcAft>
                <a:spcPts val="0"/>
              </a:spcAft>
            </a:pPr>
            <a:endParaRPr lang="pl-PL" sz="1400" dirty="0" smtClean="0">
              <a:latin typeface="Calibri" panose="020F0502020204030204" pitchFamily="34" charset="0"/>
              <a:ea typeface="Times New Roman" panose="02020603050405020304" pitchFamily="18" charset="0"/>
            </a:endParaRPr>
          </a:p>
          <a:p>
            <a:pPr marL="342900" lvl="0" indent="-342900" algn="just">
              <a:spcAft>
                <a:spcPts val="0"/>
              </a:spcAft>
              <a:buAutoNum type="arabicPeriod" startAt="3"/>
            </a:pPr>
            <a:endParaRPr lang="pl-PL" sz="1400" dirty="0">
              <a:latin typeface="Calibri" panose="020F0502020204030204" pitchFamily="34" charset="0"/>
              <a:ea typeface="Times New Roman" panose="02020603050405020304" pitchFamily="18" charset="0"/>
            </a:endParaRPr>
          </a:p>
          <a:p>
            <a:pPr lvl="0" algn="just">
              <a:spcAft>
                <a:spcPts val="0"/>
              </a:spcAft>
            </a:pPr>
            <a:r>
              <a:rPr lang="pl-PL" sz="1400" baseline="30000" dirty="0" smtClean="0">
                <a:solidFill>
                  <a:prstClr val="black"/>
                </a:solidFill>
                <a:latin typeface="Calibri"/>
                <a:ea typeface="Times New Roman" panose="02020603050405020304" pitchFamily="18" charset="0"/>
              </a:rPr>
              <a:t>5 W </a:t>
            </a:r>
            <a:r>
              <a:rPr lang="pl-PL" sz="1400" baseline="30000" dirty="0">
                <a:solidFill>
                  <a:prstClr val="black"/>
                </a:solidFill>
                <a:latin typeface="Calibri"/>
                <a:ea typeface="Times New Roman" panose="02020603050405020304" pitchFamily="18" charset="0"/>
              </a:rPr>
              <a:t>zakresie 3 typu projektu wsparcie, o którym mowa w lit. a) możliwe jest w odniesieniu do szkół lub placówek systemu oświaty, w ramach których w wyniku diagnozy stwierdzono zasadność zakupu pomocy dydaktycznych oraz narzędzi TIK do realizacji działań wymienionych w lit. b) lub c). Beneficjent może zrezygnować ze stosowania się do powyższego wymogu pod warunkiem, że zapewni realizację działań wymienionych w lit. b) lub c) poza projektem.</a:t>
            </a:r>
            <a:endParaRPr lang="pl-PL" sz="1400" dirty="0" smtClean="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533125319"/>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830997"/>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12</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065" y="5668679"/>
            <a:ext cx="5753100" cy="687671"/>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2"/>
          <p:cNvSpPr/>
          <p:nvPr/>
        </p:nvSpPr>
        <p:spPr>
          <a:xfrm>
            <a:off x="539552" y="1281329"/>
            <a:ext cx="7992888" cy="4616648"/>
          </a:xfrm>
          <a:prstGeom prst="rect">
            <a:avLst/>
          </a:prstGeom>
        </p:spPr>
        <p:txBody>
          <a:bodyPr wrap="square">
            <a:spAutoFit/>
          </a:bodyPr>
          <a:lstStyle/>
          <a:p>
            <a:pPr marL="342900" lvl="0" indent="-342900">
              <a:spcAft>
                <a:spcPts val="0"/>
              </a:spcAft>
              <a:buFont typeface="+mj-lt"/>
              <a:buAutoNum type="arabicPeriod" startAt="3"/>
            </a:pPr>
            <a:endParaRPr lang="pl-PL" sz="1400" dirty="0" smtClean="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3"/>
            </a:pPr>
            <a:endParaRPr lang="pl-PL" sz="1400" dirty="0">
              <a:latin typeface="Calibri" panose="020F0502020204030204" pitchFamily="34" charset="0"/>
              <a:ea typeface="Times New Roman" panose="02020603050405020304" pitchFamily="18" charset="0"/>
            </a:endParaRPr>
          </a:p>
          <a:p>
            <a:pPr lvl="0">
              <a:spcAft>
                <a:spcPts val="0"/>
              </a:spcAft>
            </a:pPr>
            <a:endParaRPr lang="pl-PL" sz="1400" dirty="0">
              <a:latin typeface="Calibri" panose="020F0502020204030204" pitchFamily="34" charset="0"/>
              <a:ea typeface="Times New Roman" panose="02020603050405020304" pitchFamily="18" charset="0"/>
            </a:endParaRPr>
          </a:p>
          <a:p>
            <a:pPr marL="342900" lvl="0" indent="-342900" algn="just">
              <a:spcAft>
                <a:spcPts val="0"/>
              </a:spcAft>
              <a:buFont typeface="+mj-lt"/>
              <a:buAutoNum type="arabicPeriod" startAt="4"/>
            </a:pPr>
            <a:r>
              <a:rPr lang="pl-PL" sz="1400" dirty="0">
                <a:latin typeface="+mn-lt"/>
              </a:rPr>
              <a:t>Indywidualizacja pracy z uczniem ze specjalnymi potrzebami rozwojowymi i edukacyjnymi, w tym wsparcie ucznia </a:t>
            </a:r>
            <a:r>
              <a:rPr lang="pl-PL" sz="1400" dirty="0" smtClean="0">
                <a:latin typeface="+mn-lt"/>
              </a:rPr>
              <a:t>młodszego</a:t>
            </a:r>
            <a:r>
              <a:rPr lang="pl-PL" sz="1400" baseline="30000" dirty="0" smtClean="0">
                <a:solidFill>
                  <a:prstClr val="black"/>
                </a:solidFill>
                <a:latin typeface="+mn-lt"/>
                <a:ea typeface="Times New Roman" panose="02020603050405020304" pitchFamily="18" charset="0"/>
              </a:rPr>
              <a:t>6</a:t>
            </a:r>
            <a:r>
              <a:rPr lang="pl-PL" sz="1400" dirty="0" smtClean="0">
                <a:latin typeface="+mn-lt"/>
              </a:rPr>
              <a:t> </a:t>
            </a:r>
            <a:r>
              <a:rPr lang="pl-PL" sz="1400" dirty="0" smtClean="0">
                <a:latin typeface="+mn-lt"/>
                <a:ea typeface="Times New Roman" panose="02020603050405020304" pitchFamily="18" charset="0"/>
              </a:rPr>
              <a:t>:</a:t>
            </a:r>
          </a:p>
          <a:p>
            <a:pPr lvl="0" algn="just">
              <a:spcAft>
                <a:spcPts val="0"/>
              </a:spcAft>
            </a:pPr>
            <a:endParaRPr lang="pl-PL" sz="1400" dirty="0" smtClean="0">
              <a:latin typeface="+mn-lt"/>
              <a:ea typeface="Times New Roman" panose="02020603050405020304" pitchFamily="18" charset="0"/>
            </a:endParaRPr>
          </a:p>
          <a:p>
            <a:pPr marL="342900" indent="-342900" algn="just">
              <a:spcAft>
                <a:spcPts val="0"/>
              </a:spcAft>
              <a:buFont typeface="+mj-lt"/>
              <a:buAutoNum type="alphaLcParenR"/>
            </a:pPr>
            <a:r>
              <a:rPr lang="pl-PL" sz="1400" dirty="0">
                <a:latin typeface="+mn-lt"/>
              </a:rPr>
              <a:t>doposażenie szkół lub placówek systemu oświaty w pomoce dydaktyczne oraz specjalistyczny sprzęt do rozpoznawania potrzeb rozwojowych, edukacyjnych i możliwości psychofizycznych, kształcenia oraz wspomagania rozwoju i prowadzenia terapii uczniów ze specjalnymi potrzebami edukacyjnymi, a także podręczniki szkolne i materiały dydaktyczne dostosowane do potrzeb uczniów z niepełnosprawnością, ze szczególnym uwzględnieniem tych pomocy, sprzętu i narzędzi, które są zgodne z koncepcją uniwersalnego projektowania, lub w przypadku braku możliwości jej zastosowania wykorzystano mechanizm racjonalnych </a:t>
            </a:r>
            <a:r>
              <a:rPr lang="pl-PL" sz="1400" dirty="0" smtClean="0">
                <a:latin typeface="+mn-lt"/>
              </a:rPr>
              <a:t>usprawnień</a:t>
            </a:r>
            <a:r>
              <a:rPr lang="pl-PL" sz="1400" baseline="30000" dirty="0" smtClean="0">
                <a:solidFill>
                  <a:prstClr val="black"/>
                </a:solidFill>
                <a:latin typeface="Calibri"/>
                <a:ea typeface="Times New Roman" panose="02020603050405020304" pitchFamily="18" charset="0"/>
              </a:rPr>
              <a:t>7</a:t>
            </a:r>
            <a:r>
              <a:rPr lang="pl-PL" sz="1400" dirty="0" smtClean="0">
                <a:latin typeface="+mn-lt"/>
              </a:rPr>
              <a:t>,</a:t>
            </a:r>
            <a:endParaRPr lang="pl-PL" sz="1400" dirty="0">
              <a:latin typeface="+mn-lt"/>
            </a:endParaRPr>
          </a:p>
          <a:p>
            <a:pPr lvl="0" algn="just">
              <a:spcAft>
                <a:spcPts val="0"/>
              </a:spcAft>
            </a:pPr>
            <a:endParaRPr lang="pl-PL" sz="1400" dirty="0">
              <a:latin typeface="Calibri" panose="020F0502020204030204" pitchFamily="34" charset="0"/>
              <a:ea typeface="Times New Roman" panose="02020603050405020304" pitchFamily="18" charset="0"/>
            </a:endParaRPr>
          </a:p>
          <a:p>
            <a:pPr lvl="0" algn="just">
              <a:spcAft>
                <a:spcPts val="0"/>
              </a:spcAft>
            </a:pPr>
            <a:r>
              <a:rPr lang="pl-PL" sz="1400" baseline="30000" dirty="0">
                <a:solidFill>
                  <a:prstClr val="black"/>
                </a:solidFill>
                <a:latin typeface="Calibri"/>
                <a:ea typeface="Times New Roman" panose="02020603050405020304" pitchFamily="18" charset="0"/>
              </a:rPr>
              <a:t>6 Kompleksowe programy wspomagające szkołę lub placówkę systemu oświaty w procesie indywidualizacji pracy z uczniem ze specjalnymi potrzebami rozwojowymi i edukacyjnymi obejmują co najmniej działania wymienione w punkcie 4 lit. a-c. Beneficjent może zrezygnować ze stosowania się do tego wymogu pod warunkiem, że zapewni realizację jednego z tych działań poza projektem. Programy wspomagające obejmują klasy IV-VIII szkoły podstawowej. Powyższy warunek nie ma zastosowania do programów wspomagających proces indywidualizacji pracy z uczniem z niepełnosprawnością, które obejmować mogą klasy I-VIII. Działania, o których mowa w punkcie 4 lit. b i c mogą być realizowane niezależnie od etapu edukacyjnego, na którym znajduje się uczeń</a:t>
            </a:r>
            <a:r>
              <a:rPr lang="pl-PL" sz="1400" baseline="30000" dirty="0" smtClean="0">
                <a:solidFill>
                  <a:prstClr val="black"/>
                </a:solidFill>
                <a:latin typeface="Calibri"/>
                <a:ea typeface="Times New Roman" panose="02020603050405020304" pitchFamily="18" charset="0"/>
              </a:rPr>
              <a:t>.</a:t>
            </a:r>
          </a:p>
          <a:p>
            <a:pPr lvl="0" algn="just">
              <a:spcAft>
                <a:spcPts val="0"/>
              </a:spcAft>
            </a:pPr>
            <a:endParaRPr lang="pl-PL" sz="1400" baseline="30000" dirty="0" smtClean="0">
              <a:solidFill>
                <a:prstClr val="black"/>
              </a:solidFill>
              <a:latin typeface="Calibri"/>
              <a:ea typeface="Times New Roman" panose="02020603050405020304" pitchFamily="18" charset="0"/>
            </a:endParaRPr>
          </a:p>
          <a:p>
            <a:pPr lvl="0" algn="just">
              <a:spcAft>
                <a:spcPts val="0"/>
              </a:spcAft>
            </a:pPr>
            <a:r>
              <a:rPr lang="pl-PL" sz="1400" baseline="30000" dirty="0" smtClean="0">
                <a:solidFill>
                  <a:prstClr val="black"/>
                </a:solidFill>
                <a:latin typeface="Calibri"/>
                <a:ea typeface="Times New Roman" panose="02020603050405020304" pitchFamily="18" charset="0"/>
              </a:rPr>
              <a:t>7 Mechanizm </a:t>
            </a:r>
            <a:r>
              <a:rPr lang="pl-PL" sz="1400" baseline="30000" dirty="0">
                <a:solidFill>
                  <a:prstClr val="black"/>
                </a:solidFill>
                <a:latin typeface="Calibri"/>
                <a:ea typeface="Times New Roman" panose="02020603050405020304" pitchFamily="18" charset="0"/>
              </a:rPr>
              <a:t>racjonalnych usprawnień, zgodnie z warunkami określonymi w Wytycznych w zakresie realizacji zasady równości szans i niedyskryminacji, w tym dostępności dla osób z niepełnosprawnościami oraz zasady równości szans kobiet i mężczyzn w ramach funduszy unijnych na lata 2014-2020. </a:t>
            </a:r>
            <a:endParaRPr lang="pl-PL" sz="1400" baseline="30000" dirty="0" smtClean="0">
              <a:solidFill>
                <a:prstClr val="black"/>
              </a:solidFill>
              <a:latin typeface="Calibri"/>
              <a:ea typeface="Times New Roman" panose="02020603050405020304" pitchFamily="18" charset="0"/>
            </a:endParaRPr>
          </a:p>
          <a:p>
            <a:pPr lvl="0">
              <a:spcAft>
                <a:spcPts val="0"/>
              </a:spcAft>
            </a:pPr>
            <a:endParaRPr lang="pl-PL" sz="1400" baseline="30000" dirty="0" smtClean="0">
              <a:solidFill>
                <a:prstClr val="black"/>
              </a:solidFill>
              <a:latin typeface="Calibri"/>
              <a:ea typeface="Times New Roman" panose="02020603050405020304" pitchFamily="18" charset="0"/>
            </a:endParaRPr>
          </a:p>
          <a:p>
            <a:pPr lvl="0">
              <a:spcAft>
                <a:spcPts val="0"/>
              </a:spcAft>
            </a:pPr>
            <a:endParaRPr lang="pl-PL" sz="1400" dirty="0" smtClean="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6213214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830997"/>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13</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065" y="5668679"/>
            <a:ext cx="5753100" cy="687671"/>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2"/>
          <p:cNvSpPr/>
          <p:nvPr/>
        </p:nvSpPr>
        <p:spPr>
          <a:xfrm>
            <a:off x="539552" y="1281329"/>
            <a:ext cx="7992888" cy="4288353"/>
          </a:xfrm>
          <a:prstGeom prst="rect">
            <a:avLst/>
          </a:prstGeom>
        </p:spPr>
        <p:txBody>
          <a:bodyPr wrap="square">
            <a:spAutoFit/>
          </a:bodyPr>
          <a:lstStyle/>
          <a:p>
            <a:pPr marL="342900" lvl="0" indent="-342900">
              <a:spcAft>
                <a:spcPts val="0"/>
              </a:spcAft>
              <a:buFont typeface="+mj-lt"/>
              <a:buAutoNum type="arabicPeriod" startAt="3"/>
            </a:pPr>
            <a:endParaRPr lang="pl-PL" sz="1400" dirty="0" smtClean="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3"/>
            </a:pPr>
            <a:endParaRPr lang="pl-PL" sz="1400" dirty="0">
              <a:latin typeface="Calibri" panose="020F0502020204030204" pitchFamily="34" charset="0"/>
              <a:ea typeface="Times New Roman" panose="02020603050405020304" pitchFamily="18" charset="0"/>
            </a:endParaRPr>
          </a:p>
          <a:p>
            <a:pPr lvl="0">
              <a:spcAft>
                <a:spcPts val="0"/>
              </a:spcAft>
            </a:pPr>
            <a:endParaRPr lang="pl-PL" sz="1400" dirty="0">
              <a:latin typeface="Calibri" panose="020F0502020204030204" pitchFamily="34" charset="0"/>
              <a:ea typeface="Times New Roman" panose="02020603050405020304" pitchFamily="18" charset="0"/>
            </a:endParaRPr>
          </a:p>
          <a:p>
            <a:pPr lvl="0">
              <a:spcAft>
                <a:spcPts val="0"/>
              </a:spcAft>
            </a:pPr>
            <a:endParaRPr lang="pl-PL" sz="1400" dirty="0" smtClean="0">
              <a:latin typeface="+mn-lt"/>
              <a:ea typeface="Times New Roman" panose="02020603050405020304" pitchFamily="18" charset="0"/>
            </a:endParaRPr>
          </a:p>
          <a:p>
            <a:pPr marL="342900" lvl="0" indent="-342900" algn="just">
              <a:spcBef>
                <a:spcPts val="200"/>
              </a:spcBef>
              <a:spcAft>
                <a:spcPts val="200"/>
              </a:spcAft>
              <a:buFont typeface="+mj-lt"/>
              <a:buAutoNum type="alphaLcParenR" startAt="2"/>
            </a:pPr>
            <a:r>
              <a:rPr lang="pl-PL" sz="1400" dirty="0">
                <a:latin typeface="+mn-lt"/>
                <a:cs typeface="Times New Roman" panose="02020603050405020304" pitchFamily="18" charset="0"/>
              </a:rPr>
              <a:t>przygotowanie nauczycieli do prowadzenia procesu indywidualizacji pracy z uczniem ze specjalnymi potrzebami edukacyjnymi, w tym wsparcia ucznia młodszego, rozpoznawania potrzeb rozwojowych, edukacyjnych i możliwości psychofizycznych uczniów i efektywnego stosowania pomocy dydaktycznych w pracy</a:t>
            </a:r>
            <a:r>
              <a:rPr lang="pl-PL" sz="1400" dirty="0" smtClean="0">
                <a:latin typeface="+mn-lt"/>
                <a:cs typeface="Times New Roman" panose="02020603050405020304" pitchFamily="18" charset="0"/>
              </a:rPr>
              <a:t>,</a:t>
            </a:r>
          </a:p>
          <a:p>
            <a:pPr marL="342900" lvl="0" indent="-342900" algn="just">
              <a:spcBef>
                <a:spcPts val="200"/>
              </a:spcBef>
              <a:spcAft>
                <a:spcPts val="200"/>
              </a:spcAft>
              <a:buFont typeface="+mj-lt"/>
              <a:buAutoNum type="alphaLcParenR" startAt="2"/>
            </a:pPr>
            <a:r>
              <a:rPr lang="pl-PL" sz="1400" dirty="0">
                <a:latin typeface="+mn-lt"/>
              </a:rPr>
              <a:t>wsparcie uczniów ze specjalnymi potrzebami rozwojowymi i edukacyjnymi, w tym uczniów młodszych w ramach zajęć uzupełniających ofertę szkoły lub placówki systemu </a:t>
            </a:r>
            <a:r>
              <a:rPr lang="pl-PL" sz="1400" dirty="0" smtClean="0">
                <a:latin typeface="+mn-lt"/>
              </a:rPr>
              <a:t>oświaty</a:t>
            </a:r>
            <a:r>
              <a:rPr lang="pl-PL" sz="1400" baseline="30000" dirty="0" smtClean="0">
                <a:solidFill>
                  <a:prstClr val="black"/>
                </a:solidFill>
                <a:latin typeface="+mn-lt"/>
                <a:ea typeface="Times New Roman" panose="02020603050405020304" pitchFamily="18" charset="0"/>
              </a:rPr>
              <a:t>8</a:t>
            </a:r>
          </a:p>
          <a:p>
            <a:pPr marL="342900" lvl="0" indent="-342900" algn="just">
              <a:spcBef>
                <a:spcPts val="200"/>
              </a:spcBef>
              <a:spcAft>
                <a:spcPts val="200"/>
              </a:spcAft>
              <a:buFont typeface="+mj-lt"/>
              <a:buAutoNum type="alphaLcParenR" startAt="2"/>
            </a:pPr>
            <a:endParaRPr lang="pl-PL" sz="1400" baseline="30000" dirty="0">
              <a:solidFill>
                <a:prstClr val="black"/>
              </a:solidFill>
              <a:latin typeface="+mn-lt"/>
            </a:endParaRPr>
          </a:p>
          <a:p>
            <a:pPr marL="342900" lvl="0" indent="-342900" algn="just">
              <a:spcBef>
                <a:spcPts val="200"/>
              </a:spcBef>
              <a:spcAft>
                <a:spcPts val="200"/>
              </a:spcAft>
              <a:buFont typeface="+mj-lt"/>
              <a:buAutoNum type="alphaLcParenR" startAt="2"/>
            </a:pPr>
            <a:endParaRPr lang="pl-PL" sz="1400" baseline="30000" dirty="0" smtClean="0">
              <a:solidFill>
                <a:prstClr val="black"/>
              </a:solidFill>
              <a:latin typeface="+mn-lt"/>
            </a:endParaRPr>
          </a:p>
          <a:p>
            <a:pPr lvl="0" algn="just">
              <a:spcBef>
                <a:spcPts val="200"/>
              </a:spcBef>
              <a:spcAft>
                <a:spcPts val="200"/>
              </a:spcAft>
            </a:pPr>
            <a:endParaRPr lang="pl-PL" sz="1400" baseline="30000" dirty="0">
              <a:solidFill>
                <a:prstClr val="black"/>
              </a:solidFill>
              <a:latin typeface="+mn-lt"/>
            </a:endParaRPr>
          </a:p>
          <a:p>
            <a:pPr lvl="0" algn="just">
              <a:spcBef>
                <a:spcPts val="200"/>
              </a:spcBef>
              <a:spcAft>
                <a:spcPts val="200"/>
              </a:spcAft>
            </a:pPr>
            <a:endParaRPr lang="pl-PL" sz="1400" baseline="30000" dirty="0" smtClean="0">
              <a:solidFill>
                <a:prstClr val="black"/>
              </a:solidFill>
              <a:latin typeface="+mn-lt"/>
            </a:endParaRPr>
          </a:p>
          <a:p>
            <a:pPr lvl="0" algn="just">
              <a:spcBef>
                <a:spcPts val="200"/>
              </a:spcBef>
              <a:spcAft>
                <a:spcPts val="200"/>
              </a:spcAft>
            </a:pPr>
            <a:endParaRPr lang="pl-PL" sz="1400" baseline="30000" dirty="0">
              <a:solidFill>
                <a:prstClr val="black"/>
              </a:solidFill>
              <a:latin typeface="+mn-lt"/>
            </a:endParaRPr>
          </a:p>
          <a:p>
            <a:pPr lvl="0" algn="just">
              <a:spcBef>
                <a:spcPts val="200"/>
              </a:spcBef>
              <a:spcAft>
                <a:spcPts val="200"/>
              </a:spcAft>
            </a:pPr>
            <a:endParaRPr lang="pl-PL" sz="1400" baseline="30000" dirty="0" smtClean="0">
              <a:solidFill>
                <a:prstClr val="black"/>
              </a:solidFill>
              <a:latin typeface="+mn-lt"/>
            </a:endParaRPr>
          </a:p>
          <a:p>
            <a:pPr lvl="0" algn="just">
              <a:spcBef>
                <a:spcPts val="200"/>
              </a:spcBef>
              <a:spcAft>
                <a:spcPts val="200"/>
              </a:spcAft>
            </a:pPr>
            <a:endParaRPr lang="pl-PL" sz="1400" dirty="0">
              <a:latin typeface="+mn-lt"/>
            </a:endParaRPr>
          </a:p>
          <a:p>
            <a:pPr lvl="0">
              <a:spcAft>
                <a:spcPts val="0"/>
              </a:spcAft>
            </a:pPr>
            <a:endParaRPr lang="pl-PL" sz="1400" baseline="30000" dirty="0" smtClean="0">
              <a:solidFill>
                <a:prstClr val="black"/>
              </a:solidFill>
              <a:latin typeface="Calibri"/>
              <a:ea typeface="Times New Roman" panose="02020603050405020304" pitchFamily="18" charset="0"/>
            </a:endParaRPr>
          </a:p>
          <a:p>
            <a:pPr lvl="0">
              <a:spcAft>
                <a:spcPts val="0"/>
              </a:spcAft>
            </a:pPr>
            <a:r>
              <a:rPr lang="pl-PL" sz="1400" baseline="30000" dirty="0">
                <a:solidFill>
                  <a:prstClr val="black"/>
                </a:solidFill>
                <a:latin typeface="Calibri"/>
                <a:ea typeface="Times New Roman" panose="02020603050405020304" pitchFamily="18" charset="0"/>
              </a:rPr>
              <a:t>8 W ramach 4 typu projektu zakłada się, iż działania określone w ramach lit. b) i c) uwzględniają współpracę z rodzicami.</a:t>
            </a:r>
            <a:endParaRPr lang="pl-PL" sz="1400" baseline="30000" dirty="0" smtClean="0">
              <a:solidFill>
                <a:prstClr val="black"/>
              </a:solidFill>
              <a:latin typeface="Calibri"/>
              <a:ea typeface="Times New Roman" panose="02020603050405020304" pitchFamily="18" charset="0"/>
            </a:endParaRPr>
          </a:p>
          <a:p>
            <a:pPr lvl="0">
              <a:spcAft>
                <a:spcPts val="0"/>
              </a:spcAft>
            </a:pPr>
            <a:endParaRPr lang="pl-PL" sz="1400" dirty="0" smtClean="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12548746"/>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830997"/>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14</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065" y="5668679"/>
            <a:ext cx="5753100" cy="687671"/>
          </a:xfrm>
          <a:prstGeom prst="rect">
            <a:avLst/>
          </a:prstGeom>
          <a:noFill/>
          <a:extLst>
            <a:ext uri="{909E8E84-426E-40DD-AFC4-6F175D3DCCD1}">
              <a14:hiddenFill xmlns:a14="http://schemas.microsoft.com/office/drawing/2010/main">
                <a:solidFill>
                  <a:srgbClr val="FFFFFF"/>
                </a:solidFill>
              </a14:hiddenFill>
            </a:ext>
          </a:extLst>
        </p:spPr>
      </p:pic>
      <p:sp>
        <p:nvSpPr>
          <p:cNvPr id="3" name="Prostokąt 2"/>
          <p:cNvSpPr/>
          <p:nvPr/>
        </p:nvSpPr>
        <p:spPr>
          <a:xfrm>
            <a:off x="539552" y="1281329"/>
            <a:ext cx="7992888" cy="4667945"/>
          </a:xfrm>
          <a:prstGeom prst="rect">
            <a:avLst/>
          </a:prstGeom>
        </p:spPr>
        <p:txBody>
          <a:bodyPr wrap="square">
            <a:spAutoFit/>
          </a:bodyPr>
          <a:lstStyle/>
          <a:p>
            <a:pPr marL="342900" lvl="0" indent="-342900">
              <a:spcAft>
                <a:spcPts val="0"/>
              </a:spcAft>
              <a:buFont typeface="+mj-lt"/>
              <a:buAutoNum type="arabicPeriod" startAt="3"/>
            </a:pPr>
            <a:endParaRPr lang="pl-PL" sz="1400" dirty="0" smtClean="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3"/>
            </a:pPr>
            <a:endParaRPr lang="pl-PL" sz="1400" dirty="0">
              <a:latin typeface="Calibri" panose="020F0502020204030204" pitchFamily="34" charset="0"/>
              <a:ea typeface="Times New Roman" panose="02020603050405020304" pitchFamily="18" charset="0"/>
            </a:endParaRPr>
          </a:p>
          <a:p>
            <a:pPr lvl="0">
              <a:spcAft>
                <a:spcPts val="0"/>
              </a:spcAft>
            </a:pPr>
            <a:endParaRPr lang="pl-PL" sz="1400" dirty="0">
              <a:latin typeface="Calibri" panose="020F0502020204030204" pitchFamily="34" charset="0"/>
              <a:ea typeface="Times New Roman" panose="02020603050405020304" pitchFamily="18" charset="0"/>
            </a:endParaRPr>
          </a:p>
          <a:p>
            <a:pPr marL="342900" lvl="0" indent="-342900">
              <a:spcAft>
                <a:spcPts val="0"/>
              </a:spcAft>
              <a:buFont typeface="+mj-lt"/>
              <a:buAutoNum type="arabicPeriod" startAt="5"/>
            </a:pPr>
            <a:r>
              <a:rPr lang="pl-PL" sz="1400" dirty="0">
                <a:latin typeface="+mn-lt"/>
              </a:rPr>
              <a:t>Rozwój doradztwa edukacyjno-zawodowego </a:t>
            </a:r>
            <a:r>
              <a:rPr lang="pl-PL" sz="1400" dirty="0" smtClean="0">
                <a:latin typeface="+mn-lt"/>
              </a:rPr>
              <a:t>poprzez</a:t>
            </a:r>
            <a:r>
              <a:rPr lang="pl-PL" sz="1400" baseline="30000" dirty="0" smtClean="0">
                <a:solidFill>
                  <a:prstClr val="black"/>
                </a:solidFill>
                <a:latin typeface="+mn-lt"/>
                <a:ea typeface="Times New Roman" panose="02020603050405020304" pitchFamily="18" charset="0"/>
              </a:rPr>
              <a:t>9</a:t>
            </a:r>
            <a:r>
              <a:rPr lang="pl-PL" sz="1400" dirty="0" smtClean="0">
                <a:latin typeface="+mn-lt"/>
                <a:ea typeface="Times New Roman" panose="02020603050405020304" pitchFamily="18" charset="0"/>
              </a:rPr>
              <a:t>:</a:t>
            </a:r>
          </a:p>
          <a:p>
            <a:pPr lvl="0">
              <a:spcAft>
                <a:spcPts val="0"/>
              </a:spcAft>
            </a:pPr>
            <a:endParaRPr lang="pl-PL" sz="1400" dirty="0" smtClean="0">
              <a:latin typeface="+mn-lt"/>
              <a:ea typeface="Times New Roman" panose="02020603050405020304" pitchFamily="18" charset="0"/>
            </a:endParaRPr>
          </a:p>
          <a:p>
            <a:pPr marL="342900" lvl="0" indent="-342900" algn="just">
              <a:spcBef>
                <a:spcPts val="200"/>
              </a:spcBef>
              <a:spcAft>
                <a:spcPts val="200"/>
              </a:spcAft>
              <a:buFont typeface="+mj-lt"/>
              <a:buAutoNum type="alphaLcParenR"/>
            </a:pPr>
            <a:r>
              <a:rPr lang="pl-PL" sz="1400" dirty="0">
                <a:latin typeface="+mn-lt"/>
                <a:ea typeface="Times New Roman" panose="02020603050405020304" pitchFamily="18" charset="0"/>
                <a:cs typeface="Times New Roman" panose="02020603050405020304" pitchFamily="18" charset="0"/>
              </a:rPr>
              <a:t>uzyskiwanie kwalifikacji doradców edukacyjno-zawodowych przez osoby realizujące zadania z zakresu doradztwa edukacyjno- zawodowego w szkołach i placówkach, które nie posiadają kwalifikacji z tego zakresu oraz podnoszenie kwalifikacji doradców </a:t>
            </a:r>
            <a:r>
              <a:rPr lang="pl-PL" sz="1400" dirty="0" err="1">
                <a:latin typeface="+mn-lt"/>
                <a:ea typeface="Times New Roman" panose="02020603050405020304" pitchFamily="18" charset="0"/>
                <a:cs typeface="Times New Roman" panose="02020603050405020304" pitchFamily="18" charset="0"/>
              </a:rPr>
              <a:t>edukacyjno</a:t>
            </a:r>
            <a:r>
              <a:rPr lang="pl-PL" sz="1400" dirty="0">
                <a:latin typeface="+mn-lt"/>
                <a:ea typeface="Times New Roman" panose="02020603050405020304" pitchFamily="18" charset="0"/>
                <a:cs typeface="Times New Roman" panose="02020603050405020304" pitchFamily="18" charset="0"/>
              </a:rPr>
              <a:t> - zawodowych, realizujących zadania </a:t>
            </a:r>
            <a:r>
              <a:rPr lang="pl-PL" sz="1400" dirty="0" smtClean="0">
                <a:latin typeface="+mn-lt"/>
                <a:ea typeface="Times New Roman" panose="02020603050405020304" pitchFamily="18" charset="0"/>
                <a:cs typeface="Times New Roman" panose="02020603050405020304" pitchFamily="18" charset="0"/>
              </a:rPr>
              <a:t/>
            </a:r>
            <a:br>
              <a:rPr lang="pl-PL" sz="1400" dirty="0" smtClean="0">
                <a:latin typeface="+mn-lt"/>
                <a:ea typeface="Times New Roman" panose="02020603050405020304" pitchFamily="18" charset="0"/>
                <a:cs typeface="Times New Roman" panose="02020603050405020304" pitchFamily="18" charset="0"/>
              </a:rPr>
            </a:br>
            <a:r>
              <a:rPr lang="pl-PL" sz="1400" dirty="0" smtClean="0">
                <a:latin typeface="+mn-lt"/>
                <a:ea typeface="Times New Roman" panose="02020603050405020304" pitchFamily="18" charset="0"/>
                <a:cs typeface="Times New Roman" panose="02020603050405020304" pitchFamily="18" charset="0"/>
              </a:rPr>
              <a:t>z </a:t>
            </a:r>
            <a:r>
              <a:rPr lang="pl-PL" sz="1400" dirty="0">
                <a:latin typeface="+mn-lt"/>
                <a:ea typeface="Times New Roman" panose="02020603050405020304" pitchFamily="18" charset="0"/>
                <a:cs typeface="Times New Roman" panose="02020603050405020304" pitchFamily="18" charset="0"/>
              </a:rPr>
              <a:t>zakresu doradztwa </a:t>
            </a:r>
            <a:r>
              <a:rPr lang="pl-PL" sz="1400" dirty="0" err="1">
                <a:latin typeface="+mn-lt"/>
                <a:ea typeface="Times New Roman" panose="02020603050405020304" pitchFamily="18" charset="0"/>
                <a:cs typeface="Times New Roman" panose="02020603050405020304" pitchFamily="18" charset="0"/>
              </a:rPr>
              <a:t>edukacyjno</a:t>
            </a:r>
            <a:r>
              <a:rPr lang="pl-PL" sz="1400" dirty="0">
                <a:latin typeface="+mn-lt"/>
                <a:ea typeface="Times New Roman" panose="02020603050405020304" pitchFamily="18" charset="0"/>
                <a:cs typeface="Times New Roman" panose="02020603050405020304" pitchFamily="18" charset="0"/>
              </a:rPr>
              <a:t> - zawodowego w szkołach,</a:t>
            </a:r>
            <a:endParaRPr lang="pl-PL" sz="1400" dirty="0">
              <a:latin typeface="+mn-lt"/>
              <a:ea typeface="Times New Roman" panose="02020603050405020304" pitchFamily="18" charset="0"/>
            </a:endParaRPr>
          </a:p>
          <a:p>
            <a:pPr marL="342900" indent="-342900">
              <a:spcAft>
                <a:spcPts val="0"/>
              </a:spcAft>
              <a:buFont typeface="+mj-lt"/>
              <a:buAutoNum type="alphaLcParenR"/>
            </a:pPr>
            <a:r>
              <a:rPr lang="pl-PL" sz="1400" dirty="0">
                <a:latin typeface="+mn-lt"/>
              </a:rPr>
              <a:t>tworzenie Punktów Informacji i Kariery (PIK),</a:t>
            </a:r>
          </a:p>
          <a:p>
            <a:pPr marL="342900" indent="-342900">
              <a:spcAft>
                <a:spcPts val="0"/>
              </a:spcAft>
              <a:buFont typeface="+mj-lt"/>
              <a:buAutoNum type="alphaLcParenR"/>
            </a:pPr>
            <a:r>
              <a:rPr lang="pl-PL" sz="1400" dirty="0">
                <a:latin typeface="+mn-lt"/>
              </a:rPr>
              <a:t>zewnętrzne wsparcie szkół w obszarze doradztwa </a:t>
            </a:r>
            <a:r>
              <a:rPr lang="pl-PL" sz="1400" dirty="0" err="1">
                <a:latin typeface="+mn-lt"/>
              </a:rPr>
              <a:t>edukacyjno</a:t>
            </a:r>
            <a:r>
              <a:rPr lang="pl-PL" sz="1400" dirty="0">
                <a:latin typeface="+mn-lt"/>
              </a:rPr>
              <a:t> - zawodowego</a:t>
            </a:r>
            <a:r>
              <a:rPr lang="pl-PL" sz="1400" dirty="0" smtClean="0">
                <a:latin typeface="+mn-lt"/>
              </a:rPr>
              <a:t>.</a:t>
            </a:r>
          </a:p>
          <a:p>
            <a:pPr>
              <a:spcAft>
                <a:spcPts val="0"/>
              </a:spcAft>
            </a:pPr>
            <a:endParaRPr lang="pl-PL" sz="1400" dirty="0">
              <a:latin typeface="+mn-lt"/>
            </a:endParaRPr>
          </a:p>
          <a:p>
            <a:pPr>
              <a:spcAft>
                <a:spcPts val="0"/>
              </a:spcAft>
            </a:pPr>
            <a:endParaRPr lang="pl-PL" sz="1400" dirty="0" smtClean="0">
              <a:latin typeface="+mn-lt"/>
            </a:endParaRPr>
          </a:p>
          <a:p>
            <a:pPr>
              <a:spcAft>
                <a:spcPts val="0"/>
              </a:spcAft>
            </a:pPr>
            <a:endParaRPr lang="pl-PL" sz="1400" dirty="0">
              <a:latin typeface="+mn-lt"/>
            </a:endParaRPr>
          </a:p>
          <a:p>
            <a:pPr>
              <a:spcAft>
                <a:spcPts val="0"/>
              </a:spcAft>
            </a:pPr>
            <a:endParaRPr lang="pl-PL" sz="1400" dirty="0" smtClean="0">
              <a:latin typeface="+mn-lt"/>
            </a:endParaRPr>
          </a:p>
          <a:p>
            <a:pPr>
              <a:spcAft>
                <a:spcPts val="0"/>
              </a:spcAft>
            </a:pPr>
            <a:endParaRPr lang="pl-PL" sz="1400" dirty="0">
              <a:latin typeface="+mn-lt"/>
            </a:endParaRPr>
          </a:p>
          <a:p>
            <a:pPr>
              <a:spcAft>
                <a:spcPts val="0"/>
              </a:spcAft>
            </a:pPr>
            <a:endParaRPr lang="pl-PL" sz="1400" dirty="0">
              <a:latin typeface="+mn-lt"/>
            </a:endParaRPr>
          </a:p>
          <a:p>
            <a:pPr lvl="0" algn="just">
              <a:spcAft>
                <a:spcPts val="0"/>
              </a:spcAft>
            </a:pPr>
            <a:endParaRPr lang="pl-PL" sz="1400" dirty="0">
              <a:latin typeface="Calibri" panose="020F0502020204030204" pitchFamily="34" charset="0"/>
              <a:ea typeface="Times New Roman" panose="02020603050405020304" pitchFamily="18" charset="0"/>
            </a:endParaRPr>
          </a:p>
          <a:p>
            <a:pPr lvl="0" algn="just">
              <a:spcAft>
                <a:spcPts val="0"/>
              </a:spcAft>
            </a:pPr>
            <a:r>
              <a:rPr lang="pl-PL" sz="1400" baseline="30000" dirty="0" smtClean="0">
                <a:solidFill>
                  <a:prstClr val="black"/>
                </a:solidFill>
                <a:latin typeface="Calibri"/>
                <a:ea typeface="Times New Roman" panose="02020603050405020304" pitchFamily="18" charset="0"/>
              </a:rPr>
              <a:t>9 </a:t>
            </a:r>
            <a:r>
              <a:rPr lang="pl-PL" sz="1400" baseline="30000" dirty="0">
                <a:solidFill>
                  <a:prstClr val="black"/>
                </a:solidFill>
                <a:latin typeface="Calibri"/>
                <a:ea typeface="Times New Roman" panose="02020603050405020304" pitchFamily="18" charset="0"/>
              </a:rPr>
              <a:t>Działania w ramach 5 typu projektu mogą być realizowane wyłącznie uzupełniająco dla 1, 2 i 3 typu projektu (źródło: Wytyczne w zakresie realizacji przedsięwzięć z udziałem środków EFS w obszarze edukacji na lata 2014 – 2020). </a:t>
            </a:r>
            <a:endParaRPr lang="pl-PL" sz="1400" baseline="30000" dirty="0" smtClean="0">
              <a:solidFill>
                <a:prstClr val="black"/>
              </a:solidFill>
              <a:latin typeface="Calibri"/>
              <a:ea typeface="Times New Roman" panose="02020603050405020304" pitchFamily="18" charset="0"/>
            </a:endParaRPr>
          </a:p>
          <a:p>
            <a:pPr lvl="0">
              <a:spcAft>
                <a:spcPts val="0"/>
              </a:spcAft>
            </a:pPr>
            <a:endParaRPr lang="pl-PL" sz="1400" baseline="30000" dirty="0" smtClean="0">
              <a:solidFill>
                <a:prstClr val="black"/>
              </a:solidFill>
              <a:latin typeface="Calibri"/>
              <a:ea typeface="Times New Roman" panose="02020603050405020304" pitchFamily="18" charset="0"/>
            </a:endParaRPr>
          </a:p>
          <a:p>
            <a:pPr lvl="0">
              <a:spcAft>
                <a:spcPts val="0"/>
              </a:spcAft>
            </a:pPr>
            <a:endParaRPr lang="pl-PL" sz="1400" dirty="0" smtClean="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152762586"/>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237057"/>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indent="-342900" algn="just">
              <a:buAutoNum type="arabicPeriod"/>
            </a:pPr>
            <a:r>
              <a:rPr lang="pl-PL" sz="1400" dirty="0" smtClean="0">
                <a:latin typeface="+mn-lt"/>
              </a:rPr>
              <a:t>Łączny </a:t>
            </a:r>
            <a:r>
              <a:rPr lang="pl-PL" sz="1400" dirty="0">
                <a:latin typeface="+mn-lt"/>
              </a:rPr>
              <a:t>limit wydatków związanych z zakupem środków trwałych w ramach typów projektu 2, 3, 4, poniesionych </a:t>
            </a:r>
            <a:r>
              <a:rPr lang="pl-PL" sz="1400" dirty="0" smtClean="0">
                <a:latin typeface="+mn-lt"/>
              </a:rPr>
              <a:t/>
            </a:r>
            <a:br>
              <a:rPr lang="pl-PL" sz="1400" dirty="0" smtClean="0">
                <a:latin typeface="+mn-lt"/>
              </a:rPr>
            </a:br>
            <a:r>
              <a:rPr lang="pl-PL" sz="1400" dirty="0" smtClean="0">
                <a:latin typeface="+mn-lt"/>
              </a:rPr>
              <a:t>w </a:t>
            </a:r>
            <a:r>
              <a:rPr lang="pl-PL" sz="1400" dirty="0">
                <a:latin typeface="+mn-lt"/>
              </a:rPr>
              <a:t>ramach kosztów bezpośrednich (włączając cross-</a:t>
            </a:r>
            <a:r>
              <a:rPr lang="pl-PL" sz="1400" dirty="0" err="1">
                <a:latin typeface="+mn-lt"/>
              </a:rPr>
              <a:t>financing</a:t>
            </a:r>
            <a:r>
              <a:rPr lang="pl-PL" sz="1400" dirty="0">
                <a:latin typeface="+mn-lt"/>
              </a:rPr>
              <a:t>), nie może przekroczyć 30% wydatków projektu. </a:t>
            </a:r>
            <a:r>
              <a:rPr lang="pl-PL" sz="1400" dirty="0" smtClean="0">
                <a:latin typeface="+mn-lt"/>
              </a:rPr>
              <a:t/>
            </a:r>
            <a:br>
              <a:rPr lang="pl-PL" sz="1400" dirty="0" smtClean="0">
                <a:latin typeface="+mn-lt"/>
              </a:rPr>
            </a:br>
            <a:r>
              <a:rPr lang="pl-PL" sz="1400" dirty="0" smtClean="0">
                <a:latin typeface="+mn-lt"/>
              </a:rPr>
              <a:t>Dla </a:t>
            </a:r>
            <a:r>
              <a:rPr lang="pl-PL" sz="1400" dirty="0">
                <a:latin typeface="+mn-lt"/>
              </a:rPr>
              <a:t>typów projektu 1, 5 ww. limit nie może przekroczyć 10</a:t>
            </a:r>
            <a:r>
              <a:rPr lang="pl-PL" sz="1400" dirty="0" smtClean="0">
                <a:latin typeface="+mn-lt"/>
              </a:rPr>
              <a:t>%.</a:t>
            </a:r>
          </a:p>
          <a:p>
            <a:pPr algn="just"/>
            <a:endParaRPr lang="pl-PL" sz="1400" dirty="0" smtClean="0">
              <a:latin typeface="+mn-lt"/>
            </a:endParaRPr>
          </a:p>
          <a:p>
            <a:pPr marL="342900" indent="-342900" algn="just">
              <a:buFont typeface="+mj-lt"/>
              <a:buAutoNum type="arabicPeriod" startAt="2"/>
            </a:pPr>
            <a:r>
              <a:rPr lang="pl-PL" sz="1400" dirty="0">
                <a:latin typeface="+mn-lt"/>
              </a:rPr>
              <a:t>Projekty związane z zakupem sprzętu lub infrastruktury (w ramach cross-</a:t>
            </a:r>
            <a:r>
              <a:rPr lang="pl-PL" sz="1400" dirty="0" err="1">
                <a:latin typeface="+mn-lt"/>
              </a:rPr>
              <a:t>financingu</a:t>
            </a:r>
            <a:r>
              <a:rPr lang="pl-PL" sz="1400" dirty="0">
                <a:latin typeface="+mn-lt"/>
              </a:rPr>
              <a:t>) w szkołach i placówkach systemu oświaty będą finansowane wyłącznie jeżeli zostanie zagwarantowana trwałość realizowanych działań. </a:t>
            </a:r>
            <a:endParaRPr lang="pl-PL" sz="1400" dirty="0" smtClean="0">
              <a:latin typeface="+mn-lt"/>
            </a:endParaRPr>
          </a:p>
          <a:p>
            <a:pPr algn="just"/>
            <a:endParaRPr lang="pl-PL" sz="1400" dirty="0">
              <a:latin typeface="+mn-lt"/>
            </a:endParaRPr>
          </a:p>
          <a:p>
            <a:pPr marL="342900" indent="-342900" algn="just">
              <a:buFont typeface="+mj-lt"/>
              <a:buAutoNum type="arabicPeriod" startAt="3"/>
            </a:pPr>
            <a:r>
              <a:rPr lang="pl-PL" sz="1400" dirty="0">
                <a:latin typeface="+mn-lt"/>
              </a:rPr>
              <a:t>Możliwość realizacji zaprojektowanej w ramach poddziałania 9.1.1 interwencji wynika z indywidualnych potrzeb szkół lub placówek systemu oświaty. W przypadku nauczycieli diagnoza uwzględnia również kierunki rozwoju edukacji w Polsce. </a:t>
            </a:r>
            <a:endParaRPr lang="pl-PL" sz="1400" dirty="0" smtClean="0">
              <a:latin typeface="+mn-lt"/>
            </a:endParaRPr>
          </a:p>
          <a:p>
            <a:pPr algn="just"/>
            <a:endParaRPr lang="pl-PL" sz="1400" dirty="0" smtClean="0">
              <a:latin typeface="+mn-lt"/>
            </a:endParaRPr>
          </a:p>
          <a:p>
            <a:pPr marL="342900" indent="-342900" algn="just">
              <a:buFont typeface="+mj-lt"/>
              <a:buAutoNum type="arabicPeriod" startAt="4"/>
            </a:pPr>
            <a:r>
              <a:rPr lang="pl-PL" sz="1400" dirty="0" smtClean="0">
                <a:latin typeface="+mn-lt"/>
              </a:rPr>
              <a:t>Adekwatnie </a:t>
            </a:r>
            <a:r>
              <a:rPr lang="pl-PL" sz="1400" dirty="0">
                <a:latin typeface="+mn-lt"/>
              </a:rPr>
              <a:t>do potrzeb realizowane wsparcie uwzględniać również będzie zastosowanie rozwiązań i narzędzi wypracowanych na poziomie krajowym zapewniając tym samym komplementarność podejmowanych działań.</a:t>
            </a:r>
          </a:p>
          <a:p>
            <a:pPr algn="just"/>
            <a:endParaRPr lang="pl-PL" sz="1400" dirty="0">
              <a:latin typeface="Calibri" panose="020F0502020204030204" pitchFamily="34" charset="0"/>
            </a:endParaRPr>
          </a:p>
          <a:p>
            <a:pPr marL="269875" indent="-269875" algn="just"/>
            <a:endParaRPr lang="pl-PL" sz="1400" baseline="30000" dirty="0" smtClean="0">
              <a:latin typeface="Calibri" panose="020F0502020204030204" pitchFamily="34" charset="0"/>
            </a:endParaRPr>
          </a:p>
          <a:p>
            <a:pPr marL="269875" indent="-269875"/>
            <a:endParaRPr lang="pl-PL" altLang="pl-PL" sz="1400" dirty="0" smtClean="0">
              <a:latin typeface="Calibri" panose="020F0502020204030204" pitchFamily="34" charset="0"/>
              <a:cs typeface="Times New Roman" pitchFamily="18" charset="0"/>
            </a:endParaRPr>
          </a:p>
          <a:p>
            <a:pPr marL="269875" indent="-269875"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15</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8065" y="5668679"/>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982713"/>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872103"/>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indent="-342900" algn="just">
              <a:buFont typeface="+mj-lt"/>
              <a:buAutoNum type="arabicPeriod" startAt="5"/>
            </a:pPr>
            <a:r>
              <a:rPr lang="pl-PL" sz="1400" dirty="0" smtClean="0">
                <a:latin typeface="+mn-lt"/>
              </a:rPr>
              <a:t>Decyzją </a:t>
            </a:r>
            <a:r>
              <a:rPr lang="pl-PL" sz="1400" dirty="0">
                <a:latin typeface="+mn-lt"/>
              </a:rPr>
              <a:t>IZRPO WO ze względu na przyjętą demarkację pomiędzy poddziałaniami 9.1.1 i 9.1.2 ze wsparcia zaprojektowanego w ramach poddziałania 9.1.1 wyłączeni są:</a:t>
            </a:r>
          </a:p>
          <a:p>
            <a:pPr marL="354013" lvl="0" indent="-354013"/>
            <a:r>
              <a:rPr lang="pl-PL" sz="1400" dirty="0">
                <a:latin typeface="+mn-lt"/>
              </a:rPr>
              <a:t> </a:t>
            </a:r>
          </a:p>
          <a:p>
            <a:pPr marL="342900" lvl="0" indent="-342900" algn="just">
              <a:lnSpc>
                <a:spcPct val="115000"/>
              </a:lnSpc>
              <a:spcAft>
                <a:spcPts val="0"/>
              </a:spcAft>
              <a:buFont typeface="+mj-lt"/>
              <a:buAutoNum type="alphaLcParenR"/>
            </a:pPr>
            <a:r>
              <a:rPr lang="pl-PL" sz="1400" dirty="0">
                <a:solidFill>
                  <a:srgbClr val="000000"/>
                </a:solidFill>
                <a:latin typeface="+mn-lt"/>
                <a:ea typeface="Calibri" panose="020F0502020204030204" pitchFamily="34" charset="0"/>
                <a:cs typeface="Times New Roman" panose="02020603050405020304" pitchFamily="18" charset="0"/>
              </a:rPr>
              <a:t>szkoły/placówki systemu oświaty zlokalizowane na terenie Aglomeracji Opolskiej</a:t>
            </a:r>
            <a:r>
              <a:rPr lang="pl-PL" sz="1400" dirty="0" smtClean="0">
                <a:solidFill>
                  <a:srgbClr val="000000"/>
                </a:solidFill>
                <a:latin typeface="+mn-lt"/>
                <a:ea typeface="Calibri" panose="020F0502020204030204" pitchFamily="34" charset="0"/>
                <a:cs typeface="Times New Roman" panose="02020603050405020304" pitchFamily="18" charset="0"/>
              </a:rPr>
              <a:t>,</a:t>
            </a:r>
          </a:p>
          <a:p>
            <a:pPr marL="342900" indent="-342900" algn="just">
              <a:lnSpc>
                <a:spcPct val="115000"/>
              </a:lnSpc>
              <a:spcAft>
                <a:spcPts val="0"/>
              </a:spcAft>
              <a:buFont typeface="+mj-lt"/>
              <a:buAutoNum type="alphaLcParenR"/>
            </a:pPr>
            <a:r>
              <a:rPr lang="pl-PL" sz="1400" dirty="0">
                <a:latin typeface="+mn-lt"/>
              </a:rPr>
              <a:t>uczniowie/słuchacze/wychowankowie wyżej wymienionych szkół/placówek systemu oświaty zlokalizowanych na terenie Aglomeracji Opolskiej,</a:t>
            </a:r>
          </a:p>
          <a:p>
            <a:pPr marL="342900" indent="-342900" algn="just">
              <a:lnSpc>
                <a:spcPct val="115000"/>
              </a:lnSpc>
              <a:spcAft>
                <a:spcPts val="0"/>
              </a:spcAft>
              <a:buFont typeface="+mj-lt"/>
              <a:buAutoNum type="alphaLcParenR"/>
            </a:pPr>
            <a:r>
              <a:rPr lang="pl-PL" sz="1400" dirty="0">
                <a:latin typeface="+mn-lt"/>
              </a:rPr>
              <a:t>nauczyciele wyżej wymienionych szkół/placówek systemu oświaty zlokalizowanych na terenie Aglomeracji </a:t>
            </a:r>
            <a:r>
              <a:rPr lang="pl-PL" sz="1400" dirty="0" smtClean="0">
                <a:latin typeface="+mn-lt"/>
              </a:rPr>
              <a:t>Opolskiej.</a:t>
            </a:r>
          </a:p>
          <a:p>
            <a:pPr marL="342900" indent="-342900" algn="just">
              <a:lnSpc>
                <a:spcPct val="115000"/>
              </a:lnSpc>
              <a:spcAft>
                <a:spcPts val="0"/>
              </a:spcAft>
              <a:buFont typeface="+mj-lt"/>
              <a:buAutoNum type="arabicPeriod" startAt="6"/>
            </a:pPr>
            <a:r>
              <a:rPr lang="pl-PL" sz="1400" dirty="0" smtClean="0">
                <a:latin typeface="+mn-lt"/>
              </a:rPr>
              <a:t>Wszyscy </a:t>
            </a:r>
            <a:r>
              <a:rPr lang="pl-PL" sz="1400" dirty="0">
                <a:latin typeface="+mn-lt"/>
              </a:rPr>
              <a:t>nauczyciele objęci wsparciem w ramach projektu </a:t>
            </a:r>
            <a:r>
              <a:rPr lang="pl-PL" sz="1400" dirty="0" smtClean="0">
                <a:latin typeface="+mn-lt"/>
              </a:rPr>
              <a:t>w </a:t>
            </a:r>
            <a:r>
              <a:rPr lang="pl-PL" sz="1400" dirty="0">
                <a:latin typeface="+mn-lt"/>
              </a:rPr>
              <a:t>zakresie doskonalenia i podnoszenia umiejętności, kompetencji lub kwalifikacji zawodowych na zakończenie wsparcia muszą uzyskać potwierdzenie nabycia umiejętności, kompetencji lub kwalifikacji</a:t>
            </a:r>
            <a:r>
              <a:rPr lang="pl-PL" sz="1400" dirty="0" smtClean="0">
                <a:latin typeface="+mn-lt"/>
              </a:rPr>
              <a:t>.</a:t>
            </a:r>
          </a:p>
          <a:p>
            <a:pPr marL="342900" indent="-342900" algn="just">
              <a:lnSpc>
                <a:spcPct val="115000"/>
              </a:lnSpc>
              <a:spcAft>
                <a:spcPts val="0"/>
              </a:spcAft>
              <a:buFont typeface="+mj-lt"/>
              <a:buAutoNum type="arabicPeriod" startAt="6"/>
            </a:pPr>
            <a:r>
              <a:rPr lang="pl-PL" sz="1400" dirty="0">
                <a:latin typeface="+mn-lt"/>
              </a:rPr>
              <a:t>Wszyscy uczniowie objęci wsparciem w ramach projektu na zakończenie wsparcia muszą uzyskać potwierdzenie nabycia kompetencji.</a:t>
            </a:r>
          </a:p>
          <a:p>
            <a:pPr marL="342900" indent="-342900" algn="just">
              <a:lnSpc>
                <a:spcPct val="115000"/>
              </a:lnSpc>
              <a:spcAft>
                <a:spcPts val="0"/>
              </a:spcAft>
              <a:buFont typeface="+mj-lt"/>
              <a:buAutoNum type="arabicPeriod" startAt="6"/>
            </a:pPr>
            <a:endParaRPr lang="pl-PL" sz="1400" dirty="0">
              <a:latin typeface="+mn-lt"/>
            </a:endParaRPr>
          </a:p>
          <a:p>
            <a:pPr marL="342900" indent="-342900" algn="just">
              <a:lnSpc>
                <a:spcPct val="115000"/>
              </a:lnSpc>
              <a:spcAft>
                <a:spcPts val="0"/>
              </a:spcAft>
              <a:buFont typeface="+mj-lt"/>
              <a:buAutoNum type="alphaLcParenR"/>
            </a:pPr>
            <a:endParaRPr lang="pl-PL" sz="1400" dirty="0" smtClean="0">
              <a:latin typeface="+mn-lt"/>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16</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460181"/>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154984"/>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indent="-342900" algn="just">
              <a:lnSpc>
                <a:spcPct val="115000"/>
              </a:lnSpc>
              <a:spcAft>
                <a:spcPts val="0"/>
              </a:spcAft>
              <a:buFont typeface="+mj-lt"/>
              <a:buAutoNum type="arabicPeriod" startAt="8"/>
            </a:pPr>
            <a:r>
              <a:rPr lang="pl-PL" sz="1400" dirty="0" smtClean="0">
                <a:latin typeface="+mn-lt"/>
              </a:rPr>
              <a:t>Wymagania </a:t>
            </a:r>
            <a:r>
              <a:rPr lang="pl-PL" sz="1400" dirty="0">
                <a:latin typeface="+mn-lt"/>
              </a:rPr>
              <a:t>jakościowe oraz zasady realizacji i finansowania poszczególnych form wsparcia dla poddziałania 9.1.1 zostały określone w odrębnym dokumencie pn. </a:t>
            </a:r>
            <a:r>
              <a:rPr lang="pl-PL" sz="1400" b="1" i="1" dirty="0">
                <a:latin typeface="+mn-lt"/>
              </a:rPr>
              <a:t>Standardy jakościowe i zasady realizacji wsparcia dla uczestników projektów w ramach poddziałania 9.1.1 Wsparcie kształcenia ogólnego oraz poddziałania 9.1.2 Wsparcie kształcenia ogólnego w Aglomeracji Opolskiej RPO WO </a:t>
            </a:r>
            <a:r>
              <a:rPr lang="pl-PL" sz="1400" b="1" i="1" dirty="0" smtClean="0">
                <a:latin typeface="+mn-lt"/>
              </a:rPr>
              <a:t>2014-2020</a:t>
            </a:r>
            <a:r>
              <a:rPr lang="pl-PL" sz="1400" dirty="0">
                <a:latin typeface="+mn-lt"/>
              </a:rPr>
              <a:t> </a:t>
            </a:r>
            <a:r>
              <a:rPr lang="pl-PL" sz="1400" dirty="0" smtClean="0">
                <a:latin typeface="+mn-lt"/>
              </a:rPr>
              <a:t>(dokument został zamieszczony na stronie internetowej:  rpo.opolskie.pl, w zakładce: </a:t>
            </a:r>
            <a:r>
              <a:rPr lang="pl-PL" sz="1400" i="1" dirty="0">
                <a:latin typeface="+mn-lt"/>
              </a:rPr>
              <a:t>Z</a:t>
            </a:r>
            <a:r>
              <a:rPr lang="pl-PL" sz="1400" i="1" dirty="0" smtClean="0">
                <a:latin typeface="+mn-lt"/>
              </a:rPr>
              <a:t>apoznaj się z prawem i dokumentami/Dokumenty </a:t>
            </a:r>
            <a:r>
              <a:rPr lang="pl-PL" sz="1400" i="1" dirty="0" smtClean="0">
                <a:latin typeface="+mj-lt"/>
              </a:rPr>
              <a:t>regionalne/</a:t>
            </a:r>
            <a:r>
              <a:rPr lang="pl-PL" sz="1400" i="1" dirty="0">
                <a:latin typeface="+mj-lt"/>
              </a:rPr>
              <a:t>Dokumenty dodatkowe dla konkursów w ramach </a:t>
            </a:r>
            <a:r>
              <a:rPr lang="pl-PL" sz="1400" i="1" dirty="0" smtClean="0">
                <a:latin typeface="+mj-lt"/>
              </a:rPr>
              <a:t>EFS</a:t>
            </a:r>
            <a:r>
              <a:rPr lang="pl-PL" sz="1400" dirty="0" smtClean="0">
                <a:latin typeface="+mj-lt"/>
              </a:rPr>
              <a:t>.)</a:t>
            </a:r>
            <a:r>
              <a:rPr lang="pl-PL" sz="1400" b="1" dirty="0" smtClean="0"/>
              <a:t> </a:t>
            </a:r>
            <a:r>
              <a:rPr lang="pl-PL" sz="1400" dirty="0" smtClean="0">
                <a:latin typeface="+mn-lt"/>
              </a:rPr>
              <a:t>Wszyscy </a:t>
            </a:r>
            <a:r>
              <a:rPr lang="pl-PL" sz="1400" dirty="0">
                <a:latin typeface="+mn-lt"/>
              </a:rPr>
              <a:t>uczniowie objęci wsparciem w ramach projektu na zakończenie wsparcia muszą uzyskać potwierdzenie nabycia kompetencji</a:t>
            </a:r>
            <a:r>
              <a:rPr lang="pl-PL" sz="1400" dirty="0" smtClean="0">
                <a:latin typeface="+mn-lt"/>
              </a:rPr>
              <a:t>.</a:t>
            </a:r>
          </a:p>
          <a:p>
            <a:pPr marL="342900" indent="-342900" algn="just">
              <a:lnSpc>
                <a:spcPct val="115000"/>
              </a:lnSpc>
              <a:spcAft>
                <a:spcPts val="0"/>
              </a:spcAft>
              <a:buFont typeface="+mj-lt"/>
              <a:buAutoNum type="arabicPeriod" startAt="8"/>
            </a:pPr>
            <a:r>
              <a:rPr lang="pl-PL" sz="1400" dirty="0">
                <a:latin typeface="+mn-lt"/>
              </a:rPr>
              <a:t>Pozostałe limity i ograniczenia w realizacji projektów niewskazane w regulaminie konkursu określone są </a:t>
            </a:r>
            <a:r>
              <a:rPr lang="pl-PL" sz="1400" dirty="0" smtClean="0">
                <a:latin typeface="+mn-lt"/>
              </a:rPr>
              <a:t/>
            </a:r>
            <a:br>
              <a:rPr lang="pl-PL" sz="1400" dirty="0" smtClean="0">
                <a:latin typeface="+mn-lt"/>
              </a:rPr>
            </a:br>
            <a:r>
              <a:rPr lang="pl-PL" sz="1400" dirty="0" smtClean="0">
                <a:latin typeface="+mn-lt"/>
              </a:rPr>
              <a:t>w </a:t>
            </a:r>
            <a:r>
              <a:rPr lang="pl-PL" sz="1400" dirty="0">
                <a:latin typeface="+mn-lt"/>
              </a:rPr>
              <a:t>pozostałych dokumentach IZ RPO WO niezbędnych dla przeprowadzenia procedury konkursowej, w tym </a:t>
            </a:r>
            <a:r>
              <a:rPr lang="pl-PL" sz="1400" dirty="0" smtClean="0">
                <a:latin typeface="+mn-lt"/>
              </a:rPr>
              <a:t/>
            </a:r>
            <a:br>
              <a:rPr lang="pl-PL" sz="1400" dirty="0" smtClean="0">
                <a:latin typeface="+mn-lt"/>
              </a:rPr>
            </a:br>
            <a:r>
              <a:rPr lang="pl-PL" sz="1400" dirty="0" smtClean="0">
                <a:latin typeface="+mn-lt"/>
              </a:rPr>
              <a:t>w </a:t>
            </a:r>
            <a:r>
              <a:rPr lang="pl-PL" sz="1400" dirty="0">
                <a:latin typeface="+mn-lt"/>
              </a:rPr>
              <a:t>SZOOP 2014-2020 oraz umowie o dofinansowanie.</a:t>
            </a:r>
          </a:p>
          <a:p>
            <a:pPr marL="342900" indent="-342900" algn="just">
              <a:lnSpc>
                <a:spcPct val="115000"/>
              </a:lnSpc>
              <a:spcAft>
                <a:spcPts val="0"/>
              </a:spcAft>
              <a:buFont typeface="+mj-lt"/>
              <a:buAutoNum type="arabicPeriod" startAt="8"/>
            </a:pPr>
            <a:endParaRPr lang="pl-PL" sz="1400" dirty="0">
              <a:latin typeface="+mn-lt"/>
            </a:endParaRPr>
          </a:p>
          <a:p>
            <a:pPr algn="just">
              <a:lnSpc>
                <a:spcPct val="115000"/>
              </a:lnSpc>
              <a:spcAft>
                <a:spcPts val="0"/>
              </a:spcAft>
            </a:pPr>
            <a:endParaRPr lang="pl-PL" sz="1400" dirty="0" smtClean="0">
              <a:latin typeface="+mn-lt"/>
            </a:endParaRPr>
          </a:p>
          <a:p>
            <a:pPr algn="just">
              <a:lnSpc>
                <a:spcPct val="115000"/>
              </a:lnSpc>
              <a:spcAft>
                <a:spcPts val="0"/>
              </a:spcAft>
            </a:pPr>
            <a:endParaRPr lang="pl-PL" sz="1400" dirty="0">
              <a:latin typeface="+mn-lt"/>
            </a:endParaRPr>
          </a:p>
          <a:p>
            <a:pPr lvl="0" algn="just">
              <a:lnSpc>
                <a:spcPct val="115000"/>
              </a:lnSpc>
              <a:spcAft>
                <a:spcPts val="0"/>
              </a:spcAft>
            </a:pPr>
            <a:endParaRPr 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17</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8781957"/>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556049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r>
              <a:rPr lang="pl-PL" sz="1600" b="1" dirty="0" smtClean="0">
                <a:latin typeface="+mj-lt"/>
              </a:rPr>
              <a:t>KRYTERIA FORMALNE</a:t>
            </a:r>
          </a:p>
          <a:p>
            <a:pPr algn="just"/>
            <a:endParaRPr lang="pl-PL" sz="1600" b="1" dirty="0" smtClean="0">
              <a:latin typeface="+mj-lt"/>
            </a:endParaRPr>
          </a:p>
          <a:p>
            <a:pPr marL="342900" indent="-342900" algn="just">
              <a:buFont typeface="+mj-lt"/>
              <a:buAutoNum type="arabicPeriod"/>
            </a:pPr>
            <a:r>
              <a:rPr lang="pl-PL" sz="1400" dirty="0">
                <a:latin typeface="+mj-lt"/>
              </a:rPr>
              <a:t>Wnioskodawca oraz Partnerzy (jeśli dotyczy) uprawnieni do </a:t>
            </a:r>
            <a:r>
              <a:rPr lang="pl-PL" sz="1400" dirty="0" smtClean="0">
                <a:latin typeface="+mj-lt"/>
              </a:rPr>
              <a:t>składania wniosku.</a:t>
            </a:r>
          </a:p>
          <a:p>
            <a:pPr marL="342900" indent="-342900" algn="just">
              <a:buFont typeface="+mj-lt"/>
              <a:buAutoNum type="arabicPeriod"/>
            </a:pPr>
            <a:r>
              <a:rPr lang="pl-PL" sz="1400" dirty="0" smtClean="0">
                <a:latin typeface="+mj-lt"/>
              </a:rPr>
              <a:t>Roczny </a:t>
            </a:r>
            <a:r>
              <a:rPr lang="pl-PL" sz="1400" dirty="0">
                <a:latin typeface="+mj-lt"/>
              </a:rPr>
              <a:t>obrót Wnioskodawcy i/lub </a:t>
            </a:r>
            <a:r>
              <a:rPr lang="pl-PL" sz="1400" dirty="0" smtClean="0">
                <a:latin typeface="+mj-lt"/>
              </a:rPr>
              <a:t>Partnera (o </a:t>
            </a:r>
            <a:r>
              <a:rPr lang="pl-PL" sz="1400" dirty="0">
                <a:latin typeface="+mj-lt"/>
              </a:rPr>
              <a:t>ile budżet projektu uwzględnia wydatki Partnera) jest równy </a:t>
            </a:r>
            <a:r>
              <a:rPr lang="pl-PL" sz="1400" dirty="0" smtClean="0">
                <a:latin typeface="+mj-lt"/>
              </a:rPr>
              <a:t>lub wyższy </a:t>
            </a:r>
            <a:r>
              <a:rPr lang="pl-PL" sz="1400" dirty="0">
                <a:latin typeface="+mj-lt"/>
              </a:rPr>
              <a:t>od wydatków w projekcie</a:t>
            </a:r>
            <a:r>
              <a:rPr lang="pl-PL" sz="1400" dirty="0" smtClean="0">
                <a:latin typeface="+mj-lt"/>
              </a:rPr>
              <a:t>.</a:t>
            </a:r>
          </a:p>
          <a:p>
            <a:pPr marL="342900" indent="-342900" algn="just">
              <a:buFont typeface="+mj-lt"/>
              <a:buAutoNum type="arabicPeriod"/>
            </a:pPr>
            <a:r>
              <a:rPr lang="pl-PL" sz="1400" dirty="0">
                <a:latin typeface="+mj-lt"/>
              </a:rPr>
              <a:t>Wnioskodawca wybrał wszystkie wskaźniki </a:t>
            </a:r>
            <a:r>
              <a:rPr lang="pl-PL" sz="1400" dirty="0" smtClean="0">
                <a:latin typeface="+mj-lt"/>
              </a:rPr>
              <a:t>horyzontalne.</a:t>
            </a:r>
          </a:p>
          <a:p>
            <a:pPr marL="342900" indent="-342900" algn="just">
              <a:buFont typeface="+mj-lt"/>
              <a:buAutoNum type="arabicPeriod"/>
            </a:pPr>
            <a:r>
              <a:rPr lang="pl-PL" sz="1400" dirty="0" smtClean="0">
                <a:latin typeface="+mj-lt"/>
              </a:rPr>
              <a:t>Wnioskodawca </a:t>
            </a:r>
            <a:r>
              <a:rPr lang="pl-PL" sz="1400" dirty="0">
                <a:latin typeface="+mj-lt"/>
              </a:rPr>
              <a:t>określił wartość docelową większą od </a:t>
            </a:r>
            <a:r>
              <a:rPr lang="pl-PL" sz="1400" dirty="0" smtClean="0">
                <a:latin typeface="+mj-lt"/>
              </a:rPr>
              <a:t>zera przynajmniej </a:t>
            </a:r>
            <a:r>
              <a:rPr lang="pl-PL" sz="1400" dirty="0">
                <a:latin typeface="+mj-lt"/>
              </a:rPr>
              <a:t>dla jednego wskaźnika w </a:t>
            </a:r>
            <a:r>
              <a:rPr lang="pl-PL" sz="1400" dirty="0" smtClean="0">
                <a:latin typeface="+mj-lt"/>
              </a:rPr>
              <a:t>projekcie.</a:t>
            </a:r>
          </a:p>
          <a:p>
            <a:pPr marL="342900" indent="-342900" algn="just">
              <a:buFont typeface="+mj-lt"/>
              <a:buAutoNum type="arabicPeriod"/>
            </a:pPr>
            <a:r>
              <a:rPr lang="pl-PL" sz="1400" dirty="0" smtClean="0">
                <a:latin typeface="+mj-lt"/>
              </a:rPr>
              <a:t>Wnioskodawca </a:t>
            </a:r>
            <a:r>
              <a:rPr lang="pl-PL" sz="1400" dirty="0">
                <a:latin typeface="+mj-lt"/>
              </a:rPr>
              <a:t>oraz partnerzy (jeśli dotyczy) nie </a:t>
            </a:r>
            <a:r>
              <a:rPr lang="pl-PL" sz="1400" dirty="0" smtClean="0">
                <a:latin typeface="+mj-lt"/>
              </a:rPr>
              <a:t>podlegają wykluczeniu </a:t>
            </a:r>
            <a:r>
              <a:rPr lang="pl-PL" sz="1400" dirty="0">
                <a:latin typeface="+mj-lt"/>
              </a:rPr>
              <a:t>z ubiegania się o dofinansowanie na podstawie</a:t>
            </a:r>
            <a:r>
              <a:rPr lang="pl-PL" sz="1400" dirty="0" smtClean="0">
                <a:latin typeface="+mj-lt"/>
              </a:rPr>
              <a:t>:</a:t>
            </a:r>
            <a:r>
              <a:rPr lang="pl-PL" sz="1400" dirty="0">
                <a:latin typeface="+mj-lt"/>
              </a:rPr>
              <a:t> </a:t>
            </a:r>
            <a:endParaRPr lang="pl-PL" sz="1400" dirty="0" smtClean="0">
              <a:latin typeface="+mj-lt"/>
            </a:endParaRPr>
          </a:p>
          <a:p>
            <a:pPr algn="just"/>
            <a:r>
              <a:rPr lang="pl-PL" sz="1400" dirty="0" smtClean="0">
                <a:latin typeface="+mj-lt"/>
              </a:rPr>
              <a:t>-      art</a:t>
            </a:r>
            <a:r>
              <a:rPr lang="pl-PL" sz="1400" dirty="0">
                <a:latin typeface="+mj-lt"/>
              </a:rPr>
              <a:t>. 207 ust. 4 ustawy z dnia 27 sierpnia 2009 r. o </a:t>
            </a:r>
            <a:r>
              <a:rPr lang="pl-PL" sz="1400" dirty="0" smtClean="0">
                <a:latin typeface="+mj-lt"/>
              </a:rPr>
              <a:t>finansach publicznych,</a:t>
            </a:r>
            <a:r>
              <a:rPr lang="pl-PL" sz="1400" dirty="0">
                <a:latin typeface="+mj-lt"/>
              </a:rPr>
              <a:t> </a:t>
            </a:r>
            <a:endParaRPr lang="pl-PL" sz="1400" dirty="0" smtClean="0">
              <a:latin typeface="+mj-lt"/>
            </a:endParaRPr>
          </a:p>
          <a:p>
            <a:pPr marL="285750" indent="-285750" algn="just">
              <a:buFontTx/>
              <a:buChar char="-"/>
            </a:pPr>
            <a:r>
              <a:rPr lang="pl-PL" sz="1400" dirty="0" smtClean="0">
                <a:latin typeface="+mj-lt"/>
              </a:rPr>
              <a:t>art</a:t>
            </a:r>
            <a:r>
              <a:rPr lang="pl-PL" sz="1400" dirty="0">
                <a:latin typeface="+mj-lt"/>
              </a:rPr>
              <a:t>. 12 ustawy z dnia 15 czerwca 2012 r. o skutkach </a:t>
            </a:r>
            <a:r>
              <a:rPr lang="pl-PL" sz="1400" dirty="0" smtClean="0">
                <a:latin typeface="+mj-lt"/>
              </a:rPr>
              <a:t>powierzania wykonywania pracy cudzoziemcom </a:t>
            </a:r>
            <a:r>
              <a:rPr lang="pl-PL" sz="1400" dirty="0">
                <a:latin typeface="+mj-lt"/>
              </a:rPr>
              <a:t>przebywającym wbrew </a:t>
            </a:r>
            <a:r>
              <a:rPr lang="pl-PL" sz="1400" dirty="0" smtClean="0">
                <a:latin typeface="+mj-lt"/>
              </a:rPr>
              <a:t>przepisom na </a:t>
            </a:r>
            <a:r>
              <a:rPr lang="pl-PL" sz="1400" dirty="0">
                <a:latin typeface="+mj-lt"/>
              </a:rPr>
              <a:t>terytorium Rzeczypospolitej Polskiej</a:t>
            </a:r>
            <a:r>
              <a:rPr lang="pl-PL" sz="1400" dirty="0" smtClean="0">
                <a:latin typeface="+mj-lt"/>
              </a:rPr>
              <a:t>,</a:t>
            </a:r>
            <a:r>
              <a:rPr lang="pl-PL" sz="1400" dirty="0">
                <a:latin typeface="+mj-lt"/>
              </a:rPr>
              <a:t> </a:t>
            </a:r>
            <a:endParaRPr lang="pl-PL" sz="1400" dirty="0" smtClean="0">
              <a:latin typeface="+mj-lt"/>
            </a:endParaRPr>
          </a:p>
          <a:p>
            <a:pPr marL="285750" indent="-285750" algn="just">
              <a:buFontTx/>
              <a:buChar char="-"/>
            </a:pPr>
            <a:r>
              <a:rPr lang="pl-PL" sz="1400" dirty="0" smtClean="0">
                <a:latin typeface="+mj-lt"/>
              </a:rPr>
              <a:t>art</a:t>
            </a:r>
            <a:r>
              <a:rPr lang="pl-PL" sz="1400" dirty="0">
                <a:latin typeface="+mj-lt"/>
              </a:rPr>
              <a:t>. 9 ustawy z dnia 28 października 2002 r. o </a:t>
            </a:r>
            <a:r>
              <a:rPr lang="pl-PL" sz="1400" dirty="0" smtClean="0">
                <a:latin typeface="+mj-lt"/>
              </a:rPr>
              <a:t>odpowiedzialności podmiotów </a:t>
            </a:r>
            <a:r>
              <a:rPr lang="pl-PL" sz="1400" dirty="0">
                <a:latin typeface="+mj-lt"/>
              </a:rPr>
              <a:t>zbiorowych za czyny zabronione pod groźbą kary</a:t>
            </a:r>
            <a:r>
              <a:rPr lang="pl-PL" sz="1400" dirty="0" smtClean="0">
                <a:latin typeface="+mj-lt"/>
              </a:rPr>
              <a:t>.</a:t>
            </a:r>
          </a:p>
          <a:p>
            <a:endParaRPr lang="pl-PL" sz="1600" dirty="0"/>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18</a:t>
            </a:fld>
            <a:endParaRPr lang="pl-PL" altLang="pl-PL"/>
          </a:p>
        </p:txBody>
      </p:sp>
      <p:pic>
        <p:nvPicPr>
          <p:cNvPr id="7"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6095040"/>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934776"/>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49894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FORMALNE C.D.</a:t>
            </a:r>
          </a:p>
          <a:p>
            <a:pPr algn="just"/>
            <a:endParaRPr lang="pl-PL" sz="1600" b="1" dirty="0" smtClean="0">
              <a:latin typeface="+mj-lt"/>
            </a:endParaRPr>
          </a:p>
          <a:p>
            <a:pPr marL="342900" indent="-342900" algn="just">
              <a:buFont typeface="+mj-lt"/>
              <a:buAutoNum type="arabicPeriod" startAt="6"/>
            </a:pPr>
            <a:r>
              <a:rPr lang="pl-PL" sz="1400" dirty="0">
                <a:latin typeface="+mj-lt"/>
              </a:rPr>
              <a:t>W przypadku projektu partnerskiego spełnione zostały wymogi dotyczące wyboru partnerów, o których mowa </a:t>
            </a:r>
            <a:br>
              <a:rPr lang="pl-PL" sz="1400" dirty="0">
                <a:latin typeface="+mj-lt"/>
              </a:rPr>
            </a:br>
            <a:r>
              <a:rPr lang="pl-PL" sz="1400" dirty="0">
                <a:latin typeface="+mj-lt"/>
              </a:rPr>
              <a:t>w art. 33 ustawy z dnia 11 lipca 2014 r. o zasadach realizacji programów w zakresie polityki spójności finansowanych w perspektywie finansowej 2014–2020. </a:t>
            </a:r>
          </a:p>
          <a:p>
            <a:pPr marL="342900" indent="-342900" algn="just">
              <a:buFont typeface="+mj-lt"/>
              <a:buAutoNum type="arabicPeriod" startAt="6"/>
            </a:pPr>
            <a:r>
              <a:rPr lang="pl-PL" sz="1400" dirty="0">
                <a:latin typeface="+mj-lt"/>
              </a:rPr>
              <a:t>Projekt nie został fizycznie ukończony lub w pełni zrealizowany przed złożeniem wniosku o </a:t>
            </a:r>
            <a:r>
              <a:rPr lang="pl-PL" sz="1400" dirty="0" smtClean="0">
                <a:latin typeface="+mj-lt"/>
              </a:rPr>
              <a:t>dofinansowanie.</a:t>
            </a:r>
          </a:p>
          <a:p>
            <a:pPr marL="342900" indent="-342900" algn="just">
              <a:buFont typeface="+mj-lt"/>
              <a:buAutoNum type="arabicPeriod" startAt="6"/>
            </a:pPr>
            <a:r>
              <a:rPr lang="pl-PL" sz="1400" dirty="0" smtClean="0">
                <a:latin typeface="+mn-lt"/>
              </a:rPr>
              <a:t>Wartość </a:t>
            </a:r>
            <a:r>
              <a:rPr lang="pl-PL" sz="1400" dirty="0">
                <a:latin typeface="+mn-lt"/>
              </a:rPr>
              <a:t>dofinansowania nie jest wyższa niż kwota alokacji </a:t>
            </a:r>
            <a:r>
              <a:rPr lang="pl-PL" sz="1400" dirty="0" smtClean="0">
                <a:latin typeface="+mn-lt"/>
              </a:rPr>
              <a:t>określona w </a:t>
            </a:r>
            <a:r>
              <a:rPr lang="pl-PL" sz="1400" dirty="0">
                <a:latin typeface="+mn-lt"/>
              </a:rPr>
              <a:t>konkursie</a:t>
            </a:r>
            <a:r>
              <a:rPr lang="pl-PL" sz="1400" dirty="0" smtClean="0">
                <a:latin typeface="+mn-lt"/>
              </a:rPr>
              <a:t>.</a:t>
            </a:r>
            <a:r>
              <a:rPr lang="pl-PL" sz="1400" dirty="0">
                <a:latin typeface="+mn-lt"/>
              </a:rPr>
              <a:t> </a:t>
            </a:r>
            <a:endParaRPr lang="pl-PL" sz="1400" dirty="0" smtClean="0">
              <a:latin typeface="+mn-lt"/>
            </a:endParaRPr>
          </a:p>
          <a:p>
            <a:pPr marL="342900" indent="-342900" algn="just">
              <a:buFont typeface="+mj-lt"/>
              <a:buAutoNum type="arabicPeriod" startAt="6"/>
            </a:pPr>
            <a:r>
              <a:rPr lang="pl-PL" sz="1400" dirty="0">
                <a:latin typeface="+mn-lt"/>
              </a:rPr>
              <a:t>Wnioskodawca składa dopuszczalną w Regulaminie konkursu liczbę wniosków o dofinansowanie projektu </a:t>
            </a:r>
            <a:r>
              <a:rPr lang="pl-PL" sz="1400" dirty="0" smtClean="0">
                <a:latin typeface="+mn-lt"/>
              </a:rPr>
              <a:t/>
            </a:r>
            <a:br>
              <a:rPr lang="pl-PL" sz="1400" dirty="0" smtClean="0">
                <a:latin typeface="+mn-lt"/>
              </a:rPr>
            </a:br>
            <a:r>
              <a:rPr lang="pl-PL" sz="1400" dirty="0" smtClean="0">
                <a:latin typeface="+mn-lt"/>
              </a:rPr>
              <a:t>(</a:t>
            </a:r>
            <a:r>
              <a:rPr lang="pl-PL" sz="1400" dirty="0">
                <a:latin typeface="+mn-lt"/>
              </a:rPr>
              <a:t>o ile dotyczy).</a:t>
            </a:r>
            <a:endParaRPr lang="pl-PL" sz="1400" dirty="0" smtClean="0">
              <a:latin typeface="+mn-lt"/>
            </a:endParaRPr>
          </a:p>
          <a:p>
            <a:pPr marL="342900" indent="-342900" algn="just">
              <a:buFont typeface="+mj-lt"/>
              <a:buAutoNum type="arabicPeriod" startAt="6"/>
            </a:pPr>
            <a:r>
              <a:rPr lang="pl-PL" sz="1400" dirty="0">
                <a:latin typeface="+mn-lt"/>
              </a:rPr>
              <a:t>Kryterium dot. projektów pozakonkursowych. Do  dofinansowania nie może zostać wybrany projekt, który został usunięty z wykazu projektów zidentyfikowanych, stanowiącego załącznik do </a:t>
            </a:r>
            <a:r>
              <a:rPr lang="pl-PL" sz="1400" dirty="0" smtClean="0">
                <a:latin typeface="+mn-lt"/>
              </a:rPr>
              <a:t>SZOOP </a:t>
            </a:r>
            <a:r>
              <a:rPr lang="pl-PL" sz="1400" b="1" dirty="0">
                <a:latin typeface="+mn-lt"/>
              </a:rPr>
              <a:t>(NIE DOTYCZY PRZEDMIOTOWEGO KONKURSU</a:t>
            </a:r>
            <a:r>
              <a:rPr lang="pl-PL" sz="1400" b="1" dirty="0" smtClean="0">
                <a:latin typeface="+mn-lt"/>
              </a:rPr>
              <a:t>).</a:t>
            </a:r>
            <a:endParaRPr lang="pl-PL" sz="1400" dirty="0" smtClean="0">
              <a:latin typeface="+mn-lt"/>
            </a:endParaRPr>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19</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963585"/>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395536" y="1268760"/>
            <a:ext cx="8136904" cy="4185761"/>
          </a:xfrm>
          <a:prstGeom prst="rect">
            <a:avLst/>
          </a:prstGeom>
          <a:noFill/>
          <a:ln w="9525">
            <a:noFill/>
            <a:miter lim="800000"/>
            <a:headEnd/>
            <a:tailEnd/>
          </a:ln>
        </p:spPr>
        <p:txBody>
          <a:bodyPr wrap="square">
            <a:spAutoFit/>
          </a:bodyPr>
          <a:lstStyle/>
          <a:p>
            <a:pPr algn="ctr"/>
            <a:r>
              <a:rPr lang="pl-PL" altLang="pl-PL" sz="2000" b="1" u="sng" dirty="0">
                <a:latin typeface="Calibri" pitchFamily="34" charset="0"/>
                <a:cs typeface="Times New Roman" pitchFamily="18" charset="0"/>
              </a:rPr>
              <a:t>Termin i </a:t>
            </a:r>
            <a:r>
              <a:rPr lang="pl-PL" altLang="pl-PL" sz="2000" b="1" u="sng" dirty="0" smtClean="0">
                <a:latin typeface="Calibri" pitchFamily="34" charset="0"/>
                <a:cs typeface="Times New Roman" pitchFamily="18" charset="0"/>
              </a:rPr>
              <a:t>miejsce naboru wniosków konkursowych w ramach 	Poddziałania 9.1.1 Wsparcie kształcenia ogólnego</a:t>
            </a:r>
            <a:endParaRPr lang="pl-PL" altLang="pl-PL" sz="2000" b="1" u="sng" dirty="0">
              <a:latin typeface="Calibri" pitchFamily="34" charset="0"/>
              <a:cs typeface="Times New Roman" pitchFamily="18" charset="0"/>
            </a:endParaRPr>
          </a:p>
          <a:p>
            <a:pPr algn="ctr"/>
            <a:endParaRPr lang="pl-PL" altLang="pl-PL" sz="1400" b="1" u="sng" dirty="0" smtClean="0">
              <a:latin typeface="Calibri" pitchFamily="34" charset="0"/>
              <a:cs typeface="Times New Roman" pitchFamily="18" charset="0"/>
            </a:endParaRPr>
          </a:p>
          <a:p>
            <a:pPr algn="just"/>
            <a:r>
              <a:rPr lang="pl-PL" altLang="pl-PL" sz="1400" dirty="0" smtClean="0">
                <a:latin typeface="Calibri" pitchFamily="34" charset="0"/>
                <a:cs typeface="Times New Roman" pitchFamily="18" charset="0"/>
              </a:rPr>
              <a:t>Wojewódzki Urząd Pracy w Opolu (zwany dalej</a:t>
            </a:r>
            <a:r>
              <a:rPr lang="pl-PL" altLang="pl-PL" sz="1400" b="1" dirty="0" smtClean="0">
                <a:latin typeface="Calibri" pitchFamily="34" charset="0"/>
                <a:cs typeface="Times New Roman" pitchFamily="18" charset="0"/>
              </a:rPr>
              <a:t> IOK </a:t>
            </a:r>
            <a:r>
              <a:rPr lang="pl-PL" altLang="pl-PL" sz="1400" dirty="0" smtClean="0">
                <a:latin typeface="Calibri" pitchFamily="34" charset="0"/>
                <a:cs typeface="Times New Roman" pitchFamily="18" charset="0"/>
              </a:rPr>
              <a:t>– Instytucja Organizująca Konkurs) prowadzi nabór </a:t>
            </a:r>
            <a:r>
              <a:rPr lang="pl-PL" altLang="pl-PL" sz="1400" dirty="0">
                <a:latin typeface="Calibri" pitchFamily="34" charset="0"/>
                <a:cs typeface="Times New Roman" pitchFamily="18" charset="0"/>
              </a:rPr>
              <a:t>wniosków o dofinansowanie </a:t>
            </a:r>
            <a:r>
              <a:rPr lang="pl-PL" altLang="pl-PL" sz="1400" dirty="0" smtClean="0">
                <a:latin typeface="Calibri" pitchFamily="34" charset="0"/>
                <a:cs typeface="Times New Roman" pitchFamily="18" charset="0"/>
              </a:rPr>
              <a:t>projektów konkursowych od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20.04.2018 r</a:t>
            </a:r>
            <a:r>
              <a:rPr lang="pl-PL" altLang="pl-PL" sz="1400" b="1" dirty="0">
                <a:latin typeface="Calibri" pitchFamily="34" charset="0"/>
                <a:cs typeface="Times New Roman" pitchFamily="18" charset="0"/>
              </a:rPr>
              <a:t>. </a:t>
            </a:r>
            <a:r>
              <a:rPr lang="pl-PL" altLang="pl-PL" sz="1400" b="1" dirty="0" smtClean="0">
                <a:latin typeface="Calibri" pitchFamily="34" charset="0"/>
                <a:cs typeface="Times New Roman" pitchFamily="18" charset="0"/>
              </a:rPr>
              <a:t>(piątek) </a:t>
            </a:r>
            <a:r>
              <a:rPr lang="pl-PL" altLang="pl-PL" sz="1400" dirty="0" smtClean="0">
                <a:latin typeface="Calibri" pitchFamily="34" charset="0"/>
                <a:cs typeface="Times New Roman" pitchFamily="18" charset="0"/>
              </a:rPr>
              <a:t>do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27.04.2018 r. (piątek).</a:t>
            </a:r>
          </a:p>
          <a:p>
            <a:pPr algn="just"/>
            <a:endParaRPr lang="pl-PL" altLang="pl-PL" sz="1400" b="1"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Wypełniony w </a:t>
            </a:r>
            <a:r>
              <a:rPr lang="pl-PL" altLang="pl-PL" sz="1400" b="1" u="sng" dirty="0">
                <a:solidFill>
                  <a:schemeClr val="accent6">
                    <a:lumMod val="75000"/>
                  </a:schemeClr>
                </a:solidFill>
                <a:latin typeface="Calibri" pitchFamily="34" charset="0"/>
                <a:cs typeface="Times New Roman" pitchFamily="18" charset="0"/>
                <a:hlinkClick r:id="rId2"/>
              </a:rPr>
              <a:t>Panelu Wnioskodawcy SYZYF RPO WO 2014-2020</a:t>
            </a:r>
            <a:r>
              <a:rPr lang="pl-PL" altLang="pl-PL" sz="1400" b="1" dirty="0">
                <a:latin typeface="Calibri" pitchFamily="34" charset="0"/>
                <a:cs typeface="Times New Roman" pitchFamily="18" charset="0"/>
              </a:rPr>
              <a:t>, tj. generatorze wniosków </a:t>
            </a:r>
            <a:r>
              <a:rPr lang="pl-PL" altLang="pl-PL" sz="1400" b="1" dirty="0" smtClean="0">
                <a:latin typeface="Calibri" pitchFamily="34" charset="0"/>
                <a:cs typeface="Times New Roman" pitchFamily="18" charset="0"/>
              </a:rPr>
              <a:t>formularz </a:t>
            </a:r>
            <a:r>
              <a:rPr lang="pl-PL" altLang="pl-PL" sz="1400" b="1" dirty="0">
                <a:latin typeface="Calibri" pitchFamily="34" charset="0"/>
                <a:cs typeface="Times New Roman" pitchFamily="18" charset="0"/>
              </a:rPr>
              <a:t>wniosku o dofinansowanie </a:t>
            </a:r>
            <a:r>
              <a:rPr lang="pl-PL" altLang="pl-PL" sz="1400" b="1" dirty="0" smtClean="0">
                <a:latin typeface="Calibri" pitchFamily="34" charset="0"/>
                <a:cs typeface="Times New Roman" pitchFamily="18" charset="0"/>
              </a:rPr>
              <a:t>projektu, Wnioskodawca musi wysłać </a:t>
            </a:r>
            <a:r>
              <a:rPr lang="pl-PL" altLang="pl-PL" sz="1400" b="1" dirty="0">
                <a:latin typeface="Calibri" pitchFamily="34" charset="0"/>
                <a:cs typeface="Times New Roman" pitchFamily="18" charset="0"/>
              </a:rPr>
              <a:t>on-line </a:t>
            </a:r>
            <a:r>
              <a:rPr lang="pl-PL" altLang="pl-PL" sz="1400" dirty="0">
                <a:latin typeface="Calibri" pitchFamily="34" charset="0"/>
                <a:cs typeface="Times New Roman" pitchFamily="18" charset="0"/>
              </a:rPr>
              <a:t>(taką funkcjonalność zapewnia generator wniosków dostępny na stronie internetowej </a:t>
            </a:r>
            <a:r>
              <a:rPr lang="pl-PL" altLang="pl-PL" sz="1400" u="sng" dirty="0">
                <a:solidFill>
                  <a:schemeClr val="accent6">
                    <a:lumMod val="75000"/>
                  </a:schemeClr>
                </a:solidFill>
                <a:latin typeface="Calibri" pitchFamily="34" charset="0"/>
                <a:cs typeface="Times New Roman" pitchFamily="18" charset="0"/>
                <a:hlinkClick r:id="rId3"/>
              </a:rPr>
              <a:t>www.pw.opolskie.pl</a:t>
            </a:r>
            <a:r>
              <a:rPr lang="pl-PL" altLang="pl-PL" sz="1400" dirty="0">
                <a:latin typeface="Calibri" pitchFamily="34" charset="0"/>
                <a:cs typeface="Times New Roman" pitchFamily="18" charset="0"/>
              </a:rPr>
              <a:t>)</a:t>
            </a:r>
            <a:r>
              <a:rPr lang="pl-PL" altLang="pl-PL" sz="1400" dirty="0">
                <a:solidFill>
                  <a:schemeClr val="accent6">
                    <a:lumMod val="75000"/>
                  </a:schemeClr>
                </a:solidFill>
                <a:latin typeface="Calibri" pitchFamily="34" charset="0"/>
                <a:cs typeface="Times New Roman" pitchFamily="18" charset="0"/>
              </a:rPr>
              <a:t> </a:t>
            </a:r>
            <a:r>
              <a:rPr lang="pl-PL" altLang="pl-PL" sz="1400" b="1" dirty="0">
                <a:latin typeface="Calibri" pitchFamily="34" charset="0"/>
                <a:cs typeface="Times New Roman" pitchFamily="18" charset="0"/>
              </a:rPr>
              <a:t>w wyżej określonym terminie.</a:t>
            </a:r>
            <a:endParaRPr lang="pl-PL" altLang="pl-PL" sz="1600" b="1" dirty="0">
              <a:latin typeface="Calibri" pitchFamily="34" charset="0"/>
              <a:cs typeface="Times New Roman" pitchFamily="18" charset="0"/>
            </a:endParaRPr>
          </a:p>
          <a:p>
            <a:pPr algn="just"/>
            <a:endParaRPr lang="pl-PL" altLang="pl-PL" sz="600"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Natomiast wersję papierową wniosku </a:t>
            </a:r>
            <a:r>
              <a:rPr lang="pl-PL" altLang="pl-PL" sz="1400" dirty="0">
                <a:latin typeface="Calibri" pitchFamily="34" charset="0"/>
                <a:cs typeface="Times New Roman" pitchFamily="18" charset="0"/>
              </a:rPr>
              <a:t>(w </a:t>
            </a:r>
            <a:r>
              <a:rPr lang="pl-PL" altLang="pl-PL" sz="1400" dirty="0" smtClean="0">
                <a:latin typeface="Calibri" pitchFamily="34" charset="0"/>
                <a:cs typeface="Times New Roman" pitchFamily="18" charset="0"/>
              </a:rPr>
              <a:t>jednym egzemplarzu) </a:t>
            </a:r>
            <a:r>
              <a:rPr lang="pl-PL" altLang="pl-PL" sz="1400" dirty="0">
                <a:latin typeface="Calibri" pitchFamily="34" charset="0"/>
                <a:cs typeface="Times New Roman" pitchFamily="18" charset="0"/>
              </a:rPr>
              <a:t>wraz z wymaganą dokumentacją, </a:t>
            </a:r>
            <a:r>
              <a:rPr lang="pl-PL" altLang="pl-PL" sz="1400" b="1" dirty="0">
                <a:latin typeface="Calibri" pitchFamily="34" charset="0"/>
                <a:cs typeface="Times New Roman" pitchFamily="18" charset="0"/>
              </a:rPr>
              <a:t>należy składać od poniedziałku do piątku w godzinach pracy </a:t>
            </a:r>
            <a:r>
              <a:rPr lang="pl-PL" altLang="pl-PL" sz="1400" b="1" dirty="0" smtClean="0">
                <a:latin typeface="Calibri" pitchFamily="34" charset="0"/>
                <a:cs typeface="Times New Roman" pitchFamily="18" charset="0"/>
              </a:rPr>
              <a:t>urzędu, </a:t>
            </a:r>
            <a:r>
              <a:rPr lang="pl-PL" altLang="pl-PL" sz="1400" b="1" dirty="0">
                <a:latin typeface="Calibri" pitchFamily="34" charset="0"/>
                <a:cs typeface="Times New Roman" pitchFamily="18" charset="0"/>
              </a:rPr>
              <a:t>tj. od 7:30 do 15:30 w: </a:t>
            </a:r>
            <a:endParaRPr lang="pl-PL" altLang="pl-PL" sz="1600" b="1" dirty="0">
              <a:latin typeface="Calibri" pitchFamily="34" charset="0"/>
              <a:cs typeface="Times New Roman" pitchFamily="18" charset="0"/>
            </a:endParaRPr>
          </a:p>
          <a:p>
            <a:pPr algn="just"/>
            <a:endParaRPr lang="pl-PL" altLang="pl-PL" sz="8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Wojewódzkim Urzędzie Pracy w Opolu</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Punkt Informacyjny o EFS</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Pokój nr 14</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ul. Głogowska 25c 45-315 </a:t>
            </a:r>
            <a:r>
              <a:rPr lang="pl-PL" altLang="pl-PL" sz="1200" b="1" dirty="0" smtClean="0">
                <a:latin typeface="Calibri" pitchFamily="34" charset="0"/>
                <a:cs typeface="Times New Roman" pitchFamily="18" charset="0"/>
              </a:rPr>
              <a:t>Opole</a:t>
            </a:r>
            <a:endParaRPr lang="pl-PL" altLang="pl-PL" sz="1200" dirty="0" smtClean="0">
              <a:latin typeface="Calibri" pitchFamily="34" charset="0"/>
              <a:cs typeface="Times New Roman" pitchFamily="18" charset="0"/>
            </a:endParaRPr>
          </a:p>
          <a:p>
            <a:pPr algn="ctr"/>
            <a:r>
              <a:rPr lang="pl-PL" altLang="pl-PL" sz="800" b="1" dirty="0">
                <a:latin typeface="Calibri" pitchFamily="34" charset="0"/>
                <a:cs typeface="Times New Roman" pitchFamily="18" charset="0"/>
              </a:rPr>
              <a:t> </a:t>
            </a:r>
            <a:endParaRPr lang="pl-PL" altLang="pl-PL" sz="800" dirty="0">
              <a:latin typeface="Calibri" pitchFamily="34" charset="0"/>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a:t>
            </a:fld>
            <a:endParaRPr lang="pl-PL" altLang="pl-PL"/>
          </a:p>
        </p:txBody>
      </p:sp>
      <p:sp>
        <p:nvSpPr>
          <p:cNvPr id="3" name="Rectangle 2"/>
          <p:cNvSpPr>
            <a:spLocks noChangeArrowheads="1"/>
          </p:cNvSpPr>
          <p:nvPr/>
        </p:nvSpPr>
        <p:spPr bwMode="auto">
          <a:xfrm>
            <a:off x="1475656" y="53499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2049" name="Obraz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5656" y="5807184"/>
            <a:ext cx="5753100" cy="638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337528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MERYTORYCZNE – UNIWERSALNE </a:t>
            </a:r>
          </a:p>
          <a:p>
            <a:pPr algn="just"/>
            <a:endParaRPr lang="pl-PL" sz="1400" b="1" dirty="0" smtClean="0">
              <a:latin typeface="+mj-lt"/>
            </a:endParaRPr>
          </a:p>
          <a:p>
            <a:pPr marL="342900" indent="-342900" algn="just">
              <a:buFont typeface="+mj-lt"/>
              <a:buAutoNum type="arabicPeriod"/>
            </a:pPr>
            <a:r>
              <a:rPr lang="pl-PL" sz="1400" dirty="0">
                <a:latin typeface="+mj-lt"/>
              </a:rPr>
              <a:t>Wybrane wskaźniki są adekwatne do określonego na poziomie projektu celu/ typu projektu/ grupy docelowej</a:t>
            </a:r>
            <a:r>
              <a:rPr lang="pl-PL" sz="1400" dirty="0" smtClean="0">
                <a:latin typeface="+mj-lt"/>
              </a:rPr>
              <a:t>.</a:t>
            </a:r>
          </a:p>
          <a:p>
            <a:pPr marL="342900" indent="-342900" algn="just">
              <a:buFont typeface="+mj-lt"/>
              <a:buAutoNum type="arabicPeriod"/>
            </a:pPr>
            <a:r>
              <a:rPr lang="pl-PL" sz="1400" dirty="0">
                <a:latin typeface="+mj-lt"/>
              </a:rPr>
              <a:t>Założone wartości docelowe wskaźników większe od zera są realne do osiągnięcia.</a:t>
            </a:r>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20</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640463"/>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639149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n-lt"/>
              </a:rPr>
              <a:t>KRYTERIA </a:t>
            </a:r>
            <a:r>
              <a:rPr lang="pl-PL" sz="1600" b="1" dirty="0">
                <a:latin typeface="+mn-lt"/>
              </a:rPr>
              <a:t>HORYZONTALNE </a:t>
            </a:r>
            <a:r>
              <a:rPr lang="pl-PL" sz="1600" b="1" dirty="0" smtClean="0">
                <a:latin typeface="+mn-lt"/>
              </a:rPr>
              <a:t>UNIWERSALNE</a:t>
            </a:r>
          </a:p>
          <a:p>
            <a:pPr algn="just"/>
            <a:endParaRPr lang="pl-PL" sz="1600" b="1" dirty="0" smtClean="0">
              <a:latin typeface="+mn-lt"/>
            </a:endParaRPr>
          </a:p>
          <a:p>
            <a:pPr marL="342900" indent="-342900" algn="just">
              <a:buFont typeface="+mj-lt"/>
              <a:buAutoNum type="arabicPeriod"/>
            </a:pPr>
            <a:r>
              <a:rPr lang="pl-PL" sz="1400" dirty="0">
                <a:latin typeface="+mj-lt"/>
              </a:rPr>
              <a:t>Zgodność z prawodawstwem unijnym oraz właściwymi zasadami unijnymi, w tym:</a:t>
            </a:r>
          </a:p>
          <a:p>
            <a:pPr marL="742950" lvl="1" indent="-285750" algn="just">
              <a:buFontTx/>
              <a:buChar char="-"/>
            </a:pPr>
            <a:r>
              <a:rPr lang="pl-PL" sz="1400" dirty="0" smtClean="0">
                <a:latin typeface="+mj-lt"/>
              </a:rPr>
              <a:t>zasada </a:t>
            </a:r>
            <a:r>
              <a:rPr lang="pl-PL" sz="1400" dirty="0">
                <a:latin typeface="+mj-lt"/>
              </a:rPr>
              <a:t>równości kobiet i mężczyzn w oparciu o standard minimum</a:t>
            </a:r>
            <a:r>
              <a:rPr lang="pl-PL" sz="1400" dirty="0" smtClean="0">
                <a:latin typeface="+mj-lt"/>
              </a:rPr>
              <a:t>,</a:t>
            </a:r>
          </a:p>
          <a:p>
            <a:pPr marL="742950" lvl="1" indent="-285750" algn="just">
              <a:buFontTx/>
              <a:buChar char="-"/>
            </a:pPr>
            <a:r>
              <a:rPr lang="pl-PL" sz="1400" dirty="0">
                <a:latin typeface="+mj-lt"/>
              </a:rPr>
              <a:t>zasada równości szans i niedyskryminacji w tym dostępności dla osób z niepełnosprawnościami </a:t>
            </a:r>
            <a:r>
              <a:rPr lang="pl-PL" sz="1400" dirty="0" smtClean="0">
                <a:latin typeface="+mj-lt"/>
              </a:rPr>
              <a:t>oraz</a:t>
            </a:r>
          </a:p>
          <a:p>
            <a:pPr marL="742950" lvl="1" indent="-285750" algn="just">
              <a:buFontTx/>
              <a:buChar char="-"/>
            </a:pPr>
            <a:r>
              <a:rPr lang="pl-PL" sz="1400" dirty="0">
                <a:latin typeface="+mj-lt"/>
              </a:rPr>
              <a:t>zasada zrównoważonego rozwoju</a:t>
            </a:r>
            <a:r>
              <a:rPr lang="pl-PL" sz="1400" dirty="0" smtClean="0">
                <a:latin typeface="+mj-lt"/>
              </a:rPr>
              <a:t>.</a:t>
            </a:r>
          </a:p>
          <a:p>
            <a:pPr marL="342900" indent="-342900" algn="just">
              <a:buFont typeface="+mj-lt"/>
              <a:buAutoNum type="arabicPeriod" startAt="2"/>
            </a:pPr>
            <a:r>
              <a:rPr lang="pl-PL" sz="1400" dirty="0">
                <a:latin typeface="+mj-lt"/>
              </a:rPr>
              <a:t>Zgodność z prawodawstwem  krajowym, </a:t>
            </a:r>
            <a:r>
              <a:rPr lang="pl-PL" sz="1400" dirty="0" smtClean="0">
                <a:latin typeface="+mj-lt"/>
              </a:rPr>
              <a:t>w </a:t>
            </a:r>
            <a:r>
              <a:rPr lang="pl-PL" sz="1400" dirty="0">
                <a:latin typeface="+mj-lt"/>
              </a:rPr>
              <a:t>tym z przepisami ustawy Prawo zamówień publicznych</a:t>
            </a:r>
            <a:r>
              <a:rPr lang="pl-PL" sz="1400" dirty="0" smtClean="0">
                <a:latin typeface="+mj-lt"/>
              </a:rPr>
              <a:t>.</a:t>
            </a:r>
          </a:p>
          <a:p>
            <a:pPr marL="342900" indent="-342900" algn="just">
              <a:buFont typeface="+mj-lt"/>
              <a:buAutoNum type="arabicPeriod" startAt="2"/>
            </a:pPr>
            <a:r>
              <a:rPr lang="pl-PL" sz="1400" dirty="0">
                <a:latin typeface="+mj-lt"/>
              </a:rPr>
              <a:t>Zgodność z zasadami dotyczącymi pomocy publicznej</a:t>
            </a:r>
            <a:r>
              <a:rPr lang="pl-PL" sz="1400" dirty="0" smtClean="0">
                <a:latin typeface="+mj-lt"/>
              </a:rPr>
              <a:t>.</a:t>
            </a:r>
          </a:p>
          <a:p>
            <a:pPr marL="342900" indent="-342900" algn="just">
              <a:buFont typeface="+mj-lt"/>
              <a:buAutoNum type="arabicPeriod" startAt="2"/>
            </a:pPr>
            <a:r>
              <a:rPr lang="pl-PL" sz="1400" dirty="0">
                <a:latin typeface="+mj-lt"/>
              </a:rPr>
              <a:t>Zgodność z odpowiednim narzędziem zdefiniowanym w dokumencie pn. </a:t>
            </a:r>
            <a:r>
              <a:rPr lang="pl-PL" sz="1400" i="1" dirty="0">
                <a:latin typeface="+mj-lt"/>
              </a:rPr>
              <a:t>Krajowe Ramy Strategiczne</a:t>
            </a:r>
            <a:r>
              <a:rPr lang="pl-PL" sz="1400" dirty="0">
                <a:latin typeface="+mj-lt"/>
              </a:rPr>
              <a:t>. </a:t>
            </a:r>
            <a:r>
              <a:rPr lang="pl-PL" sz="1400" i="1" dirty="0">
                <a:latin typeface="+mj-lt"/>
              </a:rPr>
              <a:t>Policy paper dla ochrony zdrowia na lata 2014-2020</a:t>
            </a:r>
            <a:r>
              <a:rPr lang="pl-PL" sz="1400" dirty="0">
                <a:latin typeface="+mj-lt"/>
              </a:rPr>
              <a:t> </a:t>
            </a:r>
            <a:r>
              <a:rPr lang="pl-PL" sz="1400" b="1" dirty="0" smtClean="0">
                <a:latin typeface="+mj-lt"/>
              </a:rPr>
              <a:t>(NIE DOTYCZY PRZEDMIOTOWEGO KONKURSU).</a:t>
            </a:r>
          </a:p>
          <a:p>
            <a:pPr marL="342900" indent="-342900" algn="just">
              <a:buFont typeface="+mj-lt"/>
              <a:buAutoNum type="arabicPeriod" startAt="2"/>
            </a:pPr>
            <a:r>
              <a:rPr lang="pl-PL" sz="1400" dirty="0">
                <a:latin typeface="+mj-lt"/>
              </a:rPr>
              <a:t>Czy projekt jest zgodny z Szczegółowym Opisem  Osi Priorytetowych RPO WO 2014-2020 – EFS) (dokument aktualny na dzień ogłoszenia konkursu - wersja przyjęta przez Zarząd Województwa Opolskiego Uchwałą nr 733/2015 z dnia 16 czerwca 2015 r. z </a:t>
            </a:r>
            <a:r>
              <a:rPr lang="pl-PL" sz="1400" dirty="0" err="1">
                <a:latin typeface="+mj-lt"/>
              </a:rPr>
              <a:t>późn</a:t>
            </a:r>
            <a:r>
              <a:rPr lang="pl-PL" sz="1400" dirty="0">
                <a:latin typeface="+mj-lt"/>
              </a:rPr>
              <a:t>. zmianami), w tym w zakresie m.in</a:t>
            </a:r>
            <a:r>
              <a:rPr lang="pl-PL" sz="1400" dirty="0" smtClean="0">
                <a:latin typeface="+mj-lt"/>
              </a:rPr>
              <a:t>.:</a:t>
            </a:r>
            <a:endParaRPr lang="pl-PL" sz="1400" dirty="0">
              <a:latin typeface="+mj-lt"/>
            </a:endParaRPr>
          </a:p>
          <a:p>
            <a:pPr marL="742950" lvl="1" indent="-285750" algn="just">
              <a:buFontTx/>
              <a:buChar char="-"/>
            </a:pPr>
            <a:r>
              <a:rPr lang="pl-PL" sz="1400" dirty="0" smtClean="0">
                <a:latin typeface="+mj-lt"/>
              </a:rPr>
              <a:t>grup </a:t>
            </a:r>
            <a:r>
              <a:rPr lang="pl-PL" sz="1400" dirty="0">
                <a:latin typeface="+mj-lt"/>
              </a:rPr>
              <a:t>docelowych</a:t>
            </a:r>
            <a:r>
              <a:rPr lang="pl-PL" sz="1400" dirty="0" smtClean="0">
                <a:latin typeface="+mj-lt"/>
              </a:rPr>
              <a:t>,</a:t>
            </a:r>
          </a:p>
          <a:p>
            <a:pPr marL="742950" lvl="1" indent="-285750" algn="just">
              <a:buFontTx/>
              <a:buChar char="-"/>
            </a:pPr>
            <a:r>
              <a:rPr lang="pl-PL" sz="1400" dirty="0">
                <a:latin typeface="+mj-lt"/>
              </a:rPr>
              <a:t>t</a:t>
            </a:r>
            <a:r>
              <a:rPr lang="pl-PL" sz="1400" dirty="0" smtClean="0">
                <a:latin typeface="+mj-lt"/>
              </a:rPr>
              <a:t>ypów projektu,</a:t>
            </a:r>
          </a:p>
          <a:p>
            <a:pPr marL="742950" lvl="1" indent="-285750" algn="just">
              <a:buFontTx/>
              <a:buChar char="-"/>
            </a:pPr>
            <a:r>
              <a:rPr lang="pl-PL" sz="1400" dirty="0">
                <a:latin typeface="+mj-lt"/>
              </a:rPr>
              <a:t>limitów i ograniczeń w realizacji </a:t>
            </a:r>
            <a:r>
              <a:rPr lang="pl-PL" sz="1400" dirty="0" smtClean="0">
                <a:latin typeface="+mj-lt"/>
              </a:rPr>
              <a:t>projektów,</a:t>
            </a:r>
          </a:p>
          <a:p>
            <a:pPr marL="742950" lvl="1" indent="-285750" algn="just">
              <a:buFontTx/>
              <a:buChar char="-"/>
            </a:pPr>
            <a:r>
              <a:rPr lang="pl-PL" sz="1400" dirty="0" smtClean="0">
                <a:latin typeface="+mj-lt"/>
              </a:rPr>
              <a:t>warunków i planowanego zakresu stosowania </a:t>
            </a:r>
            <a:r>
              <a:rPr lang="pl-PL" sz="1400" dirty="0" err="1" smtClean="0">
                <a:latin typeface="+mj-lt"/>
              </a:rPr>
              <a:t>cross-financingu</a:t>
            </a:r>
            <a:r>
              <a:rPr lang="pl-PL" sz="1400" dirty="0" smtClean="0">
                <a:latin typeface="+mj-lt"/>
              </a:rPr>
              <a:t>,</a:t>
            </a:r>
          </a:p>
          <a:p>
            <a:pPr marL="742950" lvl="1" indent="-285750" algn="just">
              <a:buFontTx/>
              <a:buChar char="-"/>
            </a:pPr>
            <a:r>
              <a:rPr lang="pl-PL" sz="1400" dirty="0" smtClean="0">
                <a:latin typeface="+mj-lt"/>
              </a:rPr>
              <a:t>dopuszczalnej maksymalnej  wartości zakupionych środków trwałych jako % wydatków </a:t>
            </a:r>
            <a:r>
              <a:rPr lang="pl-PL" sz="1400" dirty="0" err="1" smtClean="0">
                <a:latin typeface="+mj-lt"/>
              </a:rPr>
              <a:t>kwalifikowalnych</a:t>
            </a:r>
            <a:r>
              <a:rPr lang="pl-PL" sz="1400" dirty="0" smtClean="0">
                <a:latin typeface="+mj-lt"/>
              </a:rPr>
              <a:t>,</a:t>
            </a:r>
          </a:p>
          <a:p>
            <a:pPr marL="742950" lvl="1" indent="-285750" algn="just">
              <a:buFontTx/>
              <a:buChar char="-"/>
            </a:pPr>
            <a:endParaRPr lang="pl-PL" sz="1400" dirty="0">
              <a:latin typeface="+mj-lt"/>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21</a:t>
            </a:fld>
            <a:endParaRPr lang="pl-PL" altLang="pl-PL"/>
          </a:p>
        </p:txBody>
      </p:sp>
      <p:pic>
        <p:nvPicPr>
          <p:cNvPr id="7"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6056928"/>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57641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667945"/>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a:latin typeface="+mn-lt"/>
              </a:rPr>
              <a:t>KRYTERIA HORYZONTALNE </a:t>
            </a:r>
            <a:r>
              <a:rPr lang="pl-PL" sz="1600" b="1" dirty="0" smtClean="0">
                <a:latin typeface="+mn-lt"/>
              </a:rPr>
              <a:t>UNIWERSALNE C.D.</a:t>
            </a:r>
          </a:p>
          <a:p>
            <a:pPr algn="just"/>
            <a:endParaRPr lang="pl-PL" sz="1600" b="1" dirty="0" smtClean="0">
              <a:latin typeface="+mn-lt"/>
            </a:endParaRPr>
          </a:p>
          <a:p>
            <a:pPr marL="742950" lvl="1" indent="-285750" algn="just">
              <a:buFontTx/>
              <a:buChar char="-"/>
            </a:pPr>
            <a:r>
              <a:rPr lang="pl-PL" sz="1400" dirty="0">
                <a:latin typeface="+mj-lt"/>
              </a:rPr>
              <a:t>warunków stosowania uproszczonych form rozliczania wydatków</a:t>
            </a:r>
            <a:r>
              <a:rPr lang="pl-PL" sz="1400" dirty="0" smtClean="0">
                <a:latin typeface="+mj-lt"/>
              </a:rPr>
              <a:t>,</a:t>
            </a:r>
          </a:p>
          <a:p>
            <a:pPr marL="742950" lvl="1" indent="-285750" algn="just">
              <a:buFontTx/>
              <a:buChar char="-"/>
            </a:pPr>
            <a:r>
              <a:rPr lang="pl-PL" sz="1400" dirty="0" smtClean="0">
                <a:latin typeface="+mj-lt"/>
              </a:rPr>
              <a:t>warunków % poziomu dofinansowania UE wydatków kwalifikowalnych na poziomie projektu,</a:t>
            </a:r>
          </a:p>
          <a:p>
            <a:pPr marL="742950" lvl="1" indent="-285750" algn="just">
              <a:buFontTx/>
              <a:buChar char="-"/>
            </a:pPr>
            <a:r>
              <a:rPr lang="pl-PL" sz="1400" dirty="0" smtClean="0">
                <a:latin typeface="+mj-lt"/>
              </a:rPr>
              <a:t>maksymalnego % poziomu dofinansowania całkowitego wydatków kwalifikowalnych na poziomie projektu (środki UE + ewentualne współfinansowanie z budżetu państwa),</a:t>
            </a:r>
          </a:p>
          <a:p>
            <a:pPr marL="742950" lvl="1" indent="-285750" algn="just">
              <a:buFontTx/>
              <a:buChar char="-"/>
            </a:pPr>
            <a:r>
              <a:rPr lang="pl-PL" sz="1400" dirty="0" smtClean="0">
                <a:latin typeface="+mj-lt"/>
              </a:rPr>
              <a:t>minimalnego wkładu własnego beneficjent jako %wydatków kwalifikowalnych,</a:t>
            </a:r>
          </a:p>
          <a:p>
            <a:pPr marL="742950" lvl="1" indent="-285750" algn="just">
              <a:buFontTx/>
              <a:buChar char="-"/>
            </a:pPr>
            <a:r>
              <a:rPr lang="pl-PL" sz="1400" dirty="0" smtClean="0">
                <a:latin typeface="+mj-lt"/>
              </a:rPr>
              <a:t>minimalnej i maksymalnej wartości projektu (PLN).</a:t>
            </a:r>
          </a:p>
          <a:p>
            <a:pPr marL="742950" lvl="1" indent="-285750" algn="just">
              <a:buFontTx/>
              <a:buChar char="-"/>
            </a:pPr>
            <a:endParaRPr lang="pl-PL" sz="1400" dirty="0">
              <a:latin typeface="+mj-lt"/>
            </a:endParaRPr>
          </a:p>
          <a:p>
            <a:pPr marL="342900" indent="-342900" algn="just">
              <a:buFont typeface="+mj-lt"/>
              <a:buAutoNum type="arabicPeriod" startAt="6"/>
            </a:pPr>
            <a:r>
              <a:rPr lang="pl-PL" sz="1400" dirty="0">
                <a:latin typeface="+mj-lt"/>
              </a:rPr>
              <a:t>Zgodność z określonym na dany rok </a:t>
            </a:r>
            <a:r>
              <a:rPr lang="pl-PL" sz="1400" i="1" dirty="0">
                <a:latin typeface="+mj-lt"/>
              </a:rPr>
              <a:t>Planem działania w sektorze zdrowia RPO WO 2014-2020 </a:t>
            </a:r>
            <a:r>
              <a:rPr lang="pl-PL" sz="1400" b="1" dirty="0" smtClean="0">
                <a:latin typeface="Calibri" pitchFamily="34" charset="0"/>
              </a:rPr>
              <a:t>(NIE DOTYCZY PRZEDMIOTOWEGO KONKURSU)</a:t>
            </a:r>
            <a:r>
              <a:rPr lang="pl-PL" sz="1400" dirty="0" smtClean="0">
                <a:latin typeface="Calibri" pitchFamily="34" charset="0"/>
              </a:rPr>
              <a:t>.</a:t>
            </a:r>
            <a:endParaRPr lang="pl-PL" sz="1400" dirty="0">
              <a:latin typeface="Calibri" pitchFamily="34" charset="0"/>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22</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5598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49894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SZCZEGÓŁOWE UNIWERSALNE</a:t>
            </a:r>
          </a:p>
          <a:p>
            <a:pPr algn="just"/>
            <a:endParaRPr lang="pl-PL" sz="1600" b="1" dirty="0" smtClean="0">
              <a:latin typeface="+mj-lt"/>
            </a:endParaRPr>
          </a:p>
          <a:p>
            <a:pPr marL="342900" indent="-342900" algn="just">
              <a:buFont typeface="+mj-lt"/>
              <a:buAutoNum type="arabicPeriod"/>
            </a:pPr>
            <a:r>
              <a:rPr lang="pl-PL" sz="1400" dirty="0">
                <a:latin typeface="+mn-lt"/>
              </a:rPr>
              <a:t>Projekt skierowany do osób fizycznych  mieszkających w rozumieniu Kodeksu Cywilnego i/lub  pracujących  i/lub uczących się na terenie województwa opolskiego (Jeżeli dotyczy. Kryterium może zostać uszczegółowione w ramach poszczególnych konkursów). </a:t>
            </a:r>
            <a:r>
              <a:rPr lang="pl-PL" sz="1400" dirty="0" smtClean="0">
                <a:latin typeface="+mn-lt"/>
              </a:rPr>
              <a:t>Projekt </a:t>
            </a:r>
            <a:r>
              <a:rPr lang="pl-PL" sz="1400" dirty="0">
                <a:latin typeface="+mn-lt"/>
              </a:rPr>
              <a:t>skierowany do podmiotów, których siedziba/oddział znajduje się  na terenie województwa opolskiego. </a:t>
            </a:r>
            <a:endParaRPr lang="pl-PL" sz="1400" dirty="0" smtClean="0">
              <a:latin typeface="+mn-lt"/>
            </a:endParaRPr>
          </a:p>
          <a:p>
            <a:pPr marL="342900" indent="-342900" algn="just">
              <a:buFont typeface="+mj-lt"/>
              <a:buAutoNum type="arabicPeriod"/>
            </a:pPr>
            <a:r>
              <a:rPr lang="pl-PL" sz="1400" dirty="0">
                <a:latin typeface="Calibri" panose="020F0502020204030204" pitchFamily="34" charset="0"/>
                <a:ea typeface="Calibri" panose="020F0502020204030204" pitchFamily="34" charset="0"/>
                <a:cs typeface="Times New Roman" panose="02020603050405020304" pitchFamily="18" charset="0"/>
              </a:rPr>
              <a:t>Projekt skierowany do podmiotów, których siedziba/oddział znajduje się  na terenie województwa opolskiego.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(Jeżeli </a:t>
            </a:r>
            <a:r>
              <a:rPr lang="pl-PL" sz="1400" dirty="0">
                <a:latin typeface="Calibri" panose="020F0502020204030204" pitchFamily="34" charset="0"/>
                <a:ea typeface="Calibri" panose="020F0502020204030204" pitchFamily="34" charset="0"/>
                <a:cs typeface="Times New Roman" panose="02020603050405020304" pitchFamily="18" charset="0"/>
              </a:rPr>
              <a:t>dotyczy. Kryterium może zostać uszczegółowione w ramach poszczególnych konkursów). </a:t>
            </a:r>
            <a:r>
              <a:rPr lang="pl-PL" sz="1400" dirty="0" smtClean="0">
                <a:latin typeface="+mj-lt"/>
              </a:rPr>
              <a:t>Projekt </a:t>
            </a:r>
            <a:r>
              <a:rPr lang="pl-PL" sz="1400" dirty="0">
                <a:latin typeface="+mj-lt"/>
              </a:rPr>
              <a:t>jest realizowany na terenie województwa </a:t>
            </a:r>
            <a:r>
              <a:rPr lang="pl-PL" sz="1400" dirty="0" smtClean="0">
                <a:latin typeface="+mj-lt"/>
              </a:rPr>
              <a:t>opolskiego.</a:t>
            </a:r>
          </a:p>
          <a:p>
            <a:pPr marL="342900" indent="-342900" algn="just">
              <a:buFont typeface="+mj-lt"/>
              <a:buAutoNum type="arabicPeriod"/>
            </a:pPr>
            <a:r>
              <a:rPr lang="pl-PL" sz="1400" dirty="0">
                <a:latin typeface="+mn-lt"/>
              </a:rPr>
              <a:t>Wnioskodawca w okresie realizacji prowadzi biuro projektu (lub posiada siedzibę, filię, delegaturę, oddział czy inną prawnie dozwoloną formę organizacyjną działalności podmiotu) na terenie województwa opolskiego z możliwością udostępnienia pełnej dokumentacji wdrażanego projektu oraz zapewniające uczestnikom projektu możliwość osobistego kontaktu z kadrą projektu. </a:t>
            </a:r>
            <a:r>
              <a:rPr lang="pl-PL" sz="1400" dirty="0" smtClean="0">
                <a:latin typeface="+mn-lt"/>
              </a:rPr>
              <a:t>Termin rozpoczęcia realizacji projektu.</a:t>
            </a:r>
          </a:p>
          <a:p>
            <a:pPr marL="342900" indent="-342900" algn="just">
              <a:buFont typeface="+mj-lt"/>
              <a:buAutoNum type="arabicPeriod"/>
            </a:pPr>
            <a:r>
              <a:rPr lang="pl-PL" sz="1400" dirty="0">
                <a:latin typeface="+mn-lt"/>
                <a:ea typeface="Calibri" panose="020F0502020204030204" pitchFamily="34" charset="0"/>
                <a:cs typeface="Arial" panose="020B0604020202020204" pitchFamily="34" charset="0"/>
              </a:rPr>
              <a:t>Projekt jest realizowany na terenie województwa opolskiego</a:t>
            </a:r>
            <a:r>
              <a:rPr lang="pl-PL" sz="1400" dirty="0" smtClean="0">
                <a:latin typeface="+mn-lt"/>
                <a:ea typeface="Calibri" panose="020F0502020204030204" pitchFamily="34" charset="0"/>
                <a:cs typeface="Arial" panose="020B0604020202020204" pitchFamily="34" charset="0"/>
              </a:rPr>
              <a:t>.</a:t>
            </a:r>
          </a:p>
          <a:p>
            <a:pPr marL="342900" indent="-342900" algn="just">
              <a:buFont typeface="+mj-lt"/>
              <a:buAutoNum type="arabicPeriod"/>
            </a:pPr>
            <a:r>
              <a:rPr lang="pl-PL" sz="1400" dirty="0">
                <a:latin typeface="+mn-lt"/>
              </a:rPr>
              <a:t>Kwalifikowalność wydatków </a:t>
            </a:r>
            <a:r>
              <a:rPr lang="pl-PL" sz="1400" dirty="0" smtClean="0">
                <a:latin typeface="+mn-lt"/>
              </a:rPr>
              <a:t>projektu.</a:t>
            </a:r>
          </a:p>
          <a:p>
            <a:pPr marL="342900" indent="-342900" algn="just">
              <a:buFont typeface="+mj-lt"/>
              <a:buAutoNum type="arabicPeriod"/>
            </a:pPr>
            <a:r>
              <a:rPr lang="pl-PL" sz="1400" dirty="0">
                <a:latin typeface="+mn-lt"/>
                <a:ea typeface="Times New Roman" panose="02020603050405020304" pitchFamily="18" charset="0"/>
                <a:cs typeface="Times New Roman" panose="02020603050405020304" pitchFamily="18" charset="0"/>
              </a:rPr>
              <a:t>Termin rozpoczęcia realizacji projektu (jeśli dotyczy</a:t>
            </a:r>
            <a:r>
              <a:rPr lang="pl-PL" sz="1400" dirty="0" smtClean="0">
                <a:latin typeface="+mn-lt"/>
                <a:ea typeface="Times New Roman" panose="02020603050405020304" pitchFamily="18" charset="0"/>
                <a:cs typeface="Times New Roman" panose="02020603050405020304" pitchFamily="18" charset="0"/>
              </a:rPr>
              <a:t>).</a:t>
            </a:r>
            <a:endParaRPr lang="pl-PL" sz="1400" dirty="0" smtClean="0">
              <a:latin typeface="+mn-lt"/>
            </a:endParaRPr>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23</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225148"/>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652830"/>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(PUNKTOWANE)</a:t>
            </a:r>
          </a:p>
          <a:p>
            <a:pPr algn="just"/>
            <a:endParaRPr lang="pl-PL" sz="1600" b="1" dirty="0" smtClean="0">
              <a:latin typeface="+mj-lt"/>
            </a:endParaRPr>
          </a:p>
          <a:p>
            <a:pPr marL="342900" indent="-342900" algn="just">
              <a:buFont typeface="+mj-lt"/>
              <a:buAutoNum type="arabicPeriod"/>
            </a:pPr>
            <a:r>
              <a:rPr lang="pl-PL" sz="1400" dirty="0" smtClean="0">
                <a:latin typeface="+mj-lt"/>
              </a:rPr>
              <a:t>Potencjał </a:t>
            </a:r>
            <a:r>
              <a:rPr lang="pl-PL" sz="1400" dirty="0">
                <a:latin typeface="+mj-lt"/>
              </a:rPr>
              <a:t>Wnioskodawcy i/lub Partnerów w tym </a:t>
            </a:r>
            <a:r>
              <a:rPr lang="pl-PL" sz="1400" dirty="0" smtClean="0">
                <a:latin typeface="+mj-lt"/>
              </a:rPr>
              <a:t>opis:</a:t>
            </a:r>
          </a:p>
          <a:p>
            <a:pPr marL="742950" lvl="1" indent="-285750" algn="just">
              <a:buFontTx/>
              <a:buChar char="-"/>
            </a:pPr>
            <a:r>
              <a:rPr lang="pl-PL" sz="1400" dirty="0" smtClean="0">
                <a:latin typeface="+mj-lt"/>
              </a:rPr>
              <a:t>zasobów </a:t>
            </a:r>
            <a:r>
              <a:rPr lang="pl-PL" sz="1400" dirty="0">
                <a:latin typeface="+mj-lt"/>
              </a:rPr>
              <a:t>finansowych, jakie wniesie do projektu Wnioskodawca i/lub </a:t>
            </a:r>
            <a:r>
              <a:rPr lang="pl-PL" sz="1400" dirty="0" smtClean="0">
                <a:latin typeface="+mj-lt"/>
              </a:rPr>
              <a:t>Partnerzy,</a:t>
            </a:r>
          </a:p>
          <a:p>
            <a:pPr marL="742950" lvl="1" indent="-285750" algn="just">
              <a:buFontTx/>
              <a:buChar char="-"/>
            </a:pPr>
            <a:r>
              <a:rPr lang="pl-PL" sz="1400" dirty="0" smtClean="0">
                <a:latin typeface="+mj-lt"/>
              </a:rPr>
              <a:t>potencjału </a:t>
            </a:r>
            <a:r>
              <a:rPr lang="pl-PL" sz="1400" dirty="0">
                <a:latin typeface="+mj-lt"/>
              </a:rPr>
              <a:t>kadrowego Wnioskodawcy i/lub Partnerów </a:t>
            </a:r>
            <a:r>
              <a:rPr lang="pl-PL" sz="1400" dirty="0" smtClean="0">
                <a:latin typeface="+mj-lt"/>
              </a:rPr>
              <a:t>i </a:t>
            </a:r>
            <a:r>
              <a:rPr lang="pl-PL" sz="1400" dirty="0">
                <a:latin typeface="+mj-lt"/>
              </a:rPr>
              <a:t>sposobu jego wykorzystania w ramach </a:t>
            </a:r>
            <a:r>
              <a:rPr lang="pl-PL" sz="1400" dirty="0" smtClean="0">
                <a:latin typeface="+mj-lt"/>
              </a:rPr>
              <a:t>projektu,</a:t>
            </a:r>
          </a:p>
          <a:p>
            <a:pPr marL="742950" lvl="1" indent="-285750" algn="just">
              <a:buFontTx/>
              <a:buChar char="-"/>
            </a:pPr>
            <a:r>
              <a:rPr lang="pl-PL" sz="1400" dirty="0" smtClean="0">
                <a:latin typeface="+mj-lt"/>
              </a:rPr>
              <a:t>potencjału </a:t>
            </a:r>
            <a:r>
              <a:rPr lang="pl-PL" sz="1400" dirty="0">
                <a:latin typeface="+mj-lt"/>
              </a:rPr>
              <a:t>technicznego w tym sprzętowego i warunków lokalowych Wnioskodawcy i/lub Partnerów  </a:t>
            </a:r>
            <a:r>
              <a:rPr lang="pl-PL" sz="1400" dirty="0" smtClean="0">
                <a:latin typeface="+mj-lt"/>
              </a:rPr>
              <a:t/>
            </a:r>
            <a:br>
              <a:rPr lang="pl-PL" sz="1400" dirty="0" smtClean="0">
                <a:latin typeface="+mj-lt"/>
              </a:rPr>
            </a:br>
            <a:r>
              <a:rPr lang="pl-PL" sz="1400" dirty="0" smtClean="0">
                <a:latin typeface="+mj-lt"/>
              </a:rPr>
              <a:t>i </a:t>
            </a:r>
            <a:r>
              <a:rPr lang="pl-PL" sz="1400" dirty="0">
                <a:latin typeface="+mj-lt"/>
              </a:rPr>
              <a:t>sposobu jego wykorzystania w ramach </a:t>
            </a:r>
            <a:r>
              <a:rPr lang="pl-PL" sz="1400" dirty="0" smtClean="0">
                <a:latin typeface="+mj-lt"/>
              </a:rPr>
              <a:t>projektu.</a:t>
            </a:r>
          </a:p>
          <a:p>
            <a:pPr marL="342900" indent="-342900" algn="just">
              <a:buFont typeface="+mj-lt"/>
              <a:buAutoNum type="arabicPeriod" startAt="2"/>
            </a:pPr>
            <a:r>
              <a:rPr lang="pl-PL" sz="1400" dirty="0" smtClean="0">
                <a:latin typeface="+mj-lt"/>
              </a:rPr>
              <a:t>Doświadczenie </a:t>
            </a:r>
            <a:r>
              <a:rPr lang="pl-PL" sz="1400" dirty="0">
                <a:latin typeface="+mj-lt"/>
              </a:rPr>
              <a:t>Wnioskodawcy i/lub Partnerów </a:t>
            </a:r>
            <a:r>
              <a:rPr lang="pl-PL" sz="1400" dirty="0" smtClean="0">
                <a:latin typeface="+mj-lt"/>
              </a:rPr>
              <a:t>z </a:t>
            </a:r>
            <a:r>
              <a:rPr lang="pl-PL" sz="1400" dirty="0">
                <a:latin typeface="+mj-lt"/>
              </a:rPr>
              <a:t>uwzględnieniem dotychczasowej </a:t>
            </a:r>
            <a:r>
              <a:rPr lang="pl-PL" sz="1400" dirty="0" smtClean="0">
                <a:latin typeface="+mj-lt"/>
              </a:rPr>
              <a:t>działalności:</a:t>
            </a:r>
          </a:p>
          <a:p>
            <a:pPr marL="742950" lvl="1" indent="-285750" algn="just">
              <a:buFontTx/>
              <a:buChar char="-"/>
            </a:pPr>
            <a:r>
              <a:rPr lang="pl-PL" sz="1400" dirty="0" smtClean="0">
                <a:latin typeface="+mj-lt"/>
              </a:rPr>
              <a:t>w </a:t>
            </a:r>
            <a:r>
              <a:rPr lang="pl-PL" sz="1400" dirty="0">
                <a:latin typeface="+mj-lt"/>
              </a:rPr>
              <a:t>obszarze merytorycznym wsparcia projektu (zakres tematyczny</a:t>
            </a:r>
            <a:r>
              <a:rPr lang="pl-PL" sz="1400" dirty="0" smtClean="0">
                <a:latin typeface="+mj-lt"/>
              </a:rPr>
              <a:t>),</a:t>
            </a:r>
          </a:p>
          <a:p>
            <a:pPr marL="742950" lvl="1" indent="-285750" algn="just">
              <a:buFontTx/>
              <a:buChar char="-"/>
            </a:pPr>
            <a:r>
              <a:rPr lang="pl-PL" sz="1400" dirty="0" smtClean="0">
                <a:latin typeface="+mj-lt"/>
              </a:rPr>
              <a:t>na </a:t>
            </a:r>
            <a:r>
              <a:rPr lang="pl-PL" sz="1400" dirty="0">
                <a:latin typeface="+mj-lt"/>
              </a:rPr>
              <a:t>rzecz grupy </a:t>
            </a:r>
            <a:r>
              <a:rPr lang="pl-PL" sz="1400" dirty="0" smtClean="0">
                <a:latin typeface="+mj-lt"/>
              </a:rPr>
              <a:t>docelowej,</a:t>
            </a:r>
          </a:p>
          <a:p>
            <a:pPr marL="742950" lvl="1" indent="-285750" algn="just">
              <a:buFontTx/>
              <a:buChar char="-"/>
            </a:pPr>
            <a:r>
              <a:rPr lang="pl-PL" sz="1400" dirty="0" smtClean="0">
                <a:latin typeface="+mj-lt"/>
              </a:rPr>
              <a:t>na </a:t>
            </a:r>
            <a:r>
              <a:rPr lang="pl-PL" sz="1400" dirty="0">
                <a:latin typeface="+mj-lt"/>
              </a:rPr>
              <a:t>określonym obszarze terytorialnym, na  którym będzie realizowany projekt</a:t>
            </a:r>
            <a:r>
              <a:rPr lang="pl-PL" sz="1400" dirty="0" smtClean="0">
                <a:latin typeface="+mj-lt"/>
              </a:rPr>
              <a:t>.</a:t>
            </a:r>
          </a:p>
          <a:p>
            <a:pPr marL="342900" indent="-342900" algn="just">
              <a:buFont typeface="+mj-lt"/>
              <a:buAutoNum type="arabicPeriod" startAt="3"/>
            </a:pPr>
            <a:r>
              <a:rPr lang="pl-PL" sz="1400" dirty="0">
                <a:latin typeface="+mj-lt"/>
              </a:rPr>
              <a:t>Trafność doboru i opisu zadań przewidzianych do realizacji w ramach projektu</a:t>
            </a:r>
            <a:r>
              <a:rPr lang="pl-PL" sz="1400" dirty="0" smtClean="0">
                <a:latin typeface="+mj-lt"/>
              </a:rPr>
              <a:t>.</a:t>
            </a:r>
          </a:p>
          <a:p>
            <a:pPr marL="342900" indent="-342900" algn="just">
              <a:buFont typeface="+mj-lt"/>
              <a:buAutoNum type="arabicPeriod" startAt="3"/>
            </a:pPr>
            <a:r>
              <a:rPr lang="pl-PL" sz="1400" dirty="0">
                <a:latin typeface="+mj-lt"/>
              </a:rPr>
              <a:t>Poprawność sporządzenia budżetu projektu.</a:t>
            </a:r>
          </a:p>
          <a:p>
            <a:pPr algn="just"/>
            <a:endParaRPr lang="pl-PL" sz="1400" dirty="0">
              <a:latin typeface="+mj-lt"/>
            </a:endParaRPr>
          </a:p>
          <a:p>
            <a:pPr lvl="1" algn="just"/>
            <a:endParaRPr lang="pl-PL" sz="1400" dirty="0">
              <a:latin typeface="+mj-lt"/>
            </a:endParaRPr>
          </a:p>
          <a:p>
            <a:pPr algn="just"/>
            <a:endParaRPr lang="pl-PL" sz="20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24</a:t>
            </a:fld>
            <a:endParaRPr lang="pl-PL" altLang="pl-PL" dirty="0"/>
          </a:p>
        </p:txBody>
      </p:sp>
      <p:pic>
        <p:nvPicPr>
          <p:cNvPr id="7"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6061761"/>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156578"/>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82183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KRYTERIUM NEGOCJACYJNE – UNIWERSALNE </a:t>
            </a:r>
          </a:p>
          <a:p>
            <a:pPr algn="just"/>
            <a:endParaRPr lang="pl-PL" sz="1600" b="1" dirty="0" smtClean="0">
              <a:latin typeface="+mj-lt"/>
            </a:endParaRPr>
          </a:p>
          <a:p>
            <a:pPr marL="342900" indent="-342900" algn="just">
              <a:buFont typeface="+mj-lt"/>
              <a:buAutoNum type="arabicPeriod"/>
            </a:pPr>
            <a:r>
              <a:rPr lang="pl-PL" sz="1400" dirty="0">
                <a:latin typeface="Calibri" pitchFamily="34" charset="0"/>
              </a:rPr>
              <a:t>Projekt spełnia warunki postawione przez oceniających lub przewodniczącego Komisji Oceny Projektów.</a:t>
            </a:r>
          </a:p>
          <a:p>
            <a:pPr lvl="1" algn="just"/>
            <a:endParaRPr lang="pl-PL" sz="1400" dirty="0">
              <a:latin typeface="+mj-lt"/>
            </a:endParaRPr>
          </a:p>
          <a:p>
            <a:pPr algn="just"/>
            <a:endParaRPr lang="pl-PL" sz="1400" dirty="0">
              <a:latin typeface="+mj-lt"/>
            </a:endParaRPr>
          </a:p>
          <a:p>
            <a:pPr algn="just"/>
            <a:r>
              <a:rPr lang="pl-PL" sz="1300" dirty="0">
                <a:latin typeface="+mj-lt"/>
              </a:rPr>
              <a:t>Kryterium weryfikowane na etapie negocjacji przez przewodniczącego Komisji Oceny Projektów (KOP). W </a:t>
            </a:r>
            <a:r>
              <a:rPr lang="pl-PL" sz="1300" dirty="0" smtClean="0">
                <a:latin typeface="+mj-lt"/>
              </a:rPr>
              <a:t>ramach </a:t>
            </a:r>
            <a:r>
              <a:rPr lang="pl-PL" sz="1300" dirty="0">
                <a:latin typeface="+mj-lt"/>
              </a:rPr>
              <a:t>weryfikacji kryterium sprawdzeniu podlega czy:</a:t>
            </a:r>
          </a:p>
          <a:p>
            <a:pPr marL="457200" indent="-457200" algn="just">
              <a:buFont typeface="+mj-lt"/>
              <a:buAutoNum type="arabicPeriod"/>
            </a:pPr>
            <a:r>
              <a:rPr lang="pl-PL" sz="1300" dirty="0">
                <a:latin typeface="+mj-lt"/>
              </a:rPr>
              <a:t>do wniosku zostały wprowadzone zmiany wymagane przez </a:t>
            </a:r>
            <a:r>
              <a:rPr lang="pl-PL" sz="1300" dirty="0" smtClean="0">
                <a:latin typeface="+mj-lt"/>
              </a:rPr>
              <a:t>oceniających w </a:t>
            </a:r>
            <a:r>
              <a:rPr lang="pl-PL" sz="1300" dirty="0">
                <a:latin typeface="+mj-lt"/>
              </a:rPr>
              <a:t>kartach oceny lub przez przewodniczącego KOP wynikające z ustaleń negocjacyjnych, </a:t>
            </a:r>
            <a:endParaRPr lang="pl-PL" sz="1300" dirty="0" smtClean="0">
              <a:latin typeface="+mj-lt"/>
            </a:endParaRPr>
          </a:p>
          <a:p>
            <a:pPr marL="457200" indent="-457200" algn="just">
              <a:buFont typeface="+mj-lt"/>
              <a:buAutoNum type="arabicPeriod"/>
            </a:pPr>
            <a:r>
              <a:rPr lang="pl-PL" sz="1300" dirty="0">
                <a:latin typeface="+mj-lt"/>
              </a:rPr>
              <a:t>podczas negocjacji KOP uzyskała wymagane wyjaśnienia i informacje od wnioskodawcy, </a:t>
            </a:r>
          </a:p>
          <a:p>
            <a:pPr marL="457200" indent="-457200" algn="just">
              <a:buFont typeface="+mj-lt"/>
              <a:buAutoNum type="arabicPeriod"/>
            </a:pPr>
            <a:r>
              <a:rPr lang="pl-PL" sz="1300" dirty="0">
                <a:latin typeface="+mj-lt"/>
              </a:rPr>
              <a:t>do wniosku wprowadzono zmiany nieuzgodnione w ramach negocjacji. </a:t>
            </a:r>
          </a:p>
          <a:p>
            <a:pPr algn="just"/>
            <a:endParaRPr lang="pl-PL" sz="1300" dirty="0">
              <a:latin typeface="+mj-lt"/>
            </a:endParaRPr>
          </a:p>
          <a:p>
            <a:pPr algn="just"/>
            <a:r>
              <a:rPr lang="pl-PL" sz="1300" dirty="0">
                <a:latin typeface="+mj-lt"/>
              </a:rPr>
              <a:t>Jeśli odpowiedź na pytania 1-2 jest pozytywna, a na pytanie 3 negatywna,  kryterium zostanie uznane za spełnione i projekt otrzyma ocenę pozytywną. Inna niż wskazana powyżej odpowiedź na którekolwiek z pytań skutkuje  oceną  negatywną i  brakiem możliwości dofinansowania projektu.</a:t>
            </a:r>
            <a:endParaRPr lang="pl-PL" altLang="pl-PL" sz="1300" b="1" u="sng" dirty="0">
              <a:latin typeface="+mj-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25</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24058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822658"/>
            <a:ext cx="8856984" cy="366254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a:t>
            </a:r>
          </a:p>
          <a:p>
            <a:pPr algn="just"/>
            <a:endParaRPr lang="pl-PL" sz="1600" b="1" dirty="0" smtClean="0">
              <a:latin typeface="+mj-lt"/>
            </a:endParaRP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Ograniczenie terytorialne realizacji projektu. </a:t>
            </a:r>
            <a:endParaRPr lang="pl-PL" sz="1400" dirty="0" smtClean="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buFont typeface="+mj-lt"/>
              <a:buAutoNum type="arabicPeriod"/>
            </a:pPr>
            <a:r>
              <a:rPr lang="pl-PL" sz="1400" dirty="0" smtClean="0">
                <a:latin typeface="Calibri" panose="020F0502020204030204" pitchFamily="34" charset="0"/>
                <a:ea typeface="Times New Roman" panose="02020603050405020304" pitchFamily="18" charset="0"/>
                <a:cs typeface="Times New Roman" panose="02020603050405020304" pitchFamily="18" charset="0"/>
              </a:rPr>
              <a:t>Indywidualna </a:t>
            </a:r>
            <a:r>
              <a:rPr lang="pl-PL" sz="1400" dirty="0">
                <a:latin typeface="Calibri" panose="020F0502020204030204" pitchFamily="34" charset="0"/>
                <a:ea typeface="Times New Roman" panose="02020603050405020304" pitchFamily="18" charset="0"/>
                <a:cs typeface="Times New Roman" panose="02020603050405020304" pitchFamily="18" charset="0"/>
              </a:rPr>
              <a:t>analiza potrzeb szkoły lub placówki systemu oświaty</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Wsparcie umiejętności i potrzeb uczniów/słuchaczy/wychowanków</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Calibri" panose="020F0502020204030204" pitchFamily="34" charset="0"/>
                <a:cs typeface="Arial" panose="020B0604020202020204" pitchFamily="34" charset="0"/>
              </a:rPr>
              <a:t>Przedsięwzięcia finansowane ze środków EFS</a:t>
            </a:r>
            <a:r>
              <a:rPr lang="pl-PL" sz="1400" dirty="0">
                <a:latin typeface="Calibri" panose="020F0502020204030204" pitchFamily="34" charset="0"/>
                <a:ea typeface="Times New Roman" panose="02020603050405020304" pitchFamily="18" charset="0"/>
                <a:cs typeface="Times New Roman" panose="02020603050405020304" pitchFamily="18" charset="0"/>
              </a:rPr>
              <a:t>  prowadzone w ramach projektu</a:t>
            </a:r>
            <a:r>
              <a:rPr lang="pl-PL" sz="1400" dirty="0">
                <a:latin typeface="Calibri" panose="020F0502020204030204" pitchFamily="34" charset="0"/>
                <a:ea typeface="Calibri" panose="020F0502020204030204" pitchFamily="34" charset="0"/>
                <a:cs typeface="Arial" panose="020B0604020202020204" pitchFamily="34" charset="0"/>
              </a:rPr>
              <a:t> stanowią uzupełnienie działań prowadzonych przed rozpoczęciem realizacji projektu</a:t>
            </a:r>
            <a:r>
              <a:rPr lang="pl-PL" sz="1400" dirty="0" smtClean="0">
                <a:latin typeface="Calibri" panose="020F0502020204030204" pitchFamily="34" charset="0"/>
                <a:ea typeface="Calibri" panose="020F0502020204030204" pitchFamily="34" charset="0"/>
                <a:cs typeface="Arial" panose="020B0604020202020204" pitchFamily="34" charset="0"/>
              </a:rPr>
              <a:t>.</a:t>
            </a:r>
          </a:p>
          <a:p>
            <a:pPr marL="342900" indent="-342900" algn="just">
              <a:buFont typeface="+mj-lt"/>
              <a:buAutoNum type="arabicPeriod"/>
            </a:pPr>
            <a:r>
              <a:rPr lang="pl-PL" sz="1400" dirty="0">
                <a:latin typeface="Calibri" panose="020F0502020204030204" pitchFamily="34" charset="0"/>
                <a:ea typeface="Calibri" panose="020F0502020204030204" pitchFamily="34" charset="0"/>
              </a:rPr>
              <a:t>Efekty realizacji projektu mają zapewnioną trwałość zakupionego </a:t>
            </a:r>
            <a:r>
              <a:rPr lang="pl-PL" sz="1400" dirty="0" smtClean="0">
                <a:latin typeface="Calibri" panose="020F0502020204030204" pitchFamily="34" charset="0"/>
                <a:ea typeface="Calibri" panose="020F0502020204030204" pitchFamily="34" charset="0"/>
              </a:rPr>
              <a:t>sprzętu.</a:t>
            </a:r>
          </a:p>
          <a:p>
            <a:pPr algn="just"/>
            <a:endParaRPr lang="pl-PL" sz="1400" dirty="0" smtClean="0">
              <a:latin typeface="+mj-lt"/>
            </a:endParaRPr>
          </a:p>
          <a:p>
            <a:pPr marL="285750" indent="-285750" algn="just">
              <a:buFontTx/>
              <a:buChar char="-"/>
            </a:pPr>
            <a:endParaRPr lang="pl-PL" sz="1400" dirty="0">
              <a:latin typeface="+mj-lt"/>
            </a:endParaRPr>
          </a:p>
          <a:p>
            <a:pPr marL="285750" indent="-285750" algn="just">
              <a:buFontTx/>
              <a:buChar char="-"/>
            </a:pPr>
            <a:endParaRPr lang="pl-PL" sz="1400" dirty="0" smtClean="0">
              <a:latin typeface="+mj-lt"/>
            </a:endParaRPr>
          </a:p>
          <a:p>
            <a:pPr marL="285750" indent="-285750" algn="just">
              <a:buFontTx/>
              <a:buChar char="-"/>
            </a:pPr>
            <a:endParaRPr lang="pl-PL" sz="1400" dirty="0" smtClean="0">
              <a:latin typeface="+mj-lt"/>
            </a:endParaRPr>
          </a:p>
          <a:p>
            <a:endParaRPr lang="pl-PL" altLang="pl-PL" sz="10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26</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8886478"/>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878532"/>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(PUNKTOWANE)</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w co najmniej 80% skierowany jest do osób zamieszkałych na terenach wiejskich</a:t>
            </a:r>
            <a:r>
              <a:rPr lang="pl-PL" sz="1400" dirty="0" smtClean="0">
                <a:latin typeface="Calibri" panose="020F0502020204030204" pitchFamily="34" charset="0"/>
                <a:ea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Wyrównanie szans rozwojowych i edukacyjnych dzieci i młodzieży</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wsparcie na rzecz doskonalenia umiejętności, kompetencji lub kwalifikacji nauczycieli w zakresie pedagogiki specjalnej  oraz włączenia uczniów ze specjalnymi potrzebami i/lub działania służące poprawie kompetencji wychowawczych</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stworzenie nowych lub doposażenie istniejących pracowni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międzyszkolnych.</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Komplementarność projektu</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wykorzystanie pozytywnie </a:t>
            </a:r>
            <a:r>
              <a:rPr lang="pl-PL" sz="1400" dirty="0" err="1">
                <a:latin typeface="Calibri" panose="020F0502020204030204" pitchFamily="34" charset="0"/>
                <a:ea typeface="Times New Roman" panose="02020603050405020304" pitchFamily="18" charset="0"/>
                <a:cs typeface="Times New Roman" panose="02020603050405020304" pitchFamily="18" charset="0"/>
              </a:rPr>
              <a:t>zwalidowanych</a:t>
            </a:r>
            <a:r>
              <a:rPr lang="pl-PL" sz="1400" dirty="0">
                <a:latin typeface="Calibri" panose="020F0502020204030204" pitchFamily="34" charset="0"/>
                <a:ea typeface="Times New Roman" panose="02020603050405020304" pitchFamily="18" charset="0"/>
                <a:cs typeface="Times New Roman" panose="02020603050405020304" pitchFamily="18" charset="0"/>
              </a:rPr>
              <a:t> produktów projektów innowacyjnych zrealizowanych w latach 2007 – 2015 w ramach PO KL</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współpracę szkół i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placówek systemu </a:t>
            </a:r>
            <a:r>
              <a:rPr lang="pl-PL" sz="1400" dirty="0">
                <a:latin typeface="Calibri" panose="020F0502020204030204" pitchFamily="34" charset="0"/>
                <a:ea typeface="Times New Roman" panose="02020603050405020304" pitchFamily="18" charset="0"/>
                <a:cs typeface="Times New Roman" panose="02020603050405020304" pitchFamily="18" charset="0"/>
              </a:rPr>
              <a:t>oświaty, w zakresie korzystania z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technologii informacyjno-komunikacyjnych</a:t>
            </a:r>
            <a:r>
              <a:rPr lang="pl-PL" sz="1400" dirty="0">
                <a:latin typeface="Calibri" panose="020F0502020204030204" pitchFamily="34" charset="0"/>
                <a:ea typeface="Times New Roman" panose="02020603050405020304" pitchFamily="18" charset="0"/>
                <a:cs typeface="Times New Roman" panose="02020603050405020304" pitchFamily="18" charset="0"/>
              </a:rPr>
              <a:t>,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rozwijania kompetencji </a:t>
            </a:r>
            <a:r>
              <a:rPr lang="pl-PL" sz="1400" dirty="0">
                <a:latin typeface="Calibri" panose="020F0502020204030204" pitchFamily="34" charset="0"/>
                <a:ea typeface="Times New Roman" panose="02020603050405020304" pitchFamily="18" charset="0"/>
                <a:cs typeface="Times New Roman" panose="02020603050405020304" pitchFamily="18" charset="0"/>
              </a:rPr>
              <a:t>i kwalifikacji informatycznych</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wykorzystanie e-podręczników bądź e-zasobów/e-materiałów dydaktycznych</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szkolenia dla nauczycieli z wykorzystania w nauczaniu e-podręczników bądź e-zasobów/e-materiałów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dydaktycznych.</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dotyczy  szkół lub placówek systemu oświaty, które zostały  objęte wsparciem w ramach Programu Operacyjnego Polska  Cyfrowa bądź mają dostęp do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Internetu </a:t>
            </a:r>
            <a:r>
              <a:rPr lang="pl-PL" sz="1400" dirty="0">
                <a:latin typeface="Calibri" panose="020F0502020204030204" pitchFamily="34" charset="0"/>
                <a:ea typeface="Times New Roman" panose="02020603050405020304" pitchFamily="18" charset="0"/>
                <a:cs typeface="Times New Roman" panose="02020603050405020304" pitchFamily="18" charset="0"/>
              </a:rPr>
              <a:t>o przepustowości umożliwiającej funkcjonowanie Ogólnopolskiej Sieci Edukacyjnej </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 OSE.</a:t>
            </a:r>
          </a:p>
          <a:p>
            <a:pPr marL="342900" indent="-342900" algn="just">
              <a:buFont typeface="+mj-lt"/>
              <a:buAutoNum type="arabicPeriod"/>
            </a:pPr>
            <a:r>
              <a:rPr lang="pl-PL" sz="1400" dirty="0">
                <a:latin typeface="Calibri" panose="020F0502020204030204" pitchFamily="34" charset="0"/>
                <a:ea typeface="Times New Roman" panose="02020603050405020304" pitchFamily="18" charset="0"/>
                <a:cs typeface="Times New Roman" panose="02020603050405020304" pitchFamily="18" charset="0"/>
              </a:rPr>
              <a:t>Projekt zakłada objęcie wsparciem miast średnich, w  tym  w  szczególności miast średnich  tracących  funkcje  społeczno-gospodarcze.</a:t>
            </a:r>
            <a:endParaRPr lang="pl-PL" sz="1400" dirty="0" smtClean="0">
              <a:latin typeface="+mj-lt"/>
            </a:endParaRPr>
          </a:p>
          <a:p>
            <a:pPr marL="342900" indent="-342900" algn="just">
              <a:buFont typeface="+mj-lt"/>
              <a:buAutoNum type="arabicPeriod"/>
            </a:pPr>
            <a:endParaRPr lang="pl-PL" sz="1600" b="1" i="1" dirty="0">
              <a:latin typeface="+mj-lt"/>
            </a:endParaRPr>
          </a:p>
          <a:p>
            <a:pPr algn="just"/>
            <a:endParaRPr lang="pl-PL" sz="1600" b="1" dirty="0">
              <a:latin typeface="+mj-lt"/>
            </a:endParaRPr>
          </a:p>
          <a:p>
            <a:pPr algn="just"/>
            <a:endParaRPr lang="pl-PL" sz="1600" b="1" dirty="0" smtClean="0">
              <a:latin typeface="+mj-lt"/>
            </a:endParaRPr>
          </a:p>
          <a:p>
            <a:pPr algn="just"/>
            <a:endParaRPr lang="pl-PL" sz="1000" b="1" dirty="0" smtClean="0">
              <a:latin typeface="+mj-lt"/>
            </a:endParaRPr>
          </a:p>
        </p:txBody>
      </p:sp>
      <p:sp>
        <p:nvSpPr>
          <p:cNvPr id="2" name="Symbol zastępczy numeru slajdu 1"/>
          <p:cNvSpPr>
            <a:spLocks noGrp="1"/>
          </p:cNvSpPr>
          <p:nvPr>
            <p:ph type="sldNum" sz="quarter" idx="12"/>
          </p:nvPr>
        </p:nvSpPr>
        <p:spPr>
          <a:xfrm>
            <a:off x="1619672" y="6061762"/>
            <a:ext cx="6552728" cy="659714"/>
          </a:xfrm>
        </p:spPr>
        <p:txBody>
          <a:bodyPr/>
          <a:lstStyle/>
          <a:p>
            <a:endParaRPr lang="pl-PL" altLang="pl-PL" dirty="0"/>
          </a:p>
        </p:txBody>
      </p:sp>
      <p:pic>
        <p:nvPicPr>
          <p:cNvPr id="7"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6061760"/>
            <a:ext cx="6476950" cy="659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217593"/>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3939540"/>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endParaRPr lang="pl-PL" sz="2000" b="1" u="sng" dirty="0">
              <a:latin typeface="+mj-lt"/>
            </a:endParaRPr>
          </a:p>
          <a:p>
            <a:pPr algn="ctr"/>
            <a:endParaRPr lang="pl-PL" altLang="pl-PL" sz="1400" b="1" dirty="0">
              <a:latin typeface="+mj-lt"/>
              <a:cs typeface="Times New Roman" pitchFamily="18" charset="0"/>
            </a:endParaRPr>
          </a:p>
          <a:p>
            <a:pPr algn="ctr"/>
            <a:r>
              <a:rPr lang="pl-PL" altLang="pl-PL" sz="1400" b="1" u="sng" dirty="0">
                <a:latin typeface="+mj-lt"/>
                <a:cs typeface="Times New Roman" pitchFamily="18" charset="0"/>
              </a:rPr>
              <a:t>Wzór wniosku o </a:t>
            </a:r>
            <a:r>
              <a:rPr lang="pl-PL" altLang="pl-PL" sz="1400" b="1" u="sng" dirty="0" smtClean="0">
                <a:latin typeface="+mj-lt"/>
                <a:cs typeface="Times New Roman" pitchFamily="18" charset="0"/>
              </a:rPr>
              <a:t>dofinansowanie </a:t>
            </a:r>
            <a:r>
              <a:rPr lang="pl-PL" altLang="pl-PL" sz="1400" b="1" u="sng" dirty="0">
                <a:latin typeface="+mj-lt"/>
                <a:cs typeface="Times New Roman" pitchFamily="18" charset="0"/>
              </a:rPr>
              <a:t>projektu, którym </a:t>
            </a:r>
            <a:r>
              <a:rPr lang="pl-PL" altLang="pl-PL" sz="1400" b="1" u="sng" dirty="0" smtClean="0">
                <a:latin typeface="+mj-lt"/>
                <a:cs typeface="Times New Roman" pitchFamily="18" charset="0"/>
              </a:rPr>
              <a:t>Wnioskodawca musi się posługiwać </a:t>
            </a:r>
            <a:r>
              <a:rPr lang="pl-PL" altLang="pl-PL" sz="1400" b="1" u="sng" dirty="0">
                <a:latin typeface="+mj-lt"/>
                <a:cs typeface="Times New Roman" pitchFamily="18" charset="0"/>
              </a:rPr>
              <a:t>ubiegając się </a:t>
            </a:r>
            <a:r>
              <a:rPr lang="pl-PL" altLang="pl-PL" sz="1400" b="1" u="sng" dirty="0" smtClean="0">
                <a:latin typeface="+mj-lt"/>
                <a:cs typeface="Times New Roman" pitchFamily="18" charset="0"/>
              </a:rPr>
              <a:t/>
            </a:r>
            <a:br>
              <a:rPr lang="pl-PL" altLang="pl-PL" sz="1400" b="1" u="sng" dirty="0" smtClean="0">
                <a:latin typeface="+mj-lt"/>
                <a:cs typeface="Times New Roman" pitchFamily="18" charset="0"/>
              </a:rPr>
            </a:br>
            <a:r>
              <a:rPr lang="pl-PL" altLang="pl-PL" sz="1400" b="1" u="sng" dirty="0" smtClean="0">
                <a:latin typeface="+mj-lt"/>
                <a:cs typeface="Times New Roman" pitchFamily="18" charset="0"/>
              </a:rPr>
              <a:t>o </a:t>
            </a:r>
            <a:r>
              <a:rPr lang="pl-PL" altLang="pl-PL" sz="1400" b="1" u="sng" dirty="0">
                <a:latin typeface="+mj-lt"/>
                <a:cs typeface="Times New Roman" pitchFamily="18" charset="0"/>
              </a:rPr>
              <a:t>dofinansowanie </a:t>
            </a:r>
            <a:r>
              <a:rPr lang="pl-PL" altLang="pl-PL" sz="1400" b="1" u="sng" dirty="0" smtClean="0">
                <a:latin typeface="+mj-lt"/>
                <a:cs typeface="Times New Roman" pitchFamily="18" charset="0"/>
              </a:rPr>
              <a:t>projektu </a:t>
            </a:r>
            <a:r>
              <a:rPr lang="pl-PL" altLang="pl-PL" sz="1400" b="1" u="sng" dirty="0">
                <a:latin typeface="+mj-lt"/>
                <a:cs typeface="Times New Roman" pitchFamily="18" charset="0"/>
              </a:rPr>
              <a:t>w ramach danego konkursu stanowi załącznik nr </a:t>
            </a:r>
            <a:r>
              <a:rPr lang="pl-PL" altLang="pl-PL" sz="1400" b="1" u="sng" dirty="0" smtClean="0">
                <a:latin typeface="+mj-lt"/>
                <a:cs typeface="Times New Roman" pitchFamily="18" charset="0"/>
              </a:rPr>
              <a:t>3 </a:t>
            </a:r>
            <a:r>
              <a:rPr lang="pl-PL" altLang="pl-PL" sz="1400" b="1" u="sng" dirty="0">
                <a:latin typeface="+mj-lt"/>
                <a:cs typeface="Times New Roman" pitchFamily="18" charset="0"/>
              </a:rPr>
              <a:t>do Regulaminu </a:t>
            </a:r>
            <a:r>
              <a:rPr lang="pl-PL" altLang="pl-PL" sz="1400" b="1" u="sng" dirty="0" smtClean="0">
                <a:latin typeface="+mj-lt"/>
                <a:cs typeface="Times New Roman" pitchFamily="18" charset="0"/>
              </a:rPr>
              <a:t>Konkursu.</a:t>
            </a:r>
            <a:endParaRPr lang="pl-PL" altLang="pl-PL" sz="1400" b="1" u="sng" dirty="0">
              <a:latin typeface="+mj-lt"/>
              <a:cs typeface="Times New Roman" pitchFamily="18" charset="0"/>
            </a:endParaRPr>
          </a:p>
          <a:p>
            <a:pPr algn="ctr"/>
            <a:endParaRPr lang="pl-PL" sz="1400" b="1" u="sng" dirty="0">
              <a:latin typeface="+mj-lt"/>
            </a:endParaRPr>
          </a:p>
          <a:p>
            <a:pPr algn="ctr"/>
            <a:r>
              <a:rPr lang="pl-PL" altLang="pl-PL" sz="1400" b="1" u="sng" dirty="0">
                <a:latin typeface="+mj-lt"/>
                <a:cs typeface="Times New Roman" pitchFamily="18" charset="0"/>
              </a:rPr>
              <a:t>Instrukcja wypełnienia wniosku o dofinasowanie  projektu znajduje się w załączniku nr </a:t>
            </a:r>
            <a:r>
              <a:rPr lang="pl-PL" altLang="pl-PL" sz="1400" b="1" u="sng" dirty="0" smtClean="0">
                <a:latin typeface="+mj-lt"/>
                <a:cs typeface="Times New Roman" pitchFamily="18" charset="0"/>
              </a:rPr>
              <a:t>2 </a:t>
            </a:r>
            <a:r>
              <a:rPr lang="pl-PL" altLang="pl-PL" sz="1400" b="1" u="sng" dirty="0">
                <a:latin typeface="+mj-lt"/>
                <a:cs typeface="Times New Roman" pitchFamily="18" charset="0"/>
              </a:rPr>
              <a:t>do Regulaminu Konkursu. </a:t>
            </a:r>
            <a:endParaRPr lang="pl-PL" sz="1400" b="1" u="sng" dirty="0" smtClean="0">
              <a:latin typeface="+mj-lt"/>
            </a:endParaRPr>
          </a:p>
          <a:p>
            <a:pPr algn="ctr"/>
            <a:endParaRPr lang="pl-PL" sz="1400" dirty="0" smtClean="0">
              <a:latin typeface="+mj-lt"/>
            </a:endParaRPr>
          </a:p>
          <a:p>
            <a:pPr algn="just"/>
            <a:r>
              <a:rPr lang="pl-PL" sz="1400" dirty="0" smtClean="0">
                <a:latin typeface="+mj-lt"/>
              </a:rPr>
              <a:t>Wniosek o </a:t>
            </a:r>
            <a:r>
              <a:rPr lang="pl-PL" sz="1400" dirty="0">
                <a:latin typeface="+mj-lt"/>
              </a:rPr>
              <a:t>dofinansowanie projektu musi być wypełniony w taki sposób, aby zawierał informacje</a:t>
            </a:r>
            <a:r>
              <a:rPr lang="pl-PL" sz="1400" dirty="0" smtClean="0">
                <a:latin typeface="+mj-lt"/>
              </a:rPr>
              <a:t>,</a:t>
            </a:r>
            <a:br>
              <a:rPr lang="pl-PL" sz="1400" dirty="0" smtClean="0">
                <a:latin typeface="+mj-lt"/>
              </a:rPr>
            </a:br>
            <a:r>
              <a:rPr lang="pl-PL" sz="1400" dirty="0" smtClean="0">
                <a:latin typeface="+mj-lt"/>
              </a:rPr>
              <a:t>które </a:t>
            </a:r>
            <a:r>
              <a:rPr lang="pl-PL" sz="1400" dirty="0">
                <a:latin typeface="+mj-lt"/>
              </a:rPr>
              <a:t>pozwolą na ocenę </a:t>
            </a:r>
            <a:r>
              <a:rPr lang="pl-PL" sz="1400" u="sng" dirty="0">
                <a:latin typeface="+mj-lt"/>
              </a:rPr>
              <a:t>wszystkich kryteriów wyboru projektów</a:t>
            </a:r>
            <a:r>
              <a:rPr lang="pl-PL" sz="1400" dirty="0">
                <a:latin typeface="+mj-lt"/>
              </a:rPr>
              <a:t> </a:t>
            </a:r>
            <a:r>
              <a:rPr lang="pl-PL" sz="1400" dirty="0" smtClean="0">
                <a:latin typeface="+mj-lt"/>
              </a:rPr>
              <a:t>określonych w </a:t>
            </a:r>
            <a:r>
              <a:rPr lang="pl-PL" sz="1400" dirty="0">
                <a:latin typeface="+mj-lt"/>
              </a:rPr>
              <a:t>Regulaminie konkursu.</a:t>
            </a:r>
          </a:p>
          <a:p>
            <a:pPr algn="ctr"/>
            <a:endParaRPr lang="pl-PL" sz="1400" dirty="0" smtClean="0">
              <a:latin typeface="+mj-lt"/>
            </a:endParaRPr>
          </a:p>
          <a:p>
            <a:pPr algn="just"/>
            <a:r>
              <a:rPr lang="pl-PL" sz="1400" b="1" dirty="0" smtClean="0">
                <a:latin typeface="+mj-lt"/>
              </a:rPr>
              <a:t/>
            </a:r>
            <a:br>
              <a:rPr lang="pl-PL" sz="1400" b="1" dirty="0" smtClean="0">
                <a:latin typeface="+mj-lt"/>
              </a:rPr>
            </a:br>
            <a:r>
              <a:rPr lang="pl-PL" sz="1400" b="1" dirty="0">
                <a:latin typeface="+mj-lt"/>
              </a:rPr>
              <a:t>UWAGA! W formularzu wniosku nie należy pozostawiać pustych pól (należy wypełnić je właściwą treścią, lub wpisać: „nie dotyczy”, „-” lub „0” w przypadku tabel, w których należy określić wartość, np. tabel finansowych, tabel dotyczących wartości bazowych i docelowych wskaźników, itp</a:t>
            </a:r>
            <a:r>
              <a:rPr lang="pl-PL" sz="1400" b="1" dirty="0" smtClean="0">
                <a:latin typeface="+mj-lt"/>
              </a:rPr>
              <a:t>.).</a:t>
            </a:r>
          </a:p>
          <a:p>
            <a:pPr algn="ctr"/>
            <a:endParaRPr lang="pl-PL" sz="1400" dirty="0" smtClean="0">
              <a:latin typeface="+mj-lt"/>
            </a:endParaRPr>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28</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78178"/>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4031873"/>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r>
              <a:rPr lang="pl-PL" sz="2000" b="1" u="sng" dirty="0" smtClean="0">
                <a:latin typeface="+mj-lt"/>
              </a:rPr>
              <a:t>UWAGA!!!!!!!</a:t>
            </a:r>
          </a:p>
          <a:p>
            <a:pPr algn="ctr"/>
            <a:endParaRPr lang="pl-PL" sz="2000" b="1" u="sng" dirty="0">
              <a:latin typeface="+mj-lt"/>
            </a:endParaRPr>
          </a:p>
          <a:p>
            <a:pPr algn="just"/>
            <a:r>
              <a:rPr lang="pl-PL" sz="1400" b="1" dirty="0" smtClean="0">
                <a:latin typeface="+mj-lt"/>
              </a:rPr>
              <a:t>IZ </a:t>
            </a:r>
            <a:r>
              <a:rPr lang="pl-PL" sz="1400" b="1" dirty="0">
                <a:latin typeface="+mj-lt"/>
              </a:rPr>
              <a:t>RPO określa minimalny zakres informacji, który musi być przedstawiony przez wnioskodawcę we wniosku </a:t>
            </a:r>
            <a:r>
              <a:rPr lang="pl-PL" sz="1400" b="1" dirty="0" smtClean="0">
                <a:latin typeface="+mj-lt"/>
              </a:rPr>
              <a:t/>
            </a:r>
            <a:br>
              <a:rPr lang="pl-PL" sz="1400" b="1" dirty="0" smtClean="0">
                <a:latin typeface="+mj-lt"/>
              </a:rPr>
            </a:br>
            <a:r>
              <a:rPr lang="pl-PL" sz="1400" b="1" dirty="0" smtClean="0">
                <a:latin typeface="+mj-lt"/>
              </a:rPr>
              <a:t>o </a:t>
            </a:r>
            <a:r>
              <a:rPr lang="pl-PL" sz="1400" b="1" dirty="0">
                <a:latin typeface="+mj-lt"/>
              </a:rPr>
              <a:t>dofinansowanie </a:t>
            </a:r>
            <a:r>
              <a:rPr lang="pl-PL" sz="1400" b="1" dirty="0" smtClean="0">
                <a:latin typeface="+mj-lt"/>
              </a:rPr>
              <a:t>projektu </a:t>
            </a:r>
            <a:r>
              <a:rPr lang="pl-PL" sz="1400" b="1" u="sng" dirty="0" smtClean="0">
                <a:latin typeface="+mj-lt"/>
              </a:rPr>
              <a:t>(przykładowo w punkcie 3.5 wniosku)</a:t>
            </a:r>
            <a:r>
              <a:rPr lang="pl-PL" sz="1400" b="1" dirty="0" smtClean="0">
                <a:latin typeface="+mj-lt"/>
              </a:rPr>
              <a:t>, </a:t>
            </a:r>
            <a:r>
              <a:rPr lang="pl-PL" sz="1400" b="1" dirty="0">
                <a:latin typeface="+mj-lt"/>
              </a:rPr>
              <a:t>zawierający co najmniej następujące </a:t>
            </a:r>
            <a:r>
              <a:rPr lang="pl-PL" sz="1400" b="1" dirty="0" smtClean="0">
                <a:latin typeface="+mj-lt"/>
              </a:rPr>
              <a:t>informacje:  </a:t>
            </a:r>
            <a:endParaRPr lang="pl-PL" sz="1400" b="1" dirty="0">
              <a:latin typeface="+mj-lt"/>
            </a:endParaRPr>
          </a:p>
          <a:p>
            <a:pPr algn="ctr"/>
            <a:endParaRPr lang="pl-PL" sz="1400" b="1" u="sng" dirty="0">
              <a:latin typeface="+mj-lt"/>
            </a:endParaRP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opisać osoby i/lub instytucje, które objęte zostaną wsparciem w ramach projektu </a:t>
            </a:r>
            <a:r>
              <a:rPr lang="pl-PL" sz="1400" dirty="0" smtClean="0">
                <a:latin typeface="Calibri" panose="020F0502020204030204" pitchFamily="34" charset="0"/>
              </a:rPr>
              <a:t>oraz </a:t>
            </a:r>
            <a:r>
              <a:rPr lang="pl-PL" sz="1400" dirty="0">
                <a:latin typeface="Calibri" panose="020F0502020204030204" pitchFamily="34" charset="0"/>
              </a:rPr>
              <a:t>uzasadnić </a:t>
            </a:r>
            <a:r>
              <a:rPr lang="pl-PL" sz="1400" dirty="0" smtClean="0">
                <a:latin typeface="Calibri" panose="020F0502020204030204" pitchFamily="34" charset="0"/>
              </a:rPr>
              <a:t>–uwzględniając </a:t>
            </a:r>
            <a:r>
              <a:rPr lang="pl-PL" sz="1400" dirty="0">
                <a:latin typeface="Calibri" panose="020F0502020204030204" pitchFamily="34" charset="0"/>
              </a:rPr>
              <a:t>specyfikę objętej wsparciem grupy oraz założony cel projektu – wybór konkretnej grupy </a:t>
            </a:r>
            <a:r>
              <a:rPr lang="pl-PL" sz="1400" dirty="0" smtClean="0">
                <a:latin typeface="Calibri" panose="020F0502020204030204" pitchFamily="34" charset="0"/>
              </a:rPr>
              <a:t>docelowej. Ponadto należy opisać </a:t>
            </a:r>
            <a:r>
              <a:rPr lang="pl-PL" sz="1400" dirty="0">
                <a:latin typeface="+mj-lt"/>
              </a:rPr>
              <a:t>zasady rekrutacji uczestników do projektu; </a:t>
            </a: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zamieścić informację na temat miejsca zamieszkania (województwa), w rozumieniu Kodeksu Cywilnego, i/lub pracy i/lub nauki osób fizycznych do których skierowany jest projekt oraz </a:t>
            </a:r>
            <a:r>
              <a:rPr lang="pl-PL" sz="1400" dirty="0" smtClean="0">
                <a:latin typeface="Calibri" panose="020F0502020204030204" pitchFamily="34" charset="0"/>
              </a:rPr>
              <a:t>w </a:t>
            </a:r>
            <a:r>
              <a:rPr lang="pl-PL" sz="1400" dirty="0">
                <a:latin typeface="Calibri" panose="020F0502020204030204" pitchFamily="34" charset="0"/>
              </a:rPr>
              <a:t>przypadku podmiotów miejsca ich siedziby/oddziału.</a:t>
            </a:r>
            <a:r>
              <a:rPr lang="pl-PL" sz="1400" dirty="0" smtClean="0">
                <a:latin typeface="Calibri" panose="020F0502020204030204" pitchFamily="34" charset="0"/>
              </a:rPr>
              <a:t> </a:t>
            </a:r>
          </a:p>
          <a:p>
            <a:pPr marL="342900" indent="-342900" algn="just">
              <a:buFont typeface="+mj-lt"/>
              <a:buAutoNum type="arabicPeriod"/>
            </a:pPr>
            <a:r>
              <a:rPr lang="pl-PL" sz="1400" dirty="0">
                <a:latin typeface="Calibri" panose="020F0502020204030204" pitchFamily="34" charset="0"/>
              </a:rPr>
              <a:t>Należy opisać </a:t>
            </a:r>
            <a:r>
              <a:rPr lang="pl-PL" sz="1400" dirty="0" smtClean="0">
                <a:latin typeface="+mj-lt"/>
              </a:rPr>
              <a:t>warunki </a:t>
            </a:r>
            <a:r>
              <a:rPr lang="pl-PL" sz="1400" dirty="0">
                <a:latin typeface="+mj-lt"/>
              </a:rPr>
              <a:t>lokalowe, tj. wykorzystanie bazy lokalowej, w której będzie </a:t>
            </a:r>
            <a:r>
              <a:rPr lang="pl-PL" sz="1400" dirty="0" smtClean="0">
                <a:latin typeface="+mj-lt"/>
              </a:rPr>
              <a:t>realizowany projekt; </a:t>
            </a:r>
            <a:endParaRPr lang="pl-PL" sz="1400" dirty="0">
              <a:latin typeface="+mj-lt"/>
            </a:endParaRPr>
          </a:p>
          <a:p>
            <a:endParaRPr lang="pl-PL" sz="1400" dirty="0"/>
          </a:p>
          <a:p>
            <a:pPr marL="342900" indent="-342900">
              <a:buFont typeface="+mj-lt"/>
              <a:buAutoNum type="arabicPeriod"/>
            </a:pPr>
            <a:endParaRPr lang="pl-PL" sz="1400" dirty="0"/>
          </a:p>
          <a:p>
            <a:endParaRPr lang="pl-PL" sz="1400" dirty="0"/>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29</a:t>
            </a:fld>
            <a:endParaRPr lang="pl-PL" altLang="pl-PL" dirty="0"/>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81641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154984"/>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j-lt"/>
                <a:cs typeface="Arial" panose="020B0604020202020204" pitchFamily="34" charset="0"/>
              </a:rPr>
              <a:t>Procedura konkursowa przebiega w następującej kolejności:</a:t>
            </a:r>
          </a:p>
          <a:p>
            <a:pPr algn="ctr"/>
            <a:endParaRPr lang="pl-PL" altLang="pl-PL" sz="1600" b="1" u="sng" dirty="0">
              <a:latin typeface="+mj-lt"/>
              <a:cs typeface="Arial" panose="020B0604020202020204" pitchFamily="34" charset="0"/>
            </a:endParaRPr>
          </a:p>
          <a:p>
            <a:pPr algn="just"/>
            <a:endParaRPr lang="pl-PL" altLang="pl-PL" sz="1600" b="1" u="sng" dirty="0" smtClean="0">
              <a:latin typeface="+mj-lt"/>
              <a:cs typeface="Arial" panose="020B0604020202020204" pitchFamily="34" charset="0"/>
            </a:endParaRPr>
          </a:p>
          <a:p>
            <a:pPr algn="just"/>
            <a:r>
              <a:rPr lang="pl-PL" sz="1400" dirty="0" smtClean="0">
                <a:latin typeface="+mj-lt"/>
              </a:rPr>
              <a:t>1. Nabór </a:t>
            </a:r>
            <a:r>
              <a:rPr lang="pl-PL" sz="1400" dirty="0">
                <a:latin typeface="+mj-lt"/>
              </a:rPr>
              <a:t>wniosków o dofinansowanie (składanie wniosków o </a:t>
            </a:r>
            <a:r>
              <a:rPr lang="pl-PL" sz="1400" dirty="0" smtClean="0">
                <a:latin typeface="+mj-lt"/>
              </a:rPr>
              <a:t>dofinasowanie);</a:t>
            </a:r>
          </a:p>
          <a:p>
            <a:pPr algn="just"/>
            <a:endParaRPr lang="pl-PL" sz="1400" dirty="0" smtClean="0">
              <a:latin typeface="+mj-lt"/>
            </a:endParaRPr>
          </a:p>
          <a:p>
            <a:pPr algn="just"/>
            <a:r>
              <a:rPr lang="pl-PL" sz="1400" dirty="0" smtClean="0">
                <a:latin typeface="+mj-lt"/>
              </a:rPr>
              <a:t>2</a:t>
            </a:r>
            <a:r>
              <a:rPr lang="pl-PL" sz="1400" dirty="0">
                <a:latin typeface="+mj-lt"/>
              </a:rPr>
              <a:t>. </a:t>
            </a:r>
            <a:r>
              <a:rPr lang="pl-PL" sz="1400" dirty="0" smtClean="0">
                <a:latin typeface="+mj-lt"/>
              </a:rPr>
              <a:t>Ocena wniosków o dofinansowanie projektów:</a:t>
            </a:r>
          </a:p>
          <a:p>
            <a:pPr algn="just"/>
            <a:endParaRPr lang="pl-PL" sz="1400" dirty="0">
              <a:latin typeface="+mj-lt"/>
            </a:endParaRPr>
          </a:p>
          <a:p>
            <a:pPr marL="285750" indent="-285750" algn="just">
              <a:buFont typeface="Arial" panose="020B0604020202020204" pitchFamily="34" charset="0"/>
              <a:buChar char="•"/>
            </a:pPr>
            <a:r>
              <a:rPr lang="pl-PL" sz="1400" dirty="0" smtClean="0">
                <a:latin typeface="+mj-lt"/>
              </a:rPr>
              <a:t>Etap I </a:t>
            </a:r>
            <a:r>
              <a:rPr lang="pl-PL" sz="1400" dirty="0">
                <a:latin typeface="+mj-lt"/>
              </a:rPr>
              <a:t>– ocena formalna (obligatoryjna</a:t>
            </a:r>
            <a:r>
              <a:rPr lang="pl-PL" sz="1400" dirty="0" smtClean="0">
                <a:latin typeface="+mj-lt"/>
              </a:rPr>
              <a:t>)</a:t>
            </a:r>
            <a:r>
              <a:rPr lang="pl-PL" sz="1400" dirty="0">
                <a:latin typeface="+mj-lt"/>
              </a:rPr>
              <a:t> </a:t>
            </a:r>
            <a:r>
              <a:rPr lang="pl-PL" sz="1400" b="1" dirty="0">
                <a:latin typeface="+mj-lt"/>
              </a:rPr>
              <a:t>do 45 dni kalendarzowych </a:t>
            </a:r>
            <a:r>
              <a:rPr lang="pl-PL" sz="1400" dirty="0">
                <a:latin typeface="+mj-lt"/>
              </a:rPr>
              <a:t>od dnia zakończenia naboru </a:t>
            </a:r>
            <a:r>
              <a:rPr lang="pl-PL" sz="1400" dirty="0" smtClean="0">
                <a:latin typeface="+mj-lt"/>
              </a:rPr>
              <a:t>wniosków, tj.: </a:t>
            </a:r>
            <a:r>
              <a:rPr lang="pl-PL" sz="1400" b="1" dirty="0" smtClean="0">
                <a:latin typeface="+mj-lt"/>
              </a:rPr>
              <a:t>do 11.06.2018 r.</a:t>
            </a:r>
            <a:r>
              <a:rPr lang="pl-PL" sz="1400" dirty="0" smtClean="0">
                <a:latin typeface="+mj-lt"/>
              </a:rPr>
              <a:t>;</a:t>
            </a:r>
          </a:p>
          <a:p>
            <a:pPr algn="just"/>
            <a:endParaRPr lang="pl-PL" sz="1400" dirty="0" smtClean="0">
              <a:latin typeface="+mj-lt"/>
            </a:endParaRPr>
          </a:p>
          <a:p>
            <a:pPr marL="285750" indent="-285750" algn="just">
              <a:buFont typeface="Arial" panose="020B0604020202020204" pitchFamily="34" charset="0"/>
              <a:buChar char="•"/>
            </a:pPr>
            <a:r>
              <a:rPr lang="pl-PL" sz="1400" dirty="0" smtClean="0">
                <a:latin typeface="+mj-lt"/>
              </a:rPr>
              <a:t>Etap II </a:t>
            </a:r>
            <a:r>
              <a:rPr lang="pl-PL" sz="1400" dirty="0">
                <a:latin typeface="+mj-lt"/>
              </a:rPr>
              <a:t>–  ocena merytoryczna (obligatoryjna</a:t>
            </a:r>
            <a:r>
              <a:rPr lang="pl-PL" sz="1400" dirty="0" smtClean="0">
                <a:latin typeface="+mj-lt"/>
              </a:rPr>
              <a:t>)</a:t>
            </a:r>
            <a:r>
              <a:rPr lang="pl-PL" sz="1400" dirty="0">
                <a:latin typeface="+mj-lt"/>
              </a:rPr>
              <a:t> do </a:t>
            </a:r>
            <a:r>
              <a:rPr lang="pl-PL" sz="1400" b="1" dirty="0">
                <a:latin typeface="+mj-lt"/>
              </a:rPr>
              <a:t>55 dni kalendarzowych od dnia następnego po zakończeniu </a:t>
            </a:r>
            <a:r>
              <a:rPr lang="pl-PL" sz="1400" b="1" dirty="0" smtClean="0">
                <a:latin typeface="+mj-lt"/>
              </a:rPr>
              <a:t>   oceny  formalnej </a:t>
            </a:r>
            <a:r>
              <a:rPr lang="pl-PL" sz="1400" b="1" dirty="0">
                <a:latin typeface="+mj-lt"/>
              </a:rPr>
              <a:t>wszystkich </a:t>
            </a:r>
            <a:r>
              <a:rPr lang="pl-PL" sz="1400" b="1" dirty="0" smtClean="0">
                <a:latin typeface="+mj-lt"/>
              </a:rPr>
              <a:t>projektów, </a:t>
            </a:r>
            <a:r>
              <a:rPr lang="pl-PL" sz="1400" dirty="0" smtClean="0">
                <a:latin typeface="+mj-lt"/>
              </a:rPr>
              <a:t>tj.: </a:t>
            </a:r>
            <a:r>
              <a:rPr lang="pl-PL" sz="1400" b="1" dirty="0" smtClean="0">
                <a:latin typeface="+mj-lt"/>
              </a:rPr>
              <a:t>do 03.08.2018 r.; </a:t>
            </a:r>
          </a:p>
          <a:p>
            <a:pPr algn="just"/>
            <a:endParaRPr lang="pl-PL" sz="1400" dirty="0" smtClean="0">
              <a:latin typeface="+mj-lt"/>
            </a:endParaRPr>
          </a:p>
          <a:p>
            <a:pPr marL="285750" indent="-285750" algn="just">
              <a:buFont typeface="Arial" panose="020B0604020202020204" pitchFamily="34" charset="0"/>
              <a:buChar char="•"/>
            </a:pPr>
            <a:r>
              <a:rPr lang="pl-PL" sz="1400" dirty="0" smtClean="0">
                <a:latin typeface="+mj-lt"/>
              </a:rPr>
              <a:t>Etap III </a:t>
            </a:r>
            <a:r>
              <a:rPr lang="pl-PL" sz="1400" dirty="0">
                <a:latin typeface="+mj-lt"/>
              </a:rPr>
              <a:t>– negocjacje (nieobligatoryjne</a:t>
            </a:r>
            <a:r>
              <a:rPr lang="pl-PL" sz="1400" dirty="0" smtClean="0">
                <a:latin typeface="+mj-lt"/>
              </a:rPr>
              <a:t>)</a:t>
            </a:r>
            <a:r>
              <a:rPr lang="pl-PL" sz="1400" dirty="0">
                <a:latin typeface="+mj-lt"/>
              </a:rPr>
              <a:t> </a:t>
            </a:r>
            <a:r>
              <a:rPr lang="pl-PL" sz="1400" dirty="0" smtClean="0">
                <a:latin typeface="+mj-lt"/>
              </a:rPr>
              <a:t>trwają </a:t>
            </a:r>
            <a:r>
              <a:rPr lang="pl-PL" sz="1400" b="1" dirty="0">
                <a:latin typeface="+mj-lt"/>
              </a:rPr>
              <a:t>45 dni </a:t>
            </a:r>
            <a:r>
              <a:rPr lang="pl-PL" sz="1400" b="1" dirty="0" smtClean="0">
                <a:latin typeface="+mj-lt"/>
              </a:rPr>
              <a:t>kalendarzowych, </a:t>
            </a:r>
            <a:r>
              <a:rPr lang="pl-PL" sz="1400" dirty="0" smtClean="0">
                <a:latin typeface="+mj-lt"/>
              </a:rPr>
              <a:t>tj.</a:t>
            </a:r>
            <a:r>
              <a:rPr lang="pl-PL" sz="1400" b="1" dirty="0" smtClean="0">
                <a:latin typeface="+mj-lt"/>
              </a:rPr>
              <a:t>: do 17.09.2018 r.;</a:t>
            </a:r>
          </a:p>
          <a:p>
            <a:pPr algn="just"/>
            <a:endParaRPr lang="pl-PL" sz="1400" dirty="0" smtClean="0">
              <a:latin typeface="+mj-lt"/>
            </a:endParaRPr>
          </a:p>
          <a:p>
            <a:pPr algn="just"/>
            <a:r>
              <a:rPr lang="pl-PL" sz="1400" dirty="0" smtClean="0">
                <a:latin typeface="+mj-lt"/>
              </a:rPr>
              <a:t>3. Rozstrzygnięcie konkursu.</a:t>
            </a:r>
            <a:endParaRPr lang="pl-PL" altLang="pl-PL" sz="1400" b="1" u="sng" dirty="0" smtClean="0">
              <a:latin typeface="+mj-lt"/>
              <a:cs typeface="Arial" panose="020B0604020202020204" pitchFamily="34"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a:t>
            </a:fld>
            <a:endParaRPr lang="pl-PL" altLang="pl-PL"/>
          </a:p>
        </p:txBody>
      </p:sp>
      <p:sp>
        <p:nvSpPr>
          <p:cNvPr id="3" name="Rectangle 2"/>
          <p:cNvSpPr>
            <a:spLocks noChangeArrowheads="1"/>
          </p:cNvSpPr>
          <p:nvPr/>
        </p:nvSpPr>
        <p:spPr bwMode="auto">
          <a:xfrm>
            <a:off x="1331640" y="527187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3073"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5729070"/>
            <a:ext cx="57531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3983563"/>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4955203"/>
          </a:xfrm>
          <a:prstGeom prst="rect">
            <a:avLst/>
          </a:prstGeom>
        </p:spPr>
        <p:txBody>
          <a:bodyPr wrap="square">
            <a:spAutoFit/>
          </a:bodyPr>
          <a:lstStyle/>
          <a:p>
            <a:pPr algn="ctr"/>
            <a:r>
              <a:rPr lang="pl-PL" sz="1400" dirty="0" smtClean="0">
                <a:latin typeface="+mn-lt"/>
              </a:rPr>
              <a:t/>
            </a:r>
            <a:br>
              <a:rPr lang="pl-PL" sz="1400" dirty="0" smtClean="0">
                <a:latin typeface="+mn-lt"/>
              </a:rPr>
            </a:br>
            <a:r>
              <a:rPr lang="pl-PL" sz="2000" b="1" u="sng" dirty="0" smtClean="0">
                <a:latin typeface="+mj-lt"/>
                <a:cs typeface="Arial" panose="020B0604020202020204" pitchFamily="34" charset="0"/>
              </a:rPr>
              <a:t>Sekcja I Informacje ogólne:</a:t>
            </a:r>
          </a:p>
          <a:p>
            <a:pPr algn="ctr"/>
            <a:endParaRPr lang="pl-PL" sz="1600" b="1" u="sng" dirty="0" smtClean="0">
              <a:solidFill>
                <a:schemeClr val="accent6">
                  <a:lumMod val="75000"/>
                </a:schemeClr>
              </a:solidFill>
              <a:latin typeface="+mj-lt"/>
              <a:cs typeface="Arial" panose="020B0604020202020204" pitchFamily="34" charset="0"/>
            </a:endParaRPr>
          </a:p>
          <a:p>
            <a:pPr algn="just"/>
            <a:r>
              <a:rPr lang="pl-PL" sz="1400" b="1" u="sng" dirty="0" smtClean="0">
                <a:latin typeface="+mj-lt"/>
                <a:cs typeface="Arial" panose="020B0604020202020204" pitchFamily="34" charset="0"/>
              </a:rPr>
              <a:t>1.1</a:t>
            </a:r>
            <a:r>
              <a:rPr lang="pl-PL" sz="1400" u="sng" dirty="0" smtClean="0">
                <a:latin typeface="+mj-lt"/>
                <a:cs typeface="Arial" panose="020B0604020202020204" pitchFamily="34" charset="0"/>
              </a:rPr>
              <a:t> </a:t>
            </a:r>
            <a:r>
              <a:rPr lang="pl-PL" sz="1400" b="1" u="sng" dirty="0" smtClean="0">
                <a:latin typeface="+mj-lt"/>
                <a:cs typeface="Arial" panose="020B0604020202020204" pitchFamily="34" charset="0"/>
              </a:rPr>
              <a:t>Numer naboru</a:t>
            </a:r>
            <a:endParaRPr lang="pl-PL" sz="1400" b="1" u="sng" dirty="0">
              <a:latin typeface="+mj-lt"/>
              <a:cs typeface="Arial" panose="020B0604020202020204" pitchFamily="34" charset="0"/>
            </a:endParaRPr>
          </a:p>
          <a:p>
            <a:pPr algn="just"/>
            <a:r>
              <a:rPr lang="pl-PL" sz="1400" dirty="0" smtClean="0">
                <a:latin typeface="+mj-lt"/>
                <a:cs typeface="Arial" panose="020B0604020202020204" pitchFamily="34" charset="0"/>
              </a:rPr>
              <a:t>Numer </a:t>
            </a:r>
            <a:r>
              <a:rPr lang="pl-PL" sz="1400" dirty="0">
                <a:latin typeface="+mj-lt"/>
                <a:cs typeface="Arial" panose="020B0604020202020204" pitchFamily="34" charset="0"/>
              </a:rPr>
              <a:t>naboru jest automatycznie uzupełniany przez system po uprzednim wyborze przez wnioskodawcę, przy tworzeniu nowego pliku wniosku o dofinansowanie projektu, właściwego numeru naboru</a:t>
            </a:r>
            <a:r>
              <a:rPr lang="pl-PL" sz="1400" dirty="0" smtClean="0">
                <a:latin typeface="+mj-lt"/>
                <a:cs typeface="Arial" panose="020B0604020202020204" pitchFamily="34" charset="0"/>
              </a:rPr>
              <a:t>.</a:t>
            </a:r>
          </a:p>
          <a:p>
            <a:pPr algn="just"/>
            <a:endParaRPr lang="pl-PL" sz="1400" dirty="0" smtClean="0">
              <a:latin typeface="+mj-lt"/>
              <a:cs typeface="Arial" panose="020B0604020202020204" pitchFamily="34" charset="0"/>
            </a:endParaRPr>
          </a:p>
          <a:p>
            <a:pPr algn="just"/>
            <a:r>
              <a:rPr lang="pl-PL" sz="1400" b="1" dirty="0">
                <a:latin typeface="+mj-lt"/>
                <a:cs typeface="Arial" panose="020B0604020202020204" pitchFamily="34" charset="0"/>
              </a:rPr>
              <a:t>1.2 Rodzaj </a:t>
            </a:r>
            <a:r>
              <a:rPr lang="pl-PL" sz="1400" b="1" dirty="0" smtClean="0">
                <a:latin typeface="+mj-lt"/>
                <a:cs typeface="Arial" panose="020B0604020202020204" pitchFamily="34" charset="0"/>
              </a:rPr>
              <a:t>projektu</a:t>
            </a:r>
          </a:p>
          <a:p>
            <a:pPr algn="just"/>
            <a:r>
              <a:rPr lang="pl-PL" sz="1400" b="1" dirty="0" smtClean="0">
                <a:latin typeface="+mj-lt"/>
                <a:cs typeface="Arial" panose="020B0604020202020204" pitchFamily="34" charset="0"/>
              </a:rPr>
              <a:t>1.3 Oś </a:t>
            </a:r>
            <a:r>
              <a:rPr lang="pl-PL" sz="1400" b="1" dirty="0">
                <a:latin typeface="+mj-lt"/>
                <a:cs typeface="Arial" panose="020B0604020202020204" pitchFamily="34" charset="0"/>
              </a:rPr>
              <a:t>priorytetowa 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1.4 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1.5 Poddziałanie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1.6 Cel </a:t>
            </a:r>
            <a:r>
              <a:rPr lang="pl-PL" sz="1400" b="1" dirty="0">
                <a:latin typeface="+mj-lt"/>
                <a:cs typeface="Arial" panose="020B0604020202020204" pitchFamily="34" charset="0"/>
              </a:rPr>
              <a:t>tematyczny</a:t>
            </a:r>
            <a:endParaRPr lang="pl-PL" sz="1400" b="1" dirty="0" smtClean="0">
              <a:latin typeface="+mj-lt"/>
              <a:cs typeface="Arial" panose="020B0604020202020204" pitchFamily="34" charset="0"/>
            </a:endParaRPr>
          </a:p>
          <a:p>
            <a:pPr algn="just"/>
            <a:r>
              <a:rPr lang="pl-PL" sz="1400" b="1" dirty="0" smtClean="0">
                <a:latin typeface="+mj-lt"/>
                <a:cs typeface="Arial" panose="020B0604020202020204" pitchFamily="34" charset="0"/>
              </a:rPr>
              <a:t>1.7 Priorytet inwestycyjny</a:t>
            </a:r>
          </a:p>
          <a:p>
            <a:pPr algn="just"/>
            <a:r>
              <a:rPr lang="pl-PL" sz="1400" dirty="0" smtClean="0">
                <a:latin typeface="+mj-lt"/>
                <a:cs typeface="Arial" panose="020B0604020202020204" pitchFamily="34" charset="0"/>
              </a:rPr>
              <a:t>Powyższe pola uzupełniane są automatycznie przez generator wniosku.</a:t>
            </a:r>
          </a:p>
          <a:p>
            <a:pPr algn="just"/>
            <a:endParaRPr lang="pl-PL" sz="1400" dirty="0" smtClean="0">
              <a:latin typeface="+mj-lt"/>
              <a:cs typeface="Arial" panose="020B0604020202020204" pitchFamily="34" charset="0"/>
            </a:endParaRPr>
          </a:p>
          <a:p>
            <a:pPr algn="just"/>
            <a:r>
              <a:rPr lang="pl-PL" sz="1400" b="1" u="sng" dirty="0" smtClean="0">
                <a:latin typeface="+mj-lt"/>
                <a:cs typeface="Arial" panose="020B0604020202020204" pitchFamily="34" charset="0"/>
              </a:rPr>
              <a:t>1.8 Partnerstwo </a:t>
            </a:r>
            <a:r>
              <a:rPr lang="pl-PL" sz="1400" b="1" u="sng" dirty="0">
                <a:latin typeface="+mj-lt"/>
                <a:cs typeface="Arial" panose="020B0604020202020204" pitchFamily="34" charset="0"/>
              </a:rPr>
              <a:t>w </a:t>
            </a:r>
            <a:r>
              <a:rPr lang="pl-PL" sz="1400" b="1" u="sng" dirty="0" smtClean="0">
                <a:latin typeface="+mj-lt"/>
                <a:cs typeface="Arial" panose="020B0604020202020204" pitchFamily="34" charset="0"/>
              </a:rPr>
              <a:t>projekcie</a:t>
            </a:r>
          </a:p>
          <a:p>
            <a:pPr algn="just"/>
            <a:r>
              <a:rPr lang="pl-PL" sz="1400" dirty="0">
                <a:latin typeface="+mj-lt"/>
                <a:cs typeface="Arial" panose="020B0604020202020204" pitchFamily="34" charset="0"/>
              </a:rPr>
              <a:t>Pola automatycznie uzupełniane przez system po uprzednim zaznaczeniu przez wnioskodawcę pól przy tworzeniu nowego pliku wniosku o dofinansowanie projektu. Natomiast pole „Liczba partnerów w projekcie” zostanie automatycznie wypełnione przez generator na podstawie ilości wypełnionych w dalszej części wniosku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o </a:t>
            </a:r>
            <a:r>
              <a:rPr lang="pl-PL" sz="1400" dirty="0">
                <a:latin typeface="+mj-lt"/>
                <a:cs typeface="Arial" panose="020B0604020202020204" pitchFamily="34" charset="0"/>
              </a:rPr>
              <a:t>dofinansowanie projektu kart partnerów.</a:t>
            </a:r>
          </a:p>
          <a:p>
            <a:pPr algn="just"/>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30</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8106723"/>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93174" y="1474232"/>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2800767"/>
          </a:xfrm>
          <a:prstGeom prst="rect">
            <a:avLst/>
          </a:prstGeom>
        </p:spPr>
        <p:txBody>
          <a:bodyPr wrap="square">
            <a:spAutoFit/>
          </a:bodyPr>
          <a:lstStyle/>
          <a:p>
            <a:pPr lvl="0" algn="ctr"/>
            <a:endParaRPr lang="pl-PL" sz="1600" b="1" u="sng" dirty="0" smtClean="0">
              <a:solidFill>
                <a:schemeClr val="accent6">
                  <a:lumMod val="75000"/>
                </a:schemeClr>
              </a:solidFill>
              <a:latin typeface="+mj-lt"/>
            </a:endParaRPr>
          </a:p>
          <a:p>
            <a:pPr lvl="0" algn="ctr"/>
            <a:r>
              <a:rPr lang="pl-PL" sz="1600" b="1" u="sng" dirty="0" smtClean="0">
                <a:latin typeface="+mj-lt"/>
              </a:rPr>
              <a:t>Sekcja </a:t>
            </a:r>
            <a:r>
              <a:rPr lang="pl-PL" sz="1600" b="1" u="sng" dirty="0">
                <a:latin typeface="+mj-lt"/>
              </a:rPr>
              <a:t>II Charakterystyka wnioskodawcy:</a:t>
            </a:r>
          </a:p>
          <a:p>
            <a:pPr lvl="0" algn="just"/>
            <a:endParaRPr lang="pl-PL" sz="1400" b="1" dirty="0">
              <a:solidFill>
                <a:prstClr val="black"/>
              </a:solidFill>
              <a:latin typeface="+mj-lt"/>
            </a:endParaRPr>
          </a:p>
          <a:p>
            <a:pPr lvl="0" algn="just"/>
            <a:endParaRPr lang="pl-PL" sz="1600" b="1" dirty="0">
              <a:solidFill>
                <a:prstClr val="black"/>
              </a:solidFill>
              <a:latin typeface="+mj-lt"/>
            </a:endParaRPr>
          </a:p>
          <a:p>
            <a:pPr lvl="0" algn="just"/>
            <a:r>
              <a:rPr lang="pl-PL" sz="1600" b="1" u="sng" dirty="0">
                <a:latin typeface="+mj-lt"/>
              </a:rPr>
              <a:t>2.1 Dane teleadresowe siedziby wnioskodawcy </a:t>
            </a:r>
          </a:p>
          <a:p>
            <a:pPr algn="just"/>
            <a:r>
              <a:rPr lang="pl-PL" sz="1400" dirty="0">
                <a:latin typeface="+mj-lt"/>
              </a:rPr>
              <a:t>Zarówno wnioskodawca, jak i partner muszą być uprawnieni do ubiegania się o dofinansowanie.  </a:t>
            </a:r>
          </a:p>
          <a:p>
            <a:pPr algn="just"/>
            <a:r>
              <a:rPr lang="pl-PL" sz="1400" dirty="0">
                <a:latin typeface="+mj-lt"/>
              </a:rPr>
              <a:t> </a:t>
            </a:r>
          </a:p>
          <a:p>
            <a:r>
              <a:rPr lang="pl-PL" sz="1400" dirty="0">
                <a:latin typeface="+mj-lt"/>
              </a:rPr>
              <a:t>Zgodnie z </a:t>
            </a:r>
            <a:r>
              <a:rPr lang="pl-PL" sz="1400" i="1" dirty="0">
                <a:latin typeface="+mj-lt"/>
              </a:rPr>
              <a:t>Instrukcją wypełniania wniosku (…) </a:t>
            </a:r>
            <a:r>
              <a:rPr lang="pl-PL" sz="1400" dirty="0">
                <a:latin typeface="+mj-lt"/>
              </a:rPr>
              <a:t>w </a:t>
            </a:r>
            <a:r>
              <a:rPr lang="pl-PL" sz="1400" b="1" u="sng" dirty="0">
                <a:latin typeface="+mj-lt"/>
              </a:rPr>
              <a:t>pkt 2.1 </a:t>
            </a:r>
            <a:r>
              <a:rPr lang="pl-PL" sz="1400" b="1" i="1" u="sng" dirty="0">
                <a:latin typeface="+mj-lt"/>
              </a:rPr>
              <a:t>Dane teleadresowe siedziby wnioskodawcy</a:t>
            </a:r>
            <a:r>
              <a:rPr lang="pl-PL" sz="1400" i="1" dirty="0">
                <a:latin typeface="+mj-lt"/>
              </a:rPr>
              <a:t> </a:t>
            </a:r>
            <a:r>
              <a:rPr lang="pl-PL" sz="1400" dirty="0">
                <a:latin typeface="+mj-lt"/>
              </a:rPr>
              <a:t>Wnioskodawca musi podać pełną nazwę własną podmiotu, uprawnionego do aplikowania  o środki w ramach </a:t>
            </a:r>
            <a:r>
              <a:rPr lang="pl-PL" sz="1400" dirty="0" smtClean="0">
                <a:latin typeface="+mj-lt"/>
              </a:rPr>
              <a:t>Poddziałania 9.1.1 </a:t>
            </a:r>
            <a:r>
              <a:rPr lang="pl-PL" sz="1400" dirty="0">
                <a:latin typeface="+mj-lt"/>
              </a:rPr>
              <a:t>RPO </a:t>
            </a:r>
            <a:r>
              <a:rPr lang="pl-PL" sz="1400" dirty="0" smtClean="0">
                <a:latin typeface="+mj-lt"/>
              </a:rPr>
              <a:t>WO 2014-2020</a:t>
            </a:r>
            <a:r>
              <a:rPr lang="pl-PL" sz="1400" dirty="0">
                <a:latin typeface="+mj-lt"/>
              </a:rPr>
              <a:t>, zgodnie z zapisami aktualnego dokumentu rejestrowego. </a:t>
            </a:r>
            <a:r>
              <a:rPr lang="pl-PL" sz="1400" dirty="0" smtClean="0">
                <a:latin typeface="+mn-lt"/>
              </a:rPr>
              <a:t/>
            </a:r>
            <a:br>
              <a:rPr lang="pl-PL" sz="1400" dirty="0" smtClean="0">
                <a:latin typeface="+mn-lt"/>
              </a:rPr>
            </a:br>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31</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8277211"/>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10" name="Prostokąt 9"/>
          <p:cNvSpPr/>
          <p:nvPr/>
        </p:nvSpPr>
        <p:spPr>
          <a:xfrm>
            <a:off x="395536" y="1281695"/>
            <a:ext cx="8352928" cy="3200876"/>
          </a:xfrm>
          <a:prstGeom prst="rect">
            <a:avLst/>
          </a:prstGeom>
        </p:spPr>
        <p:txBody>
          <a:bodyPr wrap="square">
            <a:spAutoFit/>
          </a:bodyPr>
          <a:lstStyle/>
          <a:p>
            <a:pPr algn="just"/>
            <a:endParaRPr lang="pl-PL" sz="1600" b="1" dirty="0" smtClean="0">
              <a:solidFill>
                <a:schemeClr val="accent6">
                  <a:lumMod val="75000"/>
                </a:schemeClr>
              </a:solidFill>
              <a:latin typeface="+mj-lt"/>
            </a:endParaRPr>
          </a:p>
          <a:p>
            <a:pPr algn="just"/>
            <a:r>
              <a:rPr lang="pl-PL" sz="1600" b="1" u="sng" dirty="0" smtClean="0">
                <a:latin typeface="+mj-lt"/>
              </a:rPr>
              <a:t>2.2 </a:t>
            </a:r>
            <a:r>
              <a:rPr lang="pl-PL" sz="1600" b="1" u="sng" dirty="0">
                <a:latin typeface="+mj-lt"/>
              </a:rPr>
              <a:t>Dane teleadresowe do </a:t>
            </a:r>
            <a:r>
              <a:rPr lang="pl-PL" sz="1600" b="1" u="sng" dirty="0" smtClean="0">
                <a:latin typeface="+mj-lt"/>
              </a:rPr>
              <a:t>korespondencji</a:t>
            </a:r>
          </a:p>
          <a:p>
            <a:pPr algn="just"/>
            <a:endParaRPr lang="pl-PL" sz="1600" b="1" dirty="0">
              <a:latin typeface="+mj-lt"/>
            </a:endParaRPr>
          </a:p>
          <a:p>
            <a:pPr algn="just"/>
            <a:endParaRPr lang="pl-PL" sz="1400" dirty="0" smtClean="0">
              <a:latin typeface="+mj-lt"/>
              <a:ea typeface="Calibri" panose="020F0502020204030204" pitchFamily="34" charset="0"/>
              <a:cs typeface="Arial" panose="020B0604020202020204" pitchFamily="34" charset="0"/>
            </a:endParaRPr>
          </a:p>
          <a:p>
            <a:pPr algn="just"/>
            <a:r>
              <a:rPr lang="pl-PL" sz="1400" dirty="0" smtClean="0">
                <a:latin typeface="+mj-lt"/>
                <a:ea typeface="Calibri" panose="020F0502020204030204" pitchFamily="34" charset="0"/>
                <a:cs typeface="Arial" panose="020B0604020202020204" pitchFamily="34" charset="0"/>
              </a:rPr>
              <a:t>Tabelę wnioskodawca wypełnia tylko w </a:t>
            </a:r>
            <a:r>
              <a:rPr lang="pl-PL" sz="1400" dirty="0">
                <a:latin typeface="+mj-lt"/>
                <a:ea typeface="Calibri" panose="020F0502020204030204" pitchFamily="34" charset="0"/>
                <a:cs typeface="Arial" panose="020B0604020202020204" pitchFamily="34" charset="0"/>
              </a:rPr>
              <a:t>przypadku, gdy adres do korespondencji </a:t>
            </a:r>
            <a:r>
              <a:rPr lang="pl-PL" sz="1400" b="1" u="sng" dirty="0">
                <a:latin typeface="+mj-lt"/>
                <a:ea typeface="Calibri" panose="020F0502020204030204" pitchFamily="34" charset="0"/>
                <a:cs typeface="Arial" panose="020B0604020202020204" pitchFamily="34" charset="0"/>
              </a:rPr>
              <a:t>jest inny niż adres siedziby wnioskodawcy</a:t>
            </a:r>
            <a:r>
              <a:rPr lang="pl-PL" sz="1400" dirty="0" smtClean="0">
                <a:latin typeface="+mj-lt"/>
                <a:ea typeface="Calibri" panose="020F0502020204030204" pitchFamily="34" charset="0"/>
                <a:cs typeface="Arial" panose="020B0604020202020204" pitchFamily="34" charset="0"/>
              </a:rPr>
              <a:t>.</a:t>
            </a:r>
          </a:p>
          <a:p>
            <a:pPr algn="just"/>
            <a:r>
              <a:rPr lang="pl-PL" sz="1400" dirty="0" smtClean="0">
                <a:latin typeface="+mj-lt"/>
                <a:ea typeface="Calibri" panose="020F0502020204030204" pitchFamily="34" charset="0"/>
                <a:cs typeface="Arial" panose="020B0604020202020204" pitchFamily="34" charset="0"/>
              </a:rPr>
              <a:t>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sytuacji, gdy adresy są tożsame </a:t>
            </a:r>
            <a:r>
              <a:rPr lang="pl-PL" sz="1400" dirty="0" smtClean="0">
                <a:latin typeface="+mj-lt"/>
                <a:ea typeface="Calibri" panose="020F0502020204030204" pitchFamily="34" charset="0"/>
                <a:cs typeface="Arial" panose="020B0604020202020204" pitchFamily="34" charset="0"/>
              </a:rPr>
              <a:t>należy </a:t>
            </a:r>
            <a:r>
              <a:rPr lang="pl-PL" sz="1400" dirty="0">
                <a:latin typeface="+mj-lt"/>
                <a:ea typeface="Calibri" panose="020F0502020204030204" pitchFamily="34" charset="0"/>
                <a:cs typeface="Arial" panose="020B0604020202020204" pitchFamily="34" charset="0"/>
              </a:rPr>
              <a:t>podać jedynie adres siedziby, </a:t>
            </a:r>
            <a:r>
              <a:rPr lang="pl-PL" sz="1400" dirty="0" smtClean="0">
                <a:latin typeface="+mj-lt"/>
                <a:ea typeface="Calibri" panose="020F0502020204030204" pitchFamily="34" charset="0"/>
                <a:cs typeface="Arial" panose="020B0604020202020204" pitchFamily="34" charset="0"/>
              </a:rPr>
              <a:t>a </a:t>
            </a:r>
            <a:r>
              <a:rPr lang="pl-PL" sz="1400" dirty="0">
                <a:latin typeface="+mj-lt"/>
                <a:ea typeface="Calibri" panose="020F0502020204030204" pitchFamily="34" charset="0"/>
                <a:cs typeface="Arial" panose="020B0604020202020204" pitchFamily="34" charset="0"/>
              </a:rPr>
              <a:t>w tabeli „Dane teleadresowe do korespondencji” zaznaczyć opcję </a:t>
            </a:r>
            <a:r>
              <a:rPr lang="pl-PL" sz="1400" b="1" u="sng" dirty="0">
                <a:latin typeface="+mj-lt"/>
                <a:ea typeface="Calibri" panose="020F0502020204030204" pitchFamily="34" charset="0"/>
                <a:cs typeface="Arial" panose="020B0604020202020204" pitchFamily="34" charset="0"/>
              </a:rPr>
              <a:t>„nie dotyczy”. </a:t>
            </a:r>
            <a:endParaRPr lang="pl-PL" sz="1400" b="1" u="sng" dirty="0" smtClean="0">
              <a:latin typeface="+mj-lt"/>
              <a:ea typeface="Calibri" panose="020F0502020204030204" pitchFamily="34" charset="0"/>
              <a:cs typeface="Arial" panose="020B0604020202020204" pitchFamily="34" charset="0"/>
            </a:endParaRPr>
          </a:p>
          <a:p>
            <a:pPr algn="just"/>
            <a:endParaRPr lang="pl-PL" sz="1400" b="1" dirty="0" smtClean="0">
              <a:latin typeface="+mj-lt"/>
              <a:ea typeface="Calibri" panose="020F0502020204030204" pitchFamily="34" charset="0"/>
              <a:cs typeface="Arial" panose="020B0604020202020204" pitchFamily="34" charset="0"/>
            </a:endParaRPr>
          </a:p>
          <a:p>
            <a:pPr algn="just"/>
            <a:r>
              <a:rPr lang="pl-PL" sz="1400" dirty="0">
                <a:latin typeface="+mj-lt"/>
                <a:cs typeface="Arial" panose="020B0604020202020204" pitchFamily="34" charset="0"/>
              </a:rPr>
              <a:t>Gdy adres do korespondencji nie dotyczy wnioskodawcy, tylko innej osoby (fizycznej, prawnej lub jednostki organizacyjnej nieposiadającej osobowości prawnej) należy do </a:t>
            </a:r>
            <a:r>
              <a:rPr lang="pl-PL" sz="1400" dirty="0" smtClean="0">
                <a:latin typeface="+mj-lt"/>
                <a:cs typeface="Arial" panose="020B0604020202020204" pitchFamily="34" charset="0"/>
              </a:rPr>
              <a:t>wniosku o </a:t>
            </a:r>
            <a:r>
              <a:rPr lang="pl-PL" sz="1400" dirty="0">
                <a:latin typeface="+mj-lt"/>
                <a:cs typeface="Arial" panose="020B0604020202020204" pitchFamily="34" charset="0"/>
              </a:rPr>
              <a:t>dofinansowanie </a:t>
            </a:r>
            <a:r>
              <a:rPr lang="pl-PL" sz="1400" dirty="0" smtClean="0">
                <a:latin typeface="+mj-lt"/>
                <a:cs typeface="Arial" panose="020B0604020202020204" pitchFamily="34" charset="0"/>
              </a:rPr>
              <a:t>projektu dołączyć </a:t>
            </a:r>
            <a:r>
              <a:rPr lang="pl-PL" sz="1400" b="1" u="sng" dirty="0">
                <a:latin typeface="+mj-lt"/>
                <a:cs typeface="Arial" panose="020B0604020202020204" pitchFamily="34" charset="0"/>
              </a:rPr>
              <a:t>oświadczenie</a:t>
            </a:r>
            <a:r>
              <a:rPr lang="pl-PL" sz="1400" dirty="0">
                <a:latin typeface="+mj-lt"/>
                <a:cs typeface="Arial" panose="020B0604020202020204" pitchFamily="34" charset="0"/>
              </a:rPr>
              <a:t>, że korespondencję należy adresować na wskazany adres do korespondencji na tę osobę, a nie wnioskodawcę. </a:t>
            </a: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32</a:t>
            </a:fld>
            <a:endParaRPr lang="pl-PL" altLang="pl-PL"/>
          </a:p>
        </p:txBody>
      </p:sp>
      <p:pic>
        <p:nvPicPr>
          <p:cNvPr id="12"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6171631"/>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12" name="Prostokąt 11"/>
          <p:cNvSpPr/>
          <p:nvPr/>
        </p:nvSpPr>
        <p:spPr>
          <a:xfrm>
            <a:off x="414056" y="1472006"/>
            <a:ext cx="7833366" cy="3754874"/>
          </a:xfrm>
          <a:prstGeom prst="rect">
            <a:avLst/>
          </a:prstGeom>
        </p:spPr>
        <p:txBody>
          <a:bodyPr wrap="square">
            <a:spAutoFit/>
          </a:bodyPr>
          <a:lstStyle/>
          <a:p>
            <a:pPr>
              <a:defRPr/>
            </a:pPr>
            <a:endParaRPr lang="pl-PL" sz="1400" b="1" dirty="0" smtClean="0">
              <a:solidFill>
                <a:schemeClr val="accent6">
                  <a:lumMod val="75000"/>
                </a:schemeClr>
              </a:solidFill>
              <a:latin typeface="+mj-lt"/>
            </a:endParaRPr>
          </a:p>
          <a:p>
            <a:pPr algn="just">
              <a:defRPr/>
            </a:pPr>
            <a:r>
              <a:rPr lang="pl-PL" sz="1600" b="1" u="sng" dirty="0">
                <a:latin typeface="+mj-lt"/>
                <a:ea typeface="Calibri" panose="020F0502020204030204" pitchFamily="34" charset="0"/>
                <a:cs typeface="Arial" panose="020B0604020202020204" pitchFamily="34" charset="0"/>
              </a:rPr>
              <a:t>2.3 Osoba do kontaktu w ramach projektu</a:t>
            </a:r>
          </a:p>
          <a:p>
            <a:pPr algn="just">
              <a:defRPr/>
            </a:pPr>
            <a:r>
              <a:rPr lang="pl-PL" sz="1400" dirty="0">
                <a:latin typeface="+mj-lt"/>
                <a:ea typeface="Calibri" panose="020F0502020204030204" pitchFamily="34" charset="0"/>
                <a:cs typeface="Arial" panose="020B0604020202020204" pitchFamily="34" charset="0"/>
              </a:rPr>
              <a:t>Należy wpisać aktualne dane osoby kompetentnej do udzielania informacji w sprawie </a:t>
            </a:r>
            <a:r>
              <a:rPr lang="pl-PL" sz="1400" dirty="0" smtClean="0">
                <a:latin typeface="+mj-lt"/>
                <a:ea typeface="Calibri" panose="020F0502020204030204" pitchFamily="34" charset="0"/>
                <a:cs typeface="Arial" panose="020B0604020202020204" pitchFamily="34" charset="0"/>
              </a:rPr>
              <a:t>projektu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i uprawnionej bądź upoważnionej do kontaktu.</a:t>
            </a:r>
            <a:endParaRPr lang="pl-PL" sz="1400" dirty="0">
              <a:latin typeface="+mj-lt"/>
              <a:ea typeface="Calibri" panose="020F0502020204030204" pitchFamily="34" charset="0"/>
              <a:cs typeface="Arial" panose="020B0604020202020204" pitchFamily="34" charset="0"/>
            </a:endParaRPr>
          </a:p>
          <a:p>
            <a:pPr algn="just">
              <a:defRPr/>
            </a:pPr>
            <a:endParaRPr lang="pl-PL" sz="1600" dirty="0">
              <a:latin typeface="+mj-lt"/>
              <a:cs typeface="Arial" panose="020B0604020202020204" pitchFamily="34" charset="0"/>
            </a:endParaRPr>
          </a:p>
          <a:p>
            <a:pPr lvl="0" algn="just"/>
            <a:r>
              <a:rPr lang="pl-PL" sz="1600" b="1" u="sng" dirty="0">
                <a:latin typeface="+mj-lt"/>
                <a:cs typeface="Arial" panose="020B0604020202020204" pitchFamily="34" charset="0"/>
              </a:rPr>
              <a:t>2.4  Osoby uprawnione do podpisywania wniosku o dofinansowanie</a:t>
            </a:r>
            <a:r>
              <a:rPr lang="pl-PL" sz="1600" u="sng" dirty="0">
                <a:latin typeface="+mj-lt"/>
                <a:cs typeface="Arial" panose="020B0604020202020204" pitchFamily="34" charset="0"/>
              </a:rPr>
              <a:t> </a:t>
            </a:r>
          </a:p>
          <a:p>
            <a:pPr lvl="0" algn="just"/>
            <a:r>
              <a:rPr lang="pl-PL" sz="1400" dirty="0">
                <a:latin typeface="+mj-lt"/>
                <a:cs typeface="Arial" panose="020B0604020202020204" pitchFamily="34" charset="0"/>
              </a:rPr>
              <a:t>Należy wpisać dane osób, które zgodnie ze statutem jednostki/aktem powołującym jednostkę są prawnie uprawnione do reprezentowania wnioskodawcy</a:t>
            </a:r>
            <a:r>
              <a:rPr lang="pl-PL" sz="1400" dirty="0" smtClean="0">
                <a:latin typeface="+mj-lt"/>
                <a:cs typeface="Arial" panose="020B0604020202020204" pitchFamily="34" charset="0"/>
              </a:rPr>
              <a:t>.</a:t>
            </a:r>
          </a:p>
          <a:p>
            <a:pPr lvl="0" algn="just"/>
            <a:r>
              <a:rPr lang="pl-PL" sz="1400" b="1" dirty="0" smtClean="0">
                <a:latin typeface="+mj-lt"/>
                <a:cs typeface="Arial" panose="020B0604020202020204" pitchFamily="34" charset="0"/>
              </a:rPr>
              <a:t>Imiona i nazwiska tych osób muszą być zgodne z podpisami osób widniejącymi na ostatnich stronach wniosku. </a:t>
            </a:r>
          </a:p>
          <a:p>
            <a:pPr lvl="0" algn="just"/>
            <a:r>
              <a:rPr lang="pl-PL" sz="1400" dirty="0" smtClean="0">
                <a:latin typeface="+mj-lt"/>
                <a:cs typeface="Arial" panose="020B0604020202020204" pitchFamily="34" charset="0"/>
              </a:rPr>
              <a:t>W </a:t>
            </a:r>
            <a:r>
              <a:rPr lang="pl-PL" sz="1400" dirty="0">
                <a:latin typeface="+mj-lt"/>
                <a:cs typeface="Arial" panose="020B0604020202020204" pitchFamily="34" charset="0"/>
              </a:rPr>
              <a:t>przypadku wskazania innych osób wymagane jest złożenie wraz  z wnioskiem stosownego </a:t>
            </a:r>
            <a:r>
              <a:rPr lang="pl-PL" sz="1400" b="1" u="sng" dirty="0">
                <a:latin typeface="+mj-lt"/>
                <a:cs typeface="Arial" panose="020B0604020202020204" pitchFamily="34" charset="0"/>
              </a:rPr>
              <a:t>upoważnienia</a:t>
            </a:r>
            <a:r>
              <a:rPr lang="pl-PL" sz="1400" dirty="0">
                <a:latin typeface="+mj-lt"/>
                <a:cs typeface="Arial" panose="020B0604020202020204" pitchFamily="34" charset="0"/>
              </a:rPr>
              <a:t>. </a:t>
            </a:r>
            <a:endParaRPr lang="pl-PL" sz="1400" b="1" dirty="0">
              <a:solidFill>
                <a:srgbClr val="FF0000"/>
              </a:solidFill>
              <a:latin typeface="+mj-lt"/>
              <a:cs typeface="Arial" panose="020B0604020202020204" pitchFamily="34" charset="0"/>
            </a:endParaRPr>
          </a:p>
          <a:p>
            <a:pPr lvl="0" algn="just"/>
            <a:endParaRPr lang="pl-PL" sz="1600" dirty="0">
              <a:latin typeface="+mj-lt"/>
              <a:cs typeface="Arial" panose="020B0604020202020204" pitchFamily="34" charset="0"/>
            </a:endParaRPr>
          </a:p>
          <a:p>
            <a:pPr lvl="0" algn="just"/>
            <a:r>
              <a:rPr lang="pl-PL" sz="1400" dirty="0">
                <a:solidFill>
                  <a:prstClr val="black"/>
                </a:solidFill>
                <a:latin typeface="+mj-lt"/>
                <a:cs typeface="Arial" panose="020B0604020202020204" pitchFamily="34" charset="0"/>
              </a:rPr>
              <a:t>W przypadku jednostek działających na podstawie ustawy o finansach publicznych należy również podać dane skarbnika/osoby odpowiedzialnej za finanse, która </a:t>
            </a:r>
            <a:r>
              <a:rPr lang="pl-PL" sz="1400" dirty="0" smtClean="0">
                <a:solidFill>
                  <a:prstClr val="black"/>
                </a:solidFill>
                <a:latin typeface="+mj-lt"/>
                <a:cs typeface="Arial" panose="020B0604020202020204" pitchFamily="34" charset="0"/>
              </a:rPr>
              <a:t>powinna </a:t>
            </a:r>
            <a:r>
              <a:rPr lang="pl-PL" sz="1400" dirty="0">
                <a:solidFill>
                  <a:prstClr val="black"/>
                </a:solidFill>
                <a:latin typeface="+mj-lt"/>
                <a:cs typeface="Arial" panose="020B0604020202020204" pitchFamily="34" charset="0"/>
              </a:rPr>
              <a:t>podpisać </a:t>
            </a:r>
            <a:r>
              <a:rPr lang="pl-PL" sz="1400" dirty="0" smtClean="0">
                <a:solidFill>
                  <a:prstClr val="black"/>
                </a:solidFill>
                <a:latin typeface="+mj-lt"/>
                <a:cs typeface="Arial" panose="020B0604020202020204" pitchFamily="34" charset="0"/>
              </a:rPr>
              <a:t>wniosek </a:t>
            </a:r>
            <a:r>
              <a:rPr lang="pl-PL" sz="1400" dirty="0">
                <a:solidFill>
                  <a:prstClr val="black"/>
                </a:solidFill>
                <a:latin typeface="+mj-lt"/>
                <a:cs typeface="Arial" panose="020B0604020202020204" pitchFamily="34" charset="0"/>
              </a:rPr>
              <a:t>w </a:t>
            </a:r>
            <a:r>
              <a:rPr lang="pl-PL" sz="1400" b="1" i="1" u="sng" dirty="0">
                <a:solidFill>
                  <a:prstClr val="black"/>
                </a:solidFill>
                <a:latin typeface="+mj-lt"/>
                <a:cs typeface="Arial" panose="020B0604020202020204" pitchFamily="34" charset="0"/>
              </a:rPr>
              <a:t>sekcji X Oświadczenie wnioskodawcy</a:t>
            </a:r>
            <a:r>
              <a:rPr lang="pl-PL" sz="1400" b="1" i="1" u="sng" dirty="0" smtClean="0">
                <a:solidFill>
                  <a:prstClr val="black"/>
                </a:solidFill>
                <a:latin typeface="+mj-lt"/>
                <a:cs typeface="Arial" panose="020B0604020202020204" pitchFamily="34" charset="0"/>
              </a:rPr>
              <a:t>.</a:t>
            </a:r>
            <a:endParaRPr lang="pl-PL" sz="1400" b="1" i="1" u="sng" dirty="0">
              <a:solidFill>
                <a:prstClr val="black"/>
              </a:solidFill>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33</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291550"/>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3200876"/>
          </a:xfrm>
          <a:prstGeom prst="rect">
            <a:avLst/>
          </a:prstGeom>
        </p:spPr>
        <p:txBody>
          <a:bodyPr>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2.5 </a:t>
            </a:r>
            <a:r>
              <a:rPr lang="pl-PL" sz="1600" b="1" u="sng" dirty="0">
                <a:latin typeface="+mj-lt"/>
                <a:cs typeface="Arial" panose="020B0604020202020204" pitchFamily="34" charset="0"/>
              </a:rPr>
              <a:t>Identyfikacja i klasyfikacja wnioskodawcy</a:t>
            </a:r>
          </a:p>
          <a:p>
            <a:pPr algn="just">
              <a:defRPr/>
            </a:pPr>
            <a:endParaRPr lang="pl-PL" sz="1600" dirty="0" smtClean="0">
              <a:latin typeface="+mj-lt"/>
              <a:ea typeface="Calibri" panose="020F0502020204030204" pitchFamily="34" charset="0"/>
              <a:cs typeface="Arial" panose="020B0604020202020204" pitchFamily="34" charset="0"/>
            </a:endParaRPr>
          </a:p>
          <a:p>
            <a:pPr algn="just">
              <a:defRPr/>
            </a:pPr>
            <a:r>
              <a:rPr lang="pl-PL" sz="1400" dirty="0" smtClean="0">
                <a:latin typeface="+mj-lt"/>
                <a:ea typeface="Calibri" panose="020F0502020204030204" pitchFamily="34" charset="0"/>
                <a:cs typeface="Arial" panose="020B0604020202020204" pitchFamily="34" charset="0"/>
              </a:rPr>
              <a:t>Z </a:t>
            </a:r>
            <a:r>
              <a:rPr lang="pl-PL" sz="1400" dirty="0">
                <a:latin typeface="+mj-lt"/>
                <a:ea typeface="Calibri" panose="020F0502020204030204" pitchFamily="34" charset="0"/>
                <a:cs typeface="Arial" panose="020B0604020202020204" pitchFamily="34" charset="0"/>
              </a:rPr>
              <a:t>rozwijalnej listy należy wybrać zgodnie z dokumentami statutowymi/rejestrowymi (np. KRS, rejestr stowarzyszeń, inne) jedną z podanych „</a:t>
            </a:r>
            <a:r>
              <a:rPr lang="pl-PL" sz="1400" i="1" dirty="0">
                <a:latin typeface="+mj-lt"/>
                <a:ea typeface="Calibri" panose="020F0502020204030204" pitchFamily="34" charset="0"/>
                <a:cs typeface="Arial" panose="020B0604020202020204" pitchFamily="34" charset="0"/>
              </a:rPr>
              <a:t>form prawnych wnioskodawcy</a:t>
            </a:r>
            <a:r>
              <a:rPr lang="pl-PL" sz="1400" dirty="0">
                <a:latin typeface="+mj-lt"/>
                <a:ea typeface="Calibri" panose="020F0502020204030204" pitchFamily="34" charset="0"/>
                <a:cs typeface="Arial" panose="020B0604020202020204" pitchFamily="34" charset="0"/>
              </a:rPr>
              <a:t>” oraz „</a:t>
            </a:r>
            <a:r>
              <a:rPr lang="pl-PL" sz="1400" i="1" dirty="0">
                <a:latin typeface="+mj-lt"/>
                <a:ea typeface="Calibri" panose="020F0502020204030204" pitchFamily="34" charset="0"/>
                <a:cs typeface="Arial" panose="020B0604020202020204" pitchFamily="34" charset="0"/>
              </a:rPr>
              <a:t>form własności</a:t>
            </a:r>
            <a:r>
              <a:rPr lang="pl-PL" sz="1400" dirty="0">
                <a:latin typeface="+mj-lt"/>
                <a:ea typeface="Calibri" panose="020F0502020204030204" pitchFamily="34" charset="0"/>
                <a:cs typeface="Arial" panose="020B0604020202020204" pitchFamily="34" charset="0"/>
              </a:rPr>
              <a:t>” wnioskodawcy. </a:t>
            </a:r>
            <a:r>
              <a:rPr lang="pl-PL" sz="1400" dirty="0" smtClean="0">
                <a:latin typeface="+mj-lt"/>
                <a:ea typeface="Calibri" panose="020F0502020204030204" pitchFamily="34" charset="0"/>
                <a:cs typeface="Arial" panose="020B0604020202020204" pitchFamily="34" charset="0"/>
              </a:rPr>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przypadku, gdy na liście rozwijalnej brak jest formy prawnej przynależnej wnioskodawcy należy wybrać pozycję </a:t>
            </a:r>
            <a:r>
              <a:rPr lang="pl-PL" sz="1400" i="1" dirty="0">
                <a:latin typeface="+mj-lt"/>
                <a:ea typeface="Calibri" panose="020F0502020204030204" pitchFamily="34" charset="0"/>
                <a:cs typeface="Arial" panose="020B0604020202020204" pitchFamily="34" charset="0"/>
              </a:rPr>
              <a:t>„bez szczególnej formy prawnej”.</a:t>
            </a:r>
          </a:p>
          <a:p>
            <a:pPr algn="just">
              <a:defRPr/>
            </a:pPr>
            <a:endParaRPr lang="pl-PL" sz="1400" dirty="0">
              <a:latin typeface="+mj-lt"/>
              <a:cs typeface="Arial" panose="020B0604020202020204" pitchFamily="34" charset="0"/>
            </a:endParaRPr>
          </a:p>
          <a:p>
            <a:pPr algn="just"/>
            <a:r>
              <a:rPr lang="pl-PL" sz="1400" dirty="0">
                <a:latin typeface="+mj-lt"/>
                <a:cs typeface="Arial" panose="020B0604020202020204" pitchFamily="34" charset="0"/>
              </a:rPr>
              <a:t>Ponadto w punkcie tym </a:t>
            </a:r>
            <a:r>
              <a:rPr lang="pl-PL" sz="1400" u="sng" dirty="0">
                <a:latin typeface="+mj-lt"/>
                <a:cs typeface="Arial" panose="020B0604020202020204" pitchFamily="34" charset="0"/>
              </a:rPr>
              <a:t>należy wskazać czy wnioskodawca ma możliwość odzyskania podatku VAT (zapis musi być spójny z pkt 10 Sekcji X)</a:t>
            </a:r>
            <a:r>
              <a:rPr lang="pl-PL" sz="1400" dirty="0">
                <a:latin typeface="+mj-lt"/>
                <a:cs typeface="Arial" panose="020B0604020202020204" pitchFamily="34" charset="0"/>
              </a:rPr>
              <a:t> oraz podać aktualny numer NIP wnioskodawcy. Numer NIP należy wpisać pomijając separatory, np. 8661730985. Generator weryfikuje poprawność wprowadzonych numerów sprawdzając długość znaków. Poniżej należy z rozwijalnej listy wybrać odpowiedni </a:t>
            </a:r>
            <a:r>
              <a:rPr lang="pl-PL" sz="1400" i="1" dirty="0">
                <a:latin typeface="+mj-lt"/>
                <a:cs typeface="Arial" panose="020B0604020202020204" pitchFamily="34" charset="0"/>
              </a:rPr>
              <a:t>„PKD wnioskodawcy”</a:t>
            </a:r>
            <a:r>
              <a:rPr lang="pl-PL" sz="1400" dirty="0">
                <a:latin typeface="+mj-lt"/>
                <a:cs typeface="Arial" panose="020B0604020202020204" pitchFamily="34" charset="0"/>
              </a:rPr>
              <a:t> oraz </a:t>
            </a:r>
            <a:r>
              <a:rPr lang="pl-PL" sz="1400" i="1" dirty="0">
                <a:latin typeface="+mj-lt"/>
                <a:cs typeface="Arial" panose="020B0604020202020204" pitchFamily="34" charset="0"/>
              </a:rPr>
              <a:t>„Rodzaj działalności gospodarczej wnioskodawcy”</a:t>
            </a:r>
            <a:r>
              <a:rPr lang="pl-PL" sz="1400" dirty="0">
                <a:latin typeface="+mj-lt"/>
                <a:cs typeface="Arial" panose="020B0604020202020204" pitchFamily="34" charset="0"/>
              </a:rPr>
              <a:t>. Natomiast w polu </a:t>
            </a:r>
            <a:r>
              <a:rPr lang="pl-PL" sz="1400" i="1" dirty="0">
                <a:latin typeface="+mj-lt"/>
                <a:cs typeface="Arial" panose="020B0604020202020204" pitchFamily="34" charset="0"/>
              </a:rPr>
              <a:t>„Nazwa i nr dokumentu rejestrowego”</a:t>
            </a:r>
            <a:r>
              <a:rPr lang="pl-PL" sz="1400" dirty="0">
                <a:latin typeface="+mj-lt"/>
                <a:cs typeface="Arial" panose="020B0604020202020204" pitchFamily="34" charset="0"/>
              </a:rPr>
              <a:t> należy wpisać </a:t>
            </a:r>
            <a:r>
              <a:rPr lang="pl-PL" sz="1400" dirty="0" smtClean="0">
                <a:latin typeface="+mj-lt"/>
                <a:cs typeface="Arial" panose="020B0604020202020204" pitchFamily="34" charset="0"/>
              </a:rPr>
              <a:t>nazwę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nr dokumentu, na postawie którego został utworzony podmiot (KRS, rejestr stowarzyszeń itp.).</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34</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867162"/>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2862322"/>
          </a:xfrm>
          <a:prstGeom prst="rect">
            <a:avLst/>
          </a:prstGeom>
        </p:spPr>
        <p:txBody>
          <a:bodyPr wrap="square">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2.6 </a:t>
            </a:r>
            <a:r>
              <a:rPr lang="pl-PL" sz="1600" b="1" u="sng" dirty="0">
                <a:latin typeface="+mj-lt"/>
                <a:cs typeface="Arial" panose="020B0604020202020204" pitchFamily="34" charset="0"/>
              </a:rPr>
              <a:t>Pomoc uzyskana przez wnioskodawcę</a:t>
            </a:r>
            <a:endParaRPr lang="pl-PL" sz="1600" u="sng" dirty="0">
              <a:latin typeface="+mj-lt"/>
              <a:cs typeface="Arial" panose="020B0604020202020204" pitchFamily="34" charset="0"/>
            </a:endParaRP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Jeżeli </a:t>
            </a:r>
            <a:r>
              <a:rPr lang="pl-PL" sz="1400" dirty="0">
                <a:latin typeface="+mj-lt"/>
                <a:cs typeface="Arial" panose="020B0604020202020204" pitchFamily="34" charset="0"/>
              </a:rPr>
              <a:t>w okresie ostatnich 3 lat poprzedzających złożenie wniosku o dofinansowanie projektu wnioskodawca uzyskał wsparcie w ramach pomocy de </a:t>
            </a:r>
            <a:r>
              <a:rPr lang="pl-PL" sz="1400" dirty="0" err="1">
                <a:latin typeface="+mj-lt"/>
                <a:cs typeface="Arial" panose="020B0604020202020204" pitchFamily="34" charset="0"/>
              </a:rPr>
              <a:t>minimis</a:t>
            </a:r>
            <a:r>
              <a:rPr lang="pl-PL" sz="1400" dirty="0">
                <a:latin typeface="+mj-lt"/>
                <a:cs typeface="Arial" panose="020B0604020202020204" pitchFamily="34" charset="0"/>
              </a:rPr>
              <a:t> oraz/lub korzystał z pomocy publicznej na realizację danego przedsięwzięcia, to należy odpowiednio zaznaczyć pole „TAK”. W przypadku odpowiedzi twierdzącej należy podać wielkość uzyskanej kwoty. </a:t>
            </a:r>
          </a:p>
          <a:p>
            <a:pPr algn="just">
              <a:defRPr/>
            </a:pPr>
            <a:endParaRPr lang="pl-PL" sz="1600" dirty="0">
              <a:latin typeface="+mj-lt"/>
              <a:cs typeface="Arial" panose="020B0604020202020204" pitchFamily="34" charset="0"/>
            </a:endParaRPr>
          </a:p>
          <a:p>
            <a:pPr algn="just">
              <a:defRPr/>
            </a:pPr>
            <a:r>
              <a:rPr lang="pl-PL" sz="1600" b="1" u="sng" dirty="0">
                <a:latin typeface="+mj-lt"/>
                <a:cs typeface="Arial" panose="020B0604020202020204" pitchFamily="34" charset="0"/>
              </a:rPr>
              <a:t>2.7 Dane teleadresowe realizatora</a:t>
            </a: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 </a:t>
            </a:r>
            <a:r>
              <a:rPr lang="pl-PL" sz="1400" dirty="0">
                <a:latin typeface="+mj-lt"/>
                <a:cs typeface="Arial" panose="020B0604020202020204" pitchFamily="34" charset="0"/>
              </a:rPr>
              <a:t>przypadku, gdy projekt jest realizowany przez podmiot podległy wnioskodawcy, który nie posiada osobowości prawnej (tzw. realizatora) należy wskazać jego dane </a:t>
            </a:r>
            <a:r>
              <a:rPr lang="pl-PL" sz="1400" dirty="0" smtClean="0">
                <a:latin typeface="+mj-lt"/>
                <a:cs typeface="Arial" panose="020B0604020202020204" pitchFamily="34" charset="0"/>
              </a:rPr>
              <a:t>teleadresowe.</a:t>
            </a: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35</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3977257"/>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64793"/>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196752"/>
            <a:ext cx="8418512" cy="4308872"/>
          </a:xfrm>
          <a:prstGeom prst="rect">
            <a:avLst/>
          </a:prstGeom>
        </p:spPr>
        <p:txBody>
          <a:bodyPr>
            <a:spAutoFit/>
          </a:bodyPr>
          <a:lstStyle/>
          <a:p>
            <a:pPr algn="ctr">
              <a:defRPr/>
            </a:pPr>
            <a:r>
              <a:rPr lang="pl-PL" sz="1600" b="1" u="sng" dirty="0">
                <a:latin typeface="+mj-lt"/>
                <a:cs typeface="Arial" panose="020B0604020202020204" pitchFamily="34" charset="0"/>
              </a:rPr>
              <a:t>Sekcja III Informacje o projekcie</a:t>
            </a:r>
            <a:r>
              <a:rPr lang="pl-PL" sz="1600" b="1" u="sng" dirty="0" smtClean="0">
                <a:latin typeface="+mj-lt"/>
                <a:cs typeface="Arial" panose="020B0604020202020204" pitchFamily="34" charset="0"/>
              </a:rPr>
              <a:t>:</a:t>
            </a:r>
          </a:p>
          <a:p>
            <a:pPr algn="ctr">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3.1 Tytuł projektu</a:t>
            </a:r>
          </a:p>
          <a:p>
            <a:pPr algn="just">
              <a:defRPr/>
            </a:pPr>
            <a:r>
              <a:rPr lang="pl-PL" sz="1400" dirty="0" smtClean="0">
                <a:latin typeface="+mj-lt"/>
                <a:cs typeface="Arial" panose="020B0604020202020204" pitchFamily="34" charset="0"/>
              </a:rPr>
              <a:t>Tytuł </a:t>
            </a:r>
            <a:r>
              <a:rPr lang="pl-PL" sz="1400" dirty="0">
                <a:latin typeface="+mj-lt"/>
                <a:cs typeface="Arial" panose="020B0604020202020204" pitchFamily="34" charset="0"/>
              </a:rPr>
              <a:t>projektu powinien w sposób jasny identyfikować projekt. Musi być inny niż nazwa programu, osi priorytetowych, działań i poddziałań występujących w programie. Nie powinno się stosować jako pierwszego znaku w tytule projektu innych znaków, takich jak cudzysłów, myślnik, nawias, itp. Tytuł powinien stanowić krótką nazwę.</a:t>
            </a:r>
          </a:p>
          <a:p>
            <a:pPr algn="just">
              <a:defRPr/>
            </a:pPr>
            <a:r>
              <a:rPr lang="pl-PL" sz="1400" dirty="0">
                <a:latin typeface="+mj-lt"/>
                <a:cs typeface="Arial" panose="020B0604020202020204" pitchFamily="34" charset="0"/>
              </a:rPr>
              <a:t> </a:t>
            </a:r>
            <a:endParaRPr lang="pl-PL" sz="1600"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3.2 Okres realizacji projektu</a:t>
            </a:r>
          </a:p>
          <a:p>
            <a:pPr algn="just">
              <a:defRPr/>
            </a:pPr>
            <a:r>
              <a:rPr lang="pl-PL" sz="1400" dirty="0" smtClean="0">
                <a:latin typeface="+mj-lt"/>
                <a:cs typeface="Arial" panose="020B0604020202020204" pitchFamily="34" charset="0"/>
              </a:rPr>
              <a:t>Wnioskodawca </a:t>
            </a:r>
            <a:r>
              <a:rPr lang="pl-PL" sz="1400" dirty="0">
                <a:latin typeface="+mj-lt"/>
                <a:cs typeface="Arial" panose="020B0604020202020204" pitchFamily="34" charset="0"/>
              </a:rPr>
              <a:t>musi wskazać okres realizacji projektu poprzez wybór odpowiednich dat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z </a:t>
            </a:r>
            <a:r>
              <a:rPr lang="pl-PL" sz="1400" dirty="0">
                <a:latin typeface="+mj-lt"/>
                <a:cs typeface="Arial" panose="020B0604020202020204" pitchFamily="34" charset="0"/>
              </a:rPr>
              <a:t>kalendarza. Okres realizacji projektu jest okresem realizacji zarówno rzeczowym, jak </a:t>
            </a:r>
            <a:r>
              <a:rPr lang="pl-PL" sz="1400" dirty="0" smtClean="0">
                <a:latin typeface="+mj-lt"/>
                <a:cs typeface="Arial" panose="020B0604020202020204" pitchFamily="34" charset="0"/>
              </a:rPr>
              <a:t>i </a:t>
            </a:r>
            <a:r>
              <a:rPr lang="pl-PL" sz="1400" dirty="0">
                <a:latin typeface="+mj-lt"/>
                <a:cs typeface="Arial" panose="020B0604020202020204" pitchFamily="34" charset="0"/>
              </a:rPr>
              <a:t>finansowym.</a:t>
            </a:r>
          </a:p>
          <a:p>
            <a:pPr algn="just">
              <a:defRPr/>
            </a:pPr>
            <a:endParaRPr lang="pl-PL" sz="1400" b="1" dirty="0" smtClean="0">
              <a:latin typeface="+mj-lt"/>
              <a:cs typeface="Arial" panose="020B0604020202020204" pitchFamily="34" charset="0"/>
            </a:endParaRPr>
          </a:p>
          <a:p>
            <a:pPr algn="just">
              <a:defRPr/>
            </a:pPr>
            <a:r>
              <a:rPr lang="pl-PL" sz="1400" b="1" dirty="0" smtClean="0">
                <a:latin typeface="+mj-lt"/>
                <a:cs typeface="Arial" panose="020B0604020202020204" pitchFamily="34" charset="0"/>
              </a:rPr>
              <a:t>UWAGA</a:t>
            </a:r>
            <a:r>
              <a:rPr lang="pl-PL" sz="1400" b="1" dirty="0">
                <a:latin typeface="+mj-lt"/>
                <a:cs typeface="Arial" panose="020B0604020202020204" pitchFamily="34" charset="0"/>
              </a:rPr>
              <a:t>! </a:t>
            </a:r>
            <a:r>
              <a:rPr lang="pl-PL" sz="1400" dirty="0" smtClean="0">
                <a:latin typeface="+mj-lt"/>
                <a:cs typeface="Arial" panose="020B0604020202020204" pitchFamily="34" charset="0"/>
              </a:rPr>
              <a:t>Okres </a:t>
            </a:r>
            <a:r>
              <a:rPr lang="pl-PL" sz="1400" dirty="0">
                <a:latin typeface="+mj-lt"/>
                <a:cs typeface="Arial" panose="020B0604020202020204" pitchFamily="34" charset="0"/>
              </a:rPr>
              <a:t>pomiędzy planowanym terminem zakończenia rzeczowej realizacji projektu,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a </a:t>
            </a:r>
            <a:r>
              <a:rPr lang="pl-PL" sz="1400" dirty="0">
                <a:latin typeface="+mj-lt"/>
                <a:cs typeface="Arial" panose="020B0604020202020204" pitchFamily="34" charset="0"/>
              </a:rPr>
              <a:t>planowaną datą zakończenia finansowego nie może przekraczać 60 dni.</a:t>
            </a:r>
          </a:p>
          <a:p>
            <a:pPr algn="just">
              <a:defRPr/>
            </a:pPr>
            <a:endParaRPr lang="pl-PL" sz="1400" dirty="0">
              <a:latin typeface="+mj-lt"/>
              <a:cs typeface="Arial" panose="020B0604020202020204" pitchFamily="34" charset="0"/>
            </a:endParaRPr>
          </a:p>
          <a:p>
            <a:pPr algn="just">
              <a:defRPr/>
            </a:pPr>
            <a:r>
              <a:rPr lang="pl-PL" sz="1600" b="1" u="sng" dirty="0">
                <a:latin typeface="+mj-lt"/>
                <a:cs typeface="Arial" panose="020B0604020202020204" pitchFamily="34" charset="0"/>
              </a:rPr>
              <a:t>3.3 Krótki opis projektu</a:t>
            </a:r>
          </a:p>
          <a:p>
            <a:pPr algn="just">
              <a:defRPr/>
            </a:pPr>
            <a:r>
              <a:rPr lang="pl-PL" sz="1400" dirty="0" smtClean="0">
                <a:latin typeface="+mj-lt"/>
                <a:cs typeface="Arial" panose="020B0604020202020204" pitchFamily="34" charset="0"/>
              </a:rPr>
              <a:t>Należy </a:t>
            </a:r>
            <a:r>
              <a:rPr lang="pl-PL" sz="1400" dirty="0">
                <a:latin typeface="+mj-lt"/>
                <a:cs typeface="Arial" panose="020B0604020202020204" pitchFamily="34" charset="0"/>
              </a:rPr>
              <a:t>opisać, co będzie przedmiotem projektu. Należy wskazać uzasadnienie potrzeby realizacji projektu. Potrzebę realizacji projektu należy uzasadnić poprzez wskazanie konkretnego problemu/problemów, na który odpowiedź stanowi cel projektu.</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36</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606071"/>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756592"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576538"/>
            <a:ext cx="8715436" cy="3262432"/>
          </a:xfrm>
          <a:prstGeom prst="rect">
            <a:avLst/>
          </a:prstGeom>
        </p:spPr>
        <p:txBody>
          <a:bodyPr wrap="square">
            <a:spAutoFit/>
          </a:bodyPr>
          <a:lstStyle/>
          <a:p>
            <a:pPr algn="just">
              <a:defRPr/>
            </a:pPr>
            <a:endParaRPr lang="pl-PL" sz="1600" b="1" dirty="0" smtClean="0">
              <a:solidFill>
                <a:schemeClr val="accent6"/>
              </a:solidFill>
              <a:latin typeface="Calibri" panose="020F0502020204030204" pitchFamily="34" charset="0"/>
              <a:cs typeface="Times New Roman" panose="02020603050405020304" pitchFamily="18" charset="0"/>
            </a:endParaRPr>
          </a:p>
          <a:p>
            <a:pPr algn="just">
              <a:defRPr/>
            </a:pPr>
            <a:r>
              <a:rPr lang="pl-PL" sz="1600" b="1" u="sng" dirty="0" smtClean="0">
                <a:latin typeface="+mj-lt"/>
                <a:cs typeface="Arial" panose="020B0604020202020204" pitchFamily="34" charset="0"/>
              </a:rPr>
              <a:t>3.4 </a:t>
            </a:r>
            <a:r>
              <a:rPr lang="pl-PL" sz="1600" b="1" u="sng" dirty="0">
                <a:latin typeface="+mj-lt"/>
                <a:cs typeface="Arial" panose="020B0604020202020204" pitchFamily="34" charset="0"/>
              </a:rPr>
              <a:t>Cel realizacji projektu i jego wpływ na realizację celów RPO WO 2014 </a:t>
            </a:r>
            <a:r>
              <a:rPr lang="pl-PL" sz="1600" b="1" u="sng" dirty="0" smtClean="0">
                <a:latin typeface="+mj-lt"/>
                <a:cs typeface="Arial" panose="020B0604020202020204" pitchFamily="34" charset="0"/>
              </a:rPr>
              <a:t>2020</a:t>
            </a:r>
          </a:p>
          <a:p>
            <a:pPr algn="just">
              <a:defRPr/>
            </a:pPr>
            <a:endParaRPr lang="pl-PL" sz="1400" b="1"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Wnioskodawca musi </a:t>
            </a:r>
            <a:r>
              <a:rPr lang="pl-PL" sz="1400" dirty="0">
                <a:latin typeface="+mj-lt"/>
                <a:cs typeface="Arial" panose="020B0604020202020204" pitchFamily="34" charset="0"/>
              </a:rPr>
              <a:t>zdefiniować cel projektu odpowiadając przy tym na pytanie „czemu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komu ma służyć realizacja przedmiotowego projektu”. Opisując cel należy pamiętać, że pod tą definicją nie kryją się osiągnięte efekty rzeczowe. Cel projektu musi odpowiadać zakładanym rezultatom, które zostaną wygenerowane bezpośrednio po zakończeniu realizacji przedsięwzięć zaplanowanych </a:t>
            </a:r>
            <a:r>
              <a:rPr lang="pl-PL" sz="1400" dirty="0" smtClean="0">
                <a:latin typeface="+mj-lt"/>
                <a:cs typeface="Arial" panose="020B0604020202020204" pitchFamily="34" charset="0"/>
              </a:rPr>
              <a:t>w </a:t>
            </a:r>
            <a:r>
              <a:rPr lang="pl-PL" sz="1400" dirty="0">
                <a:latin typeface="+mj-lt"/>
                <a:cs typeface="Arial" panose="020B0604020202020204" pitchFamily="34" charset="0"/>
              </a:rPr>
              <a:t>projekcie. </a:t>
            </a:r>
            <a:endParaRPr lang="pl-PL" sz="1400" dirty="0" smtClean="0">
              <a:latin typeface="+mj-lt"/>
              <a:cs typeface="Arial" panose="020B0604020202020204" pitchFamily="34" charset="0"/>
            </a:endParaRPr>
          </a:p>
          <a:p>
            <a:pPr algn="just">
              <a:defRPr/>
            </a:pPr>
            <a:endParaRPr lang="pl-PL" sz="14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Cel </a:t>
            </a:r>
            <a:r>
              <a:rPr lang="pl-PL" sz="1400" dirty="0">
                <a:latin typeface="+mj-lt"/>
                <a:cs typeface="Arial" panose="020B0604020202020204" pitchFamily="34" charset="0"/>
              </a:rPr>
              <a:t>powinien charakteryzować się cechami zgodnymi z koncepcją </a:t>
            </a:r>
            <a:r>
              <a:rPr lang="pl-PL" sz="1400" dirty="0" smtClean="0">
                <a:latin typeface="+mj-lt"/>
                <a:cs typeface="Arial" panose="020B0604020202020204" pitchFamily="34" charset="0"/>
              </a:rPr>
              <a:t>SMART.</a:t>
            </a:r>
          </a:p>
          <a:p>
            <a:pPr algn="just">
              <a:defRPr/>
            </a:pPr>
            <a:endParaRPr lang="pl-PL" sz="1600" dirty="0" smtClean="0">
              <a:solidFill>
                <a:schemeClr val="accent6">
                  <a:lumMod val="75000"/>
                </a:schemeClr>
              </a:solidFill>
              <a:latin typeface="+mj-lt"/>
              <a:cs typeface="Arial" panose="020B0604020202020204" pitchFamily="34" charset="0"/>
            </a:endParaRPr>
          </a:p>
          <a:p>
            <a:pPr algn="just">
              <a:defRPr/>
            </a:pPr>
            <a:r>
              <a:rPr lang="pl-PL" sz="1600" b="1" dirty="0">
                <a:latin typeface="+mj-lt"/>
                <a:cs typeface="Arial" panose="020B0604020202020204" pitchFamily="34" charset="0"/>
              </a:rPr>
              <a:t>UWAGA</a:t>
            </a:r>
            <a:r>
              <a:rPr lang="pl-PL" sz="1600" b="1" dirty="0" smtClean="0">
                <a:latin typeface="+mj-lt"/>
                <a:cs typeface="Arial" panose="020B0604020202020204" pitchFamily="34" charset="0"/>
              </a:rPr>
              <a:t>! Cel powinien wynikać ze zdiagnozowanych problemów i być na nie odpowiedzią. Celem </a:t>
            </a:r>
            <a:r>
              <a:rPr lang="pl-PL" sz="1600" b="1" dirty="0">
                <a:latin typeface="+mj-lt"/>
                <a:cs typeface="Arial" panose="020B0604020202020204" pitchFamily="34" charset="0"/>
              </a:rPr>
              <a:t>nie powinien być środek do jego osiągnięcia (np. przeszkolenie…, objęcie </a:t>
            </a:r>
            <a:r>
              <a:rPr lang="pl-PL" sz="1600" b="1" dirty="0" smtClean="0">
                <a:latin typeface="+mj-lt"/>
                <a:cs typeface="Arial" panose="020B0604020202020204" pitchFamily="34" charset="0"/>
              </a:rPr>
              <a:t>wsparciem…).</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37</a:t>
            </a:fld>
            <a:endParaRPr lang="pl-PL" altLang="pl-PL"/>
          </a:p>
        </p:txBody>
      </p:sp>
      <p:pic>
        <p:nvPicPr>
          <p:cNvPr id="8"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419375"/>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62744"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196752"/>
            <a:ext cx="8715436" cy="1446550"/>
          </a:xfrm>
          <a:prstGeom prst="rect">
            <a:avLst/>
          </a:prstGeom>
        </p:spPr>
        <p:txBody>
          <a:bodyPr wrap="square">
            <a:spAutoFit/>
          </a:bodyPr>
          <a:lstStyle/>
          <a:p>
            <a:pPr algn="just">
              <a:defRPr/>
            </a:pPr>
            <a:r>
              <a:rPr lang="pl-PL" sz="1600" b="1" u="sng" dirty="0">
                <a:latin typeface="+mj-lt"/>
                <a:cs typeface="Arial" panose="020B0604020202020204" pitchFamily="34" charset="0"/>
              </a:rPr>
              <a:t>3.5 Opis grupy docelowej i uzasadnienie </a:t>
            </a:r>
            <a:r>
              <a:rPr lang="pl-PL" sz="1600" b="1" u="sng" dirty="0" smtClean="0">
                <a:latin typeface="+mj-lt"/>
                <a:cs typeface="Arial" panose="020B0604020202020204" pitchFamily="34" charset="0"/>
              </a:rPr>
              <a:t>wyboru</a:t>
            </a:r>
          </a:p>
          <a:p>
            <a:pPr algn="just">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400" dirty="0">
                <a:latin typeface="+mj-lt"/>
                <a:cs typeface="Arial" panose="020B0604020202020204" pitchFamily="34" charset="0"/>
              </a:rPr>
              <a:t>Należy opisać osoby i/lub instytucje, które objęte zostaną wsparciem w ramach projektu oraz uzasadnić – uwzględniając specyfikę objętej wsparciem grupy oraz założony cel projektu – wybór konkretnej grupy docelowej spośród wskazanych potencjalnych grup w SZOOP RPO WO 2014-2020 i w regulaminie konkursu. </a:t>
            </a:r>
          </a:p>
          <a:p>
            <a:pPr algn="just">
              <a:defRPr/>
            </a:pP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38</a:t>
            </a:fld>
            <a:endParaRPr lang="pl-PL" altLang="pl-PL"/>
          </a:p>
        </p:txBody>
      </p:sp>
      <p:pic>
        <p:nvPicPr>
          <p:cNvPr id="8"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180889"/>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570756"/>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3.6 </a:t>
            </a:r>
            <a:r>
              <a:rPr lang="pl-PL" sz="1600" b="1" u="sng" dirty="0">
                <a:latin typeface="+mj-lt"/>
                <a:cs typeface="Times New Roman" panose="02020603050405020304" pitchFamily="18" charset="0"/>
              </a:rPr>
              <a:t>Potencjał i doświadczenie wnioskodawcy</a:t>
            </a:r>
          </a:p>
          <a:p>
            <a:pPr algn="just">
              <a:defRPr/>
            </a:pPr>
            <a:r>
              <a:rPr lang="pl-PL" sz="1300" dirty="0">
                <a:latin typeface="+mj-lt"/>
                <a:cs typeface="Times New Roman" panose="02020603050405020304" pitchFamily="18" charset="0"/>
              </a:rPr>
              <a:t>W punkcie 3.6 wniosku o dofinansowanie projektu należy opisać, jakie jest doświadczenie wnioskodawcy </a:t>
            </a:r>
            <a:r>
              <a:rPr lang="pl-PL" sz="1300" dirty="0" smtClean="0">
                <a:latin typeface="+mj-lt"/>
                <a:cs typeface="Times New Roman" panose="02020603050405020304" pitchFamily="18" charset="0"/>
              </a:rPr>
              <a:t/>
            </a:r>
            <a:br>
              <a:rPr lang="pl-PL" sz="1300" dirty="0" smtClean="0">
                <a:latin typeface="+mj-lt"/>
                <a:cs typeface="Times New Roman" panose="02020603050405020304" pitchFamily="18" charset="0"/>
              </a:rPr>
            </a:br>
            <a:r>
              <a:rPr lang="pl-PL" sz="1300" dirty="0" smtClean="0">
                <a:latin typeface="+mj-lt"/>
                <a:cs typeface="Times New Roman" panose="02020603050405020304" pitchFamily="18" charset="0"/>
              </a:rPr>
              <a:t>i </a:t>
            </a:r>
            <a:r>
              <a:rPr lang="pl-PL" sz="1300" dirty="0">
                <a:latin typeface="+mj-lt"/>
                <a:cs typeface="Times New Roman" panose="02020603050405020304" pitchFamily="18" charset="0"/>
              </a:rPr>
              <a:t>partnera/ów (jeśli występują) przy realizacji projektów o podobnej tematyce/podobnym zakresie. Na podstawie punktu 3.6 sprawdzana jest wiarygodność projektodawcy, w tym przede wszystkim możliwość skutecznej  i płynnej realizacji projektu. </a:t>
            </a:r>
          </a:p>
          <a:p>
            <a:pPr algn="just">
              <a:defRPr/>
            </a:pPr>
            <a:endParaRPr lang="pl-PL" sz="1300" b="1" u="sng" dirty="0" smtClean="0">
              <a:solidFill>
                <a:schemeClr val="accent6">
                  <a:lumMod val="75000"/>
                </a:schemeClr>
              </a:solidFill>
              <a:latin typeface="+mj-lt"/>
              <a:cs typeface="Times New Roman" panose="02020603050405020304" pitchFamily="18" charset="0"/>
            </a:endParaRPr>
          </a:p>
          <a:p>
            <a:pPr algn="just">
              <a:defRPr/>
            </a:pPr>
            <a:r>
              <a:rPr lang="pl-PL" sz="1300" b="1" dirty="0" smtClean="0">
                <a:latin typeface="+mj-lt"/>
                <a:cs typeface="Times New Roman" panose="02020603050405020304" pitchFamily="18" charset="0"/>
              </a:rPr>
              <a:t>Informacje </a:t>
            </a:r>
            <a:r>
              <a:rPr lang="pl-PL" sz="1300" b="1" dirty="0">
                <a:latin typeface="+mj-lt"/>
                <a:cs typeface="Times New Roman" panose="02020603050405020304" pitchFamily="18" charset="0"/>
              </a:rPr>
              <a:t>niezbędne do wpisania w punkcie 3.6</a:t>
            </a:r>
            <a:r>
              <a:rPr lang="pl-PL" sz="1300" b="1" dirty="0" smtClean="0">
                <a:latin typeface="+mj-lt"/>
                <a:cs typeface="Times New Roman" panose="02020603050405020304" pitchFamily="18" charset="0"/>
              </a:rPr>
              <a:t>:</a:t>
            </a:r>
            <a:endParaRPr lang="pl-PL" sz="1300" b="1" dirty="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1. </a:t>
            </a:r>
            <a:r>
              <a:rPr lang="pl-PL" sz="1300" b="1" dirty="0" smtClean="0">
                <a:latin typeface="+mj-lt"/>
                <a:cs typeface="Times New Roman" panose="02020603050405020304" pitchFamily="18" charset="0"/>
              </a:rPr>
              <a:t>Roczny </a:t>
            </a:r>
            <a:r>
              <a:rPr lang="pl-PL" sz="1300" b="1" dirty="0">
                <a:latin typeface="+mj-lt"/>
                <a:cs typeface="Times New Roman" panose="02020603050405020304" pitchFamily="18" charset="0"/>
              </a:rPr>
              <a:t>obrót wnioskodawcy </a:t>
            </a:r>
            <a:r>
              <a:rPr lang="pl-PL" sz="1300" dirty="0">
                <a:latin typeface="+mj-lt"/>
                <a:cs typeface="Times New Roman" panose="02020603050405020304" pitchFamily="18" charset="0"/>
              </a:rPr>
              <a:t>i/lub partnera (o ile budżet projektu uwzględnia wydatki Partnera) jest równy lub wyższy od </a:t>
            </a:r>
            <a:r>
              <a:rPr lang="pl-PL" sz="1300" dirty="0" smtClean="0">
                <a:latin typeface="+mj-lt"/>
                <a:cs typeface="Times New Roman" panose="02020603050405020304" pitchFamily="18" charset="0"/>
              </a:rPr>
              <a:t>wydatków w </a:t>
            </a:r>
            <a:r>
              <a:rPr lang="pl-PL" sz="1300" dirty="0">
                <a:latin typeface="+mj-lt"/>
                <a:cs typeface="Times New Roman" panose="02020603050405020304" pitchFamily="18" charset="0"/>
              </a:rPr>
              <a:t>projekcie. W przypadku podmiotów nie prowadzących działalności gospodarczej i jednocześnie nie będących jednostkami sektora finansów publicznych należy wskazać przychody. W przypadku jednostek sektora finansów publicznych należy wskazać wydatki</a:t>
            </a:r>
            <a:r>
              <a:rPr lang="pl-PL" sz="1300" dirty="0" smtClean="0">
                <a:latin typeface="+mj-lt"/>
                <a:cs typeface="Times New Roman" panose="02020603050405020304" pitchFamily="18" charset="0"/>
              </a:rPr>
              <a:t>. </a:t>
            </a:r>
          </a:p>
          <a:p>
            <a:pPr algn="just">
              <a:defRPr/>
            </a:pPr>
            <a:r>
              <a:rPr lang="pl-PL" sz="1300" b="1" dirty="0" smtClean="0">
                <a:latin typeface="+mj-lt"/>
                <a:cs typeface="Times New Roman" panose="02020603050405020304" pitchFamily="18" charset="0"/>
              </a:rPr>
              <a:t>UWAGA!!! We wniosku muszą znaleźć się zapisy jednoznacznie wskazujące na obrót/przychód/wydatki. </a:t>
            </a:r>
            <a:br>
              <a:rPr lang="pl-PL" sz="1300" b="1" dirty="0" smtClean="0">
                <a:latin typeface="+mj-lt"/>
                <a:cs typeface="Times New Roman" panose="02020603050405020304" pitchFamily="18" charset="0"/>
              </a:rPr>
            </a:br>
            <a:endParaRPr lang="pl-PL" sz="1300" b="1" dirty="0" smtClean="0">
              <a:latin typeface="+mj-lt"/>
              <a:cs typeface="Times New Roman" panose="02020603050405020304" pitchFamily="18" charset="0"/>
            </a:endParaRPr>
          </a:p>
          <a:p>
            <a:pPr algn="just">
              <a:defRPr/>
            </a:pPr>
            <a:endParaRPr lang="pl-PL" sz="1300" b="1" dirty="0" smtClean="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2</a:t>
            </a:r>
            <a:r>
              <a:rPr lang="pl-PL" sz="1300" dirty="0">
                <a:latin typeface="+mj-lt"/>
                <a:cs typeface="Times New Roman" panose="02020603050405020304" pitchFamily="18" charset="0"/>
              </a:rPr>
              <a:t>. </a:t>
            </a:r>
            <a:r>
              <a:rPr lang="pl-PL" sz="1300" b="1" dirty="0">
                <a:latin typeface="+mj-lt"/>
                <a:cs typeface="Times New Roman" panose="02020603050405020304" pitchFamily="18" charset="0"/>
              </a:rPr>
              <a:t>Opis doświadczenia </a:t>
            </a:r>
            <a:r>
              <a:rPr lang="pl-PL" sz="1300" dirty="0">
                <a:latin typeface="+mj-lt"/>
                <a:cs typeface="Times New Roman" panose="02020603050405020304" pitchFamily="18" charset="0"/>
              </a:rPr>
              <a:t>uwzględniający dotychczasową działalność  wnioskodawcy i/lub partnerów </a:t>
            </a:r>
            <a:r>
              <a:rPr lang="pl-PL" sz="1300" dirty="0" smtClean="0">
                <a:latin typeface="+mj-lt"/>
                <a:cs typeface="Times New Roman" panose="02020603050405020304" pitchFamily="18" charset="0"/>
              </a:rPr>
              <a:t>z </a:t>
            </a:r>
            <a:r>
              <a:rPr lang="pl-PL" sz="1300" dirty="0">
                <a:latin typeface="+mj-lt"/>
                <a:cs typeface="Times New Roman" panose="02020603050405020304" pitchFamily="18" charset="0"/>
              </a:rPr>
              <a:t>uwzględnieniem dotychczasowej działalności:</a:t>
            </a:r>
          </a:p>
          <a:p>
            <a:pPr algn="just">
              <a:defRPr/>
            </a:pPr>
            <a:r>
              <a:rPr lang="pl-PL" sz="1300" dirty="0">
                <a:latin typeface="+mj-lt"/>
                <a:cs typeface="Times New Roman" panose="02020603050405020304" pitchFamily="18" charset="0"/>
              </a:rPr>
              <a:t>	- w obszarze merytorycznym wsparcia projektu (zakres tematyczny),</a:t>
            </a:r>
          </a:p>
          <a:p>
            <a:pPr algn="just">
              <a:defRPr/>
            </a:pPr>
            <a:r>
              <a:rPr lang="pl-PL" sz="1300" dirty="0">
                <a:latin typeface="+mj-lt"/>
                <a:cs typeface="Times New Roman" panose="02020603050405020304" pitchFamily="18" charset="0"/>
              </a:rPr>
              <a:t>	- na rzecz grupy docelowej,</a:t>
            </a:r>
          </a:p>
          <a:p>
            <a:pPr algn="just">
              <a:defRPr/>
            </a:pPr>
            <a:r>
              <a:rPr lang="pl-PL" sz="1300" dirty="0">
                <a:latin typeface="+mj-lt"/>
                <a:cs typeface="Times New Roman" panose="02020603050405020304" pitchFamily="18" charset="0"/>
              </a:rPr>
              <a:t>	- na określonym obszarze terytorialnym, na którym będzie realizowany projekt</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r>
              <a:rPr lang="pl-PL" sz="1300" dirty="0">
                <a:latin typeface="+mj-lt"/>
                <a:cs typeface="Times New Roman" panose="02020603050405020304" pitchFamily="18" charset="0"/>
              </a:rPr>
              <a:t> 3. </a:t>
            </a:r>
            <a:r>
              <a:rPr lang="pl-PL" sz="1300" b="1" dirty="0">
                <a:latin typeface="+mj-lt"/>
                <a:cs typeface="Times New Roman" panose="02020603050405020304" pitchFamily="18" charset="0"/>
              </a:rPr>
              <a:t>Opis potencjału </a:t>
            </a:r>
            <a:r>
              <a:rPr lang="pl-PL" sz="1300" dirty="0">
                <a:latin typeface="+mj-lt"/>
                <a:cs typeface="Times New Roman" panose="02020603050405020304" pitchFamily="18" charset="0"/>
              </a:rPr>
              <a:t>wnioskodawcy i/lub partnerów  w zakresie:</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zasobów finansowych, jakie wniesie do projektu wnioskodawca i/lub partnerzy,</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potencjału kadrowego wnioskodawcy i/lub partnerów  i sposobu jego wykorzystania w ramach projektu,</a:t>
            </a:r>
          </a:p>
          <a:p>
            <a:pPr algn="just">
              <a:defRPr/>
            </a:pPr>
            <a:r>
              <a:rPr lang="pl-PL" sz="1300" dirty="0">
                <a:latin typeface="+mj-lt"/>
                <a:cs typeface="Times New Roman" panose="02020603050405020304" pitchFamily="18" charset="0"/>
              </a:rPr>
              <a:t>	- potencjału technicznego w tym sprzęt i warunki lokalowe wnioskodawcy i/lub partnerów  oraz  sposoby jego  </a:t>
            </a:r>
          </a:p>
          <a:p>
            <a:pPr algn="just">
              <a:defRPr/>
            </a:pPr>
            <a:r>
              <a:rPr lang="pl-PL" sz="1300" dirty="0">
                <a:latin typeface="+mj-lt"/>
                <a:cs typeface="Times New Roman" panose="02020603050405020304" pitchFamily="18" charset="0"/>
              </a:rPr>
              <a:t>                             wykorzystania w ramach projektu</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endParaRPr lang="pl-PL" sz="1400" dirty="0" smtClean="0">
              <a:cs typeface="Arial" panose="020B0604020202020204" pitchFamily="34" charset="0"/>
            </a:endParaRPr>
          </a:p>
          <a:p>
            <a:pPr algn="ctr">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39</a:t>
            </a:fld>
            <a:endParaRPr lang="pl-PL" altLang="pl-PL" dirty="0"/>
          </a:p>
        </p:txBody>
      </p:sp>
    </p:spTree>
    <p:extLst>
      <p:ext uri="{BB962C8B-B14F-4D97-AF65-F5344CB8AC3E}">
        <p14:creationId xmlns:p14="http://schemas.microsoft.com/office/powerpoint/2010/main" val="371576474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831544"/>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Kwota przeznaczona na dofinansowanie projektów w konkursie</a:t>
            </a:r>
          </a:p>
          <a:p>
            <a:pPr algn="ctr"/>
            <a:endParaRPr lang="pl-PL" altLang="pl-PL" sz="1600" b="1" u="sng" dirty="0" smtClean="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just"/>
            <a:r>
              <a:rPr lang="pl-PL" sz="1600" dirty="0" smtClean="0">
                <a:latin typeface="Calibri" panose="020F0502020204030204" pitchFamily="34" charset="0"/>
                <a:cs typeface="Arial" panose="020B0604020202020204" pitchFamily="34" charset="0"/>
              </a:rPr>
              <a:t>Wartość </a:t>
            </a:r>
            <a:r>
              <a:rPr lang="pl-PL" sz="1600" dirty="0">
                <a:latin typeface="Calibri" panose="020F0502020204030204" pitchFamily="34" charset="0"/>
                <a:cs typeface="Arial" panose="020B0604020202020204" pitchFamily="34" charset="0"/>
              </a:rPr>
              <a:t>dofinansowania w ramach RPO WO 2014-2020 w ramach </a:t>
            </a:r>
            <a:r>
              <a:rPr lang="pl-PL" sz="1600" dirty="0" smtClean="0">
                <a:latin typeface="Calibri" panose="020F0502020204030204" pitchFamily="34" charset="0"/>
                <a:cs typeface="Arial" panose="020B0604020202020204" pitchFamily="34" charset="0"/>
              </a:rPr>
              <a:t>poddziałania </a:t>
            </a:r>
            <a:br>
              <a:rPr lang="pl-PL" sz="1600" dirty="0" smtClean="0">
                <a:latin typeface="Calibri" panose="020F0502020204030204" pitchFamily="34" charset="0"/>
                <a:cs typeface="Arial" panose="020B0604020202020204" pitchFamily="34" charset="0"/>
              </a:rPr>
            </a:br>
            <a:r>
              <a:rPr lang="pl-PL" sz="1600" dirty="0" smtClean="0">
                <a:latin typeface="Calibri" panose="020F0502020204030204" pitchFamily="34" charset="0"/>
                <a:cs typeface="Arial" panose="020B0604020202020204" pitchFamily="34" charset="0"/>
              </a:rPr>
              <a:t>9.1.1 </a:t>
            </a:r>
            <a:r>
              <a:rPr lang="pl-PL" sz="1600" i="1" dirty="0" smtClean="0">
                <a:latin typeface="Calibri" panose="020F0502020204030204" pitchFamily="34" charset="0"/>
                <a:cs typeface="Arial" panose="020B0604020202020204" pitchFamily="34" charset="0"/>
              </a:rPr>
              <a:t>Wsparcie kształcenia ogólnego </a:t>
            </a:r>
            <a:r>
              <a:rPr lang="pl-PL" sz="1600" dirty="0" smtClean="0">
                <a:latin typeface="Calibri" panose="020F0502020204030204" pitchFamily="34" charset="0"/>
                <a:cs typeface="Arial" panose="020B0604020202020204" pitchFamily="34" charset="0"/>
              </a:rPr>
              <a:t>wynosi </a:t>
            </a:r>
            <a:r>
              <a:rPr lang="pl-PL" sz="1600" dirty="0">
                <a:latin typeface="Calibri" panose="020F0502020204030204" pitchFamily="34" charset="0"/>
                <a:cs typeface="Arial" panose="020B0604020202020204" pitchFamily="34" charset="0"/>
              </a:rPr>
              <a:t>łącznie:  </a:t>
            </a:r>
            <a:r>
              <a:rPr lang="pl-PL" sz="1600" b="1" dirty="0" smtClean="0">
                <a:latin typeface="Calibri" panose="020F0502020204030204" pitchFamily="34" charset="0"/>
                <a:cs typeface="Arial" panose="020B0604020202020204" pitchFamily="34" charset="0"/>
              </a:rPr>
              <a:t>2 846 778,00 PLN</a:t>
            </a:r>
            <a:r>
              <a:rPr lang="pl-PL" sz="1600" dirty="0">
                <a:latin typeface="Calibri" panose="020F0502020204030204" pitchFamily="34" charset="0"/>
                <a:cs typeface="Arial" panose="020B0604020202020204" pitchFamily="34" charset="0"/>
              </a:rPr>
              <a:t>, w tym</a:t>
            </a:r>
            <a:r>
              <a:rPr lang="pl-PL" sz="1600" dirty="0" smtClean="0">
                <a:latin typeface="Calibri" panose="020F0502020204030204" pitchFamily="34" charset="0"/>
                <a:cs typeface="Arial" panose="020B0604020202020204" pitchFamily="34" charset="0"/>
              </a:rPr>
              <a:t>:</a:t>
            </a:r>
          </a:p>
          <a:p>
            <a:pPr algn="just"/>
            <a:endParaRPr lang="pl-PL" sz="1600" dirty="0">
              <a:latin typeface="Calibri" panose="020F0502020204030204" pitchFamily="34" charset="0"/>
            </a:endParaRPr>
          </a:p>
          <a:p>
            <a:pPr lvl="0" algn="just"/>
            <a:r>
              <a:rPr lang="pl-PL" sz="1600" b="1" dirty="0" smtClean="0">
                <a:latin typeface="Calibri" panose="020F0502020204030204" pitchFamily="34" charset="0"/>
              </a:rPr>
              <a:t>2 547 117,00 PLN </a:t>
            </a:r>
            <a:r>
              <a:rPr lang="pl-PL" sz="1600" dirty="0">
                <a:latin typeface="Calibri" panose="020F0502020204030204" pitchFamily="34" charset="0"/>
              </a:rPr>
              <a:t>pochodzące z </a:t>
            </a:r>
            <a:r>
              <a:rPr lang="pl-PL" sz="1600" dirty="0" smtClean="0">
                <a:latin typeface="Calibri" panose="020F0502020204030204" pitchFamily="34" charset="0"/>
              </a:rPr>
              <a:t>EFS</a:t>
            </a:r>
          </a:p>
          <a:p>
            <a:pPr lvl="0" algn="just"/>
            <a:endParaRPr lang="pl-PL" sz="1600" dirty="0">
              <a:latin typeface="Calibri" panose="020F0502020204030204" pitchFamily="34" charset="0"/>
            </a:endParaRPr>
          </a:p>
          <a:p>
            <a:pPr lvl="0" algn="just"/>
            <a:r>
              <a:rPr lang="pl-PL" sz="1600" b="1" dirty="0" smtClean="0">
                <a:latin typeface="Calibri" panose="020F0502020204030204" pitchFamily="34" charset="0"/>
              </a:rPr>
              <a:t> 299 661,00 PLN</a:t>
            </a:r>
            <a:r>
              <a:rPr lang="pl-PL" sz="1600" dirty="0" smtClean="0">
                <a:latin typeface="Calibri" panose="020F0502020204030204" pitchFamily="34" charset="0"/>
              </a:rPr>
              <a:t> </a:t>
            </a:r>
            <a:r>
              <a:rPr lang="pl-PL" sz="1600" dirty="0">
                <a:latin typeface="Calibri" panose="020F0502020204030204" pitchFamily="34" charset="0"/>
              </a:rPr>
              <a:t>pochodzące z Budżetu Państwa</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a:t>
            </a:fld>
            <a:endParaRPr lang="pl-PL" altLang="pl-PL"/>
          </a:p>
        </p:txBody>
      </p:sp>
      <p:sp>
        <p:nvSpPr>
          <p:cNvPr id="3" name="Rectangle 2"/>
          <p:cNvSpPr>
            <a:spLocks noChangeArrowheads="1"/>
          </p:cNvSpPr>
          <p:nvPr/>
        </p:nvSpPr>
        <p:spPr bwMode="auto">
          <a:xfrm>
            <a:off x="1475656" y="51320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409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5877005"/>
            <a:ext cx="57531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212236"/>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08324"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3293209"/>
          </a:xfrm>
          <a:prstGeom prst="rect">
            <a:avLst/>
          </a:prstGeom>
        </p:spPr>
        <p:txBody>
          <a:bodyPr wrap="square">
            <a:spAutoFit/>
          </a:bodyPr>
          <a:lstStyle/>
          <a:p>
            <a:pPr algn="just">
              <a:defRPr/>
            </a:pPr>
            <a:endParaRPr lang="pl-PL" sz="1600"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3.7 Miejsce realizacji projektu</a:t>
            </a:r>
          </a:p>
          <a:p>
            <a:pPr algn="just">
              <a:defRPr/>
            </a:pPr>
            <a:endParaRPr lang="pl-PL" sz="1600" b="1"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400" dirty="0" smtClean="0">
                <a:latin typeface="+mn-lt"/>
                <a:cs typeface="Times New Roman" panose="02020603050405020304" pitchFamily="18" charset="0"/>
              </a:rPr>
              <a:t>Miejsce realizacji to obszar</a:t>
            </a:r>
            <a:r>
              <a:rPr lang="pl-PL" sz="1400" dirty="0">
                <a:latin typeface="+mn-lt"/>
                <a:cs typeface="Times New Roman" panose="02020603050405020304" pitchFamily="18" charset="0"/>
              </a:rPr>
              <a:t>, </a:t>
            </a:r>
            <a:r>
              <a:rPr lang="pl-PL" sz="1400" dirty="0" smtClean="0">
                <a:latin typeface="+mn-lt"/>
                <a:cs typeface="Times New Roman" panose="02020603050405020304" pitchFamily="18" charset="0"/>
              </a:rPr>
              <a:t>z </a:t>
            </a:r>
            <a:r>
              <a:rPr lang="pl-PL" sz="1400" dirty="0">
                <a:latin typeface="+mn-lt"/>
                <a:cs typeface="Times New Roman" panose="02020603050405020304" pitchFamily="18" charset="0"/>
              </a:rPr>
              <a:t>którego pochodzić będą odbiorcy </a:t>
            </a:r>
            <a:r>
              <a:rPr lang="pl-PL" sz="1400" dirty="0" smtClean="0">
                <a:latin typeface="+mn-lt"/>
                <a:cs typeface="Times New Roman" panose="02020603050405020304" pitchFamily="18" charset="0"/>
              </a:rPr>
              <a:t>wsparcia- uczestnicy projektu.</a:t>
            </a:r>
            <a:endParaRPr lang="pl-PL" sz="1400" dirty="0">
              <a:latin typeface="+mn-lt"/>
              <a:cs typeface="Times New Roman" panose="02020603050405020304" pitchFamily="18" charset="0"/>
            </a:endParaRPr>
          </a:p>
          <a:p>
            <a:pPr algn="just">
              <a:defRPr/>
            </a:pPr>
            <a:r>
              <a:rPr lang="pl-PL" sz="1400" dirty="0">
                <a:latin typeface="+mn-lt"/>
                <a:cs typeface="Times New Roman" panose="02020603050405020304" pitchFamily="18" charset="0"/>
              </a:rPr>
              <a:t>Z rozwijalnej listy należy wybrać powiat, gminę oraz wpisać miejscowość. Natomiast pola dotyczące województwa, podregionu, subregionu zostaną wypełnione automatycznie przez generator wniosku</a:t>
            </a:r>
            <a:r>
              <a:rPr lang="pl-PL" sz="1400" b="1" dirty="0" smtClean="0">
                <a:latin typeface="+mn-lt"/>
                <a:cs typeface="Times New Roman" panose="02020603050405020304" pitchFamily="18" charset="0"/>
              </a:rPr>
              <a:t>.</a:t>
            </a:r>
          </a:p>
          <a:p>
            <a:pPr algn="just">
              <a:defRPr/>
            </a:pPr>
            <a:endParaRPr lang="pl-PL" sz="1400" b="1" dirty="0" smtClean="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400" b="1" dirty="0" smtClean="0">
                <a:latin typeface="+mn-lt"/>
                <a:cs typeface="Times New Roman" panose="02020603050405020304" pitchFamily="18" charset="0"/>
              </a:rPr>
              <a:t>UWAGA! Projekt może być realizowany wyłącznie na terenie województwa opolskiego</a:t>
            </a:r>
          </a:p>
          <a:p>
            <a:pPr algn="just">
              <a:defRPr/>
            </a:pPr>
            <a:endParaRPr lang="pl-PL" sz="1600" b="1" dirty="0" smtClean="0">
              <a:latin typeface="Calibri" panose="020F0502020204030204" pitchFamily="34" charset="0"/>
              <a:cs typeface="Times New Roman" panose="02020603050405020304" pitchFamily="18" charset="0"/>
            </a:endParaRPr>
          </a:p>
          <a:p>
            <a:pPr algn="just"/>
            <a:endParaRPr lang="pl-PL" sz="14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40</a:t>
            </a:fld>
            <a:endParaRPr lang="pl-PL" altLang="pl-PL"/>
          </a:p>
        </p:txBody>
      </p:sp>
      <p:pic>
        <p:nvPicPr>
          <p:cNvPr id="8"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0723698"/>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2492990"/>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3.8 Charakterystyka projektu</a:t>
            </a:r>
          </a:p>
          <a:p>
            <a:pPr algn="just">
              <a:defRPr/>
            </a:pPr>
            <a:endParaRPr lang="pl-PL" sz="1400" b="1" dirty="0" smtClean="0">
              <a:latin typeface="+mj-lt"/>
              <a:cs typeface="Times New Roman" panose="02020603050405020304" pitchFamily="18" charset="0"/>
            </a:endParaRPr>
          </a:p>
          <a:p>
            <a:pPr algn="just">
              <a:defRPr/>
            </a:pPr>
            <a:r>
              <a:rPr lang="pl-PL" sz="1400" b="1" dirty="0" smtClean="0">
                <a:latin typeface="+mj-lt"/>
                <a:cs typeface="Times New Roman" panose="02020603050405020304" pitchFamily="18" charset="0"/>
              </a:rPr>
              <a:t>Przedmiotem konkursu jest typ projektu</a:t>
            </a:r>
            <a:r>
              <a:rPr lang="pl-PL" sz="1600" b="1" dirty="0" smtClean="0">
                <a:latin typeface="+mj-lt"/>
                <a:cs typeface="Times New Roman" panose="02020603050405020304" pitchFamily="18" charset="0"/>
              </a:rPr>
              <a:t> wskazany w pkt. 2 Regulaminu konkursu</a:t>
            </a:r>
          </a:p>
          <a:p>
            <a:pPr algn="just">
              <a:defRPr/>
            </a:pPr>
            <a:endParaRPr lang="pl-PL" sz="1400" dirty="0">
              <a:latin typeface="+mn-lt"/>
              <a:cs typeface="Times New Roman" panose="02020603050405020304" pitchFamily="18" charset="0"/>
            </a:endParaRPr>
          </a:p>
          <a:p>
            <a:pPr>
              <a:defRPr/>
            </a:pPr>
            <a:r>
              <a:rPr lang="pl-PL" sz="1400" dirty="0" smtClean="0">
                <a:latin typeface="Calibri" panose="020F0502020204030204" pitchFamily="34" charset="0"/>
                <a:ea typeface="Calibri" panose="020F0502020204030204" pitchFamily="34" charset="0"/>
                <a:cs typeface="Times New Roman" panose="02020603050405020304" pitchFamily="18" charset="0"/>
              </a:rPr>
              <a:t>W </a:t>
            </a:r>
            <a:r>
              <a:rPr lang="pl-PL" sz="1400" dirty="0">
                <a:latin typeface="Calibri" panose="020F0502020204030204" pitchFamily="34" charset="0"/>
                <a:ea typeface="Calibri" panose="020F0502020204030204" pitchFamily="34" charset="0"/>
                <a:cs typeface="Times New Roman" panose="02020603050405020304" pitchFamily="18" charset="0"/>
              </a:rPr>
              <a:t>niniejszym punkcie należy wypełnić tabelę korzystając z rozwijalnej listy. </a:t>
            </a:r>
            <a:br>
              <a:rPr lang="pl-PL" sz="1400" dirty="0">
                <a:latin typeface="Calibri" panose="020F0502020204030204" pitchFamily="34" charset="0"/>
                <a:ea typeface="Calibri" panose="020F0502020204030204" pitchFamily="34" charset="0"/>
                <a:cs typeface="Times New Roman" panose="02020603050405020304" pitchFamily="18" charset="0"/>
              </a:rPr>
            </a:br>
            <a:r>
              <a:rPr lang="pl-PL" sz="1400" dirty="0">
                <a:latin typeface="Calibri" panose="020F0502020204030204" pitchFamily="34" charset="0"/>
                <a:ea typeface="Calibri" panose="020F0502020204030204" pitchFamily="34" charset="0"/>
                <a:cs typeface="Times New Roman" panose="02020603050405020304" pitchFamily="18" charset="0"/>
              </a:rPr>
              <a:t>W poszczególnych polach tj. typ projektu zgodnie z SZOOP, typ projektu dla celów SL2014, powiązanie ze strategiami, należy wybrać odpowiednie opcje. Pole dot. pomocy publicznej jest polem automatycznym wypełnianym na podstawie pkt. 5.1. Ponadto, gdy projekt będzie realizowany za pomocą instrumentów finansowych należy zaznaczyć odpowiedni kwadrat.</a:t>
            </a:r>
          </a:p>
          <a:p>
            <a:pPr algn="just"/>
            <a:endParaRPr lang="pl-PL" sz="12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41</a:t>
            </a:fld>
            <a:endParaRPr lang="pl-PL" altLang="pl-PL"/>
          </a:p>
        </p:txBody>
      </p:sp>
      <p:pic>
        <p:nvPicPr>
          <p:cNvPr id="10"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976789"/>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862870"/>
          </a:xfrm>
          <a:prstGeom prst="rect">
            <a:avLst/>
          </a:prstGeom>
        </p:spPr>
        <p:txBody>
          <a:bodyPr wrap="square">
            <a:spAutoFit/>
          </a:bodyPr>
          <a:lstStyle/>
          <a:p>
            <a:pPr algn="just">
              <a:defRPr/>
            </a:pPr>
            <a:r>
              <a:rPr lang="pl-PL" sz="1600" b="1" u="sng" dirty="0" smtClean="0">
                <a:latin typeface="+mn-lt"/>
                <a:cs typeface="Times New Roman" panose="02020603050405020304" pitchFamily="18" charset="0"/>
              </a:rPr>
              <a:t>3.9 Klasyfikacja projektu</a:t>
            </a:r>
          </a:p>
          <a:p>
            <a:pPr algn="just">
              <a:defRPr/>
            </a:pPr>
            <a:endParaRPr lang="pl-PL" sz="1400" b="1" dirty="0" smtClean="0">
              <a:latin typeface="+mn-lt"/>
              <a:cs typeface="Times New Roman" panose="02020603050405020304" pitchFamily="18" charset="0"/>
            </a:endParaRPr>
          </a:p>
          <a:p>
            <a:pPr algn="just">
              <a:defRPr/>
            </a:pPr>
            <a:r>
              <a:rPr lang="pl-PL" sz="1400" dirty="0">
                <a:latin typeface="Calibri" panose="020F0502020204030204" pitchFamily="34" charset="0"/>
                <a:cs typeface="Times New Roman" panose="02020603050405020304" pitchFamily="18" charset="0"/>
              </a:rPr>
              <a:t>Z rozwijalnej listy należy wybrać kolejno: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(dominujący) – </a:t>
            </a:r>
            <a:r>
              <a:rPr lang="pl-PL" sz="1400" b="1" i="1" dirty="0">
                <a:latin typeface="Calibri" panose="020F0502020204030204" pitchFamily="34" charset="0"/>
                <a:cs typeface="Times New Roman" panose="02020603050405020304" pitchFamily="18" charset="0"/>
              </a:rPr>
              <a:t>„</a:t>
            </a:r>
            <a:r>
              <a:rPr lang="pl-PL" sz="1400" b="1" i="1" dirty="0" smtClean="0">
                <a:latin typeface="Calibri" panose="020F0502020204030204" pitchFamily="34" charset="0"/>
                <a:cs typeface="Times New Roman" panose="02020603050405020304" pitchFamily="18" charset="0"/>
              </a:rPr>
              <a:t>118 Lepsze dopasowanie systemów kształcenia i szkolenia do potrzeb rynku pracy…”</a:t>
            </a:r>
            <a:r>
              <a:rPr lang="pl-PL" sz="1400"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(uzupełniający</a:t>
            </a:r>
            <a:r>
              <a:rPr lang="pl-PL" sz="1400" dirty="0" smtClean="0">
                <a:latin typeface="Calibri" panose="020F0502020204030204" pitchFamily="34" charset="0"/>
                <a:cs typeface="Times New Roman" panose="02020603050405020304" pitchFamily="18" charset="0"/>
              </a:rPr>
              <a:t>) zaznaczyć </a:t>
            </a:r>
            <a:r>
              <a:rPr lang="pl-PL" sz="1400" dirty="0">
                <a:latin typeface="Calibri" panose="020F0502020204030204" pitchFamily="34" charset="0"/>
                <a:cs typeface="Times New Roman" panose="02020603050405020304" pitchFamily="18" charset="0"/>
              </a:rPr>
              <a:t>kwadrat </a:t>
            </a:r>
            <a:r>
              <a:rPr lang="pl-PL" sz="1400" b="1" i="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formę finansowania – </a:t>
            </a:r>
            <a:r>
              <a:rPr lang="pl-PL" sz="1400" b="1" i="1" dirty="0" smtClean="0">
                <a:latin typeface="Calibri" panose="020F0502020204030204" pitchFamily="34" charset="0"/>
                <a:cs typeface="Times New Roman" panose="02020603050405020304" pitchFamily="18" charset="0"/>
              </a:rPr>
              <a:t>„01 Dotacja bezzwrotna”</a:t>
            </a:r>
            <a:r>
              <a:rPr lang="pl-PL" sz="1400"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typ </a:t>
            </a:r>
            <a:r>
              <a:rPr lang="pl-PL" sz="1400" dirty="0">
                <a:latin typeface="Calibri" panose="020F0502020204030204" pitchFamily="34" charset="0"/>
                <a:cs typeface="Times New Roman" panose="02020603050405020304" pitchFamily="18" charset="0"/>
              </a:rPr>
              <a:t>obszaru realizacji – </a:t>
            </a:r>
            <a:r>
              <a:rPr lang="pl-PL" sz="1400" b="1" i="1" dirty="0" smtClean="0">
                <a:latin typeface="Calibri" panose="020F0502020204030204" pitchFamily="34" charset="0"/>
                <a:cs typeface="Times New Roman" panose="02020603050405020304" pitchFamily="18" charset="0"/>
              </a:rPr>
              <a:t>„01 Duże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„02 Małe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„03 Obszary wiejskie”</a:t>
            </a:r>
            <a:r>
              <a:rPr lang="pl-PL" sz="1400" i="1"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a:t>
            </a:r>
            <a:r>
              <a:rPr lang="pl-PL" sz="1400" dirty="0" smtClean="0">
                <a:latin typeface="Calibri" panose="020F0502020204030204" pitchFamily="34" charset="0"/>
                <a:cs typeface="Times New Roman" panose="02020603050405020304" pitchFamily="18" charset="0"/>
              </a:rPr>
              <a:t>wdrażania,</a:t>
            </a:r>
            <a:endParaRPr lang="pl-PL" sz="1400" i="1" dirty="0" smtClean="0">
              <a:latin typeface="Calibri" panose="020F0502020204030204" pitchFamily="34" charset="0"/>
              <a:cs typeface="Times New Roman" panose="02020603050405020304" pitchFamily="18" charset="0"/>
            </a:endParaRP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rodzaj </a:t>
            </a:r>
            <a:r>
              <a:rPr lang="pl-PL" sz="1400" dirty="0">
                <a:latin typeface="Calibri" panose="020F0502020204030204" pitchFamily="34" charset="0"/>
                <a:cs typeface="Times New Roman" panose="02020603050405020304" pitchFamily="18" charset="0"/>
              </a:rPr>
              <a:t>działalności gospodarczej </a:t>
            </a:r>
            <a:r>
              <a:rPr lang="pl-PL" sz="1400" dirty="0" smtClean="0">
                <a:latin typeface="Calibri" panose="020F0502020204030204" pitchFamily="34" charset="0"/>
                <a:cs typeface="Times New Roman" panose="02020603050405020304" pitchFamily="18" charset="0"/>
              </a:rPr>
              <a:t>projektu,</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branże kluczowe,</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temat uzupełniający</a:t>
            </a:r>
            <a:r>
              <a:rPr lang="pl-PL" sz="1400" dirty="0">
                <a:latin typeface="Calibri" panose="020F0502020204030204" pitchFamily="34" charset="0"/>
                <a:cs typeface="Times New Roman" panose="02020603050405020304" pitchFamily="18" charset="0"/>
              </a:rPr>
              <a:t> </a:t>
            </a:r>
            <a:r>
              <a:rPr lang="pl-PL" sz="1400" dirty="0" smtClean="0">
                <a:latin typeface="Calibri" panose="020F0502020204030204" pitchFamily="34" charset="0"/>
                <a:cs typeface="Times New Roman" panose="02020603050405020304" pitchFamily="18" charset="0"/>
              </a:rPr>
              <a:t>(np. „08 Nie dotyczy”).</a:t>
            </a:r>
          </a:p>
          <a:p>
            <a:pPr algn="just">
              <a:defRPr/>
            </a:pPr>
            <a:endParaRPr lang="pl-PL" sz="1400" b="1" u="sng"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W </a:t>
            </a:r>
            <a:r>
              <a:rPr lang="pl-PL" sz="1400" b="1" dirty="0">
                <a:latin typeface="Calibri" panose="020F0502020204030204" pitchFamily="34" charset="0"/>
                <a:cs typeface="Times New Roman" panose="02020603050405020304" pitchFamily="18" charset="0"/>
              </a:rPr>
              <a:t>przypadku typu obszaru realizacji i tematu uzupełniającego należy wpisać typ i temat dominujący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projekcie. </a:t>
            </a:r>
            <a:endParaRPr lang="pl-PL" sz="1400" b="1" dirty="0" smtClean="0">
              <a:latin typeface="Calibri" panose="020F0502020204030204" pitchFamily="34" charset="0"/>
              <a:cs typeface="Times New Roman" panose="02020603050405020304" pitchFamily="18" charset="0"/>
            </a:endParaRPr>
          </a:p>
          <a:p>
            <a:pPr algn="just">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wdrażania należy wybrać z listy rozwijalnej zgodnie z tabelą 4 załącznika nr 1 Rozporządzenia Wykonawczego Komisji (UE) NR 215/2014 z dnia 7 marca 2014 r. Natomiast wskazany rodzaj działalności powinien być zgodny z tabelą 7 załącznika 1 ww. rozporządzenia. </a:t>
            </a:r>
            <a:endParaRPr lang="pl-PL" sz="1400" dirty="0" smtClean="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Dane</a:t>
            </a:r>
            <a:r>
              <a:rPr lang="pl-PL" sz="1400" b="1" dirty="0">
                <a:latin typeface="Calibri" panose="020F0502020204030204" pitchFamily="34" charset="0"/>
                <a:cs typeface="Times New Roman" panose="02020603050405020304" pitchFamily="18" charset="0"/>
              </a:rPr>
              <a:t>, </a:t>
            </a:r>
            <a:r>
              <a:rPr lang="pl-PL" sz="1400" b="1" dirty="0" smtClean="0">
                <a:latin typeface="Calibri" panose="020F0502020204030204" pitchFamily="34" charset="0"/>
                <a:cs typeface="Times New Roman" panose="02020603050405020304" pitchFamily="18" charset="0"/>
              </a:rPr>
              <a:t>o </a:t>
            </a:r>
            <a:r>
              <a:rPr lang="pl-PL" sz="1400" b="1" dirty="0">
                <a:latin typeface="Calibri" panose="020F0502020204030204" pitchFamily="34" charset="0"/>
                <a:cs typeface="Times New Roman" panose="02020603050405020304" pitchFamily="18" charset="0"/>
              </a:rPr>
              <a:t>których mowa powyżej</a:t>
            </a:r>
            <a:r>
              <a:rPr lang="pl-PL" sz="1400" b="1" dirty="0" smtClean="0">
                <a:latin typeface="Calibri" panose="020F0502020204030204" pitchFamily="34" charset="0"/>
                <a:cs typeface="Times New Roman" panose="02020603050405020304" pitchFamily="18" charset="0"/>
              </a:rPr>
              <a:t>, muszą być zgodne </a:t>
            </a:r>
            <a:r>
              <a:rPr lang="pl-PL" sz="1400" b="1" dirty="0">
                <a:latin typeface="Calibri" panose="020F0502020204030204" pitchFamily="34" charset="0"/>
                <a:cs typeface="Times New Roman" panose="02020603050405020304" pitchFamily="18" charset="0"/>
              </a:rPr>
              <a:t>z aktualnym stanem prawnym, wskazanym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dokumentach rejestrowych ujętych w pkt. 2.5 wniosku o dofinansowanie projektu</a:t>
            </a:r>
            <a:r>
              <a:rPr lang="pl-PL" sz="1400" b="1" dirty="0" smtClean="0">
                <a:latin typeface="Calibri" panose="020F0502020204030204" pitchFamily="34" charset="0"/>
                <a:cs typeface="Times New Roman" panose="02020603050405020304" pitchFamily="18" charset="0"/>
              </a:rPr>
              <a:t>.</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42</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446150"/>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770537"/>
          </a:xfrm>
          <a:prstGeom prst="rect">
            <a:avLst/>
          </a:prstGeom>
        </p:spPr>
        <p:txBody>
          <a:bodyPr wrap="square">
            <a:spAutoFit/>
          </a:bodyPr>
          <a:lstStyle/>
          <a:p>
            <a:pPr lvl="0" algn="just">
              <a:defRPr/>
            </a:pPr>
            <a:r>
              <a:rPr lang="pl-PL" sz="1600" b="1" u="sng" dirty="0" smtClean="0">
                <a:latin typeface="+mn-lt"/>
                <a:cs typeface="Times New Roman" panose="02020603050405020304" pitchFamily="18" charset="0"/>
              </a:rPr>
              <a:t>3.10 </a:t>
            </a:r>
            <a:r>
              <a:rPr lang="pl-PL" sz="1600" b="1" u="sng" dirty="0">
                <a:latin typeface="+mn-lt"/>
                <a:cs typeface="Times New Roman" panose="02020603050405020304" pitchFamily="18" charset="0"/>
              </a:rPr>
              <a:t>Identyfikacja projektów komplementarnych i efektów </a:t>
            </a:r>
            <a:r>
              <a:rPr lang="pl-PL" sz="1600" b="1" u="sng" dirty="0" smtClean="0">
                <a:latin typeface="+mn-lt"/>
                <a:cs typeface="Times New Roman" panose="02020603050405020304" pitchFamily="18" charset="0"/>
              </a:rPr>
              <a:t>synergii</a:t>
            </a:r>
          </a:p>
          <a:p>
            <a:pPr lvl="0" algn="just">
              <a:defRPr/>
            </a:pPr>
            <a:endParaRPr lang="pl-PL" sz="1600" b="1" u="sng" dirty="0">
              <a:solidFill>
                <a:prstClr val="black"/>
              </a:solidFill>
              <a:latin typeface="+mn-lt"/>
              <a:cs typeface="Times New Roman" panose="02020603050405020304" pitchFamily="18" charset="0"/>
            </a:endParaRPr>
          </a:p>
          <a:p>
            <a:pPr lvl="0" algn="just">
              <a:defRPr/>
            </a:pPr>
            <a:r>
              <a:rPr lang="pl-PL" sz="1400" dirty="0" smtClean="0">
                <a:solidFill>
                  <a:prstClr val="black"/>
                </a:solidFill>
                <a:latin typeface="Calibri" panose="020F0502020204030204" pitchFamily="34" charset="0"/>
                <a:cs typeface="Times New Roman" panose="02020603050405020304" pitchFamily="18" charset="0"/>
              </a:rPr>
              <a:t>Projekt zgłaszany do wsparcia może być elementem realizacji szerszego przedsięwzięcia, jak również pozostawać </a:t>
            </a:r>
            <a:br>
              <a:rPr lang="pl-PL" sz="1400" dirty="0" smtClean="0">
                <a:solidFill>
                  <a:prstClr val="black"/>
                </a:solidFill>
                <a:latin typeface="Calibri" panose="020F0502020204030204" pitchFamily="34" charset="0"/>
                <a:cs typeface="Times New Roman" panose="02020603050405020304" pitchFamily="18" charset="0"/>
              </a:rPr>
            </a:br>
            <a:r>
              <a:rPr lang="pl-PL" sz="1400" dirty="0" smtClean="0">
                <a:solidFill>
                  <a:prstClr val="black"/>
                </a:solidFill>
                <a:latin typeface="Calibri" panose="020F0502020204030204" pitchFamily="34" charset="0"/>
                <a:cs typeface="Times New Roman" panose="02020603050405020304" pitchFamily="18" charset="0"/>
              </a:rPr>
              <a:t>w związku z realizacją innych projektów. </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wskazać projekty powiązane logicznie i tematycznie z innymi realizowanymi / zrealizowanymi </a:t>
            </a:r>
            <a:r>
              <a:rPr lang="pl-PL" sz="1400" dirty="0" smtClean="0">
                <a:solidFill>
                  <a:prstClr val="black"/>
                </a:solidFill>
                <a:latin typeface="Calibri" panose="020F0502020204030204" pitchFamily="34" charset="0"/>
                <a:cs typeface="Times New Roman" panose="02020603050405020304" pitchFamily="18" charset="0"/>
              </a:rPr>
              <a:t>projektami.</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W </a:t>
            </a:r>
            <a:r>
              <a:rPr lang="pl-PL" sz="1400" dirty="0">
                <a:solidFill>
                  <a:prstClr val="black"/>
                </a:solidFill>
                <a:latin typeface="Calibri" panose="020F0502020204030204" pitchFamily="34" charset="0"/>
                <a:cs typeface="Times New Roman" panose="02020603050405020304" pitchFamily="18" charset="0"/>
              </a:rPr>
              <a:t>polu </a:t>
            </a:r>
            <a:r>
              <a:rPr lang="pl-PL" sz="1400" i="1" dirty="0">
                <a:solidFill>
                  <a:prstClr val="black"/>
                </a:solidFill>
                <a:latin typeface="Calibri" panose="020F0502020204030204" pitchFamily="34" charset="0"/>
                <a:cs typeface="Times New Roman" panose="02020603050405020304" pitchFamily="18" charset="0"/>
              </a:rPr>
              <a:t>Dane o projekcie </a:t>
            </a:r>
            <a:r>
              <a:rPr lang="pl-PL" sz="1400" dirty="0">
                <a:solidFill>
                  <a:prstClr val="black"/>
                </a:solidFill>
                <a:latin typeface="Calibri" panose="020F0502020204030204" pitchFamily="34" charset="0"/>
                <a:cs typeface="Times New Roman" panose="02020603050405020304" pitchFamily="18" charset="0"/>
              </a:rPr>
              <a:t>należy wpisać nazwę programu, z którego projekt otrzymał dofinansowanie, wartość całkowitą projektu, wartość dofinansowania oraz okres realizacji. Natomiast w polu </a:t>
            </a:r>
            <a:r>
              <a:rPr lang="pl-PL" sz="1400" i="1" dirty="0">
                <a:solidFill>
                  <a:prstClr val="black"/>
                </a:solidFill>
                <a:latin typeface="Calibri" panose="020F0502020204030204" pitchFamily="34" charset="0"/>
                <a:cs typeface="Times New Roman" panose="02020603050405020304" pitchFamily="18" charset="0"/>
              </a:rPr>
              <a:t>Opis powiązania </a:t>
            </a:r>
            <a:r>
              <a:rPr lang="pl-PL" sz="1400" dirty="0">
                <a:solidFill>
                  <a:prstClr val="black"/>
                </a:solidFill>
                <a:latin typeface="Calibri" panose="020F0502020204030204" pitchFamily="34" charset="0"/>
                <a:cs typeface="Times New Roman" panose="02020603050405020304" pitchFamily="18" charset="0"/>
              </a:rPr>
              <a:t>należy ująć najważniejsze rezultaty i rozwiązania wypracowane w ramach </a:t>
            </a:r>
            <a:r>
              <a:rPr lang="pl-PL" sz="1400" dirty="0" smtClean="0">
                <a:solidFill>
                  <a:prstClr val="black"/>
                </a:solidFill>
                <a:latin typeface="Calibri" panose="020F0502020204030204" pitchFamily="34" charset="0"/>
                <a:cs typeface="Times New Roman" panose="02020603050405020304" pitchFamily="18" charset="0"/>
              </a:rPr>
              <a:t>projektu </a:t>
            </a:r>
            <a:r>
              <a:rPr lang="pl-PL" sz="1400" dirty="0">
                <a:solidFill>
                  <a:prstClr val="black"/>
                </a:solidFill>
                <a:latin typeface="Calibri" panose="020F0502020204030204" pitchFamily="34" charset="0"/>
                <a:cs typeface="Times New Roman" panose="02020603050405020304" pitchFamily="18" charset="0"/>
              </a:rPr>
              <a:t>komplementarnego. W kolejnej kolumnie należy wpisać planowany efekt </a:t>
            </a:r>
            <a:r>
              <a:rPr lang="pl-PL" sz="1400" dirty="0" smtClean="0">
                <a:solidFill>
                  <a:prstClr val="black"/>
                </a:solidFill>
                <a:latin typeface="Calibri" panose="020F0502020204030204" pitchFamily="34" charset="0"/>
                <a:cs typeface="Times New Roman" panose="02020603050405020304" pitchFamily="18" charset="0"/>
              </a:rPr>
              <a:t>synergii </a:t>
            </a:r>
            <a:r>
              <a:rPr lang="pl-PL" sz="1400" dirty="0">
                <a:solidFill>
                  <a:prstClr val="black"/>
                </a:solidFill>
                <a:latin typeface="Calibri" panose="020F0502020204030204" pitchFamily="34" charset="0"/>
                <a:cs typeface="Times New Roman" panose="02020603050405020304" pitchFamily="18" charset="0"/>
              </a:rPr>
              <a:t>natomiast w polu </a:t>
            </a:r>
            <a:r>
              <a:rPr lang="pl-PL" sz="1400" i="1" dirty="0" smtClean="0">
                <a:solidFill>
                  <a:prstClr val="black"/>
                </a:solidFill>
                <a:latin typeface="Calibri" panose="020F0502020204030204" pitchFamily="34" charset="0"/>
                <a:cs typeface="Times New Roman" panose="02020603050405020304" pitchFamily="18" charset="0"/>
              </a:rPr>
              <a:t>Typ i zakres komplementarności </a:t>
            </a: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z listy rozwijalnej wybrać właściwe opcje. Wnioskodawca może podać kilka projektów, z którymi powiązany jest projekt zgłaszany do wsparcia</a:t>
            </a:r>
            <a:r>
              <a:rPr lang="pl-PL" sz="1400" dirty="0" smtClean="0">
                <a:solidFill>
                  <a:prstClr val="black"/>
                </a:solidFill>
                <a:latin typeface="Calibri" panose="020F0502020204030204" pitchFamily="34" charset="0"/>
                <a:cs typeface="Times New Roman" panose="02020603050405020304" pitchFamily="18" charset="0"/>
              </a:rPr>
              <a:t>.</a:t>
            </a:r>
            <a:endParaRPr lang="pl-PL" sz="1400" b="1" dirty="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3.11 Promocja projektu</a:t>
            </a:r>
          </a:p>
          <a:p>
            <a:pPr algn="just">
              <a:defRPr/>
            </a:pPr>
            <a:r>
              <a:rPr lang="pl-PL" sz="1400" dirty="0" smtClean="0">
                <a:latin typeface="Calibri" panose="020F0502020204030204" pitchFamily="34" charset="0"/>
                <a:cs typeface="Times New Roman" panose="02020603050405020304" pitchFamily="18" charset="0"/>
              </a:rPr>
              <a:t>Działania informacyjne i promocyjne muszą być realizowane zgodnie z </a:t>
            </a:r>
            <a:r>
              <a:rPr lang="pl-PL" sz="1400" i="1" dirty="0" smtClean="0">
                <a:latin typeface="Calibri" panose="020F0502020204030204" pitchFamily="34" charset="0"/>
                <a:cs typeface="Times New Roman" panose="02020603050405020304" pitchFamily="18" charset="0"/>
              </a:rPr>
              <a:t>Wytycznymi w zakresie informacji i promocji programów operacyjnych polityki spójności na lata 2014-2020.  </a:t>
            </a:r>
          </a:p>
          <a:p>
            <a:pPr algn="just">
              <a:defRPr/>
            </a:pPr>
            <a:endParaRPr lang="pl-PL" sz="1400" i="1" dirty="0" smtClean="0">
              <a:latin typeface="Calibri" panose="020F0502020204030204" pitchFamily="34" charset="0"/>
              <a:cs typeface="Times New Roman" panose="02020603050405020304" pitchFamily="18" charset="0"/>
            </a:endParaRPr>
          </a:p>
          <a:p>
            <a:pPr algn="just">
              <a:defRPr/>
            </a:pPr>
            <a:r>
              <a:rPr lang="pl-PL" sz="1400" b="1" u="sng" dirty="0" smtClean="0">
                <a:latin typeface="Calibri" panose="020F0502020204030204" pitchFamily="34" charset="0"/>
                <a:cs typeface="Times New Roman" panose="02020603050405020304" pitchFamily="18" charset="0"/>
              </a:rPr>
              <a:t>Wydatki związane z promocją projektu ponoszone są wyłącznie w ramach kosztów pośrednich.</a:t>
            </a:r>
          </a:p>
          <a:p>
            <a:pPr algn="just">
              <a:defRPr/>
            </a:pPr>
            <a:endParaRPr lang="pl-PL" sz="1600" u="sng" dirty="0" smtClean="0">
              <a:solidFill>
                <a:schemeClr val="accent6">
                  <a:lumMod val="75000"/>
                </a:schemeClr>
              </a:solidFill>
              <a:latin typeface="Calibri" panose="020F0502020204030204" pitchFamily="34" charset="0"/>
              <a:cs typeface="Times New Roman" panose="02020603050405020304" pitchFamily="18" charset="0"/>
            </a:endParaRPr>
          </a:p>
          <a:p>
            <a:pPr algn="just">
              <a:defRPr/>
            </a:pPr>
            <a:r>
              <a:rPr lang="pl-PL" sz="1600" b="1" u="sng" dirty="0" smtClean="0">
                <a:latin typeface="Calibri" panose="020F0502020204030204" pitchFamily="34" charset="0"/>
                <a:cs typeface="Times New Roman" panose="02020603050405020304" pitchFamily="18" charset="0"/>
              </a:rPr>
              <a:t>3.12 Informacja na temat realizacji usług finansowanych poza Funduszem Pracy</a:t>
            </a:r>
          </a:p>
          <a:p>
            <a:pPr algn="just">
              <a:defRPr/>
            </a:pPr>
            <a:r>
              <a:rPr lang="pl-PL" sz="1400" dirty="0" smtClean="0">
                <a:latin typeface="Calibri" panose="020F0502020204030204" pitchFamily="34" charset="0"/>
                <a:cs typeface="Times New Roman" panose="02020603050405020304" pitchFamily="18" charset="0"/>
              </a:rPr>
              <a:t>Należy wpisać „</a:t>
            </a:r>
            <a:r>
              <a:rPr lang="pl-PL" sz="1400" b="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43</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55195"/>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216539"/>
          </a:xfrm>
          <a:prstGeom prst="rect">
            <a:avLst/>
          </a:prstGeom>
        </p:spPr>
        <p:txBody>
          <a:bodyPr wrap="square">
            <a:spAutoFit/>
          </a:bodyPr>
          <a:lstStyle/>
          <a:p>
            <a:pPr algn="ctr">
              <a:defRPr/>
            </a:pPr>
            <a:r>
              <a:rPr lang="pl-PL" sz="1600" b="1" u="sng" dirty="0" smtClean="0">
                <a:latin typeface="+mj-lt"/>
                <a:cs typeface="Times New Roman" panose="02020603050405020304" pitchFamily="18" charset="0"/>
              </a:rPr>
              <a:t>Sekcja IV Lista </a:t>
            </a:r>
            <a:r>
              <a:rPr lang="pl-PL" sz="1600" b="1" u="sng" dirty="0">
                <a:latin typeface="+mj-lt"/>
                <a:cs typeface="Times New Roman" panose="02020603050405020304" pitchFamily="18" charset="0"/>
              </a:rPr>
              <a:t>mierzalnych wskaźników </a:t>
            </a:r>
            <a:r>
              <a:rPr lang="pl-PL" sz="1600" b="1" u="sng" dirty="0" smtClean="0">
                <a:latin typeface="+mj-lt"/>
                <a:cs typeface="Times New Roman" panose="02020603050405020304" pitchFamily="18" charset="0"/>
              </a:rPr>
              <a:t>projektu</a:t>
            </a:r>
            <a:endParaRPr lang="pl-PL" sz="1600" u="sng" dirty="0">
              <a:latin typeface="+mj-lt"/>
              <a:cs typeface="Times New Roman" panose="02020603050405020304" pitchFamily="18" charset="0"/>
            </a:endParaRPr>
          </a:p>
          <a:p>
            <a:pPr algn="just">
              <a:defRPr/>
            </a:pPr>
            <a:endParaRPr lang="pl-PL" sz="1400" dirty="0" smtClean="0">
              <a:latin typeface="Calibri" panose="020F0502020204030204" pitchFamily="34" charset="0"/>
              <a:cs typeface="Times New Roman" panose="02020603050405020304" pitchFamily="18" charset="0"/>
            </a:endParaRPr>
          </a:p>
          <a:p>
            <a:pPr algn="just">
              <a:defRPr/>
            </a:pPr>
            <a:r>
              <a:rPr lang="pl-PL" sz="1600" b="1" u="sng" dirty="0">
                <a:latin typeface="Calibri" panose="020F0502020204030204" pitchFamily="34" charset="0"/>
                <a:cs typeface="Times New Roman" panose="02020603050405020304" pitchFamily="18" charset="0"/>
              </a:rPr>
              <a:t>4.1 </a:t>
            </a:r>
            <a:r>
              <a:rPr lang="pl-PL" sz="1600" b="1" u="sng" dirty="0" smtClean="0">
                <a:latin typeface="Calibri" panose="020F0502020204030204" pitchFamily="34" charset="0"/>
                <a:cs typeface="Times New Roman" panose="02020603050405020304" pitchFamily="18" charset="0"/>
              </a:rPr>
              <a:t>Wskaźniki </a:t>
            </a:r>
            <a:r>
              <a:rPr lang="pl-PL" sz="1600" b="1" u="sng" dirty="0">
                <a:latin typeface="Calibri" panose="020F0502020204030204" pitchFamily="34" charset="0"/>
                <a:cs typeface="Times New Roman" panose="02020603050405020304" pitchFamily="18" charset="0"/>
              </a:rPr>
              <a:t>kluczowe oraz 4.2 Wskaźniki specyficzne dla </a:t>
            </a:r>
            <a:r>
              <a:rPr lang="pl-PL" sz="1600" b="1" u="sng" dirty="0" smtClean="0">
                <a:latin typeface="Calibri" panose="020F0502020204030204" pitchFamily="34" charset="0"/>
                <a:cs typeface="Times New Roman" panose="02020603050405020304" pitchFamily="18" charset="0"/>
              </a:rPr>
              <a:t>programu</a:t>
            </a:r>
          </a:p>
          <a:p>
            <a:pPr algn="just">
              <a:defRPr/>
            </a:pPr>
            <a:r>
              <a:rPr lang="pl-PL" sz="1400" dirty="0" smtClean="0">
                <a:latin typeface="Calibri" panose="020F0502020204030204" pitchFamily="34" charset="0"/>
                <a:cs typeface="Times New Roman" panose="02020603050405020304" pitchFamily="18" charset="0"/>
              </a:rPr>
              <a:t>UWAGA! Wnioskodawca </a:t>
            </a:r>
            <a:r>
              <a:rPr lang="pl-PL" sz="1400" dirty="0">
                <a:latin typeface="Calibri" panose="020F0502020204030204" pitchFamily="34" charset="0"/>
                <a:cs typeface="Times New Roman" panose="02020603050405020304" pitchFamily="18" charset="0"/>
              </a:rPr>
              <a:t>zobligowany jest do wskazania we wniosku o dofinansowanie wszystkich wskaźników </a:t>
            </a:r>
            <a:r>
              <a:rPr lang="pl-PL" sz="1400" dirty="0" smtClean="0">
                <a:latin typeface="Calibri" panose="020F0502020204030204" pitchFamily="34" charset="0"/>
                <a:cs typeface="Times New Roman" panose="02020603050405020304" pitchFamily="18" charset="0"/>
              </a:rPr>
              <a:t>horyzontalnych.</a:t>
            </a:r>
          </a:p>
          <a:p>
            <a:pPr algn="just"/>
            <a:r>
              <a:rPr lang="pl-PL" sz="1400" b="1" dirty="0" smtClean="0"/>
              <a:t>Wskaźniki </a:t>
            </a:r>
            <a:r>
              <a:rPr lang="pl-PL" sz="1400" b="1" dirty="0"/>
              <a:t>horyzontalne</a:t>
            </a:r>
          </a:p>
          <a:p>
            <a:pPr marL="457200" indent="-457200" algn="just">
              <a:buFont typeface="+mj-lt"/>
              <a:buAutoNum type="arabicPeriod"/>
            </a:pPr>
            <a:r>
              <a:rPr lang="pl-PL" sz="1400" dirty="0" smtClean="0">
                <a:latin typeface="Calibri" panose="020F0502020204030204" pitchFamily="34" charset="0"/>
              </a:rPr>
              <a:t>Liczba </a:t>
            </a:r>
            <a:r>
              <a:rPr lang="pl-PL" sz="1400" dirty="0">
                <a:latin typeface="Calibri" panose="020F0502020204030204" pitchFamily="34" charset="0"/>
              </a:rPr>
              <a:t>obiektów dostosowanych do potrzeb osób z niepełnosprawnościami</a:t>
            </a:r>
          </a:p>
          <a:p>
            <a:pPr marL="457200" indent="-457200" algn="just">
              <a:buFont typeface="+mj-lt"/>
              <a:buAutoNum type="arabicPeriod"/>
            </a:pPr>
            <a:r>
              <a:rPr lang="pl-PL" sz="1400" dirty="0">
                <a:latin typeface="Calibri" panose="020F0502020204030204" pitchFamily="34" charset="0"/>
              </a:rPr>
              <a:t>Liczba osób objętych szkoleniami / doradztwem w zakresie kompetencji cyfrowych</a:t>
            </a:r>
          </a:p>
          <a:p>
            <a:pPr algn="just"/>
            <a:r>
              <a:rPr lang="pl-PL" altLang="pl-PL" sz="1400" dirty="0">
                <a:latin typeface="Calibri" panose="020F0502020204030204" pitchFamily="34" charset="0"/>
                <a:cs typeface="Arial" panose="020B0604020202020204" pitchFamily="34" charset="0"/>
              </a:rPr>
              <a:t>2a.</a:t>
            </a:r>
            <a:r>
              <a:rPr lang="pl-PL" sz="1400" dirty="0">
                <a:latin typeface="Calibri" panose="020F0502020204030204" pitchFamily="34" charset="0"/>
              </a:rPr>
              <a:t>      Liczba osób objętych szkoleniami / doradztwem w zakresie kompetencji cyfrowych - kobiety</a:t>
            </a:r>
          </a:p>
          <a:p>
            <a:pPr algn="just"/>
            <a:r>
              <a:rPr lang="pl-PL" altLang="pl-PL" sz="1400" dirty="0">
                <a:latin typeface="Calibri" panose="020F0502020204030204" pitchFamily="34" charset="0"/>
                <a:cs typeface="Arial" panose="020B0604020202020204" pitchFamily="34" charset="0"/>
              </a:rPr>
              <a:t>2b.     </a:t>
            </a:r>
            <a:r>
              <a:rPr lang="pl-PL" sz="1400" dirty="0">
                <a:latin typeface="Calibri" panose="020F0502020204030204" pitchFamily="34" charset="0"/>
              </a:rPr>
              <a:t> Liczba osób objętych szkoleniami / doradztwem w zakresie kompetencji cyfrowych – mężczyźni</a:t>
            </a:r>
          </a:p>
          <a:p>
            <a:pPr marL="342900" indent="-342900" algn="just">
              <a:buFont typeface="+mj-lt"/>
              <a:buAutoNum type="arabicPeriod" startAt="3"/>
            </a:pPr>
            <a:r>
              <a:rPr lang="pl-PL" sz="1400" dirty="0">
                <a:latin typeface="Calibri" panose="020F0502020204030204" pitchFamily="34" charset="0"/>
              </a:rPr>
              <a:t>   Liczba projektów, w których sfinansowano koszty racjonalnych usprawnień dla osób z  niepełnosprawnościami</a:t>
            </a:r>
          </a:p>
          <a:p>
            <a:pPr marL="342900" indent="-342900" algn="just">
              <a:buFont typeface="+mj-lt"/>
              <a:buAutoNum type="arabicPeriod" startAt="3"/>
            </a:pPr>
            <a:r>
              <a:rPr lang="pl-PL" sz="1400" dirty="0">
                <a:latin typeface="Calibri" panose="020F0502020204030204" pitchFamily="34" charset="0"/>
              </a:rPr>
              <a:t>   Liczba podmiotów wykorzystujących technologie informacyjno-komunikacyjne</a:t>
            </a:r>
          </a:p>
          <a:p>
            <a:pPr algn="just">
              <a:defRPr/>
            </a:pPr>
            <a:endParaRPr lang="pl-PL" sz="1300"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ea typeface="Times New Roman" panose="02020603050405020304" pitchFamily="18" charset="0"/>
                <a:cs typeface="Times New Roman" panose="02020603050405020304" pitchFamily="18" charset="0"/>
              </a:rPr>
              <a:t>Uwaga! W przypadku, kiedy zakres rzeczowy projektu nie dotyczy danego wskaźnika horyzontalnego, należy wykazać wartość docelową zero. Dla wskaźników, których realizację założono w ramach projektu należy wykazać  wartość docelową większą od zera.</a:t>
            </a:r>
          </a:p>
          <a:p>
            <a:pPr algn="just">
              <a:defRPr/>
            </a:pPr>
            <a:endParaRPr lang="pl-PL"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400" b="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300" b="1" dirty="0" smtClean="0">
              <a:solidFill>
                <a:schemeClr val="accent6">
                  <a:lumMod val="75000"/>
                </a:schemeClr>
              </a:solidFill>
              <a:latin typeface="Calibri" panose="020F0502020204030204" pitchFamily="34" charset="0"/>
              <a:cs typeface="Times New Roman" panose="02020603050405020304" pitchFamily="18"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44</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820741"/>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36214" y="708390"/>
            <a:ext cx="8715436" cy="5248616"/>
          </a:xfrm>
          <a:prstGeom prst="rect">
            <a:avLst/>
          </a:prstGeom>
        </p:spPr>
        <p:txBody>
          <a:bodyPr wrap="square">
            <a:spAutoFit/>
          </a:bodyPr>
          <a:lstStyle/>
          <a:p>
            <a:pPr algn="ctr">
              <a:defRPr/>
            </a:pPr>
            <a:endParaRPr lang="pl-PL" sz="1600" b="1" u="sng" dirty="0" smtClean="0">
              <a:latin typeface="+mj-lt"/>
              <a:cs typeface="Times New Roman" panose="02020603050405020304" pitchFamily="18" charset="0"/>
            </a:endParaRPr>
          </a:p>
          <a:p>
            <a:pPr algn="ctr">
              <a:defRPr/>
            </a:pPr>
            <a:endParaRPr lang="pl-PL" sz="1600" b="1" u="sng" dirty="0">
              <a:latin typeface="+mj-lt"/>
              <a:cs typeface="Times New Roman" panose="02020603050405020304" pitchFamily="18" charset="0"/>
            </a:endParaRPr>
          </a:p>
          <a:p>
            <a:pPr algn="ctr">
              <a:defRPr/>
            </a:pPr>
            <a:r>
              <a:rPr lang="pl-PL" sz="1600" b="1" u="sng" dirty="0" smtClean="0">
                <a:latin typeface="Calibri" panose="020F0502020204030204" pitchFamily="34" charset="0"/>
                <a:cs typeface="Times New Roman" panose="02020603050405020304" pitchFamily="18" charset="0"/>
              </a:rPr>
              <a:t>Sekcja IV Lista </a:t>
            </a:r>
            <a:r>
              <a:rPr lang="pl-PL" sz="1600" b="1" u="sng" dirty="0">
                <a:latin typeface="Calibri" panose="020F0502020204030204" pitchFamily="34" charset="0"/>
                <a:cs typeface="Times New Roman" panose="02020603050405020304" pitchFamily="18" charset="0"/>
              </a:rPr>
              <a:t>mierzalnych wskaźników </a:t>
            </a:r>
            <a:r>
              <a:rPr lang="pl-PL" sz="1600" b="1" u="sng" dirty="0" smtClean="0">
                <a:latin typeface="Calibri" panose="020F0502020204030204" pitchFamily="34" charset="0"/>
                <a:cs typeface="Times New Roman" panose="02020603050405020304" pitchFamily="18" charset="0"/>
              </a:rPr>
              <a:t>projektu</a:t>
            </a:r>
          </a:p>
          <a:p>
            <a:pPr algn="just">
              <a:lnSpc>
                <a:spcPct val="115000"/>
              </a:lnSpc>
              <a:spcBef>
                <a:spcPts val="600"/>
              </a:spcBef>
              <a:spcAft>
                <a:spcPts val="1000"/>
              </a:spcAft>
            </a:pPr>
            <a:r>
              <a:rPr lang="pl-PL" sz="1400" b="1" dirty="0" smtClean="0">
                <a:latin typeface="Calibri" panose="020F0502020204030204" pitchFamily="34" charset="0"/>
                <a:ea typeface="SimSun" panose="02010600030101010101" pitchFamily="2" charset="-122"/>
                <a:cs typeface="Times New Roman" panose="02020603050405020304" pitchFamily="18" charset="0"/>
              </a:rPr>
              <a:t>Uwaga!  </a:t>
            </a:r>
            <a:r>
              <a:rPr lang="x-none" sz="1400" dirty="0" smtClean="0">
                <a:latin typeface="Calibri" panose="020F0502020204030204" pitchFamily="34" charset="0"/>
                <a:ea typeface="Calibri" panose="020F0502020204030204" pitchFamily="34" charset="0"/>
                <a:cs typeface="Times New Roman" panose="02020603050405020304" pitchFamily="18" charset="0"/>
              </a:rPr>
              <a:t>Wybór </a:t>
            </a:r>
            <a:r>
              <a:rPr lang="x-none" sz="1400" dirty="0">
                <a:latin typeface="Calibri" panose="020F0502020204030204" pitchFamily="34" charset="0"/>
                <a:ea typeface="Calibri" panose="020F0502020204030204" pitchFamily="34" charset="0"/>
                <a:cs typeface="Times New Roman" panose="02020603050405020304" pitchFamily="18" charset="0"/>
              </a:rPr>
              <a:t>wskaźników horyzontalnych oraz określenie wartości docelowej przynajmniej dla jednego wskaźnika jest </a:t>
            </a:r>
            <a:r>
              <a:rPr lang="x-none" sz="1400" u="sng" dirty="0">
                <a:latin typeface="Calibri" panose="020F0502020204030204" pitchFamily="34" charset="0"/>
                <a:ea typeface="Calibri" panose="020F0502020204030204" pitchFamily="34" charset="0"/>
                <a:cs typeface="Times New Roman" panose="02020603050405020304" pitchFamily="18" charset="0"/>
              </a:rPr>
              <a:t>badane na etapie oceny formalnej</a:t>
            </a:r>
            <a:r>
              <a:rPr lang="x-none" sz="1400" dirty="0">
                <a:latin typeface="Calibri" panose="020F0502020204030204" pitchFamily="34" charset="0"/>
                <a:ea typeface="Calibri" panose="020F0502020204030204" pitchFamily="34" charset="0"/>
                <a:cs typeface="Times New Roman" panose="02020603050405020304" pitchFamily="18" charset="0"/>
              </a:rPr>
              <a:t>. </a:t>
            </a:r>
            <a:r>
              <a:rPr lang="x-none" sz="1400" dirty="0" smtClean="0">
                <a:latin typeface="Calibri" panose="020F0502020204030204" pitchFamily="34" charset="0"/>
                <a:ea typeface="Calibri" panose="020F0502020204030204" pitchFamily="34" charset="0"/>
                <a:cs typeface="Times New Roman" panose="02020603050405020304" pitchFamily="18" charset="0"/>
              </a:rPr>
              <a:t>Zwraca </a:t>
            </a:r>
            <a:r>
              <a:rPr lang="x-none" sz="1400" dirty="0">
                <a:latin typeface="Calibri" panose="020F0502020204030204" pitchFamily="34" charset="0"/>
                <a:ea typeface="Calibri" panose="020F0502020204030204" pitchFamily="34" charset="0"/>
                <a:cs typeface="Times New Roman" panose="02020603050405020304" pitchFamily="18" charset="0"/>
              </a:rPr>
              <a:t>się </a:t>
            </a:r>
            <a:r>
              <a:rPr lang="x-none" sz="1400" dirty="0" smtClean="0">
                <a:latin typeface="Calibri" panose="020F0502020204030204" pitchFamily="34" charset="0"/>
                <a:ea typeface="Calibri" panose="020F0502020204030204" pitchFamily="34" charset="0"/>
                <a:cs typeface="Times New Roman" panose="02020603050405020304" pitchFamily="18" charset="0"/>
              </a:rPr>
              <a:t>uwagę</a:t>
            </a:r>
            <a:r>
              <a:rPr lang="x-none" sz="1400" dirty="0">
                <a:latin typeface="Calibri" panose="020F0502020204030204" pitchFamily="34" charset="0"/>
                <a:ea typeface="Calibri" panose="020F0502020204030204" pitchFamily="34" charset="0"/>
                <a:cs typeface="Times New Roman" panose="02020603050405020304" pitchFamily="18" charset="0"/>
              </a:rPr>
              <a:t>, że na każdym z etapów oceny projektu wnioskodawca może zostać poproszony o uzupełnienie i wybór wskaźników</a:t>
            </a:r>
            <a:r>
              <a:rPr lang="pl-PL" sz="1400" dirty="0">
                <a:latin typeface="Calibri" panose="020F0502020204030204" pitchFamily="34" charset="0"/>
                <a:ea typeface="Calibri" panose="020F0502020204030204" pitchFamily="34" charset="0"/>
                <a:cs typeface="Times New Roman" panose="02020603050405020304" pitchFamily="18" charset="0"/>
              </a:rPr>
              <a:t> (poza horyzontalnymi)</a:t>
            </a:r>
            <a:r>
              <a:rPr lang="x-none" sz="1400" dirty="0">
                <a:latin typeface="Calibri" panose="020F0502020204030204" pitchFamily="34" charset="0"/>
                <a:ea typeface="Calibri" panose="020F0502020204030204" pitchFamily="34" charset="0"/>
                <a:cs typeface="Times New Roman" panose="02020603050405020304" pitchFamily="18" charset="0"/>
              </a:rPr>
              <a:t>, do czego powinien się zastosować</a:t>
            </a:r>
            <a:r>
              <a:rPr lang="x-none" sz="1400" dirty="0" smtClean="0">
                <a:latin typeface="Calibri" panose="020F0502020204030204" pitchFamily="34" charset="0"/>
                <a:ea typeface="Calibri" panose="020F0502020204030204" pitchFamily="34" charset="0"/>
                <a:cs typeface="Times New Roman" panose="02020603050405020304" pitchFamily="18" charset="0"/>
              </a:rPr>
              <a:t>.</a:t>
            </a:r>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l-PL" sz="1400" b="1" dirty="0">
                <a:latin typeface="Calibri" panose="020F0502020204030204" pitchFamily="34" charset="0"/>
              </a:rPr>
              <a:t>Poddziałanie </a:t>
            </a:r>
            <a:r>
              <a:rPr lang="pl-PL" sz="1400" b="1" dirty="0" smtClean="0">
                <a:latin typeface="Calibri" panose="020F0502020204030204" pitchFamily="34" charset="0"/>
              </a:rPr>
              <a:t>9.1.1 </a:t>
            </a:r>
            <a:r>
              <a:rPr lang="pl-PL" sz="1400" b="1" dirty="0">
                <a:latin typeface="Calibri" panose="020F0502020204030204" pitchFamily="34" charset="0"/>
              </a:rPr>
              <a:t>Wsparcie </a:t>
            </a:r>
            <a:r>
              <a:rPr lang="pl-PL" sz="1400" b="1" dirty="0" smtClean="0">
                <a:latin typeface="Calibri" panose="020F0502020204030204" pitchFamily="34" charset="0"/>
              </a:rPr>
              <a:t>kształcenia ogólnego</a:t>
            </a:r>
          </a:p>
          <a:p>
            <a:pPr algn="just"/>
            <a:endParaRPr lang="pl-PL" sz="1400" b="1" dirty="0">
              <a:latin typeface="Calibri" panose="020F0502020204030204" pitchFamily="34" charset="0"/>
            </a:endParaRPr>
          </a:p>
          <a:p>
            <a:pPr marL="342900" indent="-342900" algn="just">
              <a:buFont typeface="+mj-lt"/>
              <a:buAutoNum type="arabicPeriod"/>
            </a:pPr>
            <a:r>
              <a:rPr lang="pl-PL" sz="1400" dirty="0">
                <a:solidFill>
                  <a:srgbClr val="000000"/>
                </a:solidFill>
                <a:latin typeface="+mn-lt"/>
                <a:ea typeface="Calibri" panose="020F0502020204030204" pitchFamily="34" charset="0"/>
              </a:rPr>
              <a:t>Liczba nauczycieli objętych wsparciem w programie </a:t>
            </a:r>
            <a:r>
              <a:rPr lang="pl-PL" sz="1400" dirty="0" smtClean="0">
                <a:latin typeface="+mn-lt"/>
              </a:rPr>
              <a:t>- </a:t>
            </a:r>
            <a:r>
              <a:rPr lang="pl-PL" sz="1400" dirty="0">
                <a:latin typeface="+mn-lt"/>
              </a:rPr>
              <a:t>kluczowy</a:t>
            </a:r>
          </a:p>
          <a:p>
            <a:pPr marL="342900" indent="-342900" algn="just">
              <a:buFont typeface="+mj-lt"/>
              <a:buAutoNum type="arabicPeriod"/>
            </a:pPr>
            <a:r>
              <a:rPr lang="pl-PL" sz="1400" dirty="0">
                <a:solidFill>
                  <a:srgbClr val="000000"/>
                </a:solidFill>
                <a:latin typeface="+mn-lt"/>
                <a:ea typeface="Calibri" panose="020F0502020204030204" pitchFamily="34" charset="0"/>
              </a:rPr>
              <a:t>Liczba nauczycieli objętych wsparciem z zakresu TIK </a:t>
            </a:r>
            <a:r>
              <a:rPr lang="pl-PL" sz="1400" dirty="0" smtClean="0">
                <a:solidFill>
                  <a:srgbClr val="000000"/>
                </a:solidFill>
                <a:latin typeface="+mn-lt"/>
                <a:ea typeface="Calibri" panose="020F0502020204030204" pitchFamily="34" charset="0"/>
              </a:rPr>
              <a:t>w </a:t>
            </a:r>
            <a:r>
              <a:rPr lang="pl-PL" sz="1400" dirty="0">
                <a:solidFill>
                  <a:srgbClr val="000000"/>
                </a:solidFill>
                <a:latin typeface="+mn-lt"/>
                <a:ea typeface="Calibri" panose="020F0502020204030204" pitchFamily="34" charset="0"/>
              </a:rPr>
              <a:t>programie </a:t>
            </a:r>
            <a:r>
              <a:rPr lang="pl-PL" sz="1400" dirty="0" smtClean="0">
                <a:latin typeface="+mn-lt"/>
              </a:rPr>
              <a:t>- </a:t>
            </a:r>
            <a:r>
              <a:rPr lang="pl-PL" sz="1400" dirty="0">
                <a:latin typeface="+mn-lt"/>
              </a:rPr>
              <a:t>kluczowy</a:t>
            </a:r>
          </a:p>
          <a:p>
            <a:pPr marL="342900" indent="-342900" algn="just">
              <a:buFont typeface="+mj-lt"/>
              <a:buAutoNum type="arabicPeriod"/>
            </a:pPr>
            <a:r>
              <a:rPr lang="pl-PL" sz="1400" dirty="0">
                <a:latin typeface="+mn-lt"/>
              </a:rPr>
              <a:t>Liczba uczniów objętych wsparciem w zakresie rozwijania kompetencji kluczowych </a:t>
            </a:r>
            <a:r>
              <a:rPr lang="pl-PL" sz="1400" dirty="0" smtClean="0">
                <a:latin typeface="+mn-lt"/>
              </a:rPr>
              <a:t>w </a:t>
            </a:r>
            <a:r>
              <a:rPr lang="pl-PL" sz="1400" dirty="0">
                <a:latin typeface="+mn-lt"/>
              </a:rPr>
              <a:t>programie </a:t>
            </a:r>
            <a:r>
              <a:rPr lang="pl-PL" sz="1400" dirty="0" smtClean="0">
                <a:latin typeface="+mn-lt"/>
              </a:rPr>
              <a:t>- kluczowy</a:t>
            </a:r>
            <a:endParaRPr lang="pl-PL" sz="1400" dirty="0">
              <a:latin typeface="+mn-lt"/>
            </a:endParaRPr>
          </a:p>
          <a:p>
            <a:pPr marL="342900" indent="-342900" algn="just">
              <a:buFont typeface="+mj-lt"/>
              <a:buAutoNum type="arabicPeriod"/>
            </a:pPr>
            <a:r>
              <a:rPr lang="pl-PL" sz="1400" dirty="0">
                <a:solidFill>
                  <a:srgbClr val="000000"/>
                </a:solidFill>
                <a:latin typeface="Calibri" panose="020F0502020204030204" pitchFamily="34" charset="0"/>
                <a:ea typeface="Calibri" panose="020F0502020204030204" pitchFamily="34" charset="0"/>
              </a:rPr>
              <a:t>Liczba szkół i placówek systemu oświaty wyposażonych w ramach programu w sprzęt TIK do prowadzenia zajęć edukacyjnych </a:t>
            </a:r>
            <a:r>
              <a:rPr lang="pl-PL" sz="1400" dirty="0" smtClean="0">
                <a:latin typeface="Calibri" panose="020F0502020204030204" pitchFamily="34" charset="0"/>
              </a:rPr>
              <a:t>- </a:t>
            </a:r>
            <a:r>
              <a:rPr lang="pl-PL" sz="1400" dirty="0">
                <a:latin typeface="+mn-lt"/>
              </a:rPr>
              <a:t>kluczowy</a:t>
            </a:r>
          </a:p>
          <a:p>
            <a:pPr marL="342900" indent="-342900" algn="just">
              <a:buFont typeface="+mj-lt"/>
              <a:buAutoNum type="arabicPeriod"/>
            </a:pPr>
            <a:r>
              <a:rPr lang="pl-PL" sz="1400" dirty="0">
                <a:latin typeface="+mn-lt"/>
              </a:rPr>
              <a:t>Liczba szkół, których pracownie przedmiotowe zostały doposażone w programie </a:t>
            </a:r>
            <a:r>
              <a:rPr lang="pl-PL" sz="1400" dirty="0" smtClean="0">
                <a:latin typeface="+mn-lt"/>
              </a:rPr>
              <a:t>- </a:t>
            </a:r>
            <a:r>
              <a:rPr lang="pl-PL" sz="1400" dirty="0">
                <a:latin typeface="+mn-lt"/>
              </a:rPr>
              <a:t>kluczowy</a:t>
            </a:r>
          </a:p>
          <a:p>
            <a:pPr marL="342900" indent="-342900" algn="just">
              <a:buFont typeface="+mj-lt"/>
              <a:buAutoNum type="arabicPeriod"/>
            </a:pPr>
            <a:r>
              <a:rPr lang="pl-PL" sz="1400" dirty="0">
                <a:latin typeface="+mn-lt"/>
              </a:rPr>
              <a:t>Liczba nauczycieli pochodzących z obszarów wiejskich</a:t>
            </a:r>
            <a:r>
              <a:rPr lang="pl-PL" sz="1400" dirty="0" smtClean="0">
                <a:latin typeface="+mn-lt"/>
              </a:rPr>
              <a:t>- </a:t>
            </a:r>
            <a:r>
              <a:rPr lang="pl-PL" sz="1400" dirty="0">
                <a:latin typeface="Calibri" panose="020F0502020204030204" pitchFamily="34" charset="0"/>
              </a:rPr>
              <a:t>specyficzny</a:t>
            </a:r>
          </a:p>
          <a:p>
            <a:pPr marL="342900" indent="-342900" algn="just">
              <a:buFont typeface="+mj-lt"/>
              <a:buAutoNum type="arabicPeriod"/>
            </a:pPr>
            <a:r>
              <a:rPr lang="pl-PL" sz="1400" dirty="0">
                <a:latin typeface="+mn-lt"/>
              </a:rPr>
              <a:t>Liczba uczniów pochodzących z obszarów wiejskich</a:t>
            </a:r>
            <a:r>
              <a:rPr lang="pl-PL" sz="1400" dirty="0" smtClean="0">
                <a:latin typeface="+mn-lt"/>
              </a:rPr>
              <a:t>- </a:t>
            </a:r>
            <a:r>
              <a:rPr lang="pl-PL" sz="1400" dirty="0">
                <a:latin typeface="Calibri" panose="020F0502020204030204" pitchFamily="34" charset="0"/>
              </a:rPr>
              <a:t>specyficzny</a:t>
            </a:r>
          </a:p>
          <a:p>
            <a:pPr marL="342900" indent="-342900" algn="just">
              <a:buFont typeface="+mj-lt"/>
              <a:buAutoNum type="arabicPeriod"/>
            </a:pPr>
            <a:r>
              <a:rPr lang="pl-PL" sz="1400" dirty="0">
                <a:latin typeface="+mn-lt"/>
              </a:rPr>
              <a:t>Liczba szkół i placówek systemu oświaty objętych wsparciem w ramach programu</a:t>
            </a:r>
            <a:r>
              <a:rPr lang="pl-PL" sz="1400" dirty="0" smtClean="0">
                <a:latin typeface="+mn-lt"/>
              </a:rPr>
              <a:t>- </a:t>
            </a:r>
            <a:r>
              <a:rPr lang="pl-PL" sz="1400" dirty="0" smtClean="0">
                <a:latin typeface="Calibri" panose="020F0502020204030204" pitchFamily="34" charset="0"/>
              </a:rPr>
              <a:t>specyficzny</a:t>
            </a:r>
          </a:p>
          <a:p>
            <a:pPr algn="just"/>
            <a:endParaRPr lang="pl-PL" sz="1400" dirty="0">
              <a:latin typeface="Calibri" panose="020F0502020204030204" pitchFamily="34" charset="0"/>
            </a:endParaRPr>
          </a:p>
          <a:p>
            <a:pPr algn="just">
              <a:defRPr/>
            </a:pPr>
            <a:endParaRPr lang="pl-PL" sz="1400" dirty="0"/>
          </a:p>
          <a:p>
            <a:pPr algn="ctr">
              <a:lnSpc>
                <a:spcPct val="115000"/>
              </a:lnSpc>
              <a:spcBef>
                <a:spcPts val="600"/>
              </a:spcBef>
              <a:spcAft>
                <a:spcPts val="1000"/>
              </a:spcAft>
            </a:pP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45</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406365"/>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36214" y="708390"/>
            <a:ext cx="8715436" cy="4946482"/>
          </a:xfrm>
          <a:prstGeom prst="rect">
            <a:avLst/>
          </a:prstGeom>
        </p:spPr>
        <p:txBody>
          <a:bodyPr wrap="square">
            <a:spAutoFit/>
          </a:bodyPr>
          <a:lstStyle/>
          <a:p>
            <a:pPr algn="ctr">
              <a:defRPr/>
            </a:pPr>
            <a:endParaRPr lang="pl-PL" sz="1600" b="1" u="sng" dirty="0" smtClean="0">
              <a:latin typeface="+mj-lt"/>
              <a:cs typeface="Times New Roman" panose="02020603050405020304" pitchFamily="18" charset="0"/>
            </a:endParaRPr>
          </a:p>
          <a:p>
            <a:pPr algn="ctr">
              <a:defRPr/>
            </a:pPr>
            <a:endParaRPr lang="pl-PL" sz="1600" b="1" u="sng" dirty="0">
              <a:latin typeface="+mj-lt"/>
              <a:cs typeface="Times New Roman" panose="02020603050405020304" pitchFamily="18" charset="0"/>
            </a:endParaRPr>
          </a:p>
          <a:p>
            <a:pPr algn="ctr">
              <a:defRPr/>
            </a:pPr>
            <a:r>
              <a:rPr lang="pl-PL" sz="1600" b="1" u="sng" dirty="0" smtClean="0">
                <a:latin typeface="Calibri" panose="020F0502020204030204" pitchFamily="34" charset="0"/>
                <a:cs typeface="Times New Roman" panose="02020603050405020304" pitchFamily="18" charset="0"/>
              </a:rPr>
              <a:t>Sekcja IV Lista </a:t>
            </a:r>
            <a:r>
              <a:rPr lang="pl-PL" sz="1600" b="1" u="sng" dirty="0">
                <a:latin typeface="Calibri" panose="020F0502020204030204" pitchFamily="34" charset="0"/>
                <a:cs typeface="Times New Roman" panose="02020603050405020304" pitchFamily="18" charset="0"/>
              </a:rPr>
              <a:t>mierzalnych wskaźników </a:t>
            </a:r>
            <a:r>
              <a:rPr lang="pl-PL" sz="1600" b="1" u="sng" dirty="0" smtClean="0">
                <a:latin typeface="Calibri" panose="020F0502020204030204" pitchFamily="34" charset="0"/>
                <a:cs typeface="Times New Roman" panose="02020603050405020304" pitchFamily="18" charset="0"/>
              </a:rPr>
              <a:t>projektu</a:t>
            </a:r>
          </a:p>
          <a:p>
            <a:pPr algn="just"/>
            <a:endParaRPr lang="pl-PL" sz="1400" b="1" dirty="0" smtClean="0">
              <a:latin typeface="Calibri" panose="020F0502020204030204" pitchFamily="34" charset="0"/>
            </a:endParaRPr>
          </a:p>
          <a:p>
            <a:pPr algn="just"/>
            <a:r>
              <a:rPr lang="pl-PL" sz="1400" b="1" dirty="0" smtClean="0">
                <a:latin typeface="Calibri" panose="020F0502020204030204" pitchFamily="34" charset="0"/>
              </a:rPr>
              <a:t>Poddziałanie 9.1.1 </a:t>
            </a:r>
            <a:r>
              <a:rPr lang="pl-PL" sz="1400" b="1" dirty="0">
                <a:latin typeface="Calibri" panose="020F0502020204030204" pitchFamily="34" charset="0"/>
              </a:rPr>
              <a:t>Wsparcie </a:t>
            </a:r>
            <a:r>
              <a:rPr lang="pl-PL" sz="1400" b="1" dirty="0" smtClean="0">
                <a:latin typeface="Calibri" panose="020F0502020204030204" pitchFamily="34" charset="0"/>
              </a:rPr>
              <a:t>kształcenia ogólnego cd.</a:t>
            </a:r>
          </a:p>
          <a:p>
            <a:pPr algn="just"/>
            <a:endParaRPr lang="pl-PL" sz="1400" b="1" dirty="0">
              <a:latin typeface="Calibri" panose="020F0502020204030204" pitchFamily="34" charset="0"/>
            </a:endParaRPr>
          </a:p>
          <a:p>
            <a:pPr marL="436563" indent="-342900" algn="just">
              <a:buAutoNum type="arabicPeriod" startAt="9"/>
            </a:pPr>
            <a:r>
              <a:rPr lang="pl-PL" sz="1400" dirty="0">
                <a:latin typeface="+mn-lt"/>
              </a:rPr>
              <a:t>Liczba uczniów ze specjalnymi potrzebami edukacyjnymi objęta wsparciem w procesie indywidualizacji</a:t>
            </a:r>
            <a:r>
              <a:rPr lang="pl-PL" sz="1400" dirty="0" smtClean="0">
                <a:latin typeface="Calibri" panose="020F0502020204030204" pitchFamily="34" charset="0"/>
              </a:rPr>
              <a:t>– specyficzny</a:t>
            </a:r>
          </a:p>
          <a:p>
            <a:pPr marL="436563" indent="-342900" algn="just">
              <a:buAutoNum type="arabicPeriod" startAt="9"/>
            </a:pPr>
            <a:r>
              <a:rPr lang="pl-PL" sz="1400" dirty="0">
                <a:latin typeface="Calibri" panose="020F0502020204030204" pitchFamily="34" charset="0"/>
                <a:ea typeface="Calibri" panose="020F0502020204030204" pitchFamily="34" charset="0"/>
                <a:cs typeface="Times New Roman" panose="02020603050405020304" pitchFamily="18" charset="0"/>
              </a:rPr>
              <a:t>Liczba utworzonych Szkolnych Punktów Informacji i Kariery</a:t>
            </a:r>
            <a:r>
              <a:rPr lang="pl-PL" sz="1400" dirty="0" smtClean="0">
                <a:latin typeface="Calibri" panose="020F0502020204030204" pitchFamily="34" charset="0"/>
              </a:rPr>
              <a:t>– specyficzny</a:t>
            </a:r>
          </a:p>
          <a:p>
            <a:pPr marL="436563" indent="-342900" algn="just">
              <a:buAutoNum type="arabicPeriod" startAt="9"/>
            </a:pPr>
            <a:r>
              <a:rPr lang="pl-PL" sz="1400" dirty="0">
                <a:latin typeface="+mn-lt"/>
              </a:rPr>
              <a:t>Liczba nauczycieli, którzy uzyskali kwalifikacje lub nabyli kompetencje po opuszczeniu programu</a:t>
            </a:r>
            <a:r>
              <a:rPr lang="pl-PL" sz="1400" dirty="0" smtClean="0">
                <a:latin typeface="+mn-lt"/>
              </a:rPr>
              <a:t>– kluczowy</a:t>
            </a:r>
          </a:p>
          <a:p>
            <a:pPr marL="436563" indent="-342900" algn="just">
              <a:buAutoNum type="arabicPeriod" startAt="9"/>
            </a:pPr>
            <a:r>
              <a:rPr lang="pl-PL" sz="1400" dirty="0">
                <a:latin typeface="Calibri" panose="020F0502020204030204" pitchFamily="34" charset="0"/>
                <a:ea typeface="Calibri" panose="020F0502020204030204" pitchFamily="34" charset="0"/>
                <a:cs typeface="Times New Roman" panose="02020603050405020304" pitchFamily="18" charset="0"/>
              </a:rPr>
              <a:t>Liczba uczniów, którzy nabyli kompetencje kluczowe po opuszczeniu programu</a:t>
            </a:r>
            <a:r>
              <a:rPr lang="pl-PL" sz="1400" dirty="0" smtClean="0">
                <a:latin typeface="Calibri" panose="020F0502020204030204" pitchFamily="34" charset="0"/>
              </a:rPr>
              <a:t>– kluczowy</a:t>
            </a:r>
          </a:p>
          <a:p>
            <a:pPr marL="436563" indent="-342900" algn="just">
              <a:buAutoNum type="arabicPeriod" startAt="9"/>
            </a:pPr>
            <a:r>
              <a:rPr lang="pl-PL" sz="1400" dirty="0">
                <a:latin typeface="Calibri" panose="020F0502020204030204" pitchFamily="34" charset="0"/>
                <a:ea typeface="Calibri" panose="020F0502020204030204" pitchFamily="34" charset="0"/>
                <a:cs typeface="Times New Roman" panose="02020603050405020304" pitchFamily="18" charset="0"/>
              </a:rPr>
              <a:t>Liczba szkół i placówek systemu oświaty wykorzystujących sprzęt TIK do prowadzenia zajęć edukacyjnych</a:t>
            </a:r>
            <a:r>
              <a:rPr lang="pl-PL" sz="1400" dirty="0" smtClean="0">
                <a:latin typeface="Calibri" panose="020F0502020204030204" pitchFamily="34" charset="0"/>
              </a:rPr>
              <a:t>- kluczowy </a:t>
            </a:r>
          </a:p>
          <a:p>
            <a:pPr marL="436563" indent="-342900" algn="just">
              <a:buAutoNum type="arabicPeriod" startAt="9"/>
            </a:pPr>
            <a:r>
              <a:rPr lang="pl-PL" sz="1400" dirty="0">
                <a:latin typeface="Calibri" panose="020F0502020204030204" pitchFamily="34" charset="0"/>
                <a:ea typeface="Calibri" panose="020F0502020204030204" pitchFamily="34" charset="0"/>
                <a:cs typeface="Times New Roman" panose="02020603050405020304" pitchFamily="18" charset="0"/>
              </a:rPr>
              <a:t>Liczba szkół, w których pracownie przedmiotowe wykorzystują doposażenie  do prowadzenia zajęć edukacyjnych</a:t>
            </a:r>
            <a:r>
              <a:rPr lang="pl-PL" sz="1400" dirty="0" smtClean="0">
                <a:latin typeface="Calibri" panose="020F0502020204030204" pitchFamily="34" charset="0"/>
              </a:rPr>
              <a:t>– kluczowy</a:t>
            </a:r>
          </a:p>
          <a:p>
            <a:pPr marL="436563" indent="-342900" algn="just">
              <a:buAutoNum type="arabicPeriod" startAt="9"/>
            </a:pPr>
            <a:r>
              <a:rPr lang="pl-PL" sz="1400" dirty="0">
                <a:latin typeface="Calibri" panose="020F0502020204030204" pitchFamily="34" charset="0"/>
                <a:ea typeface="Calibri" panose="020F0502020204030204" pitchFamily="34" charset="0"/>
                <a:cs typeface="Times New Roman" panose="02020603050405020304" pitchFamily="18" charset="0"/>
              </a:rPr>
              <a:t>Liczba osób, które uzyskały kwalifikacje doradcy edukacyjno-zawodowego</a:t>
            </a:r>
            <a:r>
              <a:rPr lang="pl-PL" sz="1400" dirty="0" smtClean="0">
                <a:latin typeface="Calibri" panose="020F0502020204030204" pitchFamily="34" charset="0"/>
              </a:rPr>
              <a:t> – specyficzny</a:t>
            </a:r>
          </a:p>
          <a:p>
            <a:pPr marL="436563" lvl="0" indent="-342900" algn="just">
              <a:buFontTx/>
              <a:buAutoNum type="arabicPeriod" startAt="9"/>
            </a:pPr>
            <a:r>
              <a:rPr lang="pl-PL" sz="1400" dirty="0">
                <a:latin typeface="Calibri" panose="020F0502020204030204" pitchFamily="34" charset="0"/>
                <a:ea typeface="Calibri" panose="020F0502020204030204" pitchFamily="34" charset="0"/>
                <a:cs typeface="Times New Roman" panose="02020603050405020304" pitchFamily="18" charset="0"/>
              </a:rPr>
              <a:t>Liczba osób, które podniosły swoje kwalifikacje w zakresie doradztwa </a:t>
            </a:r>
            <a:r>
              <a:rPr lang="pl-PL" sz="1400" dirty="0" smtClean="0">
                <a:latin typeface="Calibri" panose="020F0502020204030204" pitchFamily="34" charset="0"/>
                <a:ea typeface="Calibri" panose="020F0502020204030204" pitchFamily="34" charset="0"/>
                <a:cs typeface="Times New Roman" panose="02020603050405020304" pitchFamily="18" charset="0"/>
              </a:rPr>
              <a:t>edukacyjno-zawodowego </a:t>
            </a:r>
            <a:r>
              <a:rPr lang="pl-PL" sz="1400" dirty="0" smtClean="0">
                <a:solidFill>
                  <a:prstClr val="black"/>
                </a:solidFill>
                <a:latin typeface="Calibri" panose="020F0502020204030204" pitchFamily="34" charset="0"/>
              </a:rPr>
              <a:t>– </a:t>
            </a:r>
            <a:r>
              <a:rPr lang="pl-PL" sz="1400" dirty="0">
                <a:solidFill>
                  <a:prstClr val="black"/>
                </a:solidFill>
                <a:latin typeface="Calibri" panose="020F0502020204030204" pitchFamily="34" charset="0"/>
              </a:rPr>
              <a:t>specyficzny</a:t>
            </a:r>
          </a:p>
          <a:p>
            <a:pPr marL="436563" indent="-342900" algn="just">
              <a:buAutoNum type="arabicPeriod" startAt="9"/>
            </a:pPr>
            <a:endParaRPr lang="pl-PL" sz="1400" dirty="0">
              <a:latin typeface="Calibri" panose="020F0502020204030204" pitchFamily="34" charset="0"/>
            </a:endParaRPr>
          </a:p>
          <a:p>
            <a:pPr algn="just">
              <a:defRPr/>
            </a:pPr>
            <a:endParaRPr lang="pl-PL" sz="1400" dirty="0"/>
          </a:p>
          <a:p>
            <a:pPr algn="ctr">
              <a:lnSpc>
                <a:spcPct val="115000"/>
              </a:lnSpc>
              <a:spcBef>
                <a:spcPts val="600"/>
              </a:spcBef>
              <a:spcAft>
                <a:spcPts val="1000"/>
              </a:spcAft>
            </a:pP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46</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1723472"/>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3898503"/>
          </a:xfrm>
          <a:prstGeom prst="rect">
            <a:avLst/>
          </a:prstGeom>
          <a:noFill/>
          <a:ln w="9525">
            <a:noFill/>
            <a:miter lim="800000"/>
            <a:headEnd/>
            <a:tailEnd/>
          </a:ln>
        </p:spPr>
        <p:txBody>
          <a:bodyPr wrap="square">
            <a:spAutoFit/>
          </a:bodyPr>
          <a:lstStyle/>
          <a:p>
            <a:pPr algn="ctr">
              <a:defRPr/>
            </a:pPr>
            <a:r>
              <a:rPr lang="pl-PL" sz="1600" b="1" u="sng" dirty="0">
                <a:cs typeface="Times New Roman" panose="02020603050405020304" pitchFamily="18" charset="0"/>
              </a:rPr>
              <a:t>Sekcja IV Lista mierzalnych wskaźników projektu</a:t>
            </a:r>
            <a:endParaRPr lang="pl-PL" sz="1600" u="sng" dirty="0">
              <a:cs typeface="Times New Roman" panose="02020603050405020304" pitchFamily="18" charset="0"/>
            </a:endParaRPr>
          </a:p>
          <a:p>
            <a:pPr algn="ctr"/>
            <a:endParaRPr lang="pl-PL" altLang="pl-PL" sz="2000" b="1" u="sng" dirty="0" smtClean="0">
              <a:latin typeface="+mn-lt"/>
              <a:cs typeface="Arial" panose="020B0604020202020204" pitchFamily="34" charset="0"/>
            </a:endParaRPr>
          </a:p>
          <a:p>
            <a:pPr marL="285750" indent="-285750" algn="just">
              <a:buFont typeface="Arial" panose="020B0604020202020204" pitchFamily="34" charset="0"/>
              <a:buChar char="•"/>
              <a:defRPr/>
            </a:pPr>
            <a:r>
              <a:rPr lang="pl-PL" sz="1400" dirty="0" smtClean="0">
                <a:latin typeface="Calibri" panose="020F0502020204030204" pitchFamily="34" charset="0"/>
                <a:cs typeface="Times New Roman" panose="02020603050405020304" pitchFamily="18" charset="0"/>
              </a:rPr>
              <a:t>Wnioskodawca </a:t>
            </a:r>
            <a:r>
              <a:rPr lang="pl-PL" sz="1400" dirty="0">
                <a:latin typeface="Calibri" panose="020F0502020204030204" pitchFamily="34" charset="0"/>
                <a:cs typeface="Times New Roman" panose="02020603050405020304" pitchFamily="18" charset="0"/>
              </a:rPr>
              <a:t>zobligowany jest do określenia wartości docelowej większej od zera przynajmniej dla jednego wskaźnika produktu/rezultatu w projekcie</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Wnioskodawca zobowiązany jest do wyboru i określenia wartości większej od zera dla wszystkich wskaźników </a:t>
            </a:r>
            <a:r>
              <a:rPr lang="pl-PL" sz="1400" b="1" dirty="0">
                <a:latin typeface="Calibri" panose="020F0502020204030204" pitchFamily="34" charset="0"/>
                <a:cs typeface="Times New Roman" panose="02020603050405020304" pitchFamily="18" charset="0"/>
              </a:rPr>
              <a:t>adekwatnych do celu projektu/ typu projektu/ grupy docelowej- </a:t>
            </a:r>
            <a:r>
              <a:rPr lang="pl-PL" sz="1400" dirty="0">
                <a:latin typeface="Calibri" panose="020F0502020204030204" pitchFamily="34" charset="0"/>
                <a:cs typeface="Times New Roman" panose="02020603050405020304" pitchFamily="18" charset="0"/>
              </a:rPr>
              <a:t>dotyczy łącznie wskaźników ujętych w pkt. 4.1 </a:t>
            </a:r>
            <a:br>
              <a:rPr lang="pl-PL" sz="1400" dirty="0">
                <a:latin typeface="Calibri" panose="020F0502020204030204" pitchFamily="34" charset="0"/>
                <a:cs typeface="Times New Roman" panose="02020603050405020304" pitchFamily="18" charset="0"/>
              </a:rPr>
            </a:br>
            <a:r>
              <a:rPr lang="pl-PL" sz="1400" dirty="0">
                <a:latin typeface="Calibri" panose="020F0502020204030204" pitchFamily="34" charset="0"/>
                <a:cs typeface="Times New Roman" panose="02020603050405020304" pitchFamily="18" charset="0"/>
              </a:rPr>
              <a:t>i 4.2</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Założone wartości docelowe wskaźników większe od zera muszą być realne do osiągnięcia</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solidFill>
                <a:prstClr val="black"/>
              </a:solidFill>
              <a:latin typeface="Calibri" panose="020F0502020204030204" pitchFamily="34" charset="0"/>
              <a:cs typeface="Times New Roman" panose="02020603050405020304" pitchFamily="18" charset="0"/>
            </a:endParaRPr>
          </a:p>
          <a:p>
            <a:pPr marL="285750" lvl="0" indent="-285750" algn="just">
              <a:buFont typeface="Arial" panose="020B0604020202020204" pitchFamily="34" charset="0"/>
              <a:buChar char="•"/>
              <a:defRPr/>
            </a:pPr>
            <a:r>
              <a:rPr lang="pl-PL" sz="1400" dirty="0">
                <a:solidFill>
                  <a:prstClr val="black"/>
                </a:solidFill>
                <a:latin typeface="Calibri" panose="020F0502020204030204" pitchFamily="34" charset="0"/>
                <a:cs typeface="Times New Roman" panose="02020603050405020304" pitchFamily="18" charset="0"/>
              </a:rPr>
              <a:t>Wnioskodawca powinien wykazać także możliwie najwięcej wskaźników pomocniczych odzwierciedlających koszty kwalifikowalne projektu, na podstawie których można </a:t>
            </a:r>
            <a:r>
              <a:rPr lang="pl-PL" sz="1400" dirty="0">
                <a:latin typeface="Calibri" panose="020F0502020204030204" pitchFamily="34" charset="0"/>
                <a:cs typeface="Times New Roman" panose="02020603050405020304" pitchFamily="18" charset="0"/>
              </a:rPr>
              <a:t>m.in. </a:t>
            </a:r>
            <a:r>
              <a:rPr lang="pl-PL" sz="1400" dirty="0">
                <a:solidFill>
                  <a:prstClr val="black"/>
                </a:solidFill>
                <a:latin typeface="Calibri" panose="020F0502020204030204" pitchFamily="34" charset="0"/>
                <a:cs typeface="Times New Roman" panose="02020603050405020304" pitchFamily="18" charset="0"/>
              </a:rPr>
              <a:t>dokonać oceny realizacji kryteriów projektu – dotyczy pkt. 4.2</a:t>
            </a: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47</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161663"/>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185761"/>
          </a:xfrm>
          <a:prstGeom prst="rect">
            <a:avLst/>
          </a:prstGeom>
        </p:spPr>
        <p:txBody>
          <a:bodyPr wrap="square">
            <a:spAutoFit/>
          </a:bodyPr>
          <a:lstStyle/>
          <a:p>
            <a:pPr lvl="0" algn="ctr"/>
            <a:endParaRPr lang="pl-PL" sz="1600" b="1" u="sng" dirty="0" smtClean="0">
              <a:solidFill>
                <a:schemeClr val="accent6">
                  <a:lumMod val="75000"/>
                </a:schemeClr>
              </a:solidFill>
              <a:latin typeface="+mn-lt"/>
            </a:endParaRPr>
          </a:p>
          <a:p>
            <a:pPr lvl="0" algn="ctr"/>
            <a:endParaRPr lang="pl-PL" sz="1600" b="1" u="sng" dirty="0">
              <a:solidFill>
                <a:schemeClr val="accent6">
                  <a:lumMod val="75000"/>
                </a:schemeClr>
              </a:solidFill>
              <a:latin typeface="+mn-lt"/>
            </a:endParaRPr>
          </a:p>
          <a:p>
            <a:pPr lvl="0" algn="ctr"/>
            <a:r>
              <a:rPr lang="pl-PL" sz="1600" b="1" u="sng" dirty="0" smtClean="0">
                <a:latin typeface="+mn-lt"/>
              </a:rPr>
              <a:t>Sekcja V </a:t>
            </a:r>
            <a:r>
              <a:rPr lang="x-none" sz="1600" b="1" u="sng" dirty="0" smtClean="0">
                <a:latin typeface="+mn-lt"/>
              </a:rPr>
              <a:t>Harmonogram rzeczowo-finansowy</a:t>
            </a:r>
            <a:r>
              <a:rPr lang="pl-PL" sz="1600" b="1" u="sng" dirty="0" smtClean="0">
                <a:latin typeface="+mn-lt"/>
              </a:rPr>
              <a:t>:</a:t>
            </a:r>
          </a:p>
          <a:p>
            <a:pPr lvl="0" algn="ctr"/>
            <a:endParaRPr lang="pl-PL" sz="1600" b="1" u="sng" dirty="0">
              <a:latin typeface="+mn-lt"/>
            </a:endParaRPr>
          </a:p>
          <a:p>
            <a:pPr lvl="0" algn="ctr"/>
            <a:r>
              <a:rPr lang="pl-PL" sz="1600" b="1" u="sng" dirty="0" smtClean="0">
                <a:latin typeface="+mn-lt"/>
              </a:rPr>
              <a:t>5.1 Zakres rzeczowo-finansowy</a:t>
            </a:r>
          </a:p>
          <a:p>
            <a:pPr lvl="0"/>
            <a:endParaRPr lang="pl-PL" sz="1600" b="1" u="sng" dirty="0" smtClean="0">
              <a:solidFill>
                <a:schemeClr val="accent6">
                  <a:lumMod val="75000"/>
                </a:schemeClr>
              </a:solidFill>
              <a:latin typeface="+mn-lt"/>
            </a:endParaRPr>
          </a:p>
          <a:p>
            <a:pPr lvl="0" algn="just"/>
            <a:r>
              <a:rPr lang="pl-PL" sz="1400" dirty="0" smtClean="0">
                <a:latin typeface="+mn-lt"/>
              </a:rPr>
              <a:t>Zakres rzeczowy projektu należy przedstawić w tabeli w rozbiciu na poszczególne zadania.</a:t>
            </a:r>
          </a:p>
          <a:p>
            <a:pPr marL="171450" lvl="0" indent="-171450" algn="just">
              <a:buFont typeface="Arial" panose="020B0604020202020204" pitchFamily="34" charset="0"/>
              <a:buChar char="•"/>
            </a:pPr>
            <a:r>
              <a:rPr lang="pl-PL" sz="1400" dirty="0" smtClean="0">
                <a:latin typeface="+mn-lt"/>
              </a:rPr>
              <a:t>Do każdego zadania należy przypisać nazwę, a w następnym polu opisać działania, które są zaplanowane do realizacji w ramach tego zadania oraz uzasadnienie potrzeby realizacji tego zadania.</a:t>
            </a:r>
          </a:p>
          <a:p>
            <a:pPr marL="171450" lvl="0" indent="-171450" algn="just">
              <a:buFont typeface="Arial" panose="020B0604020202020204" pitchFamily="34" charset="0"/>
              <a:buChar char="•"/>
            </a:pPr>
            <a:r>
              <a:rPr lang="pl-PL" sz="1400" dirty="0" smtClean="0">
                <a:latin typeface="+mn-lt"/>
              </a:rPr>
              <a:t>Należy wpisać planowany czas realizacji każdego zadania  oraz sposób w jaki zostanie zachowana trwałość rezultatów projektu.</a:t>
            </a:r>
          </a:p>
          <a:p>
            <a:pPr marL="171450" lvl="0" indent="-171450" algn="just">
              <a:buFont typeface="Arial" panose="020B0604020202020204" pitchFamily="34" charset="0"/>
              <a:buChar char="•"/>
            </a:pPr>
            <a:r>
              <a:rPr lang="pl-PL" sz="1400" dirty="0">
                <a:latin typeface="+mn-lt"/>
              </a:rPr>
              <a:t>Wnioskodawca dla każdego zadania powinien wybrać z rozwijalnej listy wszystkie planowane wydatki w rozbiciu na typy projektu (lista rozwijalna na podstawie pkt. 3.8.A1) i kategorie kosztów. Wnioskodawca dla każdego zadania powinien wybrać z rozwijalnej listy wszystkie planowane wydatki w rozbiciu na typy projektu (lista rozwijalna na podstawie pkt. 3.8.A1) i kategorie kosztów. </a:t>
            </a:r>
            <a:endParaRPr lang="pl-PL" sz="1400" dirty="0" smtClean="0">
              <a:latin typeface="+mn-lt"/>
            </a:endParaRPr>
          </a:p>
          <a:p>
            <a:pPr marL="171450" lvl="0" indent="-171450">
              <a:buFont typeface="Arial" panose="020B0604020202020204" pitchFamily="34" charset="0"/>
              <a:buChar char="•"/>
            </a:pPr>
            <a:endParaRPr lang="pl-PL" sz="1600" b="1" u="sng" dirty="0">
              <a:solidFill>
                <a:schemeClr val="accent6">
                  <a:lumMod val="75000"/>
                </a:schemeClr>
              </a:solidFill>
              <a:latin typeface="+mn-lt"/>
              <a:cs typeface="Times New Roman" panose="02020603050405020304" pitchFamily="18" charset="0"/>
            </a:endParaRPr>
          </a:p>
          <a:p>
            <a:pPr lvl="0"/>
            <a:endParaRPr lang="pl-PL" sz="1400" b="1" dirty="0" smtClean="0">
              <a:solidFill>
                <a:schemeClr val="accent6">
                  <a:lumMod val="75000"/>
                </a:schemeClr>
              </a:solidFill>
              <a:latin typeface="+mn-lt"/>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48</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433497"/>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p:cNvSpPr/>
          <p:nvPr/>
        </p:nvSpPr>
        <p:spPr bwMode="auto">
          <a:xfrm>
            <a:off x="103188" y="1125538"/>
            <a:ext cx="8645525" cy="430212"/>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p>
        </p:txBody>
      </p:sp>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3803" name="Prostokąt 4"/>
          <p:cNvSpPr>
            <a:spLocks noChangeArrowheads="1"/>
          </p:cNvSpPr>
          <p:nvPr/>
        </p:nvSpPr>
        <p:spPr bwMode="auto">
          <a:xfrm>
            <a:off x="214282" y="1176599"/>
            <a:ext cx="8715436" cy="2923877"/>
          </a:xfrm>
          <a:prstGeom prst="rect">
            <a:avLst/>
          </a:prstGeom>
          <a:noFill/>
          <a:ln w="9525">
            <a:noFill/>
            <a:miter lim="800000"/>
            <a:headEnd/>
            <a:tailEnd/>
          </a:ln>
        </p:spPr>
        <p:txBody>
          <a:bodyPr wrap="square">
            <a:spAutoFit/>
          </a:bodyPr>
          <a:lstStyle/>
          <a:p>
            <a:pPr algn="ctr"/>
            <a:endParaRPr lang="pl-PL" altLang="pl-PL" sz="1400" b="1" dirty="0" smtClean="0">
              <a:latin typeface="Calibri" pitchFamily="34" charset="0"/>
              <a:ea typeface="Times New Roman" pitchFamily="18" charset="0"/>
              <a:cs typeface="Calibri" pitchFamily="34" charset="0"/>
            </a:endParaRPr>
          </a:p>
          <a:p>
            <a:pPr algn="ctr"/>
            <a:r>
              <a:rPr lang="pl-PL" altLang="pl-PL" sz="1600" b="1" dirty="0" smtClean="0">
                <a:latin typeface="Calibri" pitchFamily="34" charset="0"/>
                <a:ea typeface="Times New Roman" pitchFamily="18" charset="0"/>
                <a:cs typeface="Calibri" pitchFamily="34" charset="0"/>
              </a:rPr>
              <a:t>Zasady </a:t>
            </a:r>
            <a:r>
              <a:rPr lang="pl-PL" altLang="pl-PL" sz="1600" b="1" dirty="0">
                <a:latin typeface="Calibri" pitchFamily="34" charset="0"/>
                <a:ea typeface="Times New Roman" pitchFamily="18" charset="0"/>
                <a:cs typeface="Calibri" pitchFamily="34" charset="0"/>
              </a:rPr>
              <a:t>konstruowania budżetu </a:t>
            </a:r>
            <a:r>
              <a:rPr lang="pl-PL" altLang="pl-PL" sz="1600" b="1" dirty="0" smtClean="0">
                <a:latin typeface="Calibri" pitchFamily="34" charset="0"/>
                <a:ea typeface="Times New Roman" pitchFamily="18" charset="0"/>
                <a:cs typeface="Calibri" pitchFamily="34" charset="0"/>
              </a:rPr>
              <a:t>projektu</a:t>
            </a:r>
          </a:p>
          <a:p>
            <a:pPr algn="ctr"/>
            <a:endParaRPr lang="pl-PL" altLang="pl-PL" sz="1400" b="1" dirty="0" smtClean="0">
              <a:latin typeface="Calibri" pitchFamily="34" charset="0"/>
              <a:ea typeface="Times New Roman" pitchFamily="18" charset="0"/>
              <a:cs typeface="Calibri" pitchFamily="34" charset="0"/>
            </a:endParaRPr>
          </a:p>
          <a:p>
            <a:pPr algn="just"/>
            <a:endParaRPr lang="pl-PL" altLang="pl-PL" sz="1400" dirty="0">
              <a:latin typeface="+mn-lt"/>
              <a:ea typeface="Times New Roman" pitchFamily="18" charset="0"/>
              <a:cs typeface="Calibri" pitchFamily="34" charset="0"/>
            </a:endParaRPr>
          </a:p>
          <a:p>
            <a:pPr algn="just"/>
            <a:r>
              <a:rPr lang="pl-PL" sz="1400" b="1" dirty="0" smtClean="0">
                <a:solidFill>
                  <a:srgbClr val="000000"/>
                </a:solidFill>
                <a:latin typeface="+mn-lt"/>
              </a:rPr>
              <a:t>Przyjęcie danego projektu do realizacji i podpisanie z beneficjentem umowy o dofinansowanie nie oznacza, </a:t>
            </a:r>
            <a:br>
              <a:rPr lang="pl-PL" sz="1400" b="1" dirty="0" smtClean="0">
                <a:solidFill>
                  <a:srgbClr val="000000"/>
                </a:solidFill>
                <a:latin typeface="+mn-lt"/>
              </a:rPr>
            </a:br>
            <a:r>
              <a:rPr lang="pl-PL" sz="1400" b="1" dirty="0" smtClean="0">
                <a:solidFill>
                  <a:srgbClr val="000000"/>
                </a:solidFill>
                <a:latin typeface="+mn-lt"/>
              </a:rPr>
              <a:t>że wszystkie wydatki, które beneficjent przedstawi we wniosku o płatność w trakcie realizacji projektu, zostaną uznane za kwalifikowalne.</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Planowane koszty projektu przedstawione są w budżecie projektu </a:t>
            </a:r>
            <a:r>
              <a:rPr lang="pl-PL" altLang="pl-PL" sz="1400" dirty="0" smtClean="0">
                <a:latin typeface="Calibri" pitchFamily="34" charset="0"/>
                <a:ea typeface="Times New Roman" pitchFamily="18" charset="0"/>
                <a:cs typeface="Calibri" pitchFamily="34" charset="0"/>
              </a:rPr>
              <a:t>z </a:t>
            </a:r>
            <a:r>
              <a:rPr lang="pl-PL" altLang="pl-PL" sz="1400" dirty="0">
                <a:latin typeface="Calibri" pitchFamily="34" charset="0"/>
                <a:ea typeface="Times New Roman" pitchFamily="18" charset="0"/>
                <a:cs typeface="Calibri" pitchFamily="34" charset="0"/>
              </a:rPr>
              <a:t>podziałem na</a:t>
            </a:r>
            <a:r>
              <a:rPr lang="pl-PL" altLang="pl-PL" sz="1400" dirty="0" smtClean="0">
                <a:latin typeface="Calibri" pitchFamily="34" charset="0"/>
                <a:ea typeface="Times New Roman" pitchFamily="18" charset="0"/>
                <a:cs typeface="Calibri" pitchFamily="34" charset="0"/>
              </a:rPr>
              <a:t>:</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bezpośrednie </a:t>
            </a:r>
            <a:r>
              <a:rPr lang="pl-PL" altLang="pl-PL" sz="1400" dirty="0" smtClean="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koszty dotyczące realizacji poszczególnych </a:t>
            </a:r>
            <a:r>
              <a:rPr lang="pl-PL" altLang="pl-PL" sz="1400" dirty="0" smtClean="0">
                <a:latin typeface="Calibri" pitchFamily="34" charset="0"/>
                <a:ea typeface="Times New Roman" pitchFamily="18" charset="0"/>
                <a:cs typeface="Calibri" pitchFamily="34" charset="0"/>
              </a:rPr>
              <a:t>zadań  </a:t>
            </a:r>
            <a:r>
              <a:rPr lang="pl-PL" altLang="pl-PL" sz="1400" dirty="0">
                <a:latin typeface="Calibri" pitchFamily="34" charset="0"/>
                <a:ea typeface="Times New Roman" pitchFamily="18" charset="0"/>
                <a:cs typeface="Calibri" pitchFamily="34" charset="0"/>
              </a:rPr>
              <a:t>merytorycznych w projekcie</a:t>
            </a:r>
            <a:r>
              <a:rPr lang="pl-PL" altLang="pl-PL" sz="1400" dirty="0" smtClean="0">
                <a:latin typeface="Calibri" pitchFamily="34" charset="0"/>
                <a:ea typeface="Times New Roman" pitchFamily="18" charset="0"/>
                <a:cs typeface="Calibri" pitchFamily="34" charset="0"/>
              </a:rPr>
              <a:t>,</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pośrednie   </a:t>
            </a:r>
            <a:r>
              <a:rPr lang="pl-PL" altLang="pl-PL" sz="1400" dirty="0" smtClean="0">
                <a:latin typeface="Calibri" pitchFamily="34" charset="0"/>
                <a:ea typeface="Times New Roman" pitchFamily="18" charset="0"/>
                <a:cs typeface="Calibri" pitchFamily="34" charset="0"/>
              </a:rPr>
              <a:t>-   koszty </a:t>
            </a:r>
            <a:r>
              <a:rPr lang="pl-PL" altLang="pl-PL" sz="1400" dirty="0">
                <a:latin typeface="Calibri" pitchFamily="34" charset="0"/>
                <a:ea typeface="Times New Roman" pitchFamily="18" charset="0"/>
                <a:cs typeface="Calibri" pitchFamily="34" charset="0"/>
              </a:rPr>
              <a:t>administracyjne związane z obsługą projektu.</a:t>
            </a:r>
          </a:p>
        </p:txBody>
      </p:sp>
      <p:sp>
        <p:nvSpPr>
          <p:cNvPr id="8" name="Prostokąt zaokrąglony 7"/>
          <p:cNvSpPr/>
          <p:nvPr/>
        </p:nvSpPr>
        <p:spPr>
          <a:xfrm>
            <a:off x="214282" y="13714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49</a:t>
            </a:fld>
            <a:endParaRPr lang="pl-PL" altLang="pl-PL"/>
          </a:p>
        </p:txBody>
      </p:sp>
      <p:pic>
        <p:nvPicPr>
          <p:cNvPr id="10"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739759"/>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Typy beneficjentów</a:t>
            </a:r>
          </a:p>
          <a:p>
            <a:pPr algn="just"/>
            <a:endParaRPr lang="pl-PL" sz="1400" b="1" dirty="0" smtClean="0">
              <a:latin typeface="+mj-lt"/>
            </a:endParaRPr>
          </a:p>
          <a:p>
            <a:endParaRPr lang="pl-PL" sz="1400" dirty="0" smtClean="0">
              <a:latin typeface="Calibri" panose="020F0502020204030204" pitchFamily="34" charset="0"/>
            </a:endParaRPr>
          </a:p>
          <a:p>
            <a:pPr algn="just"/>
            <a:r>
              <a:rPr lang="pl-PL" sz="1400" dirty="0" smtClean="0">
                <a:latin typeface="Calibri" panose="020F0502020204030204" pitchFamily="34" charset="0"/>
              </a:rPr>
              <a:t>O </a:t>
            </a:r>
            <a:r>
              <a:rPr lang="pl-PL" sz="1400" dirty="0">
                <a:latin typeface="Calibri" panose="020F0502020204030204" pitchFamily="34" charset="0"/>
              </a:rPr>
              <a:t>dofinansowanie w ramach konkursu mogą ubiegać się podmioty działające w obszarze edukacji </a:t>
            </a:r>
            <a:r>
              <a:rPr lang="pl-PL" sz="1400" dirty="0" smtClean="0">
                <a:latin typeface="Calibri" panose="020F0502020204030204" pitchFamily="34" charset="0"/>
              </a:rPr>
              <a:t>ogólnej </a:t>
            </a:r>
            <a:r>
              <a:rPr lang="pl-PL" sz="1400" dirty="0">
                <a:latin typeface="Calibri" panose="020F0502020204030204" pitchFamily="34" charset="0"/>
              </a:rPr>
              <a:t>tj.: </a:t>
            </a:r>
            <a:endParaRPr lang="pl-PL" sz="1400" dirty="0" smtClean="0">
              <a:latin typeface="Calibri" panose="020F0502020204030204" pitchFamily="34" charset="0"/>
            </a:endParaRPr>
          </a:p>
          <a:p>
            <a:pPr algn="just"/>
            <a:endParaRPr lang="pl-PL" sz="1400" dirty="0" smtClean="0">
              <a:latin typeface="Calibri" panose="020F0502020204030204" pitchFamily="34" charset="0"/>
            </a:endParaRPr>
          </a:p>
          <a:p>
            <a:pPr marL="285750" lvl="0" indent="-285750" algn="just">
              <a:buFont typeface="Arial" panose="020B0604020202020204" pitchFamily="34" charset="0"/>
              <a:buChar char="•"/>
            </a:pPr>
            <a:r>
              <a:rPr lang="pl-PL" sz="1400" dirty="0" smtClean="0">
                <a:latin typeface="Calibri" panose="020F0502020204030204" pitchFamily="34" charset="0"/>
              </a:rPr>
              <a:t>podmioty </a:t>
            </a:r>
            <a:r>
              <a:rPr lang="pl-PL" sz="1400" dirty="0">
                <a:latin typeface="Calibri" panose="020F0502020204030204" pitchFamily="34" charset="0"/>
              </a:rPr>
              <a:t>działające na podstawie obowiązujących regulacji prawnych w </a:t>
            </a:r>
            <a:r>
              <a:rPr lang="pl-PL" sz="1400" dirty="0" smtClean="0">
                <a:latin typeface="Calibri" panose="020F0502020204030204" pitchFamily="34" charset="0"/>
              </a:rPr>
              <a:t>zakresie </a:t>
            </a:r>
            <a:r>
              <a:rPr lang="pl-PL" sz="1400" dirty="0">
                <a:latin typeface="Calibri" panose="020F0502020204030204" pitchFamily="34" charset="0"/>
              </a:rPr>
              <a:t>edukacji i/lub </a:t>
            </a:r>
            <a:endParaRPr lang="pl-PL" sz="1400" dirty="0" smtClean="0">
              <a:latin typeface="Calibri" panose="020F0502020204030204" pitchFamily="34" charset="0"/>
            </a:endParaRPr>
          </a:p>
          <a:p>
            <a:pPr marL="285750" lvl="0" indent="-285750" algn="just">
              <a:buFont typeface="Arial" panose="020B0604020202020204" pitchFamily="34" charset="0"/>
              <a:buChar char="•"/>
            </a:pPr>
            <a:r>
              <a:rPr lang="pl-PL" sz="1400" dirty="0" smtClean="0">
                <a:latin typeface="Calibri" panose="020F0502020204030204" pitchFamily="34" charset="0"/>
              </a:rPr>
              <a:t>podmioty </a:t>
            </a:r>
            <a:r>
              <a:rPr lang="pl-PL" sz="1400" dirty="0">
                <a:latin typeface="Calibri" panose="020F0502020204030204" pitchFamily="34" charset="0"/>
              </a:rPr>
              <a:t>prowadzące działalność gospodarczą, której przeważający numer PKD odpowiada obszarowi </a:t>
            </a:r>
            <a:r>
              <a:rPr lang="pl-PL" sz="1400" dirty="0" smtClean="0">
                <a:latin typeface="Calibri" panose="020F0502020204030204" pitchFamily="34" charset="0"/>
              </a:rPr>
              <a:t>edukacji </a:t>
            </a:r>
            <a:r>
              <a:rPr lang="pl-PL" sz="1400" dirty="0">
                <a:latin typeface="Calibri" panose="020F0502020204030204" pitchFamily="34" charset="0"/>
              </a:rPr>
              <a:t>i/lub </a:t>
            </a:r>
          </a:p>
          <a:p>
            <a:pPr marL="285750" lvl="0" indent="-285750" algn="just">
              <a:buFont typeface="Arial" panose="020B0604020202020204" pitchFamily="34" charset="0"/>
              <a:buChar char="•"/>
            </a:pPr>
            <a:r>
              <a:rPr lang="pl-PL" sz="1400" dirty="0" smtClean="0">
                <a:latin typeface="Calibri" panose="020F0502020204030204" pitchFamily="34" charset="0"/>
              </a:rPr>
              <a:t>podmioty </a:t>
            </a:r>
            <a:r>
              <a:rPr lang="pl-PL" sz="1400" dirty="0">
                <a:latin typeface="Calibri" panose="020F0502020204030204" pitchFamily="34" charset="0"/>
              </a:rPr>
              <a:t>posiadające w statucie lub w innym dokumencie (np. </a:t>
            </a:r>
            <a:r>
              <a:rPr lang="pl-PL" sz="1400" dirty="0" smtClean="0">
                <a:latin typeface="Calibri" panose="020F0502020204030204" pitchFamily="34" charset="0"/>
              </a:rPr>
              <a:t>w </a:t>
            </a:r>
            <a:r>
              <a:rPr lang="pl-PL" sz="1400" dirty="0">
                <a:latin typeface="Calibri" panose="020F0502020204030204" pitchFamily="34" charset="0"/>
              </a:rPr>
              <a:t>umowie spółki) stanowiącym podstawę jego funkcjonowania zapisy o prowadzeniu działalności w obszarze edukacji </a:t>
            </a:r>
            <a:r>
              <a:rPr lang="pl-PL" sz="1400" dirty="0" smtClean="0">
                <a:latin typeface="Calibri" panose="020F0502020204030204" pitchFamily="34" charset="0"/>
              </a:rPr>
              <a:t>i/lub</a:t>
            </a:r>
          </a:p>
          <a:p>
            <a:pPr marL="285750" lvl="0" indent="-285750" algn="just">
              <a:buFont typeface="Arial" panose="020B0604020202020204" pitchFamily="34" charset="0"/>
              <a:buChar char="•"/>
            </a:pPr>
            <a:r>
              <a:rPr lang="pl-PL" sz="1400" dirty="0" smtClean="0">
                <a:latin typeface="Calibri" panose="020F0502020204030204" pitchFamily="34" charset="0"/>
              </a:rPr>
              <a:t>podmioty</a:t>
            </a:r>
            <a:r>
              <a:rPr lang="pl-PL" sz="1400" dirty="0">
                <a:latin typeface="Calibri" panose="020F0502020204030204" pitchFamily="34" charset="0"/>
              </a:rPr>
              <a:t>, które w sprawozdaniu finansowym, sporządzonym na koniec roku obrachunkowego poprzedzającego rok złożenia wniosku o dofinansowanie, wykazują, iż przeważający przychód uzyskały </a:t>
            </a:r>
            <a:r>
              <a:rPr lang="pl-PL" sz="1400" dirty="0" smtClean="0">
                <a:latin typeface="Calibri" panose="020F0502020204030204" pitchFamily="34" charset="0"/>
              </a:rPr>
              <a:t>z </a:t>
            </a:r>
            <a:r>
              <a:rPr lang="pl-PL" sz="1400" dirty="0">
                <a:latin typeface="Calibri" panose="020F0502020204030204" pitchFamily="34" charset="0"/>
              </a:rPr>
              <a:t>prowadzenia działalności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obszarze edukacji.</a:t>
            </a:r>
          </a:p>
          <a:p>
            <a:r>
              <a:rPr lang="pl-PL" sz="1400" dirty="0">
                <a:latin typeface="Calibri" panose="020F0502020204030204" pitchFamily="34" charset="0"/>
              </a:rPr>
              <a:t> </a:t>
            </a:r>
          </a:p>
          <a:p>
            <a:pPr marL="93662" algn="just"/>
            <a:endParaRPr lang="pl-PL" sz="1400" dirty="0">
              <a:latin typeface="Calibri" panose="020F0502020204030204" pitchFamily="34" charset="0"/>
            </a:endParaRPr>
          </a:p>
          <a:p>
            <a:pPr marL="285750" indent="-192088" algn="just">
              <a:buFont typeface="Arial" panose="020B0604020202020204" pitchFamily="34" charset="0"/>
              <a:buChar char="•"/>
            </a:pPr>
            <a:endParaRPr lang="pl-PL" sz="1400" dirty="0" smtClean="0">
              <a:latin typeface="+mj-lt"/>
            </a:endParaRPr>
          </a:p>
          <a:p>
            <a:pPr algn="just"/>
            <a:endParaRPr lang="pl-PL" sz="1400" dirty="0" smtClean="0"/>
          </a:p>
          <a:p>
            <a:pPr algn="just"/>
            <a:endParaRPr lang="pl-PL" sz="1400" dirty="0" smtClean="0"/>
          </a:p>
          <a:p>
            <a:pPr algn="just"/>
            <a:endParaRPr lang="pl-PL" sz="1400" dirty="0" smtClean="0"/>
          </a:p>
          <a:p>
            <a:pPr algn="just"/>
            <a:endParaRPr lang="pl-PL" altLang="pl-PL" sz="1600" dirty="0">
              <a:latin typeface="Calibri" pitchFamily="34" charset="0"/>
              <a:cs typeface="Times New Roman" pitchFamily="18" charset="0"/>
            </a:endParaRPr>
          </a:p>
        </p:txBody>
      </p:sp>
      <p:sp>
        <p:nvSpPr>
          <p:cNvPr id="3" name="Prostokąt 2"/>
          <p:cNvSpPr/>
          <p:nvPr/>
        </p:nvSpPr>
        <p:spPr>
          <a:xfrm>
            <a:off x="323528" y="3356991"/>
            <a:ext cx="8606190" cy="2790508"/>
          </a:xfrm>
          <a:prstGeom prst="rect">
            <a:avLst/>
          </a:prstGeom>
        </p:spPr>
        <p:txBody>
          <a:bodyPr wrap="square">
            <a:spAutoFit/>
          </a:bodyPr>
          <a:lstStyle/>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400" dirty="0" smtClean="0">
              <a:latin typeface="+mj-lt"/>
            </a:endParaRPr>
          </a:p>
          <a:p>
            <a:pPr algn="just"/>
            <a:endParaRPr lang="pl-PL" sz="1400" dirty="0">
              <a:latin typeface="+mj-lt"/>
            </a:endParaRPr>
          </a:p>
          <a:p>
            <a:endParaRPr lang="pl-PL" sz="1400" dirty="0">
              <a:latin typeface="+mj-lt"/>
            </a:endParaRPr>
          </a:p>
        </p:txBody>
      </p:sp>
      <p:sp>
        <p:nvSpPr>
          <p:cNvPr id="2" name="Symbol zastępczy numeru slajdu 1"/>
          <p:cNvSpPr>
            <a:spLocks noGrp="1"/>
          </p:cNvSpPr>
          <p:nvPr>
            <p:ph type="sldNum" sz="quarter" idx="12"/>
          </p:nvPr>
        </p:nvSpPr>
        <p:spPr>
          <a:xfrm>
            <a:off x="4247456" y="11812283"/>
            <a:ext cx="2133600" cy="365125"/>
          </a:xfrm>
        </p:spPr>
        <p:txBody>
          <a:bodyPr/>
          <a:lstStyle/>
          <a:p>
            <a:endParaRPr lang="pl-PL" altLang="pl-PL" dirty="0"/>
          </a:p>
        </p:txBody>
      </p:sp>
      <p:sp>
        <p:nvSpPr>
          <p:cNvPr id="4" name="Rectangle 2"/>
          <p:cNvSpPr>
            <a:spLocks noChangeArrowheads="1"/>
          </p:cNvSpPr>
          <p:nvPr/>
        </p:nvSpPr>
        <p:spPr bwMode="auto">
          <a:xfrm>
            <a:off x="1475656" y="55640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6145"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6021288"/>
            <a:ext cx="57531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753493"/>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rostokąt 23"/>
          <p:cNvSpPr/>
          <p:nvPr/>
        </p:nvSpPr>
        <p:spPr bwMode="auto">
          <a:xfrm>
            <a:off x="184150" y="1593850"/>
            <a:ext cx="8643938" cy="325438"/>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solidFill>
                <a:prstClr val="white"/>
              </a:solidFill>
            </a:endParaRPr>
          </a:p>
        </p:txBody>
      </p:sp>
      <p:sp>
        <p:nvSpPr>
          <p:cNvPr id="8" name="Prostokąt 7"/>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9" name="Prostokąt zaokrąglony 8"/>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4826" name="Prostokąt 2"/>
          <p:cNvSpPr>
            <a:spLocks noChangeArrowheads="1"/>
          </p:cNvSpPr>
          <p:nvPr/>
        </p:nvSpPr>
        <p:spPr bwMode="auto">
          <a:xfrm>
            <a:off x="684213" y="1484784"/>
            <a:ext cx="7848600" cy="2739211"/>
          </a:xfrm>
          <a:prstGeom prst="rect">
            <a:avLst/>
          </a:prstGeom>
          <a:noFill/>
          <a:ln w="9525">
            <a:noFill/>
            <a:miter lim="800000"/>
            <a:headEnd/>
            <a:tailEnd/>
          </a:ln>
        </p:spPr>
        <p:txBody>
          <a:bodyPr wrap="square">
            <a:spAutoFit/>
          </a:bodyPr>
          <a:lstStyle/>
          <a:p>
            <a:pPr algn="just"/>
            <a:endParaRPr lang="pl-PL" altLang="pl-PL" b="1" dirty="0">
              <a:solidFill>
                <a:schemeClr val="accent6">
                  <a:lumMod val="75000"/>
                </a:schemeClr>
              </a:solidFill>
              <a:latin typeface="Calibri" pitchFamily="34" charset="0"/>
              <a:cs typeface="Times New Roman" pitchFamily="18" charset="0"/>
            </a:endParaRPr>
          </a:p>
          <a:p>
            <a:pPr algn="just"/>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bezpośrednie</a:t>
            </a:r>
            <a:r>
              <a:rPr lang="pl-PL" altLang="pl-PL" sz="1400" dirty="0">
                <a:latin typeface="Calibri" pitchFamily="34" charset="0"/>
                <a:cs typeface="Times New Roman" pitchFamily="18" charset="0"/>
              </a:rPr>
              <a:t> w ramach projektu powinny zostać oszacowane należycie, racjonalnie i efektywnie, zgodnie z procedurami określonymi w </a:t>
            </a:r>
            <a:r>
              <a:rPr lang="pl-PL" altLang="pl-PL" sz="1400" i="1" dirty="0">
                <a:latin typeface="Calibri" pitchFamily="34" charset="0"/>
                <a:ea typeface="Times New Roman" pitchFamily="18" charset="0"/>
                <a:cs typeface="Calibri" pitchFamily="34" charset="0"/>
              </a:rPr>
              <a:t>Wytycznych </a:t>
            </a:r>
            <a:r>
              <a:rPr lang="pl-PL" altLang="pl-PL" sz="1400" i="1" dirty="0" smtClean="0">
                <a:latin typeface="Calibri" pitchFamily="34" charset="0"/>
                <a:ea typeface="Times New Roman" pitchFamily="18" charset="0"/>
                <a:cs typeface="Calibri" pitchFamily="34" charset="0"/>
              </a:rPr>
              <a:t>w </a:t>
            </a:r>
            <a:r>
              <a:rPr lang="pl-PL" altLang="pl-PL" sz="1400" i="1" dirty="0">
                <a:latin typeface="Calibri" pitchFamily="34" charset="0"/>
                <a:ea typeface="Times New Roman" pitchFamily="18" charset="0"/>
                <a:cs typeface="Calibri" pitchFamily="34" charset="0"/>
              </a:rPr>
              <a:t>zakresie kwalifikowalności wydatków w ramach Europejskiego Funduszu Rozwoju Regionalnego, Europejskiego Funduszu Społecznego oraz Funduszu Spójności na lata 2014-202</a:t>
            </a:r>
            <a:r>
              <a:rPr lang="pl-PL" altLang="pl-PL" sz="1400" i="1" dirty="0">
                <a:latin typeface="Calibri" pitchFamily="34" charset="0"/>
                <a:cs typeface="Times New Roman" pitchFamily="18" charset="0"/>
              </a:rPr>
              <a:t>0 </a:t>
            </a:r>
            <a:r>
              <a:rPr lang="pl-PL" altLang="pl-PL" sz="1400" dirty="0">
                <a:latin typeface="Calibri" pitchFamily="34" charset="0"/>
                <a:cs typeface="Times New Roman" pitchFamily="18" charset="0"/>
              </a:rPr>
              <a:t>oraz z uwzględnieniem stawek rynkowych zgodnie </a:t>
            </a:r>
            <a:r>
              <a:rPr lang="pl-PL" altLang="pl-PL" sz="1400" dirty="0" smtClean="0">
                <a:latin typeface="Calibri" pitchFamily="34" charset="0"/>
                <a:cs typeface="Times New Roman" pitchFamily="18" charset="0"/>
              </a:rPr>
              <a:t>z </a:t>
            </a:r>
            <a:r>
              <a:rPr lang="pl-PL" altLang="pl-PL" sz="1400" dirty="0">
                <a:latin typeface="Calibri" pitchFamily="34" charset="0"/>
                <a:cs typeface="Times New Roman" pitchFamily="18" charset="0"/>
              </a:rPr>
              <a:t>taryfikatorem maksymalnych, dopuszczalnych cen towarów i usług typowych (powszechnie występujących) dla konkursowego i pozakonkursowego trybu wyboru projektów, dla których ocena przeprowadzona zostanie w ramach Regionalnego Programu Operacyjnego Województwa Opolskiego 2014-2020 </a:t>
            </a:r>
            <a:r>
              <a:rPr lang="pl-PL" altLang="pl-PL" sz="1400" dirty="0" smtClean="0">
                <a:latin typeface="Calibri" pitchFamily="34" charset="0"/>
                <a:cs typeface="Times New Roman" pitchFamily="18" charset="0"/>
              </a:rPr>
              <a:t>w </a:t>
            </a:r>
            <a:r>
              <a:rPr lang="pl-PL" altLang="pl-PL" sz="1400" dirty="0">
                <a:latin typeface="Calibri" pitchFamily="34" charset="0"/>
                <a:cs typeface="Times New Roman" pitchFamily="18" charset="0"/>
              </a:rPr>
              <a:t>części dotyczącej Europejskiego Funduszu Społecznego.</a:t>
            </a:r>
          </a:p>
          <a:p>
            <a:pPr algn="just"/>
            <a:endParaRPr lang="pl-PL" altLang="pl-PL" sz="1400" dirty="0" smtClean="0">
              <a:latin typeface="Calibri" pitchFamily="34" charset="0"/>
              <a:cs typeface="Times New Roman" pitchFamily="18" charset="0"/>
            </a:endParaRPr>
          </a:p>
          <a:p>
            <a:pPr algn="just"/>
            <a:r>
              <a:rPr lang="pl-PL" altLang="pl-PL" sz="1400" dirty="0" smtClean="0">
                <a:latin typeface="Calibri" pitchFamily="34" charset="0"/>
              </a:rPr>
              <a:t>W </a:t>
            </a:r>
            <a:r>
              <a:rPr lang="pl-PL" altLang="pl-PL" sz="1400" dirty="0">
                <a:latin typeface="Calibri" pitchFamily="34" charset="0"/>
              </a:rPr>
              <a:t>budżecie projektu </a:t>
            </a:r>
            <a:r>
              <a:rPr lang="pl-PL" altLang="pl-PL" sz="1400" dirty="0" smtClean="0">
                <a:latin typeface="Calibri" pitchFamily="34" charset="0"/>
              </a:rPr>
              <a:t>wnioskodawca </a:t>
            </a:r>
            <a:r>
              <a:rPr lang="pl-PL" altLang="pl-PL" sz="1400" dirty="0">
                <a:latin typeface="Calibri" pitchFamily="34" charset="0"/>
              </a:rPr>
              <a:t>wskazuje i uzasadnia źródła finansowania wykazując racjonalność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i </a:t>
            </a:r>
            <a:r>
              <a:rPr lang="pl-PL" altLang="pl-PL" sz="1400" dirty="0">
                <a:latin typeface="Calibri" pitchFamily="34" charset="0"/>
              </a:rPr>
              <a:t>efektywność wydatków oraz brak podwójnego finansowania.</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50</a:t>
            </a:fld>
            <a:endParaRPr lang="pl-PL" altLang="pl-PL"/>
          </a:p>
        </p:txBody>
      </p:sp>
      <p:pic>
        <p:nvPicPr>
          <p:cNvPr id="10"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39945" name="Prostokąt 2"/>
          <p:cNvSpPr>
            <a:spLocks noChangeArrowheads="1"/>
          </p:cNvSpPr>
          <p:nvPr/>
        </p:nvSpPr>
        <p:spPr bwMode="auto">
          <a:xfrm>
            <a:off x="214282" y="1484784"/>
            <a:ext cx="8715436" cy="4257576"/>
          </a:xfrm>
          <a:prstGeom prst="rect">
            <a:avLst/>
          </a:prstGeom>
          <a:noFill/>
          <a:ln w="9525">
            <a:noFill/>
            <a:miter lim="800000"/>
            <a:headEnd/>
            <a:tailEnd/>
          </a:ln>
        </p:spPr>
        <p:txBody>
          <a:bodyPr wrap="square">
            <a:spAutoFit/>
          </a:bodyPr>
          <a:lstStyle/>
          <a:p>
            <a:pPr algn="just">
              <a:spcAft>
                <a:spcPts val="200"/>
              </a:spcAft>
            </a:pPr>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pośrednie stanowią koszty administracyjne </a:t>
            </a:r>
            <a:r>
              <a:rPr lang="pl-PL" altLang="pl-PL" sz="1400" b="1" dirty="0" smtClean="0">
                <a:latin typeface="Calibri" pitchFamily="34" charset="0"/>
                <a:cs typeface="Times New Roman" pitchFamily="18" charset="0"/>
              </a:rPr>
              <a:t>związane </a:t>
            </a:r>
            <a:r>
              <a:rPr lang="pl-PL" altLang="pl-PL" sz="1400" b="1" dirty="0">
                <a:latin typeface="Calibri" pitchFamily="34" charset="0"/>
                <a:cs typeface="Times New Roman" pitchFamily="18" charset="0"/>
              </a:rPr>
              <a:t>z obsługą projektu, w szczególności</a:t>
            </a:r>
            <a:r>
              <a:rPr lang="pl-PL" altLang="pl-PL" sz="1400" dirty="0">
                <a:latin typeface="Calibri" pitchFamily="34" charset="0"/>
                <a:cs typeface="Times New Roman" pitchFamily="18" charset="0"/>
              </a:rPr>
              <a:t>:</a:t>
            </a:r>
          </a:p>
          <a:p>
            <a:pPr algn="just">
              <a:buFont typeface="Calibri" pitchFamily="34" charset="0"/>
              <a:buAutoNum type="alphaLcParenR"/>
            </a:pPr>
            <a:r>
              <a:rPr lang="pl-PL" altLang="pl-PL" sz="1400" dirty="0" smtClean="0">
                <a:latin typeface="Calibri" pitchFamily="34" charset="0"/>
              </a:rPr>
              <a:t> koszty </a:t>
            </a:r>
            <a:r>
              <a:rPr lang="pl-PL" altLang="pl-PL" sz="1400" dirty="0">
                <a:latin typeface="Calibri" pitchFamily="34" charset="0"/>
              </a:rPr>
              <a:t>koordynatora lub kierownika projektu oraz innego </a:t>
            </a:r>
            <a:r>
              <a:rPr lang="pl-PL" altLang="pl-PL" sz="1400" dirty="0" smtClean="0">
                <a:latin typeface="Calibri" pitchFamily="34" charset="0"/>
              </a:rPr>
              <a:t>personelu bezpośrednio </a:t>
            </a:r>
            <a:r>
              <a:rPr lang="pl-PL" altLang="pl-PL" sz="1400" dirty="0">
                <a:latin typeface="Calibri" pitchFamily="34" charset="0"/>
              </a:rPr>
              <a:t>zaangażowanego </a:t>
            </a:r>
            <a:r>
              <a:rPr lang="pl-PL" altLang="pl-PL" sz="1400" dirty="0" smtClean="0">
                <a:latin typeface="Calibri" pitchFamily="34" charset="0"/>
              </a:rPr>
              <a:t>w zarządzanie, rozliczanie, monitorowanie projektu lub prowadzenie innych działań administracyjnych w projekcie, w tym w szczególności koszty wynagrodzenia tych osób, ich delegacji służbowych i </a:t>
            </a:r>
            <a:r>
              <a:rPr lang="pl-PL" altLang="pl-PL" sz="1400" dirty="0">
                <a:latin typeface="Calibri" pitchFamily="34" charset="0"/>
              </a:rPr>
              <a:t>szkoleń oraz koszty związane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z </a:t>
            </a:r>
            <a:r>
              <a:rPr lang="pl-PL" altLang="pl-PL" sz="1400" dirty="0">
                <a:latin typeface="Calibri" pitchFamily="34" charset="0"/>
              </a:rPr>
              <a:t>wdrażaniem polityki równych szans przez te osoby,</a:t>
            </a:r>
          </a:p>
          <a:p>
            <a:pPr algn="just">
              <a:buFont typeface="Calibri" pitchFamily="34" charset="0"/>
              <a:buAutoNum type="alphaLcParenR" startAt="2"/>
            </a:pPr>
            <a:r>
              <a:rPr lang="pl-PL" altLang="pl-PL" sz="1400" dirty="0" smtClean="0">
                <a:latin typeface="Calibri" pitchFamily="34" charset="0"/>
              </a:rPr>
              <a:t> koszty </a:t>
            </a:r>
            <a:r>
              <a:rPr lang="pl-PL" altLang="pl-PL" sz="1400" dirty="0">
                <a:latin typeface="Calibri" pitchFamily="34" charset="0"/>
              </a:rPr>
              <a:t>zarządu (</a:t>
            </a:r>
            <a:r>
              <a:rPr lang="pl-PL" altLang="pl-PL" sz="1400" dirty="0" smtClean="0">
                <a:latin typeface="Calibri" pitchFamily="34" charset="0"/>
              </a:rPr>
              <a:t>wynagrodzenia </a:t>
            </a:r>
            <a:r>
              <a:rPr lang="pl-PL" altLang="pl-PL" sz="1400" dirty="0">
                <a:latin typeface="Calibri" pitchFamily="34" charset="0"/>
              </a:rPr>
              <a:t>osób uprawnionych do reprezentowania jednostki, których zakresy czynności nie są przypisane wyłącznie do projektu, np. kierownik jednostki),</a:t>
            </a:r>
          </a:p>
          <a:p>
            <a:pPr algn="just">
              <a:buFont typeface="Calibri" pitchFamily="34" charset="0"/>
              <a:buAutoNum type="alphaLcParenR" startAt="3"/>
            </a:pPr>
            <a:r>
              <a:rPr lang="pl-PL" altLang="pl-PL" sz="1400" dirty="0" smtClean="0">
                <a:latin typeface="Calibri" pitchFamily="34" charset="0"/>
              </a:rPr>
              <a:t> koszty </a:t>
            </a:r>
            <a:r>
              <a:rPr lang="pl-PL" altLang="pl-PL" sz="1400" dirty="0">
                <a:latin typeface="Calibri" pitchFamily="34" charset="0"/>
              </a:rPr>
              <a:t>personelu obsługowego (obsługa kadrowa, finansowa, administracyjna, sekretariat, kancelaria, obsługa </a:t>
            </a:r>
            <a:r>
              <a:rPr lang="pl-PL" altLang="pl-PL" sz="1400" dirty="0" smtClean="0">
                <a:latin typeface="Calibri" pitchFamily="34" charset="0"/>
              </a:rPr>
              <a:t>prawna, w tym dotycząca zamówień) </a:t>
            </a:r>
            <a:r>
              <a:rPr lang="pl-PL" altLang="pl-PL" sz="1400" dirty="0">
                <a:latin typeface="Calibri" pitchFamily="34" charset="0"/>
              </a:rPr>
              <a:t>na potrzeby funkcjonowania jednostki,</a:t>
            </a:r>
          </a:p>
          <a:p>
            <a:pPr algn="just">
              <a:buFont typeface="Calibri" pitchFamily="34" charset="0"/>
              <a:buAutoNum type="alphaLcParenR" startAt="4"/>
            </a:pPr>
            <a:r>
              <a:rPr lang="pl-PL" altLang="pl-PL" sz="1400" dirty="0" smtClean="0">
                <a:latin typeface="Calibri" pitchFamily="34" charset="0"/>
              </a:rPr>
              <a:t> koszty </a:t>
            </a:r>
            <a:r>
              <a:rPr lang="pl-PL" altLang="pl-PL" sz="1400" dirty="0">
                <a:latin typeface="Calibri" pitchFamily="34" charset="0"/>
              </a:rPr>
              <a:t>obsługi księgowej </a:t>
            </a:r>
            <a:r>
              <a:rPr lang="pl-PL" altLang="pl-PL" sz="1400" dirty="0" smtClean="0">
                <a:latin typeface="Calibri" pitchFamily="34" charset="0"/>
              </a:rPr>
              <a:t>(wynagrodzenia </a:t>
            </a:r>
            <a:r>
              <a:rPr lang="pl-PL" altLang="pl-PL" sz="1400" dirty="0">
                <a:latin typeface="Calibri" pitchFamily="34" charset="0"/>
              </a:rPr>
              <a:t>osób księgujących wydatki w projekcie, </a:t>
            </a:r>
            <a:r>
              <a:rPr lang="pl-PL" altLang="pl-PL" sz="1400" dirty="0" smtClean="0">
                <a:latin typeface="Calibri" pitchFamily="34" charset="0"/>
              </a:rPr>
              <a:t>koszty związane ze zleceniem prowadzenia obsługi księgowej projektu biuru rachunkowemu),</a:t>
            </a:r>
            <a:endParaRPr lang="pl-PL" altLang="pl-PL" sz="1400" dirty="0">
              <a:latin typeface="Calibri" pitchFamily="34" charset="0"/>
            </a:endParaRPr>
          </a:p>
          <a:p>
            <a:pPr algn="just">
              <a:buFont typeface="Calibri" pitchFamily="34" charset="0"/>
              <a:buAutoNum type="alphaLcParenR" startAt="4"/>
            </a:pPr>
            <a:r>
              <a:rPr lang="pl-PL" sz="1400" dirty="0" smtClean="0">
                <a:solidFill>
                  <a:prstClr val="black"/>
                </a:solidFill>
                <a:latin typeface="Calibri"/>
              </a:rPr>
              <a:t> koszty </a:t>
            </a:r>
            <a:r>
              <a:rPr lang="pl-PL" sz="1400" dirty="0">
                <a:solidFill>
                  <a:prstClr val="black"/>
                </a:solidFill>
                <a:latin typeface="Calibri"/>
              </a:rPr>
              <a:t>utrzymania powierzchni biurowych (czynsz, najem, opłaty administracyjne) związanych z obsługą administracyjną </a:t>
            </a:r>
            <a:r>
              <a:rPr lang="pl-PL" sz="1400" dirty="0" smtClean="0">
                <a:solidFill>
                  <a:prstClr val="black"/>
                </a:solidFill>
                <a:latin typeface="Calibri"/>
              </a:rPr>
              <a:t>projektu,</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wydatki </a:t>
            </a:r>
            <a:r>
              <a:rPr lang="pl-PL" sz="1400" dirty="0">
                <a:solidFill>
                  <a:prstClr val="black"/>
                </a:solidFill>
                <a:latin typeface="Calibri"/>
              </a:rPr>
              <a:t>związane z otworzeniem lub prowadzeniem wyodrębnionego na rzecz projektu subkonta na rachunku bankowym lub odrębnego rachunku </a:t>
            </a:r>
            <a:r>
              <a:rPr lang="pl-PL" sz="1400" dirty="0" smtClean="0">
                <a:solidFill>
                  <a:prstClr val="black"/>
                </a:solidFill>
                <a:latin typeface="Calibri"/>
              </a:rPr>
              <a:t>bankowego,</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amortyzacja, najem lub zakup aktywów (środków trwałych iw wartości niematerialnych i prawnych używanych na potrzeby osób, o których mowa w literze a, d),</a:t>
            </a:r>
          </a:p>
          <a:p>
            <a:pPr algn="just"/>
            <a:endParaRPr lang="pl-PL" sz="1400" dirty="0" smtClean="0">
              <a:solidFill>
                <a:prstClr val="black"/>
              </a:solidFill>
              <a:latin typeface="Calibri"/>
            </a:endParaRPr>
          </a:p>
          <a:p>
            <a:pPr algn="just">
              <a:buFont typeface="Calibri" pitchFamily="34" charset="0"/>
              <a:buAutoNum type="alphaLcParenR" startAt="4"/>
            </a:pPr>
            <a:endParaRPr lang="pl-PL" altLang="pl-PL" sz="17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51</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400050" y="1989138"/>
            <a:ext cx="7924800" cy="10080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sz="1400" dirty="0" smtClean="0">
              <a:latin typeface="+mn-lt"/>
            </a:endParaRPr>
          </a:p>
          <a:p>
            <a:pPr eaLnBrk="1" hangingPunct="1">
              <a:defRPr/>
            </a:pPr>
            <a:endParaRPr lang="pl-PL" altLang="pl-PL" dirty="0" smtClean="0"/>
          </a:p>
        </p:txBody>
      </p:sp>
      <p:sp>
        <p:nvSpPr>
          <p:cNvPr id="40969" name="Prostokąt 10"/>
          <p:cNvSpPr>
            <a:spLocks noChangeArrowheads="1"/>
          </p:cNvSpPr>
          <p:nvPr/>
        </p:nvSpPr>
        <p:spPr bwMode="auto">
          <a:xfrm>
            <a:off x="1368425"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0970"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2" name="Prostokąt 1"/>
          <p:cNvSpPr/>
          <p:nvPr/>
        </p:nvSpPr>
        <p:spPr>
          <a:xfrm>
            <a:off x="214282" y="1340768"/>
            <a:ext cx="8715436" cy="3170099"/>
          </a:xfrm>
          <a:prstGeom prst="rect">
            <a:avLst/>
          </a:prstGeom>
        </p:spPr>
        <p:txBody>
          <a:bodyPr wrap="square">
            <a:spAutoFit/>
          </a:bodyPr>
          <a:lstStyle/>
          <a:p>
            <a:pPr marL="342900" indent="-342900" algn="just">
              <a:defRPr/>
            </a:pPr>
            <a:endParaRPr lang="pl-PL" sz="1000" dirty="0" smtClean="0">
              <a:latin typeface="+mn-lt"/>
            </a:endParaRPr>
          </a:p>
          <a:p>
            <a:pPr marL="342900" indent="-342900" algn="just">
              <a:defRPr/>
            </a:pPr>
            <a:endParaRPr lang="pl-PL" sz="800" dirty="0" smtClean="0">
              <a:latin typeface="+mn-lt"/>
            </a:endParaRPr>
          </a:p>
          <a:p>
            <a:pPr marL="342900" indent="-342900" algn="just">
              <a:buAutoNum type="alphaLcParenR" startAt="8"/>
              <a:defRPr/>
            </a:pPr>
            <a:r>
              <a:rPr lang="pl-PL" sz="1400" dirty="0" smtClean="0">
                <a:latin typeface="+mn-lt"/>
              </a:rPr>
              <a:t>opłaty </a:t>
            </a:r>
            <a:r>
              <a:rPr lang="pl-PL" sz="1400" dirty="0">
                <a:latin typeface="+mn-lt"/>
              </a:rPr>
              <a:t>za energię elektryczną, cieplną, gazową i wodę, opłaty przesyłowe, opłaty za odprowadzanie ścieków </a:t>
            </a:r>
            <a:r>
              <a:rPr lang="pl-PL" sz="1400" dirty="0" smtClean="0">
                <a:latin typeface="+mn-lt"/>
              </a:rPr>
              <a:t/>
            </a:r>
            <a:br>
              <a:rPr lang="pl-PL" sz="1400" dirty="0" smtClean="0">
                <a:latin typeface="+mn-lt"/>
              </a:rPr>
            </a:br>
            <a:r>
              <a:rPr lang="pl-PL" sz="1400" dirty="0" smtClean="0">
                <a:latin typeface="+mn-lt"/>
              </a:rPr>
              <a:t>w  zakresie </a:t>
            </a:r>
            <a:r>
              <a:rPr lang="pl-PL" sz="1400" dirty="0">
                <a:latin typeface="+mn-lt"/>
              </a:rPr>
              <a:t>związanym z obsługą administracyjną </a:t>
            </a:r>
            <a:r>
              <a:rPr lang="pl-PL" sz="1400" dirty="0" smtClean="0">
                <a:latin typeface="+mn-lt"/>
              </a:rPr>
              <a:t>projektu,</a:t>
            </a:r>
          </a:p>
          <a:p>
            <a:pPr marL="342900" indent="-342900" algn="just">
              <a:buAutoNum type="alphaLcParenR" startAt="8"/>
              <a:defRPr/>
            </a:pPr>
            <a:r>
              <a:rPr lang="pl-PL" sz="1400" dirty="0" smtClean="0">
                <a:latin typeface="+mn-lt"/>
              </a:rPr>
              <a:t>koszty </a:t>
            </a:r>
            <a:r>
              <a:rPr lang="pl-PL" sz="1400" dirty="0">
                <a:latin typeface="+mn-lt"/>
              </a:rPr>
              <a:t>usług pocztowych, telefonicznych, internetowych, kurierskich związanych z obsługą </a:t>
            </a:r>
            <a:r>
              <a:rPr lang="pl-PL" sz="1400" dirty="0" smtClean="0">
                <a:latin typeface="+mn-lt"/>
              </a:rPr>
              <a:t>projektu</a:t>
            </a:r>
            <a:r>
              <a:rPr lang="pl-PL" sz="1400" dirty="0">
                <a:latin typeface="+mn-lt"/>
              </a:rPr>
              <a:t>,</a:t>
            </a:r>
          </a:p>
          <a:p>
            <a:pPr marL="342900" indent="-342900" algn="just">
              <a:buFont typeface="+mj-lt"/>
              <a:buAutoNum type="alphaLcParenR" startAt="10"/>
              <a:defRPr/>
            </a:pPr>
            <a:r>
              <a:rPr lang="pl-PL" sz="1400" dirty="0" smtClean="0">
                <a:latin typeface="+mn-lt"/>
              </a:rPr>
              <a:t>koszty </a:t>
            </a:r>
            <a:r>
              <a:rPr lang="pl-PL" sz="1400" dirty="0">
                <a:latin typeface="+mn-lt"/>
              </a:rPr>
              <a:t>usług powielania dokumentów związanych z </a:t>
            </a:r>
            <a:r>
              <a:rPr lang="pl-PL" sz="1400" dirty="0" smtClean="0">
                <a:latin typeface="+mn-lt"/>
              </a:rPr>
              <a:t>obsługą projektu,</a:t>
            </a:r>
            <a:endParaRPr lang="pl-PL" sz="1400" dirty="0">
              <a:solidFill>
                <a:prstClr val="black"/>
              </a:solidFill>
              <a:latin typeface="Calibri"/>
            </a:endParaRPr>
          </a:p>
          <a:p>
            <a:pPr marL="342900" indent="-342900" algn="just">
              <a:buFont typeface="+mj-lt"/>
              <a:buAutoNum type="alphaLcParenR" startAt="10"/>
              <a:defRPr/>
            </a:pPr>
            <a:r>
              <a:rPr lang="pl-PL" sz="1400" dirty="0" smtClean="0">
                <a:solidFill>
                  <a:prstClr val="black"/>
                </a:solidFill>
                <a:latin typeface="Calibri"/>
              </a:rPr>
              <a:t>koszty </a:t>
            </a:r>
            <a:r>
              <a:rPr lang="pl-PL" sz="1400" dirty="0">
                <a:solidFill>
                  <a:prstClr val="black"/>
                </a:solidFill>
                <a:latin typeface="Calibri"/>
              </a:rPr>
              <a:t>materiałów biurowych i artykułów piśmienniczych związanych z obsługą </a:t>
            </a:r>
            <a:r>
              <a:rPr lang="pl-PL" sz="1400" dirty="0" smtClean="0">
                <a:solidFill>
                  <a:prstClr val="black"/>
                </a:solidFill>
                <a:latin typeface="Calibri"/>
              </a:rPr>
              <a:t>projektu</a:t>
            </a:r>
            <a:r>
              <a:rPr lang="pl-PL" sz="1400" dirty="0">
                <a:solidFill>
                  <a:prstClr val="black"/>
                </a:solidFill>
                <a:latin typeface="Calibri"/>
              </a:rPr>
              <a:t>,</a:t>
            </a:r>
          </a:p>
          <a:p>
            <a:pPr marL="342900" lvl="0" indent="-342900" algn="just">
              <a:buFont typeface="+mj-lt"/>
              <a:buAutoNum type="alphaLcParenR" startAt="12"/>
              <a:defRPr/>
            </a:pPr>
            <a:r>
              <a:rPr lang="pl-PL" sz="1400" dirty="0" smtClean="0">
                <a:solidFill>
                  <a:prstClr val="black"/>
                </a:solidFill>
                <a:latin typeface="Calibri"/>
              </a:rPr>
              <a:t>koszty ochrony</a:t>
            </a:r>
            <a:r>
              <a:rPr lang="pl-PL" sz="1400" dirty="0" smtClean="0">
                <a:solidFill>
                  <a:prstClr val="black"/>
                </a:solidFill>
              </a:rPr>
              <a:t>,</a:t>
            </a:r>
          </a:p>
          <a:p>
            <a:pPr marL="342900" lvl="0" indent="-342900" algn="just">
              <a:buFont typeface="+mj-lt"/>
              <a:buAutoNum type="alphaLcParenR" startAt="12"/>
              <a:defRPr/>
            </a:pPr>
            <a:r>
              <a:rPr lang="pl-PL" sz="1400" dirty="0" smtClean="0">
                <a:solidFill>
                  <a:prstClr val="black"/>
                </a:solidFill>
                <a:latin typeface="Calibri"/>
              </a:rPr>
              <a:t>koszty </a:t>
            </a:r>
            <a:r>
              <a:rPr lang="pl-PL" sz="1400" dirty="0">
                <a:solidFill>
                  <a:prstClr val="black"/>
                </a:solidFill>
                <a:latin typeface="Calibri"/>
              </a:rPr>
              <a:t>sprzątania pomieszczeń związanych z obsługą </a:t>
            </a:r>
            <a:r>
              <a:rPr lang="pl-PL" sz="1400" dirty="0" smtClean="0">
                <a:solidFill>
                  <a:prstClr val="black"/>
                </a:solidFill>
                <a:latin typeface="Calibri"/>
              </a:rPr>
              <a:t>projektu</a:t>
            </a:r>
            <a:r>
              <a:rPr lang="pl-PL" sz="1400" dirty="0">
                <a:solidFill>
                  <a:prstClr val="black"/>
                </a:solidFill>
                <a:latin typeface="Calibri"/>
              </a:rPr>
              <a:t>, w tym </a:t>
            </a:r>
            <a:r>
              <a:rPr lang="pl-PL" sz="1400" dirty="0" smtClean="0">
                <a:solidFill>
                  <a:prstClr val="black"/>
                </a:solidFill>
                <a:latin typeface="Calibri"/>
              </a:rPr>
              <a:t>środków czystości, dezynsekcji, dezynfekcji, deratyzacji tych pomieszczeń. </a:t>
            </a:r>
            <a:endParaRPr lang="pl-PL" sz="1400" dirty="0">
              <a:solidFill>
                <a:prstClr val="black"/>
              </a:solidFill>
              <a:latin typeface="Calibri"/>
            </a:endParaRPr>
          </a:p>
          <a:p>
            <a:pPr lvl="0" algn="ctr">
              <a:defRPr/>
            </a:pPr>
            <a:endParaRPr lang="pl-PL" sz="1400" b="1" u="sng" dirty="0" smtClean="0">
              <a:latin typeface="Calibri"/>
            </a:endParaRPr>
          </a:p>
          <a:p>
            <a:pPr lvl="0" algn="ctr">
              <a:defRPr/>
            </a:pPr>
            <a:r>
              <a:rPr lang="pl-PL" sz="1400" b="1" u="sng" dirty="0" smtClean="0">
                <a:latin typeface="Calibri"/>
              </a:rPr>
              <a:t>UWAGA !</a:t>
            </a:r>
            <a:endParaRPr lang="pl-PL" sz="1400" b="1" dirty="0" smtClean="0">
              <a:latin typeface="Calibri"/>
            </a:endParaRPr>
          </a:p>
          <a:p>
            <a:pPr lvl="0" algn="ctr">
              <a:defRPr/>
            </a:pPr>
            <a:r>
              <a:rPr lang="pl-PL" altLang="pl-PL" sz="1400" b="1" dirty="0" smtClean="0">
                <a:latin typeface="Calibri" pitchFamily="34" charset="0"/>
                <a:ea typeface="Times New Roman" pitchFamily="18" charset="0"/>
                <a:cs typeface="Calibri" pitchFamily="34" charset="0"/>
              </a:rPr>
              <a:t>Niedopuszczalna </a:t>
            </a:r>
            <a:r>
              <a:rPr lang="pl-PL" altLang="pl-PL" sz="1400" b="1" dirty="0">
                <a:latin typeface="Calibri" pitchFamily="34" charset="0"/>
                <a:ea typeface="Times New Roman" pitchFamily="18" charset="0"/>
                <a:cs typeface="Calibri" pitchFamily="34" charset="0"/>
              </a:rPr>
              <a:t>jest sytuacja, w której koszty pośrednie  zostaną wykazane  </a:t>
            </a:r>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kosztów bezpośrednich.</a:t>
            </a:r>
            <a:r>
              <a:rPr lang="pl-PL" altLang="pl-PL" sz="1400" dirty="0">
                <a:latin typeface="Calibri" pitchFamily="34" charset="0"/>
                <a:ea typeface="Times New Roman" pitchFamily="18" charset="0"/>
                <a:cs typeface="Calibri" pitchFamily="34" charset="0"/>
              </a:rPr>
              <a:t> </a:t>
            </a:r>
            <a:endParaRPr lang="pl-PL" sz="1400" dirty="0">
              <a:latin typeface="Calibri"/>
            </a:endParaRPr>
          </a:p>
          <a:p>
            <a:pPr lvl="0" algn="ctr">
              <a:defRPr/>
            </a:pPr>
            <a:r>
              <a:rPr lang="pl-PL" sz="1400" b="1" dirty="0">
                <a:latin typeface="Calibri"/>
              </a:rPr>
              <a:t>W </a:t>
            </a:r>
            <a:r>
              <a:rPr lang="pl-PL" sz="1400" b="1" dirty="0" smtClean="0">
                <a:latin typeface="Calibri"/>
              </a:rPr>
              <a:t>ramach </a:t>
            </a:r>
            <a:r>
              <a:rPr lang="pl-PL" sz="1400" b="1" dirty="0">
                <a:latin typeface="Calibri"/>
              </a:rPr>
              <a:t>kosztów pośrednich nie są wykazywane wydatki objęte </a:t>
            </a:r>
            <a:r>
              <a:rPr lang="pl-PL" sz="1400" b="1" dirty="0" smtClean="0">
                <a:latin typeface="Calibri"/>
              </a:rPr>
              <a:t>cross-</a:t>
            </a:r>
            <a:r>
              <a:rPr lang="pl-PL" sz="1400" b="1" dirty="0" err="1" smtClean="0">
                <a:latin typeface="Calibri"/>
              </a:rPr>
              <a:t>financingiem</a:t>
            </a:r>
            <a:r>
              <a:rPr lang="pl-PL" sz="1400" b="1" dirty="0">
                <a:latin typeface="Calibri"/>
              </a:rPr>
              <a:t>.</a:t>
            </a:r>
          </a:p>
          <a:p>
            <a:pPr marL="342900" indent="-342900" algn="just">
              <a:buFont typeface="+mj-lt"/>
              <a:buAutoNum type="alphaLcParenR" startAt="10"/>
              <a:defRPr/>
            </a:pPr>
            <a:endParaRPr lang="pl-PL" sz="1400" dirty="0">
              <a:latin typeface="+mn-lt"/>
            </a:endParaRPr>
          </a:p>
        </p:txBody>
      </p:sp>
      <p:sp>
        <p:nvSpPr>
          <p:cNvPr id="3" name="Symbol zastępczy numeru slajdu 2"/>
          <p:cNvSpPr>
            <a:spLocks noGrp="1"/>
          </p:cNvSpPr>
          <p:nvPr>
            <p:ph type="sldNum" sz="quarter" idx="12"/>
          </p:nvPr>
        </p:nvSpPr>
        <p:spPr/>
        <p:txBody>
          <a:bodyPr/>
          <a:lstStyle/>
          <a:p>
            <a:fld id="{BBC8C535-DE0A-4D77-A9DA-C10F5FE73F83}" type="slidenum">
              <a:rPr lang="pl-PL" altLang="pl-PL" smtClean="0"/>
              <a:pPr/>
              <a:t>52</a:t>
            </a:fld>
            <a:endParaRPr lang="pl-PL" altLang="pl-PL"/>
          </a:p>
        </p:txBody>
      </p:sp>
      <p:pic>
        <p:nvPicPr>
          <p:cNvPr id="10" name="Obraz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5064" name="Prostokąt 10"/>
          <p:cNvSpPr>
            <a:spLocks noChangeArrowheads="1"/>
          </p:cNvSpPr>
          <p:nvPr/>
        </p:nvSpPr>
        <p:spPr bwMode="auto">
          <a:xfrm>
            <a:off x="2268538"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5065"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45066"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45067"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45069" name="Prostokąt 1"/>
          <p:cNvSpPr>
            <a:spLocks noChangeArrowheads="1"/>
          </p:cNvSpPr>
          <p:nvPr/>
        </p:nvSpPr>
        <p:spPr bwMode="auto">
          <a:xfrm>
            <a:off x="683568" y="1340768"/>
            <a:ext cx="7848872" cy="3939540"/>
          </a:xfrm>
          <a:prstGeom prst="rect">
            <a:avLst/>
          </a:prstGeom>
          <a:noFill/>
          <a:ln w="9525">
            <a:noFill/>
            <a:miter lim="800000"/>
            <a:headEnd/>
            <a:tailEnd/>
          </a:ln>
        </p:spPr>
        <p:txBody>
          <a:bodyPr wrap="square">
            <a:spAutoFit/>
          </a:bodyPr>
          <a:lstStyle/>
          <a:p>
            <a:pPr algn="ctr"/>
            <a:endParaRPr lang="pl-PL" altLang="pl-PL" b="1" dirty="0" smtClean="0">
              <a:latin typeface="Calibri" pitchFamily="34" charset="0"/>
              <a:ea typeface="Times New Roman" pitchFamily="18" charset="0"/>
              <a:cs typeface="Calibri" pitchFamily="34" charset="0"/>
            </a:endParaRPr>
          </a:p>
          <a:p>
            <a:pPr algn="just"/>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projektu koszty pośrednie mogą być rozliczane wyłącznie </a:t>
            </a:r>
            <a:r>
              <a:rPr lang="pl-PL" altLang="pl-PL" sz="1400" b="1" dirty="0" smtClean="0">
                <a:latin typeface="Calibri" pitchFamily="34" charset="0"/>
                <a:ea typeface="Times New Roman" pitchFamily="18" charset="0"/>
                <a:cs typeface="Calibri" pitchFamily="34" charset="0"/>
              </a:rPr>
              <a:t>z </a:t>
            </a:r>
            <a:r>
              <a:rPr lang="pl-PL" altLang="pl-PL" sz="1400" b="1" dirty="0">
                <a:latin typeface="Calibri" pitchFamily="34" charset="0"/>
                <a:ea typeface="Times New Roman" pitchFamily="18" charset="0"/>
                <a:cs typeface="Calibri" pitchFamily="34" charset="0"/>
              </a:rPr>
              <a:t>wykorzystaniem następujących </a:t>
            </a:r>
            <a:r>
              <a:rPr lang="pl-PL" altLang="pl-PL" sz="1400" b="1" u="sng" dirty="0">
                <a:latin typeface="Calibri" pitchFamily="34" charset="0"/>
                <a:ea typeface="Times New Roman" pitchFamily="18" charset="0"/>
                <a:cs typeface="Calibri" pitchFamily="34" charset="0"/>
              </a:rPr>
              <a:t>stawek ryczałtowych</a:t>
            </a:r>
            <a:r>
              <a:rPr lang="pl-PL" altLang="pl-PL" sz="1400" b="1" u="sng" dirty="0" smtClean="0">
                <a:latin typeface="Calibri" pitchFamily="34" charset="0"/>
                <a:ea typeface="Times New Roman" pitchFamily="18" charset="0"/>
                <a:cs typeface="Calibri" pitchFamily="34" charset="0"/>
              </a:rPr>
              <a:t>:</a:t>
            </a:r>
          </a:p>
          <a:p>
            <a:pPr algn="just"/>
            <a:endParaRPr lang="pl-PL" altLang="pl-PL" sz="1400" b="1"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b="1" dirty="0" smtClean="0">
                <a:latin typeface="Calibri" pitchFamily="34" charset="0"/>
                <a:ea typeface="Times New Roman" pitchFamily="18" charset="0"/>
                <a:cs typeface="Calibri" pitchFamily="34" charset="0"/>
              </a:rPr>
              <a:t>  25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 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do 830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20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830tys. PLN do 1740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1740 tys. PLN do 4 550 tys. PLN włącznie,</a:t>
            </a:r>
          </a:p>
          <a:p>
            <a:pPr algn="just">
              <a:buFont typeface="Wingdings" pitchFamily="2" charset="2"/>
              <a:buChar char="§"/>
            </a:pP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10 % </a:t>
            </a:r>
            <a:r>
              <a:rPr lang="pl-PL" altLang="pl-PL" sz="1400" dirty="0">
                <a:latin typeface="Calibri" pitchFamily="34" charset="0"/>
                <a:ea typeface="Times New Roman" pitchFamily="18" charset="0"/>
                <a:cs typeface="Calibri" pitchFamily="34" charset="0"/>
              </a:rPr>
              <a:t>kosztów bezpośrednich – w przypadku projektów </a:t>
            </a:r>
            <a:r>
              <a:rPr lang="pl-PL" altLang="pl-PL" sz="1400" dirty="0" smtClean="0">
                <a:latin typeface="Calibri" pitchFamily="34" charset="0"/>
                <a:ea typeface="Times New Roman" pitchFamily="18" charset="0"/>
                <a:cs typeface="Calibri" pitchFamily="34" charset="0"/>
              </a:rPr>
              <a:t>o </a:t>
            </a:r>
            <a:r>
              <a:rPr lang="pl-PL" altLang="pl-PL" sz="1400" dirty="0">
                <a:latin typeface="Calibri" pitchFamily="34" charset="0"/>
                <a:ea typeface="Times New Roman" pitchFamily="18" charset="0"/>
                <a:cs typeface="Calibri" pitchFamily="34" charset="0"/>
              </a:rPr>
              <a:t>wartości </a:t>
            </a:r>
            <a:r>
              <a:rPr lang="pl-PL" altLang="pl-PL" sz="1400" dirty="0" smtClean="0">
                <a:latin typeface="Calibri" pitchFamily="34" charset="0"/>
                <a:ea typeface="Times New Roman" pitchFamily="18" charset="0"/>
                <a:cs typeface="Calibri" pitchFamily="34" charset="0"/>
              </a:rPr>
              <a:t>kosztów bezpośrednich przekraczających 4 550 tys. PLN. </a:t>
            </a:r>
          </a:p>
          <a:p>
            <a:endParaRPr lang="pl-PL" altLang="pl-PL" dirty="0" smtClean="0">
              <a:latin typeface="Calibri" pitchFamily="34" charset="0"/>
              <a:ea typeface="Times New Roman" pitchFamily="18" charset="0"/>
              <a:cs typeface="Calibri" pitchFamily="34" charset="0"/>
            </a:endParaRPr>
          </a:p>
          <a:p>
            <a:endParaRPr lang="pl-PL" altLang="pl-PL" dirty="0">
              <a:latin typeface="Calibri" pitchFamily="34" charset="0"/>
              <a:ea typeface="Times New Roman" pitchFamily="18" charset="0"/>
              <a:cs typeface="Calibri" pitchFamily="34"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53</a:t>
            </a:fld>
            <a:endParaRPr lang="pl-PL" altLang="pl-PL"/>
          </a:p>
        </p:txBody>
      </p:sp>
      <p:pic>
        <p:nvPicPr>
          <p:cNvPr id="11"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708356" y="1502667"/>
            <a:ext cx="1473288" cy="400110"/>
          </a:xfrm>
          <a:prstGeom prst="rect">
            <a:avLst/>
          </a:prstGeom>
          <a:noFill/>
          <a:ln w="9525">
            <a:noFill/>
            <a:miter lim="800000"/>
            <a:headEnd/>
            <a:tailEnd/>
          </a:ln>
        </p:spPr>
        <p:txBody>
          <a:bodyPr wrap="none">
            <a:spAutoFit/>
          </a:bodyPr>
          <a:lstStyle/>
          <a:p>
            <a:pPr algn="ctr"/>
            <a:r>
              <a:rPr lang="pl-PL" altLang="pl-PL" b="1" u="sng" dirty="0" smtClean="0">
                <a:latin typeface="+mn-lt"/>
              </a:rPr>
              <a:t>TARYFIKATOR</a:t>
            </a:r>
            <a:endParaRPr lang="pl-PL" altLang="pl-PL" sz="2000" b="1" u="sng" dirty="0">
              <a:latin typeface="+mn-lt"/>
            </a:endParaRPr>
          </a:p>
        </p:txBody>
      </p:sp>
      <p:sp>
        <p:nvSpPr>
          <p:cNvPr id="60426" name="Prostokąt 1"/>
          <p:cNvSpPr>
            <a:spLocks noChangeArrowheads="1"/>
          </p:cNvSpPr>
          <p:nvPr/>
        </p:nvSpPr>
        <p:spPr bwMode="auto">
          <a:xfrm>
            <a:off x="214313" y="2132855"/>
            <a:ext cx="8461375" cy="2492990"/>
          </a:xfrm>
          <a:prstGeom prst="rect">
            <a:avLst/>
          </a:prstGeom>
          <a:noFill/>
          <a:ln w="9525">
            <a:noFill/>
            <a:miter lim="800000"/>
            <a:headEnd/>
            <a:tailEnd/>
          </a:ln>
        </p:spPr>
        <p:txBody>
          <a:bodyPr wrap="square">
            <a:spAutoFit/>
          </a:bodyPr>
          <a:lstStyle/>
          <a:p>
            <a:pPr algn="just"/>
            <a:r>
              <a:rPr lang="pl-PL" altLang="pl-PL" sz="1400" dirty="0">
                <a:latin typeface="+mn-lt"/>
              </a:rPr>
              <a:t>W ramach </a:t>
            </a:r>
            <a:r>
              <a:rPr lang="pl-PL" altLang="pl-PL" sz="1400" dirty="0" smtClean="0">
                <a:latin typeface="+mn-lt"/>
              </a:rPr>
              <a:t>Poddziałania 9.1.1 obowiązuje </a:t>
            </a:r>
            <a:r>
              <a:rPr lang="pl-PL" altLang="pl-PL" sz="1400" dirty="0">
                <a:latin typeface="+mn-lt"/>
              </a:rPr>
              <a:t>Taryfikator maksymalnych, dopuszczalnych cen towarów i usług typowych (powszechnie występujących) </a:t>
            </a:r>
            <a:r>
              <a:rPr lang="pl-PL" altLang="pl-PL" sz="1400" dirty="0" smtClean="0">
                <a:latin typeface="+mn-lt"/>
              </a:rPr>
              <a:t>dla </a:t>
            </a:r>
            <a:r>
              <a:rPr lang="pl-PL" altLang="pl-PL" sz="1400" dirty="0">
                <a:latin typeface="+mn-lt"/>
              </a:rPr>
              <a:t>konkursowego i pozakonkursowego trybu wyboru projektów, dla których ocena przeprowadzona zostanie w ramach Regionalnego Programu Operacyjnego Województwa Opolskiego 2014-2020 w części dotyczącej Europejskiego Funduszu </a:t>
            </a:r>
            <a:r>
              <a:rPr lang="pl-PL" altLang="pl-PL" sz="1400" dirty="0" smtClean="0">
                <a:latin typeface="+mn-lt"/>
              </a:rPr>
              <a:t>Społecznego z dnia 12.07.2016 r. (dokument został umieszczony na stronie internetowej rpo.wup.opole.pl pod Regulaminem konkursu dla poddziałania 9.1.1 RPO WO 2014-2020).</a:t>
            </a:r>
            <a:endParaRPr lang="pl-PL" altLang="pl-PL" sz="1400" dirty="0">
              <a:latin typeface="+mn-lt"/>
            </a:endParaRPr>
          </a:p>
          <a:p>
            <a:pPr algn="just"/>
            <a:endParaRPr lang="pl-PL" altLang="pl-PL" dirty="0"/>
          </a:p>
          <a:p>
            <a:pPr algn="just"/>
            <a:endParaRPr lang="pl-PL" altLang="pl-PL" dirty="0"/>
          </a:p>
          <a:p>
            <a:pPr algn="just"/>
            <a:endParaRPr lang="pl-PL" altLang="pl-PL" dirty="0"/>
          </a:p>
          <a:p>
            <a:pPr algn="just"/>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54</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541519" y="1441112"/>
            <a:ext cx="1806970" cy="400110"/>
          </a:xfrm>
          <a:prstGeom prst="rect">
            <a:avLst/>
          </a:prstGeom>
          <a:noFill/>
          <a:ln w="9525">
            <a:noFill/>
            <a:miter lim="800000"/>
            <a:headEnd/>
            <a:tailEnd/>
          </a:ln>
        </p:spPr>
        <p:txBody>
          <a:bodyPr wrap="none">
            <a:spAutoFit/>
          </a:bodyPr>
          <a:lstStyle/>
          <a:p>
            <a:pPr algn="ctr"/>
            <a:r>
              <a:rPr lang="pl-PL" altLang="pl-PL" sz="2000" b="1" u="sng" dirty="0" smtClean="0">
                <a:latin typeface="Calibri" pitchFamily="34" charset="0"/>
              </a:rPr>
              <a:t>Cross-</a:t>
            </a:r>
            <a:r>
              <a:rPr lang="pl-PL" altLang="pl-PL" sz="2000" b="1" u="sng" dirty="0" err="1" smtClean="0">
                <a:latin typeface="Calibri" pitchFamily="34" charset="0"/>
              </a:rPr>
              <a:t>financing</a:t>
            </a:r>
            <a:endParaRPr lang="pl-PL" altLang="pl-PL" sz="2000" b="1" u="sng" dirty="0">
              <a:latin typeface="Calibri" pitchFamily="34" charset="0"/>
            </a:endParaRPr>
          </a:p>
        </p:txBody>
      </p:sp>
      <p:sp>
        <p:nvSpPr>
          <p:cNvPr id="60426" name="Prostokąt 1"/>
          <p:cNvSpPr>
            <a:spLocks noChangeArrowheads="1"/>
          </p:cNvSpPr>
          <p:nvPr/>
        </p:nvSpPr>
        <p:spPr bwMode="auto">
          <a:xfrm>
            <a:off x="236755" y="1811170"/>
            <a:ext cx="8461375" cy="4524315"/>
          </a:xfrm>
          <a:prstGeom prst="rect">
            <a:avLst/>
          </a:prstGeom>
          <a:noFill/>
          <a:ln w="9525">
            <a:noFill/>
            <a:miter lim="800000"/>
            <a:headEnd/>
            <a:tailEnd/>
          </a:ln>
        </p:spPr>
        <p:txBody>
          <a:bodyPr wrap="square">
            <a:spAutoFit/>
          </a:bodyPr>
          <a:lstStyle/>
          <a:p>
            <a:pPr algn="just"/>
            <a:r>
              <a:rPr lang="pl-PL" sz="1400" dirty="0">
                <a:latin typeface="Calibri" panose="020F0502020204030204" pitchFamily="34" charset="0"/>
              </a:rPr>
              <a:t>W ramach poddziałania </a:t>
            </a:r>
            <a:r>
              <a:rPr lang="pl-PL" sz="1400" dirty="0" smtClean="0">
                <a:latin typeface="Calibri" panose="020F0502020204030204" pitchFamily="34" charset="0"/>
              </a:rPr>
              <a:t>9.1.1 </a:t>
            </a:r>
            <a:r>
              <a:rPr lang="pl-PL" sz="1400" dirty="0">
                <a:latin typeface="Calibri" panose="020F0502020204030204" pitchFamily="34" charset="0"/>
              </a:rPr>
              <a:t>przewidziano wykorzystanie mechanizmu cross-</a:t>
            </a:r>
            <a:r>
              <a:rPr lang="pl-PL" sz="1400" dirty="0" err="1">
                <a:latin typeface="Calibri" panose="020F0502020204030204" pitchFamily="34" charset="0"/>
              </a:rPr>
              <a:t>financingu</a:t>
            </a:r>
            <a:r>
              <a:rPr lang="pl-PL" sz="1400" dirty="0">
                <a:latin typeface="Calibri" panose="020F0502020204030204" pitchFamily="34" charset="0"/>
              </a:rPr>
              <a:t>, jednak jego zastosowanie będzie wynikało z indywidualnej analizy każdego przypadku i musi być uzasadnione z punktu widzenia skuteczności lub efektywności osiągania założonych celów. </a:t>
            </a:r>
          </a:p>
          <a:p>
            <a:pPr algn="just"/>
            <a:endParaRPr lang="pl-PL" sz="1400" dirty="0" smtClean="0">
              <a:latin typeface="Calibri" panose="020F0502020204030204" pitchFamily="34" charset="0"/>
            </a:endParaRPr>
          </a:p>
          <a:p>
            <a:pPr algn="just"/>
            <a:r>
              <a:rPr lang="pl-PL" sz="1400" dirty="0" smtClean="0">
                <a:latin typeface="+mn-lt"/>
              </a:rPr>
              <a:t>Dopuszczalny </a:t>
            </a:r>
            <a:r>
              <a:rPr lang="pl-PL" sz="1400" dirty="0">
                <a:latin typeface="+mn-lt"/>
              </a:rPr>
              <a:t>poziom cross - </a:t>
            </a:r>
            <a:r>
              <a:rPr lang="pl-PL" sz="1400" dirty="0" err="1">
                <a:latin typeface="+mn-lt"/>
              </a:rPr>
              <a:t>financingu</a:t>
            </a:r>
            <a:r>
              <a:rPr lang="pl-PL" sz="1400" dirty="0">
                <a:latin typeface="+mn-lt"/>
              </a:rPr>
              <a:t>: </a:t>
            </a:r>
            <a:r>
              <a:rPr lang="pl-PL" sz="1400" b="1" dirty="0">
                <a:latin typeface="+mn-lt"/>
              </a:rPr>
              <a:t>10%</a:t>
            </a:r>
            <a:r>
              <a:rPr lang="pl-PL" sz="1400" dirty="0">
                <a:latin typeface="+mn-lt"/>
              </a:rPr>
              <a:t> wydatków kwalifikowalnych projektu.</a:t>
            </a:r>
          </a:p>
          <a:p>
            <a:pPr algn="just"/>
            <a:r>
              <a:rPr lang="pl-PL" sz="1400" dirty="0">
                <a:latin typeface="+mn-lt"/>
              </a:rPr>
              <a:t> </a:t>
            </a:r>
          </a:p>
          <a:p>
            <a:pPr algn="just"/>
            <a:r>
              <a:rPr lang="pl-PL" sz="1400" b="1" dirty="0">
                <a:latin typeface="+mn-lt"/>
              </a:rPr>
              <a:t>UWAGA!</a:t>
            </a:r>
            <a:r>
              <a:rPr lang="pl-PL" sz="1400" dirty="0">
                <a:latin typeface="+mn-lt"/>
              </a:rPr>
              <a:t> Zgodnie z </a:t>
            </a:r>
            <a:r>
              <a:rPr lang="pl-PL" sz="1400" i="1" dirty="0">
                <a:latin typeface="+mn-lt"/>
              </a:rPr>
              <a:t>Wytycznymi w zakresie kwalifikowalności wydatków w ramach Europejskiego Funduszu Rozwoju Regionalnego, Europejskiego Funduszu Społecznego oraz Funduszu Spójności na lata 2014-2020 </a:t>
            </a:r>
            <a:r>
              <a:rPr lang="pl-PL" sz="1400" i="1" dirty="0" smtClean="0">
                <a:latin typeface="+mn-lt"/>
              </a:rPr>
              <a:t/>
            </a:r>
            <a:br>
              <a:rPr lang="pl-PL" sz="1400" i="1" dirty="0" smtClean="0">
                <a:latin typeface="+mn-lt"/>
              </a:rPr>
            </a:br>
            <a:r>
              <a:rPr lang="pl-PL" sz="1400" dirty="0" smtClean="0">
                <a:latin typeface="+mn-lt"/>
              </a:rPr>
              <a:t>w </a:t>
            </a:r>
            <a:r>
              <a:rPr lang="pl-PL" sz="1400" dirty="0">
                <a:latin typeface="+mn-lt"/>
              </a:rPr>
              <a:t>przypadku projektów współfinansowanych z EFS </a:t>
            </a:r>
            <a:r>
              <a:rPr lang="pl-PL" sz="1400" b="1" u="sng" dirty="0">
                <a:latin typeface="+mn-lt"/>
              </a:rPr>
              <a:t>cross-</a:t>
            </a:r>
            <a:r>
              <a:rPr lang="pl-PL" sz="1400" b="1" u="sng" dirty="0" err="1">
                <a:latin typeface="+mn-lt"/>
              </a:rPr>
              <a:t>financing</a:t>
            </a:r>
            <a:r>
              <a:rPr lang="pl-PL" sz="1400" b="1" u="sng" dirty="0">
                <a:latin typeface="+mn-lt"/>
              </a:rPr>
              <a:t> może dotyczyć wyłącznie</a:t>
            </a:r>
            <a:r>
              <a:rPr lang="pl-PL" sz="1400" b="1" u="sng" dirty="0" smtClean="0">
                <a:latin typeface="+mn-lt"/>
              </a:rPr>
              <a:t>:</a:t>
            </a:r>
          </a:p>
          <a:p>
            <a:pPr algn="just"/>
            <a:endParaRPr lang="pl-PL" sz="1400" dirty="0">
              <a:latin typeface="+mn-lt"/>
            </a:endParaRPr>
          </a:p>
          <a:p>
            <a:pPr marL="342900" indent="-342900" algn="just">
              <a:buFont typeface="+mj-lt"/>
              <a:buAutoNum type="alphaLcParenR"/>
            </a:pPr>
            <a:r>
              <a:rPr lang="pl-PL" sz="1400" dirty="0" smtClean="0">
                <a:latin typeface="+mn-lt"/>
              </a:rPr>
              <a:t>zakupu </a:t>
            </a:r>
            <a:r>
              <a:rPr lang="pl-PL" sz="1400" dirty="0">
                <a:latin typeface="+mn-lt"/>
              </a:rPr>
              <a:t>nieruchomości</a:t>
            </a:r>
            <a:r>
              <a:rPr lang="pl-PL" sz="1400" dirty="0" smtClean="0">
                <a:latin typeface="+mn-lt"/>
              </a:rPr>
              <a:t>,</a:t>
            </a:r>
          </a:p>
          <a:p>
            <a:pPr marL="342900" indent="-342900" algn="just">
              <a:buFont typeface="+mj-lt"/>
              <a:buAutoNum type="alphaLcParenR"/>
            </a:pPr>
            <a:r>
              <a:rPr lang="pl-PL" sz="1400" dirty="0" smtClean="0">
                <a:latin typeface="+mn-lt"/>
              </a:rPr>
              <a:t>zakupu </a:t>
            </a:r>
            <a:r>
              <a:rPr lang="pl-PL" sz="1400" dirty="0">
                <a:latin typeface="+mn-lt"/>
              </a:rPr>
              <a:t>infrastruktury, przy czym poprzez infrastrukturę rozumie się elementy nieprzenośne, na stałe przytwierdzone do nieruchomości, np. wykonanie podjazdu do budynku, zainstalowanie windy w </a:t>
            </a:r>
            <a:r>
              <a:rPr lang="pl-PL" sz="1400" dirty="0" smtClean="0">
                <a:latin typeface="+mn-lt"/>
              </a:rPr>
              <a:t>budynku,</a:t>
            </a:r>
          </a:p>
          <a:p>
            <a:pPr marL="342900" indent="-342900" algn="just">
              <a:buFont typeface="+mj-lt"/>
              <a:buAutoNum type="alphaLcParenR"/>
            </a:pPr>
            <a:r>
              <a:rPr lang="pl-PL" sz="1400" dirty="0" smtClean="0">
                <a:latin typeface="+mn-lt"/>
              </a:rPr>
              <a:t>dostosowania </a:t>
            </a:r>
            <a:r>
              <a:rPr lang="pl-PL" sz="1400" dirty="0">
                <a:latin typeface="+mn-lt"/>
              </a:rPr>
              <a:t>lub adaptacji (prace remontowo-wykończeniowe) budynków i pomieszczeń</a:t>
            </a:r>
            <a:r>
              <a:rPr lang="pl-PL" sz="1400" dirty="0" smtClean="0">
                <a:latin typeface="+mn-lt"/>
              </a:rPr>
              <a:t>.</a:t>
            </a:r>
          </a:p>
          <a:p>
            <a:pPr algn="just"/>
            <a:endParaRPr lang="pl-PL" sz="1400" dirty="0" smtClean="0">
              <a:latin typeface="+mn-lt"/>
            </a:endParaRPr>
          </a:p>
          <a:p>
            <a:pPr algn="just"/>
            <a:r>
              <a:rPr lang="pl-PL" sz="1400" b="1" dirty="0" smtClean="0">
                <a:latin typeface="+mn-lt"/>
              </a:rPr>
              <a:t>Cross-</a:t>
            </a:r>
            <a:r>
              <a:rPr lang="pl-PL" sz="1400" b="1" dirty="0" err="1" smtClean="0">
                <a:latin typeface="+mn-lt"/>
              </a:rPr>
              <a:t>financing</a:t>
            </a:r>
            <a:r>
              <a:rPr lang="pl-PL" sz="1400" b="1" dirty="0" smtClean="0">
                <a:latin typeface="+mn-lt"/>
              </a:rPr>
              <a:t> może dotyczyć tylko takich kategorii wydatków, bez których realizacja projektu nie byłaby możliwa, w szczególności związanych z zapewnieniem realizacji zasady równości szans, a zwłaszcza potrzeb osób niepełnosprawnych. </a:t>
            </a:r>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55</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07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 name="Prostokąt 2"/>
          <p:cNvSpPr>
            <a:spLocks noChangeArrowheads="1"/>
          </p:cNvSpPr>
          <p:nvPr/>
        </p:nvSpPr>
        <p:spPr bwMode="auto">
          <a:xfrm>
            <a:off x="251520" y="2852936"/>
            <a:ext cx="8567738" cy="1938992"/>
          </a:xfrm>
          <a:prstGeom prst="rect">
            <a:avLst/>
          </a:prstGeom>
          <a:noFill/>
          <a:ln w="9525">
            <a:noFill/>
            <a:miter lim="800000"/>
            <a:headEnd/>
            <a:tailEnd/>
          </a:ln>
        </p:spPr>
        <p:txBody>
          <a:bodyPr wrap="square">
            <a:spAutoFit/>
          </a:bodyPr>
          <a:lstStyle/>
          <a:p>
            <a:pPr algn="just">
              <a:spcBef>
                <a:spcPts val="500"/>
              </a:spcBef>
            </a:pPr>
            <a:endParaRPr lang="pl-PL" altLang="pl-PL" sz="1600" dirty="0">
              <a:solidFill>
                <a:srgbClr val="000000"/>
              </a:solidFill>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smtClean="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2000" dirty="0">
              <a:latin typeface="Calibri" pitchFamily="34" charset="0"/>
              <a:ea typeface="TimesNewRoman"/>
              <a:cs typeface="Times New Roman" pitchFamily="18" charset="0"/>
            </a:endParaRPr>
          </a:p>
          <a:p>
            <a:pPr algn="just"/>
            <a:endParaRPr lang="pl-PL" altLang="pl-PL" sz="2000" dirty="0">
              <a:ea typeface="TimesNewRoman"/>
              <a:cs typeface="Times New Roman" pitchFamily="18" charset="0"/>
            </a:endParaRPr>
          </a:p>
        </p:txBody>
      </p:sp>
      <p:sp>
        <p:nvSpPr>
          <p:cNvPr id="8" name="Prostokąt 7"/>
          <p:cNvSpPr/>
          <p:nvPr/>
        </p:nvSpPr>
        <p:spPr>
          <a:xfrm>
            <a:off x="323528" y="1409700"/>
            <a:ext cx="8424936" cy="3200876"/>
          </a:xfrm>
          <a:prstGeom prst="rect">
            <a:avLst/>
          </a:prstGeom>
        </p:spPr>
        <p:txBody>
          <a:bodyPr wrap="square">
            <a:spAutoFit/>
          </a:bodyPr>
          <a:lstStyle/>
          <a:p>
            <a:endParaRPr lang="pl-PL" sz="1400" dirty="0" smtClean="0"/>
          </a:p>
          <a:p>
            <a:endParaRPr lang="pl-PL" sz="1400" dirty="0">
              <a:latin typeface="+mn-lt"/>
            </a:endParaRPr>
          </a:p>
          <a:p>
            <a:r>
              <a:rPr lang="pl-PL" altLang="pl-PL" sz="2000" b="1" dirty="0" smtClean="0">
                <a:solidFill>
                  <a:schemeClr val="accent6">
                    <a:lumMod val="75000"/>
                  </a:schemeClr>
                </a:solidFill>
                <a:latin typeface="+mn-lt"/>
              </a:rPr>
              <a:t>                                                               </a:t>
            </a:r>
            <a:r>
              <a:rPr lang="pl-PL" altLang="pl-PL" sz="2000" b="1" u="sng" dirty="0" smtClean="0">
                <a:latin typeface="+mn-lt"/>
              </a:rPr>
              <a:t>Środki trwałe</a:t>
            </a:r>
          </a:p>
          <a:p>
            <a:endParaRPr lang="pl-PL" sz="1400" dirty="0" smtClean="0">
              <a:latin typeface="+mn-lt"/>
            </a:endParaRPr>
          </a:p>
          <a:p>
            <a:pPr algn="ctr"/>
            <a:endParaRPr lang="pl-PL" sz="1400" b="1" dirty="0">
              <a:latin typeface="+mn-lt"/>
            </a:endParaRPr>
          </a:p>
          <a:p>
            <a:pPr lvl="0">
              <a:spcAft>
                <a:spcPts val="0"/>
              </a:spcAft>
            </a:pPr>
            <a:r>
              <a:rPr lang="pl-PL" sz="1400" b="1" dirty="0">
                <a:latin typeface="Calibri" panose="020F0502020204030204" pitchFamily="34" charset="0"/>
                <a:ea typeface="Times New Roman" panose="02020603050405020304" pitchFamily="18" charset="0"/>
              </a:rPr>
              <a:t>W przypadku typu projektów </a:t>
            </a:r>
            <a:r>
              <a:rPr lang="pl-PL" sz="1400" b="1" dirty="0" smtClean="0">
                <a:latin typeface="Calibri" panose="020F0502020204030204" pitchFamily="34" charset="0"/>
                <a:ea typeface="Times New Roman" panose="02020603050405020304" pitchFamily="18" charset="0"/>
              </a:rPr>
              <a:t>1, 5</a:t>
            </a:r>
            <a:r>
              <a:rPr lang="pl-PL" sz="1400" dirty="0" smtClean="0">
                <a:latin typeface="Calibri" panose="020F0502020204030204" pitchFamily="34" charset="0"/>
                <a:ea typeface="Times New Roman" panose="02020603050405020304" pitchFamily="18" charset="0"/>
              </a:rPr>
              <a:t>: </a:t>
            </a:r>
            <a:r>
              <a:rPr lang="pl-PL" sz="1400" dirty="0">
                <a:latin typeface="Calibri" panose="020F0502020204030204" pitchFamily="34" charset="0"/>
                <a:ea typeface="Times New Roman" panose="02020603050405020304" pitchFamily="18" charset="0"/>
              </a:rPr>
              <a:t>wysokość środków trwałych poniesionych w ramach kosztów bezpośrednich projektu oraz wydatków w ramach cross-</a:t>
            </a:r>
            <a:r>
              <a:rPr lang="pl-PL" sz="1400" dirty="0" err="1">
                <a:latin typeface="Calibri" panose="020F0502020204030204" pitchFamily="34" charset="0"/>
                <a:ea typeface="Times New Roman" panose="02020603050405020304" pitchFamily="18" charset="0"/>
              </a:rPr>
              <a:t>financingu</a:t>
            </a:r>
            <a:r>
              <a:rPr lang="pl-PL" sz="1400" dirty="0">
                <a:latin typeface="Calibri" panose="020F0502020204030204" pitchFamily="34" charset="0"/>
                <a:ea typeface="Times New Roman" panose="02020603050405020304" pitchFamily="18" charset="0"/>
              </a:rPr>
              <a:t> nie może łącznie przekroczyć </a:t>
            </a:r>
            <a:r>
              <a:rPr lang="pl-PL" sz="1400" b="1" dirty="0" smtClean="0">
                <a:latin typeface="Calibri" panose="020F0502020204030204" pitchFamily="34" charset="0"/>
                <a:ea typeface="Times New Roman" panose="02020603050405020304" pitchFamily="18" charset="0"/>
              </a:rPr>
              <a:t>10</a:t>
            </a:r>
            <a:r>
              <a:rPr lang="pl-PL" sz="1400" b="1" dirty="0">
                <a:latin typeface="Calibri" panose="020F0502020204030204" pitchFamily="34" charset="0"/>
                <a:ea typeface="Times New Roman" panose="02020603050405020304" pitchFamily="18" charset="0"/>
              </a:rPr>
              <a:t>%</a:t>
            </a:r>
            <a:r>
              <a:rPr lang="pl-PL" sz="1400" dirty="0">
                <a:latin typeface="Calibri" panose="020F0502020204030204" pitchFamily="34" charset="0"/>
                <a:ea typeface="Times New Roman" panose="02020603050405020304" pitchFamily="18" charset="0"/>
              </a:rPr>
              <a:t> wydatków projektu. </a:t>
            </a:r>
            <a:endParaRPr lang="pl-PL" sz="1400" dirty="0" smtClean="0">
              <a:latin typeface="Calibri" panose="020F0502020204030204" pitchFamily="34" charset="0"/>
              <a:ea typeface="Times New Roman" panose="02020603050405020304" pitchFamily="18" charset="0"/>
            </a:endParaRPr>
          </a:p>
          <a:p>
            <a:pPr lvl="0">
              <a:spcAft>
                <a:spcPts val="0"/>
              </a:spcAft>
            </a:pPr>
            <a:endParaRPr lang="pl-PL" sz="1400" dirty="0">
              <a:latin typeface="Times New Roman" panose="02020603050405020304" pitchFamily="18" charset="0"/>
              <a:ea typeface="Times New Roman" panose="02020603050405020304" pitchFamily="18" charset="0"/>
            </a:endParaRPr>
          </a:p>
          <a:p>
            <a:r>
              <a:rPr lang="pl-PL" sz="1400" b="1" dirty="0">
                <a:latin typeface="Calibri" panose="020F0502020204030204" pitchFamily="34" charset="0"/>
                <a:ea typeface="Times New Roman" panose="02020603050405020304" pitchFamily="18" charset="0"/>
                <a:cs typeface="Times New Roman" panose="02020603050405020304" pitchFamily="18" charset="0"/>
              </a:rPr>
              <a:t>W przypadku typu projektów </a:t>
            </a:r>
            <a:r>
              <a:rPr lang="pl-PL" sz="1400" b="1" dirty="0" smtClean="0">
                <a:latin typeface="Calibri" panose="020F0502020204030204" pitchFamily="34" charset="0"/>
                <a:ea typeface="Times New Roman" panose="02020603050405020304" pitchFamily="18" charset="0"/>
                <a:cs typeface="Times New Roman" panose="02020603050405020304" pitchFamily="18" charset="0"/>
              </a:rPr>
              <a:t>2, 3, 4</a:t>
            </a:r>
            <a:r>
              <a:rPr lang="pl-PL" sz="1400" dirty="0" smtClean="0">
                <a:latin typeface="Calibri" panose="020F0502020204030204" pitchFamily="34" charset="0"/>
                <a:ea typeface="Times New Roman" panose="02020603050405020304" pitchFamily="18" charset="0"/>
                <a:cs typeface="Times New Roman" panose="02020603050405020304" pitchFamily="18" charset="0"/>
              </a:rPr>
              <a:t>: </a:t>
            </a:r>
            <a:r>
              <a:rPr lang="pl-PL" sz="1400" dirty="0">
                <a:latin typeface="Calibri" panose="020F0502020204030204" pitchFamily="34" charset="0"/>
                <a:ea typeface="Times New Roman" panose="02020603050405020304" pitchFamily="18" charset="0"/>
                <a:cs typeface="Times New Roman" panose="02020603050405020304" pitchFamily="18" charset="0"/>
              </a:rPr>
              <a:t>wysokość środków trwałych poniesionych w ramach kosztów bezpośrednich projektu oraz wydatków w ramach cross-</a:t>
            </a:r>
            <a:r>
              <a:rPr lang="pl-PL" sz="1400" dirty="0" err="1">
                <a:latin typeface="Calibri" panose="020F0502020204030204" pitchFamily="34" charset="0"/>
                <a:ea typeface="Times New Roman" panose="02020603050405020304" pitchFamily="18" charset="0"/>
                <a:cs typeface="Times New Roman" panose="02020603050405020304" pitchFamily="18" charset="0"/>
              </a:rPr>
              <a:t>financingu</a:t>
            </a:r>
            <a:r>
              <a:rPr lang="pl-PL" sz="1400" dirty="0">
                <a:latin typeface="Calibri" panose="020F0502020204030204" pitchFamily="34" charset="0"/>
                <a:ea typeface="Times New Roman" panose="02020603050405020304" pitchFamily="18" charset="0"/>
                <a:cs typeface="Times New Roman" panose="02020603050405020304" pitchFamily="18" charset="0"/>
              </a:rPr>
              <a:t> nie może łącznie przekroczyć </a:t>
            </a:r>
            <a:r>
              <a:rPr lang="pl-PL" sz="1400" b="1" dirty="0" smtClean="0">
                <a:latin typeface="Calibri" panose="020F0502020204030204" pitchFamily="34" charset="0"/>
                <a:ea typeface="Times New Roman" panose="02020603050405020304" pitchFamily="18" charset="0"/>
                <a:cs typeface="Times New Roman" panose="02020603050405020304" pitchFamily="18" charset="0"/>
              </a:rPr>
              <a:t>30</a:t>
            </a:r>
            <a:r>
              <a:rPr lang="pl-PL" sz="1400" b="1" dirty="0">
                <a:latin typeface="Calibri" panose="020F0502020204030204" pitchFamily="34" charset="0"/>
                <a:ea typeface="Times New Roman" panose="02020603050405020304" pitchFamily="18" charset="0"/>
                <a:cs typeface="Times New Roman" panose="02020603050405020304" pitchFamily="18" charset="0"/>
              </a:rPr>
              <a:t>%</a:t>
            </a:r>
            <a:r>
              <a:rPr lang="pl-PL" sz="1400" dirty="0">
                <a:latin typeface="Calibri" panose="020F0502020204030204" pitchFamily="34" charset="0"/>
                <a:ea typeface="Times New Roman" panose="02020603050405020304" pitchFamily="18" charset="0"/>
                <a:cs typeface="Times New Roman" panose="02020603050405020304" pitchFamily="18" charset="0"/>
              </a:rPr>
              <a:t>  wydatków projektu.</a:t>
            </a:r>
            <a:endParaRPr lang="pl-PL" sz="1400" b="1" dirty="0" smtClean="0">
              <a:latin typeface="+mn-lt"/>
            </a:endParaRPr>
          </a:p>
          <a:p>
            <a:pPr algn="just"/>
            <a:endParaRPr lang="pl-PL" sz="1400" dirty="0" smtClean="0">
              <a:latin typeface="+mn-lt"/>
            </a:endParaRPr>
          </a:p>
          <a:p>
            <a:pPr algn="just"/>
            <a:endParaRPr lang="pl-PL" sz="1400" dirty="0" smtClean="0">
              <a:latin typeface="+mn-lt"/>
            </a:endParaRPr>
          </a:p>
          <a:p>
            <a:pPr algn="just"/>
            <a:endParaRPr lang="pl-PL" sz="1400" dirty="0">
              <a:latin typeface="+mn-lt"/>
            </a:endParaRPr>
          </a:p>
          <a:p>
            <a:endParaRPr lang="pl-PL" sz="1400"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56</a:t>
            </a:fld>
            <a:endParaRPr lang="pl-PL" altLang="pl-PL"/>
          </a:p>
        </p:txBody>
      </p:sp>
      <p:pic>
        <p:nvPicPr>
          <p:cNvPr id="10"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08792"/>
      </p:ext>
    </p:extLst>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169367"/>
            <a:ext cx="8461375" cy="5509200"/>
          </a:xfrm>
          <a:prstGeom prst="rect">
            <a:avLst/>
          </a:prstGeom>
          <a:noFill/>
          <a:ln w="9525">
            <a:noFill/>
            <a:miter lim="800000"/>
            <a:headEnd/>
            <a:tailEnd/>
          </a:ln>
        </p:spPr>
        <p:txBody>
          <a:bodyPr wrap="square">
            <a:spAutoFit/>
          </a:bodyPr>
          <a:lstStyle/>
          <a:p>
            <a:pPr algn="ctr"/>
            <a:r>
              <a:rPr lang="pl-PL" altLang="pl-PL" sz="1600" b="1" u="sng" dirty="0" smtClean="0">
                <a:latin typeface="+mn-lt"/>
              </a:rPr>
              <a:t>Sekcja VI Źródła finansowania wydatków:</a:t>
            </a:r>
          </a:p>
          <a:p>
            <a:r>
              <a:rPr lang="pl-PL" sz="1400" b="1" u="sng" dirty="0" smtClean="0">
                <a:latin typeface="Calibri" panose="020F0502020204030204" pitchFamily="34" charset="0"/>
              </a:rPr>
              <a:t>6.1 </a:t>
            </a:r>
            <a:r>
              <a:rPr lang="x-none" sz="1400" b="1" u="sng" dirty="0" smtClean="0">
                <a:latin typeface="Calibri" panose="020F0502020204030204" pitchFamily="34" charset="0"/>
              </a:rPr>
              <a:t>Planowany </a:t>
            </a:r>
            <a:r>
              <a:rPr lang="x-none" sz="1400" b="1" u="sng" dirty="0">
                <a:latin typeface="Calibri" panose="020F0502020204030204" pitchFamily="34" charset="0"/>
              </a:rPr>
              <a:t>dochód generowany przez </a:t>
            </a:r>
            <a:r>
              <a:rPr lang="x-none" sz="1400" b="1" u="sng" dirty="0" smtClean="0">
                <a:latin typeface="Calibri" panose="020F0502020204030204" pitchFamily="34" charset="0"/>
              </a:rPr>
              <a:t>projekt</a:t>
            </a:r>
            <a:endParaRPr lang="pl-PL" sz="1400" b="1" u="sng" dirty="0" smtClean="0">
              <a:latin typeface="Calibri" panose="020F0502020204030204" pitchFamily="34" charset="0"/>
            </a:endParaRPr>
          </a:p>
          <a:p>
            <a:r>
              <a:rPr lang="pl-PL" sz="1400" dirty="0" smtClean="0">
                <a:latin typeface="Calibri" panose="020F0502020204030204" pitchFamily="34" charset="0"/>
                <a:ea typeface="Calibri" panose="020F0502020204030204" pitchFamily="34" charset="0"/>
                <a:cs typeface="Times New Roman" panose="02020603050405020304" pitchFamily="18" charset="0"/>
              </a:rPr>
              <a:t>Należy </a:t>
            </a:r>
            <a:r>
              <a:rPr lang="pl-PL" sz="1400" dirty="0">
                <a:latin typeface="Calibri" panose="020F0502020204030204" pitchFamily="34" charset="0"/>
                <a:ea typeface="Calibri" panose="020F0502020204030204" pitchFamily="34" charset="0"/>
                <a:cs typeface="Times New Roman" panose="02020603050405020304" pitchFamily="18" charset="0"/>
              </a:rPr>
              <a:t>pozostawić wartość </a:t>
            </a:r>
            <a:r>
              <a:rPr lang="pl-PL" sz="1400" dirty="0" smtClean="0">
                <a:latin typeface="Calibri" panose="020F0502020204030204" pitchFamily="34" charset="0"/>
                <a:ea typeface="Calibri" panose="020F0502020204030204" pitchFamily="34" charset="0"/>
                <a:cs typeface="Times New Roman" panose="02020603050405020304" pitchFamily="18" charset="0"/>
              </a:rPr>
              <a:t>domyślną, </a:t>
            </a:r>
            <a:r>
              <a:rPr lang="pl-PL" sz="1400" dirty="0">
                <a:latin typeface="Calibri" panose="020F0502020204030204" pitchFamily="34" charset="0"/>
                <a:ea typeface="Calibri" panose="020F0502020204030204" pitchFamily="34" charset="0"/>
                <a:cs typeface="Times New Roman" panose="02020603050405020304" pitchFamily="18" charset="0"/>
              </a:rPr>
              <a:t>tj. </a:t>
            </a:r>
            <a:r>
              <a:rPr lang="pl-PL" sz="1400" b="1" i="1" u="sng" dirty="0" smtClean="0">
                <a:latin typeface="Calibri" panose="020F0502020204030204" pitchFamily="34" charset="0"/>
                <a:ea typeface="Calibri" panose="020F0502020204030204" pitchFamily="34" charset="0"/>
                <a:cs typeface="Times New Roman" panose="02020603050405020304" pitchFamily="18" charset="0"/>
              </a:rPr>
              <a:t>„nie dotyczy”</a:t>
            </a:r>
            <a:r>
              <a:rPr lang="pl-PL" sz="1400" b="1" u="sng" dirty="0" smtClean="0">
                <a:latin typeface="Calibri" panose="020F0502020204030204" pitchFamily="34" charset="0"/>
                <a:ea typeface="Calibri" panose="020F0502020204030204" pitchFamily="34" charset="0"/>
                <a:cs typeface="Times New Roman" panose="02020603050405020304" pitchFamily="18" charset="0"/>
              </a:rPr>
              <a:t> </a:t>
            </a:r>
            <a:r>
              <a:rPr lang="pl-PL" sz="1400" dirty="0">
                <a:latin typeface="Calibri" panose="020F0502020204030204" pitchFamily="34" charset="0"/>
                <a:ea typeface="Calibri" panose="020F0502020204030204" pitchFamily="34" charset="0"/>
                <a:cs typeface="Times New Roman" panose="02020603050405020304" pitchFamily="18" charset="0"/>
              </a:rPr>
              <a:t>bez wypełniania tabeli w kolejnych </a:t>
            </a:r>
            <a:r>
              <a:rPr lang="pl-PL" sz="1400" dirty="0" smtClean="0">
                <a:latin typeface="Calibri" panose="020F0502020204030204" pitchFamily="34" charset="0"/>
                <a:ea typeface="Calibri" panose="020F0502020204030204" pitchFamily="34" charset="0"/>
                <a:cs typeface="Times New Roman" panose="02020603050405020304" pitchFamily="18" charset="0"/>
              </a:rPr>
              <a:t>wierszach.</a:t>
            </a:r>
          </a:p>
          <a:p>
            <a:r>
              <a:rPr lang="pl-PL" altLang="pl-PL" sz="1400" b="1" u="sng" dirty="0" smtClean="0">
                <a:latin typeface="Calibri" panose="020F0502020204030204" pitchFamily="34" charset="0"/>
              </a:rPr>
              <a:t>6.2 Źródła </a:t>
            </a:r>
            <a:r>
              <a:rPr lang="pl-PL" altLang="pl-PL" sz="1400" b="1" u="sng" dirty="0">
                <a:latin typeface="Calibri" panose="020F0502020204030204" pitchFamily="34" charset="0"/>
              </a:rPr>
              <a:t>finansowania wydatków kwalifikowalnych projektu nie objętych pomocą </a:t>
            </a:r>
            <a:r>
              <a:rPr lang="pl-PL" altLang="pl-PL" sz="1400" b="1" u="sng" dirty="0" smtClean="0">
                <a:latin typeface="Calibri" panose="020F0502020204030204" pitchFamily="34" charset="0"/>
              </a:rPr>
              <a:t>publiczną</a:t>
            </a:r>
            <a:endParaRPr lang="pl-PL" altLang="pl-PL" sz="1400" u="sng" dirty="0" smtClean="0">
              <a:latin typeface="Calibri" panose="020F0502020204030204" pitchFamily="34" charset="0"/>
            </a:endParaRPr>
          </a:p>
          <a:p>
            <a:pPr lvl="0" algn="just">
              <a:defRPr/>
            </a:pPr>
            <a:r>
              <a:rPr lang="pl-PL" sz="1400" b="1" dirty="0" smtClean="0">
                <a:solidFill>
                  <a:schemeClr val="accent6">
                    <a:lumMod val="75000"/>
                  </a:schemeClr>
                </a:solidFill>
                <a:latin typeface="Calibri" panose="020F0502020204030204" pitchFamily="34" charset="0"/>
              </a:rPr>
              <a:t>          </a:t>
            </a:r>
            <a:endParaRPr lang="pl-PL" sz="1400" b="1" dirty="0">
              <a:solidFill>
                <a:prstClr val="black"/>
              </a:solidFill>
              <a:latin typeface="Calibri" panose="020F0502020204030204" pitchFamily="34" charset="0"/>
            </a:endParaRPr>
          </a:p>
          <a:p>
            <a:pPr lvl="0" algn="just">
              <a:spcAft>
                <a:spcPts val="0"/>
              </a:spcAft>
            </a:pPr>
            <a:r>
              <a:rPr lang="pl-PL" sz="1400" dirty="0">
                <a:solidFill>
                  <a:prstClr val="black"/>
                </a:solidFill>
                <a:latin typeface="Calibri" panose="020F0502020204030204" pitchFamily="34" charset="0"/>
                <a:ea typeface="Times New Roman" panose="02020603050405020304" pitchFamily="18" charset="0"/>
              </a:rPr>
              <a:t>Zgodnie z </a:t>
            </a:r>
            <a:r>
              <a:rPr lang="pl-PL" sz="1400" dirty="0" smtClean="0">
                <a:solidFill>
                  <a:prstClr val="black"/>
                </a:solidFill>
                <a:latin typeface="Calibri" panose="020F0502020204030204" pitchFamily="34" charset="0"/>
                <a:ea typeface="Times New Roman" panose="02020603050405020304" pitchFamily="18" charset="0"/>
              </a:rPr>
              <a:t>Regulaminem konkursu dla poddziałania 9.1.1, % </a:t>
            </a:r>
            <a:r>
              <a:rPr lang="pl-PL" sz="1400" dirty="0">
                <a:solidFill>
                  <a:prstClr val="black"/>
                </a:solidFill>
                <a:latin typeface="Calibri" panose="020F0502020204030204" pitchFamily="34" charset="0"/>
                <a:ea typeface="Times New Roman" panose="02020603050405020304" pitchFamily="18" charset="0"/>
              </a:rPr>
              <a:t>poziom dofinansowania UE wydatków kwalifikowalnych na poziomie projektu wynosi  </a:t>
            </a:r>
            <a:r>
              <a:rPr lang="pl-PL" sz="1400" b="1" dirty="0">
                <a:latin typeface="Calibri" panose="020F0502020204030204" pitchFamily="34" charset="0"/>
                <a:ea typeface="Times New Roman" panose="02020603050405020304" pitchFamily="18" charset="0"/>
              </a:rPr>
              <a:t>85%.</a:t>
            </a:r>
            <a:endParaRPr lang="pl-PL" sz="1400" dirty="0">
              <a:latin typeface="Calibri" panose="020F0502020204030204" pitchFamily="34" charset="0"/>
              <a:ea typeface="Times New Roman" panose="02020603050405020304" pitchFamily="18" charset="0"/>
            </a:endParaRPr>
          </a:p>
          <a:p>
            <a:pPr>
              <a:spcAft>
                <a:spcPts val="0"/>
              </a:spcAft>
            </a:pPr>
            <a:r>
              <a:rPr lang="pl-PL" sz="1400" b="1" dirty="0">
                <a:latin typeface="Calibri" panose="020F0502020204030204" pitchFamily="34" charset="0"/>
                <a:ea typeface="Times New Roman" panose="02020603050405020304" pitchFamily="18" charset="0"/>
              </a:rPr>
              <a:t>M</a:t>
            </a:r>
            <a:r>
              <a:rPr lang="pl-PL" sz="1400" b="1" dirty="0" smtClean="0">
                <a:latin typeface="Calibri" panose="020F0502020204030204" pitchFamily="34" charset="0"/>
                <a:ea typeface="Times New Roman" panose="02020603050405020304" pitchFamily="18" charset="0"/>
              </a:rPr>
              <a:t>aksymalny </a:t>
            </a:r>
            <a:r>
              <a:rPr lang="pl-PL" sz="1400" b="1" dirty="0">
                <a:latin typeface="Calibri" panose="020F0502020204030204" pitchFamily="34" charset="0"/>
                <a:ea typeface="Times New Roman" panose="02020603050405020304" pitchFamily="18" charset="0"/>
              </a:rPr>
              <a:t>% poziom dofinansowania całkowitego </a:t>
            </a:r>
            <a:r>
              <a:rPr lang="pl-PL" sz="1400" b="1" dirty="0" smtClean="0">
                <a:latin typeface="Calibri" panose="020F0502020204030204" pitchFamily="34" charset="0"/>
                <a:ea typeface="Times New Roman" panose="02020603050405020304" pitchFamily="18" charset="0"/>
              </a:rPr>
              <a:t>wydatków </a:t>
            </a:r>
            <a:r>
              <a:rPr lang="pl-PL" sz="1400" b="1" dirty="0">
                <a:latin typeface="Calibri" panose="020F0502020204030204" pitchFamily="34" charset="0"/>
                <a:ea typeface="Times New Roman" panose="02020603050405020304" pitchFamily="18" charset="0"/>
              </a:rPr>
              <a:t>kwalifikowalnych </a:t>
            </a:r>
            <a:r>
              <a:rPr lang="pl-PL" sz="1400" dirty="0">
                <a:solidFill>
                  <a:prstClr val="black"/>
                </a:solidFill>
                <a:latin typeface="Calibri" panose="020F0502020204030204" pitchFamily="34" charset="0"/>
                <a:ea typeface="Times New Roman" panose="02020603050405020304" pitchFamily="18" charset="0"/>
              </a:rPr>
              <a:t>na poziomie projektu (środki UE + ewentualne współfinansowanie z budżetu państwa lub innych źródeł przyznawane beneficjentowi przez właściwą instytucję) </a:t>
            </a:r>
            <a:r>
              <a:rPr lang="pl-PL" sz="1400" b="1" dirty="0">
                <a:latin typeface="Calibri" panose="020F0502020204030204" pitchFamily="34" charset="0"/>
                <a:ea typeface="Times New Roman" panose="02020603050405020304" pitchFamily="18" charset="0"/>
              </a:rPr>
              <a:t>wynosi </a:t>
            </a:r>
            <a:r>
              <a:rPr lang="pl-PL" sz="1400" b="1" dirty="0" smtClean="0">
                <a:latin typeface="Calibri" panose="020F0502020204030204" pitchFamily="34" charset="0"/>
                <a:ea typeface="Times New Roman" panose="02020603050405020304" pitchFamily="18" charset="0"/>
              </a:rPr>
              <a:t>95%, </a:t>
            </a:r>
            <a:r>
              <a:rPr lang="pl-PL" sz="1400" b="1" dirty="0">
                <a:latin typeface="Calibri" panose="020F0502020204030204" pitchFamily="34" charset="0"/>
                <a:ea typeface="Times New Roman" panose="02020603050405020304" pitchFamily="18" charset="0"/>
              </a:rPr>
              <a:t>w tym maksymalny udział budżetu państwa w finansowaniu wydatków kwalifikowalnych na poziomie projektu </a:t>
            </a:r>
            <a:r>
              <a:rPr lang="pl-PL" sz="1400" b="1" dirty="0" smtClean="0">
                <a:latin typeface="Calibri" panose="020F0502020204030204" pitchFamily="34" charset="0"/>
                <a:ea typeface="Times New Roman" panose="02020603050405020304" pitchFamily="18" charset="0"/>
              </a:rPr>
              <a:t>10%</a:t>
            </a:r>
            <a:endParaRPr lang="pl-PL" sz="1400" dirty="0">
              <a:latin typeface="Calibri" panose="020F0502020204030204" pitchFamily="34" charset="0"/>
              <a:ea typeface="Times New Roman" panose="02020603050405020304" pitchFamily="18" charset="0"/>
            </a:endParaRPr>
          </a:p>
          <a:p>
            <a:pPr lvl="0" algn="just">
              <a:spcAft>
                <a:spcPts val="0"/>
              </a:spcAft>
            </a:pPr>
            <a:r>
              <a:rPr lang="pl-PL" sz="1400" b="1" dirty="0" smtClean="0">
                <a:latin typeface="Calibri" panose="020F0502020204030204" pitchFamily="34" charset="0"/>
                <a:ea typeface="Times New Roman" panose="02020603050405020304" pitchFamily="18" charset="0"/>
              </a:rPr>
              <a:t>. </a:t>
            </a:r>
          </a:p>
          <a:p>
            <a:pPr lvl="0" algn="just">
              <a:spcAft>
                <a:spcPts val="0"/>
              </a:spcAft>
            </a:pPr>
            <a:r>
              <a:rPr lang="pl-PL" sz="1400" dirty="0" smtClean="0">
                <a:latin typeface="Calibri" panose="020F0502020204030204" pitchFamily="34" charset="0"/>
                <a:ea typeface="Times New Roman" panose="02020603050405020304" pitchFamily="18" charset="0"/>
              </a:rPr>
              <a:t>W przypadku projektów kwalifikujących się do wsparcia w ramach Programu „Partnerstwo dla osób </a:t>
            </a:r>
            <a:br>
              <a:rPr lang="pl-PL" sz="1400" dirty="0" smtClean="0">
                <a:latin typeface="Calibri" panose="020F0502020204030204" pitchFamily="34" charset="0"/>
                <a:ea typeface="Times New Roman" panose="02020603050405020304" pitchFamily="18" charset="0"/>
              </a:rPr>
            </a:br>
            <a:r>
              <a:rPr lang="pl-PL" sz="1400" dirty="0" smtClean="0">
                <a:latin typeface="Calibri" panose="020F0502020204030204" pitchFamily="34" charset="0"/>
                <a:ea typeface="Times New Roman" panose="02020603050405020304" pitchFamily="18" charset="0"/>
              </a:rPr>
              <a:t>z niepełnosprawnościami” – 85%.</a:t>
            </a:r>
          </a:p>
          <a:p>
            <a:pPr lvl="0" algn="just">
              <a:defRPr/>
            </a:pPr>
            <a:endParaRPr lang="pl-PL" sz="1400" b="1" dirty="0" smtClean="0">
              <a:latin typeface="Calibri" panose="020F0502020204030204" pitchFamily="34" charset="0"/>
            </a:endParaRPr>
          </a:p>
          <a:p>
            <a:pPr lvl="0" algn="just">
              <a:defRPr/>
            </a:pPr>
            <a:r>
              <a:rPr lang="pl-PL" sz="1400" b="1" dirty="0" smtClean="0">
                <a:latin typeface="Calibri" panose="020F0502020204030204" pitchFamily="34" charset="0"/>
              </a:rPr>
              <a:t>Minimalna </a:t>
            </a:r>
            <a:r>
              <a:rPr lang="pl-PL" sz="1400" b="1" dirty="0">
                <a:latin typeface="Calibri" panose="020F0502020204030204" pitchFamily="34" charset="0"/>
              </a:rPr>
              <a:t>wartość projektu</a:t>
            </a:r>
            <a:r>
              <a:rPr lang="pl-PL" sz="1400" dirty="0">
                <a:latin typeface="Calibri" panose="020F0502020204030204" pitchFamily="34" charset="0"/>
              </a:rPr>
              <a:t> -  </a:t>
            </a:r>
            <a:r>
              <a:rPr lang="pl-PL" sz="1400" b="1" dirty="0">
                <a:latin typeface="Calibri" panose="020F0502020204030204" pitchFamily="34" charset="0"/>
              </a:rPr>
              <a:t>100 tys. PLN</a:t>
            </a:r>
          </a:p>
          <a:p>
            <a:pPr lvl="0">
              <a:defRPr/>
            </a:pPr>
            <a:r>
              <a:rPr lang="pl-PL" sz="1400" b="1" dirty="0" smtClean="0">
                <a:latin typeface="Calibri" panose="020F0502020204030204" pitchFamily="34" charset="0"/>
              </a:rPr>
              <a:t>Maksymalna </a:t>
            </a:r>
            <a:r>
              <a:rPr lang="pl-PL" sz="1400" b="1" dirty="0">
                <a:latin typeface="Calibri" panose="020F0502020204030204" pitchFamily="34" charset="0"/>
              </a:rPr>
              <a:t>wartość projektu – nie dotyczy </a:t>
            </a:r>
          </a:p>
          <a:p>
            <a:pPr lvl="0" algn="just">
              <a:spcAft>
                <a:spcPts val="0"/>
              </a:spcAft>
            </a:pPr>
            <a:endParaRPr lang="pl-PL" sz="1400" dirty="0" smtClean="0">
              <a:latin typeface="Calibri" panose="020F0502020204030204" pitchFamily="34" charset="0"/>
            </a:endParaRPr>
          </a:p>
          <a:p>
            <a:pPr lvl="0" algn="just">
              <a:defRPr/>
            </a:pPr>
            <a:r>
              <a:rPr lang="pl-PL" sz="1400" b="1" dirty="0" smtClean="0">
                <a:latin typeface="Calibri" panose="020F0502020204030204" pitchFamily="34" charset="0"/>
              </a:rPr>
              <a:t>Minimalny </a:t>
            </a:r>
            <a:r>
              <a:rPr lang="pl-PL" sz="1400" b="1" dirty="0">
                <a:latin typeface="Calibri" panose="020F0502020204030204" pitchFamily="34" charset="0"/>
              </a:rPr>
              <a:t>wkład własny </a:t>
            </a:r>
            <a:r>
              <a:rPr lang="pl-PL" sz="1400" dirty="0">
                <a:solidFill>
                  <a:prstClr val="black"/>
                </a:solidFill>
                <a:latin typeface="Calibri" panose="020F0502020204030204" pitchFamily="34" charset="0"/>
              </a:rPr>
              <a:t>beneficjenta jako % wydatków kwalifikowalnych wynosi</a:t>
            </a:r>
            <a:r>
              <a:rPr lang="pl-PL" sz="1400" b="1" dirty="0">
                <a:solidFill>
                  <a:prstClr val="black"/>
                </a:solidFill>
                <a:latin typeface="Calibri" panose="020F0502020204030204" pitchFamily="34" charset="0"/>
              </a:rPr>
              <a:t> </a:t>
            </a:r>
            <a:r>
              <a:rPr lang="pl-PL" sz="1400" b="1" dirty="0" smtClean="0">
                <a:latin typeface="Calibri" panose="020F0502020204030204" pitchFamily="34" charset="0"/>
              </a:rPr>
              <a:t>5 %. </a:t>
            </a:r>
            <a:r>
              <a:rPr lang="pl-PL" sz="1400" dirty="0" smtClean="0">
                <a:solidFill>
                  <a:prstClr val="black"/>
                </a:solidFill>
                <a:latin typeface="Calibri" panose="020F0502020204030204" pitchFamily="34" charset="0"/>
              </a:rPr>
              <a:t>Wkład </a:t>
            </a:r>
            <a:r>
              <a:rPr lang="pl-PL" sz="1400" dirty="0">
                <a:solidFill>
                  <a:prstClr val="black"/>
                </a:solidFill>
                <a:latin typeface="Calibri" panose="020F0502020204030204" pitchFamily="34" charset="0"/>
              </a:rPr>
              <a:t>własny beneficjenta jest wykazywany we wniosku o dofinansowanie, przy czym to beneficjent określa formę wniesienia wkładu własnego (pieniężny, niepieniężny</a:t>
            </a:r>
            <a:r>
              <a:rPr lang="pl-PL" sz="1400" dirty="0" smtClean="0">
                <a:solidFill>
                  <a:prstClr val="black"/>
                </a:solidFill>
                <a:latin typeface="Calibri" panose="020F0502020204030204" pitchFamily="34" charset="0"/>
              </a:rPr>
              <a:t>).</a:t>
            </a:r>
            <a:r>
              <a:rPr lang="pl-PL" sz="1400" dirty="0">
                <a:latin typeface="Calibri" panose="020F0502020204030204" pitchFamily="34" charset="0"/>
                <a:ea typeface="Times New Roman" panose="02020603050405020304" pitchFamily="18" charset="0"/>
              </a:rPr>
              <a:t> </a:t>
            </a:r>
            <a:endParaRPr lang="pl-PL" sz="1400" dirty="0" smtClean="0">
              <a:latin typeface="Calibri" panose="020F0502020204030204" pitchFamily="34" charset="0"/>
              <a:ea typeface="Times New Roman" panose="02020603050405020304" pitchFamily="18" charset="0"/>
            </a:endParaRPr>
          </a:p>
          <a:p>
            <a:pPr algn="just">
              <a:defRPr/>
            </a:pPr>
            <a:r>
              <a:rPr lang="pl-PL" sz="1400" dirty="0" smtClean="0">
                <a:latin typeface="Calibri" panose="020F0502020204030204" pitchFamily="34" charset="0"/>
                <a:ea typeface="Times New Roman" panose="02020603050405020304" pitchFamily="18" charset="0"/>
              </a:rPr>
              <a:t>W </a:t>
            </a:r>
            <a:r>
              <a:rPr lang="pl-PL" sz="1400" dirty="0">
                <a:latin typeface="Calibri" panose="020F0502020204030204" pitchFamily="34" charset="0"/>
                <a:ea typeface="Times New Roman" panose="02020603050405020304" pitchFamily="18" charset="0"/>
              </a:rPr>
              <a:t>przypadku projektów kwalifikujących się do wsparcia w ramach Programu „Partnerstwo dla osób </a:t>
            </a:r>
            <a:r>
              <a:rPr lang="pl-PL" sz="1400" dirty="0" smtClean="0">
                <a:latin typeface="Calibri" panose="020F0502020204030204" pitchFamily="34" charset="0"/>
                <a:ea typeface="Times New Roman" panose="02020603050405020304" pitchFamily="18" charset="0"/>
              </a:rPr>
              <a:t/>
            </a:r>
            <a:br>
              <a:rPr lang="pl-PL" sz="1400" dirty="0" smtClean="0">
                <a:latin typeface="Calibri" panose="020F0502020204030204" pitchFamily="34" charset="0"/>
                <a:ea typeface="Times New Roman" panose="02020603050405020304" pitchFamily="18" charset="0"/>
              </a:rPr>
            </a:br>
            <a:r>
              <a:rPr lang="pl-PL" sz="1400" dirty="0" smtClean="0">
                <a:latin typeface="Calibri" panose="020F0502020204030204" pitchFamily="34" charset="0"/>
                <a:ea typeface="Times New Roman" panose="02020603050405020304" pitchFamily="18" charset="0"/>
              </a:rPr>
              <a:t>z </a:t>
            </a:r>
            <a:r>
              <a:rPr lang="pl-PL" sz="1400" dirty="0">
                <a:latin typeface="Calibri" panose="020F0502020204030204" pitchFamily="34" charset="0"/>
                <a:ea typeface="Times New Roman" panose="02020603050405020304" pitchFamily="18" charset="0"/>
              </a:rPr>
              <a:t>niepełnosprawnościami” – </a:t>
            </a:r>
            <a:r>
              <a:rPr lang="pl-PL" sz="1400" dirty="0" smtClean="0">
                <a:latin typeface="Calibri" panose="020F0502020204030204" pitchFamily="34" charset="0"/>
                <a:ea typeface="Times New Roman" panose="02020603050405020304" pitchFamily="18" charset="0"/>
              </a:rPr>
              <a:t>15%.</a:t>
            </a:r>
          </a:p>
          <a:p>
            <a:pPr algn="just">
              <a:defRPr/>
            </a:pPr>
            <a:endParaRPr lang="pl-PL" altLang="pl-PL" sz="1400" dirty="0">
              <a:latin typeface="Calibri" panose="020F0502020204030204" pitchFamily="34" charset="0"/>
            </a:endParaRPr>
          </a:p>
          <a:p>
            <a:pPr algn="just">
              <a:defRPr/>
            </a:pPr>
            <a:endParaRPr lang="pl-PL" altLang="pl-PL" sz="1400" dirty="0">
              <a:latin typeface="Calibri" panose="020F0502020204030204" pitchFamily="34"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57</a:t>
            </a:fld>
            <a:endParaRPr lang="pl-PL" altLang="pl-PL" dirty="0"/>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6126272"/>
            <a:ext cx="5753100" cy="668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3071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323987"/>
          </a:xfrm>
          <a:prstGeom prst="rect">
            <a:avLst/>
          </a:prstGeom>
          <a:noFill/>
          <a:ln w="9525">
            <a:noFill/>
            <a:miter lim="800000"/>
            <a:headEnd/>
            <a:tailEnd/>
          </a:ln>
        </p:spPr>
        <p:txBody>
          <a:bodyPr wrap="square">
            <a:spAutoFit/>
          </a:bodyPr>
          <a:lstStyle/>
          <a:p>
            <a:r>
              <a:rPr lang="pl-PL" altLang="pl-PL" sz="1400" b="1" u="sng" dirty="0" smtClean="0">
                <a:latin typeface="+mn-lt"/>
              </a:rPr>
              <a:t>6.3 A Źródła </a:t>
            </a:r>
            <a:r>
              <a:rPr lang="pl-PL" altLang="pl-PL" sz="1400" b="1" u="sng" dirty="0">
                <a:latin typeface="+mn-lt"/>
              </a:rPr>
              <a:t>finansowania wydatków kwalifikowalnych projektu </a:t>
            </a:r>
            <a:r>
              <a:rPr lang="pl-PL" altLang="pl-PL" sz="1400" b="1" u="sng" dirty="0" smtClean="0">
                <a:latin typeface="+mn-lt"/>
              </a:rPr>
              <a:t>objęte </a:t>
            </a:r>
            <a:r>
              <a:rPr lang="pl-PL" altLang="pl-PL" sz="1400" b="1" u="sng" dirty="0">
                <a:latin typeface="+mn-lt"/>
              </a:rPr>
              <a:t>pomocą </a:t>
            </a:r>
            <a:r>
              <a:rPr lang="pl-PL" altLang="pl-PL" sz="1400" b="1" u="sng" dirty="0" smtClean="0">
                <a:latin typeface="+mn-lt"/>
              </a:rPr>
              <a:t>publiczną</a:t>
            </a: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Tabelę dla projektu objętego pomocą należy wypełnić analogiczne jak dla projektu bez </a:t>
            </a:r>
            <a:r>
              <a:rPr lang="pl-PL" sz="1400" dirty="0" smtClean="0">
                <a:latin typeface="Calibri" panose="020F0502020204030204" pitchFamily="34" charset="0"/>
                <a:ea typeface="Calibri" panose="020F0502020204030204" pitchFamily="34" charset="0"/>
                <a:cs typeface="Times New Roman" panose="02020603050405020304" pitchFamily="18" charset="0"/>
              </a:rPr>
              <a:t>pomocy, </a:t>
            </a:r>
            <a:r>
              <a:rPr lang="pl-PL" sz="1400" dirty="0">
                <a:latin typeface="Calibri" panose="020F0502020204030204" pitchFamily="34" charset="0"/>
                <a:ea typeface="Calibri" panose="020F0502020204030204" pitchFamily="34" charset="0"/>
                <a:cs typeface="Times New Roman" panose="02020603050405020304" pitchFamily="18" charset="0"/>
              </a:rPr>
              <a:t>tj. zgodnie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z </a:t>
            </a:r>
            <a:r>
              <a:rPr lang="pl-PL" sz="1400" dirty="0">
                <a:latin typeface="Calibri" panose="020F0502020204030204" pitchFamily="34" charset="0"/>
                <a:ea typeface="Calibri" panose="020F0502020204030204" pitchFamily="34" charset="0"/>
                <a:cs typeface="Times New Roman" panose="02020603050405020304" pitchFamily="18" charset="0"/>
              </a:rPr>
              <a:t>opisem w pkt. 6.2</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endParaRPr lang="pl-PL" altLang="pl-PL" sz="1400" dirty="0"/>
          </a:p>
          <a:p>
            <a:pPr algn="just"/>
            <a:r>
              <a:rPr lang="pl-PL" altLang="pl-PL" sz="1400" dirty="0" smtClean="0">
                <a:latin typeface="Calibri" panose="020F0502020204030204" pitchFamily="34" charset="0"/>
              </a:rPr>
              <a:t>Pomoc de minimis udzielana jest m.in. na:</a:t>
            </a:r>
          </a:p>
          <a:p>
            <a:pPr marL="285750" indent="-285750">
              <a:buFont typeface="Arial" panose="020B0604020202020204" pitchFamily="34" charset="0"/>
              <a:buChar char="•"/>
            </a:pPr>
            <a:r>
              <a:rPr lang="pl-PL" altLang="pl-PL" sz="1400" dirty="0" smtClean="0">
                <a:latin typeface="Calibri" panose="020F0502020204030204" pitchFamily="34" charset="0"/>
              </a:rPr>
              <a:t>Subsydiowane zatrudnienie pracowników znajdujących się w szczególnie niekorzystnej sytuacji, pracowników znajdujących się  w bardzo niekorzystnej sytuacji oraz pracowników niepełnosprawnych,</a:t>
            </a:r>
          </a:p>
          <a:p>
            <a:pPr marL="285750" indent="-285750">
              <a:buFont typeface="Arial" panose="020B0604020202020204" pitchFamily="34" charset="0"/>
              <a:buChar char="•"/>
            </a:pPr>
            <a:r>
              <a:rPr lang="pl-PL" altLang="pl-PL" sz="1400" dirty="0" smtClean="0">
                <a:latin typeface="Calibri" panose="020F0502020204030204" pitchFamily="34" charset="0"/>
              </a:rPr>
              <a:t>Doposażenie lub wyposażenie stanowiska pracy,</a:t>
            </a:r>
          </a:p>
          <a:p>
            <a:r>
              <a:rPr lang="pl-PL" altLang="pl-PL" sz="1400" dirty="0" smtClean="0">
                <a:latin typeface="Calibri" panose="020F0502020204030204" pitchFamily="34" charset="0"/>
              </a:rPr>
              <a:t> </a:t>
            </a:r>
          </a:p>
          <a:p>
            <a:r>
              <a:rPr lang="pl-PL" altLang="pl-PL" sz="1400" dirty="0" smtClean="0">
                <a:latin typeface="Calibri" panose="020F0502020204030204" pitchFamily="34" charset="0"/>
              </a:rPr>
              <a:t>Natomiast pomoc publiczna może być przeznaczona m.in. na subsydiowanie zatrudnienia. </a:t>
            </a:r>
          </a:p>
          <a:p>
            <a:endParaRPr lang="pl-PL" altLang="pl-PL" sz="1400" dirty="0" smtClean="0">
              <a:latin typeface="Calibri" panose="020F0502020204030204" pitchFamily="34" charset="0"/>
            </a:endParaRPr>
          </a:p>
          <a:p>
            <a:r>
              <a:rPr lang="pl-PL" altLang="pl-PL" sz="1400" b="1" u="sng" dirty="0">
                <a:latin typeface="+mn-lt"/>
              </a:rPr>
              <a:t>6.3 </a:t>
            </a:r>
            <a:r>
              <a:rPr lang="pl-PL" altLang="pl-PL" sz="1400" b="1" u="sng" dirty="0" smtClean="0">
                <a:latin typeface="+mn-lt"/>
              </a:rPr>
              <a:t>B </a:t>
            </a:r>
            <a:r>
              <a:rPr lang="pl-PL" altLang="pl-PL" sz="1400" b="1" u="sng" dirty="0">
                <a:latin typeface="+mn-lt"/>
              </a:rPr>
              <a:t>Źródła finansowania wydatków kwalifikowalnych projektu objęte pomocą </a:t>
            </a:r>
            <a:r>
              <a:rPr lang="pl-PL" altLang="pl-PL" sz="1400" b="1" u="sng" dirty="0" smtClean="0">
                <a:latin typeface="+mn-lt"/>
              </a:rPr>
              <a:t>de </a:t>
            </a:r>
            <a:r>
              <a:rPr lang="pl-PL" altLang="pl-PL" sz="1400" b="1" u="sng" dirty="0" err="1" smtClean="0">
                <a:latin typeface="+mn-lt"/>
              </a:rPr>
              <a:t>minimis</a:t>
            </a:r>
            <a:endParaRPr lang="pl-PL" altLang="pl-PL" sz="1400" b="1" u="sng" dirty="0">
              <a:latin typeface="+mn-lt"/>
            </a:endParaRPr>
          </a:p>
          <a:p>
            <a:endParaRPr lang="pl-PL" altLang="pl-PL" sz="1400" dirty="0" smtClean="0">
              <a:latin typeface="Calibri" panose="020F0502020204030204" pitchFamily="34" charset="0"/>
            </a:endParaRPr>
          </a:p>
          <a:p>
            <a:r>
              <a:rPr lang="pl-PL" altLang="pl-PL" sz="1400" b="1" u="sng" dirty="0" smtClean="0">
                <a:latin typeface="+mn-lt"/>
              </a:rPr>
              <a:t>6.4 Źródła </a:t>
            </a:r>
            <a:r>
              <a:rPr lang="pl-PL" altLang="pl-PL" sz="1400" b="1" u="sng" dirty="0">
                <a:latin typeface="+mn-lt"/>
              </a:rPr>
              <a:t>finansowania wydatków kwalifikowalnych projektu razem </a:t>
            </a:r>
            <a:r>
              <a:rPr lang="pl-PL" altLang="pl-PL" sz="1400" b="1" u="sng" dirty="0" smtClean="0">
                <a:latin typeface="+mn-lt"/>
              </a:rPr>
              <a:t>(nie objęte </a:t>
            </a:r>
            <a:r>
              <a:rPr lang="pl-PL" altLang="pl-PL" sz="1400" b="1" u="sng" dirty="0">
                <a:latin typeface="+mn-lt"/>
              </a:rPr>
              <a:t>pomocą publiczną </a:t>
            </a:r>
            <a:r>
              <a:rPr lang="pl-PL" altLang="pl-PL" sz="1400" b="1" u="sng" dirty="0" smtClean="0">
                <a:latin typeface="+mn-lt"/>
              </a:rPr>
              <a:t/>
            </a:r>
            <a:br>
              <a:rPr lang="pl-PL" altLang="pl-PL" sz="1400" b="1" u="sng" dirty="0" smtClean="0">
                <a:latin typeface="+mn-lt"/>
              </a:rPr>
            </a:br>
            <a:r>
              <a:rPr lang="pl-PL" altLang="pl-PL" sz="1400" b="1" u="sng" dirty="0" smtClean="0">
                <a:latin typeface="+mn-lt"/>
              </a:rPr>
              <a:t>oraz objęte pomocą publiczną i pomocą de </a:t>
            </a:r>
            <a:r>
              <a:rPr lang="pl-PL" altLang="pl-PL" sz="1400" b="1" u="sng" dirty="0" err="1" smtClean="0">
                <a:latin typeface="+mn-lt"/>
              </a:rPr>
              <a:t>minimis</a:t>
            </a:r>
            <a:r>
              <a:rPr lang="pl-PL" altLang="pl-PL" sz="1400" b="1" u="sng" dirty="0" smtClean="0">
                <a:latin typeface="+mn-lt"/>
              </a:rPr>
              <a:t>).</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58</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7967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374718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600" b="1" u="sng" dirty="0">
                <a:latin typeface="Calibri" panose="020F0502020204030204" pitchFamily="34" charset="0"/>
              </a:rPr>
              <a:t>SEKCJA </a:t>
            </a:r>
            <a:r>
              <a:rPr lang="x-none" sz="1600" b="1" u="sng" dirty="0" smtClean="0">
                <a:latin typeface="Calibri" panose="020F0502020204030204" pitchFamily="34" charset="0"/>
              </a:rPr>
              <a:t>VII</a:t>
            </a:r>
            <a:r>
              <a:rPr lang="pl-PL" sz="1600" b="1" u="sng" dirty="0" smtClean="0">
                <a:latin typeface="Calibri" panose="020F0502020204030204" pitchFamily="34" charset="0"/>
              </a:rPr>
              <a:t> </a:t>
            </a:r>
            <a:r>
              <a:rPr lang="x-none" sz="1600" b="1" u="sng" dirty="0" smtClean="0">
                <a:latin typeface="Calibri" panose="020F0502020204030204" pitchFamily="34" charset="0"/>
              </a:rPr>
              <a:t>Zgodność </a:t>
            </a:r>
            <a:r>
              <a:rPr lang="x-none" sz="1600" b="1" u="sng" dirty="0">
                <a:latin typeface="Calibri" panose="020F0502020204030204" pitchFamily="34" charset="0"/>
              </a:rPr>
              <a:t>projektu z politykami horyzontalnymi </a:t>
            </a:r>
            <a:r>
              <a:rPr lang="x-none" sz="1600" b="1" u="sng" dirty="0" smtClean="0">
                <a:latin typeface="Calibri" panose="020F0502020204030204" pitchFamily="34" charset="0"/>
              </a:rPr>
              <a:t>U</a:t>
            </a:r>
            <a:r>
              <a:rPr lang="pl-PL" sz="1600" b="1" u="sng" dirty="0" smtClean="0">
                <a:latin typeface="Calibri" panose="020F0502020204030204" pitchFamily="34" charset="0"/>
              </a:rPr>
              <a:t>E:</a:t>
            </a:r>
          </a:p>
          <a:p>
            <a:pPr indent="-228600">
              <a:lnSpc>
                <a:spcPct val="115000"/>
              </a:lnSpc>
              <a:spcBef>
                <a:spcPts val="600"/>
              </a:spcBef>
              <a:spcAft>
                <a:spcPts val="600"/>
              </a:spcAft>
            </a:pPr>
            <a:r>
              <a:rPr lang="pl-PL" sz="1600" b="1" u="sng" dirty="0" smtClean="0">
                <a:latin typeface="Calibri" panose="020F0502020204030204" pitchFamily="34" charset="0"/>
              </a:rPr>
              <a:t>7.1 </a:t>
            </a:r>
            <a:r>
              <a:rPr lang="x-none" sz="1600" b="1" u="sng" dirty="0" smtClean="0">
                <a:latin typeface="Calibri" panose="020F0502020204030204" pitchFamily="34" charset="0"/>
              </a:rPr>
              <a:t> </a:t>
            </a:r>
            <a:r>
              <a:rPr lang="x-none" sz="1600" b="1" u="sng" dirty="0">
                <a:latin typeface="Calibri" panose="020F0502020204030204" pitchFamily="34" charset="0"/>
              </a:rPr>
              <a:t>Zrównoważony </a:t>
            </a:r>
            <a:r>
              <a:rPr lang="x-none" sz="1600" b="1" u="sng" dirty="0" smtClean="0">
                <a:latin typeface="Calibri" panose="020F0502020204030204" pitchFamily="34" charset="0"/>
              </a:rPr>
              <a:t>rozwój</a:t>
            </a:r>
            <a:endParaRPr lang="pl-PL" sz="1600" b="1" u="sng" dirty="0" smtClean="0">
              <a:latin typeface="Calibri" panose="020F0502020204030204" pitchFamily="34" charset="0"/>
            </a:endParaRPr>
          </a:p>
          <a:p>
            <a:pPr algn="just"/>
            <a:r>
              <a:rPr lang="pl-PL" sz="1400" dirty="0">
                <a:latin typeface="+mn-lt"/>
              </a:rPr>
              <a:t>Ze względu na charakter interwencji przewidzianej do realizacji w </a:t>
            </a:r>
            <a:r>
              <a:rPr lang="pl-PL" sz="1400" dirty="0" smtClean="0">
                <a:latin typeface="+mn-lt"/>
              </a:rPr>
              <a:t>Regionalnym Programie </a:t>
            </a:r>
            <a:r>
              <a:rPr lang="pl-PL" sz="1400" dirty="0">
                <a:latin typeface="+mn-lt"/>
              </a:rPr>
              <a:t>O</a:t>
            </a:r>
            <a:r>
              <a:rPr lang="pl-PL" sz="1400" dirty="0" smtClean="0">
                <a:latin typeface="+mn-lt"/>
              </a:rPr>
              <a:t>peracyjnym </a:t>
            </a:r>
            <a:r>
              <a:rPr lang="pl-PL" sz="1400" dirty="0">
                <a:latin typeface="+mn-lt"/>
              </a:rPr>
              <a:t>zakres EFS, co do zasady będzie ona miała charakter neutralny. </a:t>
            </a:r>
          </a:p>
          <a:p>
            <a:pPr algn="just"/>
            <a:r>
              <a:rPr lang="pl-PL" sz="1400" dirty="0">
                <a:latin typeface="+mn-lt"/>
              </a:rPr>
              <a:t>Niemniej, tam gdzie będzie to uzasadnione, zasada zrównoważonego rozwoju będzie realizowana </a:t>
            </a:r>
            <a:r>
              <a:rPr lang="pl-PL" sz="1400" dirty="0" smtClean="0">
                <a:latin typeface="+mn-lt"/>
              </a:rPr>
              <a:t>poprzez </a:t>
            </a:r>
            <a:r>
              <a:rPr lang="pl-PL" sz="1400" dirty="0">
                <a:latin typeface="+mn-lt"/>
              </a:rPr>
              <a:t>włączenie zagadnień z nią związanych do tematyki wsparcia realizowanego przy współfinansowaniu </a:t>
            </a:r>
            <a:r>
              <a:rPr lang="pl-PL" sz="1400" dirty="0" smtClean="0">
                <a:latin typeface="+mn-lt"/>
              </a:rPr>
              <a:t>EFS.</a:t>
            </a:r>
          </a:p>
          <a:p>
            <a:pPr algn="just"/>
            <a:endParaRPr lang="pl-PL" sz="1400" dirty="0" smtClean="0">
              <a:latin typeface="+mn-lt"/>
            </a:endParaRPr>
          </a:p>
          <a:p>
            <a:pPr algn="just"/>
            <a:r>
              <a:rPr lang="pl-PL" sz="1600" b="1" u="sng" dirty="0" smtClean="0">
                <a:latin typeface="Calibri" panose="020F0502020204030204" pitchFamily="34" charset="0"/>
              </a:rPr>
              <a:t>7.2 Równość </a:t>
            </a:r>
            <a:r>
              <a:rPr lang="pl-PL" sz="1600" b="1" u="sng" dirty="0">
                <a:latin typeface="Calibri" panose="020F0502020204030204" pitchFamily="34" charset="0"/>
              </a:rPr>
              <a:t>szans i </a:t>
            </a:r>
            <a:r>
              <a:rPr lang="pl-PL" sz="1600" b="1" u="sng" dirty="0" smtClean="0">
                <a:latin typeface="Calibri" panose="020F0502020204030204" pitchFamily="34" charset="0"/>
              </a:rPr>
              <a:t>niedyskryminacja</a:t>
            </a:r>
          </a:p>
          <a:p>
            <a:pPr algn="just"/>
            <a:endParaRPr lang="pl-PL" sz="1400" b="1" dirty="0">
              <a:solidFill>
                <a:schemeClr val="accent6">
                  <a:lumMod val="75000"/>
                </a:schemeClr>
              </a:solidFill>
              <a:latin typeface="Calibri" panose="020F0502020204030204" pitchFamily="34"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Należy opisać, w jaki sposób, w procesie realizacji projektu i po jego ukończeniu, zostaną uwzględnione interesy osób znajdujących się w trudnej sytuacji życiowej i/lub zawodowej: osób z niepełnosprawnościami, osób zagrożonych ubóstwem lub wykluczeniem społecznym, </a:t>
            </a:r>
            <a:r>
              <a:rPr lang="pl-PL" sz="1400" dirty="0" smtClean="0">
                <a:latin typeface="Calibri" panose="020F0502020204030204" pitchFamily="34" charset="0"/>
                <a:ea typeface="Calibri" panose="020F0502020204030204" pitchFamily="34" charset="0"/>
                <a:cs typeface="Times New Roman" panose="02020603050405020304" pitchFamily="18" charset="0"/>
              </a:rPr>
              <a:t>itp.</a:t>
            </a:r>
          </a:p>
          <a:p>
            <a:pPr lvl="0" algn="just"/>
            <a:r>
              <a:rPr lang="pl-PL" sz="1400" dirty="0">
                <a:solidFill>
                  <a:prstClr val="black"/>
                </a:solidFill>
                <a:latin typeface="Calibri"/>
              </a:rPr>
              <a:t>Należy określić wpływ projektu na zapewnienie równości szans w dostępie do rynku pracy, czy możliwość skorzystania w produktów i/lub usług oferowanych w ramach projektu.</a:t>
            </a:r>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59</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855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08262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Typy beneficjentów</a:t>
            </a:r>
          </a:p>
          <a:p>
            <a:pPr marL="93662" algn="just"/>
            <a:endParaRPr lang="pl-PL" sz="1400" dirty="0">
              <a:latin typeface="+mj-lt"/>
            </a:endParaRPr>
          </a:p>
          <a:p>
            <a:pPr marL="285750" indent="-192088" algn="just">
              <a:buFont typeface="Arial" panose="020B0604020202020204" pitchFamily="34" charset="0"/>
              <a:buChar char="•"/>
            </a:pPr>
            <a:endParaRPr lang="pl-PL" sz="1400" dirty="0" smtClean="0">
              <a:latin typeface="+mj-lt"/>
            </a:endParaRPr>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3" name="Prostokąt 2"/>
          <p:cNvSpPr/>
          <p:nvPr/>
        </p:nvSpPr>
        <p:spPr>
          <a:xfrm>
            <a:off x="179512" y="2229749"/>
            <a:ext cx="8750206" cy="4001095"/>
          </a:xfrm>
          <a:prstGeom prst="rect">
            <a:avLst/>
          </a:prstGeom>
        </p:spPr>
        <p:txBody>
          <a:bodyPr wrap="square">
            <a:spAutoFit/>
          </a:bodyPr>
          <a:lstStyle/>
          <a:p>
            <a:pPr lvl="0" algn="just"/>
            <a:r>
              <a:rPr lang="pl-PL" sz="1400" dirty="0" smtClean="0">
                <a:latin typeface="+mj-lt"/>
                <a:ea typeface="Times New Roman" panose="02020603050405020304" pitchFamily="18" charset="0"/>
              </a:rPr>
              <a:t>W przypadku przedsiębiorstw - wnioskodawca prowadzi działalność gospodarczą na terenie województwa opolskiego</a:t>
            </a:r>
            <a:r>
              <a:rPr lang="pl-PL" sz="1400" b="1" baseline="30000" dirty="0" smtClean="0">
                <a:latin typeface="+mj-lt"/>
                <a:ea typeface="Times New Roman" panose="02020603050405020304" pitchFamily="18" charset="0"/>
              </a:rPr>
              <a:t>1</a:t>
            </a:r>
            <a:r>
              <a:rPr lang="pl-PL" sz="1400" dirty="0" smtClean="0">
                <a:solidFill>
                  <a:prstClr val="black"/>
                </a:solidFill>
                <a:latin typeface="Calibri"/>
              </a:rPr>
              <a:t>.</a:t>
            </a:r>
          </a:p>
          <a:p>
            <a:pPr algn="just"/>
            <a:endParaRPr lang="pl-PL" sz="1400" dirty="0" smtClean="0">
              <a:latin typeface="+mj-lt"/>
            </a:endParaRPr>
          </a:p>
          <a:p>
            <a:r>
              <a:rPr lang="pl-PL" sz="1400" dirty="0">
                <a:latin typeface="Calibri" panose="020F0502020204030204" pitchFamily="34" charset="0"/>
              </a:rPr>
              <a:t>Forma prawna beneficjenta zgodnie z klasyfikacją form prawnych podmiotów gospodarki narodowej określonych w § 7 rozporządzenia Rady Ministrów z dnia 30 listopada 2015 r. w sprawie sposobu </a:t>
            </a:r>
            <a:r>
              <a:rPr lang="pl-PL" sz="1400" dirty="0" smtClean="0">
                <a:latin typeface="Calibri" panose="020F0502020204030204" pitchFamily="34" charset="0"/>
              </a:rPr>
              <a:t>i </a:t>
            </a:r>
            <a:r>
              <a:rPr lang="pl-PL" sz="1400" dirty="0">
                <a:latin typeface="Calibri" panose="020F0502020204030204" pitchFamily="34" charset="0"/>
              </a:rPr>
              <a:t>metodologii prowadzenia i aktualizacji krajowego rejestru urzędowego podmiotów gospodarki narodowej, wzorów wniosków, ankiet </a:t>
            </a:r>
            <a:r>
              <a:rPr lang="pl-PL" sz="1400" dirty="0" smtClean="0">
                <a:latin typeface="Calibri" panose="020F0502020204030204" pitchFamily="34" charset="0"/>
              </a:rPr>
              <a:t>i </a:t>
            </a:r>
            <a:r>
              <a:rPr lang="pl-PL" sz="1400" dirty="0">
                <a:latin typeface="Calibri" panose="020F0502020204030204" pitchFamily="34" charset="0"/>
              </a:rPr>
              <a:t>zaświadczeń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a:t>
            </a:r>
            <a:r>
              <a:rPr lang="pl-PL" sz="1400" dirty="0">
                <a:latin typeface="Calibri" panose="020F0502020204030204" pitchFamily="34" charset="0"/>
              </a:rPr>
              <a:t>Dz. U. </a:t>
            </a:r>
            <a:r>
              <a:rPr lang="pl-PL" sz="1400" dirty="0" smtClean="0">
                <a:latin typeface="Calibri" panose="020F0502020204030204" pitchFamily="34" charset="0"/>
              </a:rPr>
              <a:t>z </a:t>
            </a:r>
            <a:r>
              <a:rPr lang="pl-PL" sz="1400" dirty="0">
                <a:latin typeface="Calibri" panose="020F0502020204030204" pitchFamily="34" charset="0"/>
              </a:rPr>
              <a:t>2015, poz. 2009 z </a:t>
            </a:r>
            <a:r>
              <a:rPr lang="pl-PL" sz="1400" dirty="0" err="1">
                <a:latin typeface="Calibri" panose="020F0502020204030204" pitchFamily="34" charset="0"/>
              </a:rPr>
              <a:t>późn</a:t>
            </a:r>
            <a:r>
              <a:rPr lang="pl-PL" sz="1400" dirty="0">
                <a:latin typeface="Calibri" panose="020F0502020204030204" pitchFamily="34" charset="0"/>
              </a:rPr>
              <a:t>. zm.).</a:t>
            </a:r>
          </a:p>
          <a:p>
            <a:pPr algn="just"/>
            <a:endParaRPr lang="pl-PL" sz="1400" b="1" dirty="0" smtClean="0">
              <a:latin typeface="Calibri" panose="020F0502020204030204" pitchFamily="34" charset="0"/>
            </a:endParaRPr>
          </a:p>
          <a:p>
            <a:pPr algn="just"/>
            <a:r>
              <a:rPr lang="pl-PL" sz="1400" b="1" dirty="0" smtClean="0">
                <a:latin typeface="Calibri" panose="020F0502020204030204" pitchFamily="34" charset="0"/>
              </a:rPr>
              <a:t>UWAGA: </a:t>
            </a:r>
            <a:endParaRPr lang="pl-PL" sz="1400" dirty="0" smtClean="0">
              <a:latin typeface="Calibri" panose="020F0502020204030204" pitchFamily="34" charset="0"/>
            </a:endParaRPr>
          </a:p>
          <a:p>
            <a:pPr algn="just"/>
            <a:r>
              <a:rPr lang="pl-PL" sz="1400" b="1" dirty="0" smtClean="0">
                <a:latin typeface="Calibri" panose="020F0502020204030204" pitchFamily="34" charset="0"/>
              </a:rPr>
              <a:t>Każdy Partner podobnie jak Wnioskodawca musi być podmiotem uprawnionym do ubiegania się o dofinansowanie w ramach poddziałania 9.1.1 </a:t>
            </a:r>
            <a:r>
              <a:rPr lang="pl-PL" sz="1400" b="1" i="1" dirty="0" smtClean="0">
                <a:latin typeface="Calibri" panose="020F0502020204030204" pitchFamily="34" charset="0"/>
              </a:rPr>
              <a:t>Wsparcie kształcenia ogólnego</a:t>
            </a:r>
            <a:r>
              <a:rPr lang="pl-PL" sz="1400" b="1" dirty="0" smtClean="0">
                <a:latin typeface="Calibri" panose="020F0502020204030204" pitchFamily="34" charset="0"/>
              </a:rPr>
              <a:t>. </a:t>
            </a:r>
          </a:p>
          <a:p>
            <a:pPr algn="just"/>
            <a:endParaRPr lang="pl-PL" sz="1400" dirty="0" smtClean="0">
              <a:latin typeface="Calibri" panose="020F0502020204030204" pitchFamily="34" charset="0"/>
            </a:endParaRPr>
          </a:p>
          <a:p>
            <a:pPr algn="just"/>
            <a:endParaRPr lang="pl-PL" sz="1400" dirty="0">
              <a:latin typeface="Calibri" panose="020F0502020204030204" pitchFamily="34" charset="0"/>
            </a:endParaRPr>
          </a:p>
          <a:p>
            <a:pPr algn="just"/>
            <a:endParaRPr lang="pl-PL" sz="1400" dirty="0" smtClean="0">
              <a:latin typeface="Calibri" panose="020F0502020204030204" pitchFamily="34" charset="0"/>
            </a:endParaRPr>
          </a:p>
          <a:p>
            <a:pPr algn="just"/>
            <a:r>
              <a:rPr lang="pl-PL" sz="1000" b="1" baseline="30000" dirty="0" smtClean="0">
                <a:ea typeface="Times New Roman" panose="02020603050405020304" pitchFamily="18" charset="0"/>
              </a:rPr>
              <a:t>1</a:t>
            </a:r>
            <a:r>
              <a:rPr lang="pl-PL" sz="1000" baseline="30000" dirty="0" smtClean="0">
                <a:ea typeface="Times New Roman" panose="02020603050405020304" pitchFamily="18" charset="0"/>
              </a:rPr>
              <a:t> </a:t>
            </a:r>
            <a:r>
              <a:rPr lang="pl-PL" sz="1000" dirty="0" smtClean="0">
                <a:latin typeface="+mj-lt"/>
              </a:rPr>
              <a:t>Oznacza </a:t>
            </a:r>
            <a:r>
              <a:rPr lang="pl-PL" sz="1000" dirty="0">
                <a:latin typeface="+mj-lt"/>
              </a:rPr>
              <a:t>to, że na terenie województwa opolskiego Wnioskodawca posiada główną siedzibę lub oddział lub miejsce prowadzenia działalności. Weryfikacja nastąpi na podstawie przedstawionego przez Wnioskodawcę odpisu ze stosownego rejestru (ewidencji) – z zastrzeżeniem, że przedmiotowy wpis do rejestru (ewidencji) został dokonany najpóźniej na dzień podpisania umowy o dofinansowanie. </a:t>
            </a:r>
          </a:p>
          <a:p>
            <a:pPr algn="just"/>
            <a:endParaRPr lang="pl-PL" sz="1400" dirty="0" smtClean="0">
              <a:latin typeface="+mj-lt"/>
            </a:endParaRPr>
          </a:p>
          <a:p>
            <a:pPr algn="just"/>
            <a:endParaRPr lang="pl-PL" sz="1400" dirty="0">
              <a:latin typeface="+mj-lt"/>
            </a:endParaRPr>
          </a:p>
          <a:p>
            <a:endParaRPr lang="pl-PL" sz="1400" dirty="0">
              <a:latin typeface="+mj-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a:t>
            </a:fld>
            <a:endParaRPr lang="pl-PL" altLang="pl-PL"/>
          </a:p>
        </p:txBody>
      </p:sp>
      <p:sp>
        <p:nvSpPr>
          <p:cNvPr id="4" name="Rectangle 2"/>
          <p:cNvSpPr>
            <a:spLocks noChangeArrowheads="1"/>
          </p:cNvSpPr>
          <p:nvPr/>
        </p:nvSpPr>
        <p:spPr bwMode="auto">
          <a:xfrm>
            <a:off x="1475656" y="544972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5121"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5906922"/>
            <a:ext cx="57531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844479"/>
      </p:ext>
    </p:extLst>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616648"/>
          </a:xfrm>
          <a:prstGeom prst="rect">
            <a:avLst/>
          </a:prstGeom>
          <a:noFill/>
          <a:ln w="9525">
            <a:noFill/>
            <a:miter lim="800000"/>
            <a:headEnd/>
            <a:tailEnd/>
          </a:ln>
        </p:spPr>
        <p:txBody>
          <a:bodyPr wrap="square">
            <a:spAutoFit/>
          </a:bodyPr>
          <a:lstStyle/>
          <a:p>
            <a:pPr algn="just"/>
            <a:endParaRPr lang="pl-PL" sz="1600" b="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600" b="1" u="sng" dirty="0" smtClean="0">
                <a:latin typeface="Calibri" panose="020F0502020204030204" pitchFamily="34" charset="0"/>
                <a:ea typeface="Calibri" panose="020F0502020204030204" pitchFamily="34" charset="0"/>
                <a:cs typeface="Times New Roman" panose="02020603050405020304" pitchFamily="18" charset="0"/>
              </a:rPr>
              <a:t>7.3 </a:t>
            </a:r>
            <a:r>
              <a:rPr lang="pl-PL" sz="1600" b="1" u="sng" dirty="0">
                <a:latin typeface="Calibri" panose="020F0502020204030204" pitchFamily="34" charset="0"/>
                <a:ea typeface="Calibri" panose="020F0502020204030204" pitchFamily="34" charset="0"/>
                <a:cs typeface="Times New Roman" panose="02020603050405020304" pitchFamily="18" charset="0"/>
              </a:rPr>
              <a:t>Równouprawnienie </a:t>
            </a:r>
            <a:r>
              <a:rPr lang="pl-PL" sz="1600" b="1" u="sng" dirty="0" smtClean="0">
                <a:latin typeface="Calibri" panose="020F0502020204030204" pitchFamily="34" charset="0"/>
                <a:ea typeface="Calibri" panose="020F0502020204030204" pitchFamily="34" charset="0"/>
                <a:cs typeface="Times New Roman" panose="02020603050405020304" pitchFamily="18" charset="0"/>
              </a:rPr>
              <a:t>płci</a:t>
            </a:r>
          </a:p>
          <a:p>
            <a:pPr algn="just"/>
            <a:endParaRPr lang="pl-PL" sz="14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W niniejszym punkcie wnioskodawca powinien opisać, w jaki sposób, w procesie realizacji projektu i po jego ukończeniu, zostanie uwzględniona równość mężczyzn i kobiet</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pPr algn="just"/>
            <a:endParaRPr lang="pl-PL" sz="1400" b="1" dirty="0" smtClean="0"/>
          </a:p>
          <a:p>
            <a:pPr algn="just"/>
            <a:r>
              <a:rPr lang="pl-PL" sz="1400" b="1" dirty="0" smtClean="0">
                <a:latin typeface="+mn-lt"/>
              </a:rPr>
              <a:t>Uwaga! </a:t>
            </a:r>
            <a:r>
              <a:rPr lang="pl-PL" sz="1400" dirty="0" smtClean="0">
                <a:latin typeface="+mn-lt"/>
              </a:rPr>
              <a:t>Każdy </a:t>
            </a:r>
            <a:r>
              <a:rPr lang="pl-PL" sz="1400" dirty="0">
                <a:latin typeface="+mn-lt"/>
              </a:rPr>
              <a:t>projekt współfinansowany z EFS musi spełnić standard minimum, o którym mowa w </a:t>
            </a:r>
            <a:r>
              <a:rPr lang="pl-PL" sz="1400" i="1" dirty="0">
                <a:latin typeface="+mn-lt"/>
              </a:rPr>
              <a:t>Wytycznych </a:t>
            </a:r>
            <a:r>
              <a:rPr lang="pl-PL" sz="1400" i="1" dirty="0" smtClean="0">
                <a:latin typeface="+mn-lt"/>
              </a:rPr>
              <a:t/>
            </a:r>
            <a:br>
              <a:rPr lang="pl-PL" sz="1400" i="1" dirty="0" smtClean="0">
                <a:latin typeface="+mn-lt"/>
              </a:rPr>
            </a:br>
            <a:r>
              <a:rPr lang="pl-PL" sz="1400" i="1" dirty="0" smtClean="0">
                <a:latin typeface="+mn-lt"/>
              </a:rPr>
              <a:t>w zakresie </a:t>
            </a:r>
            <a:r>
              <a:rPr lang="pl-PL" sz="1400" i="1" dirty="0">
                <a:latin typeface="+mn-lt"/>
              </a:rPr>
              <a:t>realizacji zasady równości szans i niedyskryminacji, w tym dostępności dla </a:t>
            </a:r>
            <a:r>
              <a:rPr lang="pl-PL" sz="1400" i="1" dirty="0" smtClean="0">
                <a:latin typeface="+mn-lt"/>
              </a:rPr>
              <a:t>osób </a:t>
            </a:r>
            <a:br>
              <a:rPr lang="pl-PL" sz="1400" i="1" dirty="0" smtClean="0">
                <a:latin typeface="+mn-lt"/>
              </a:rPr>
            </a:br>
            <a:r>
              <a:rPr lang="pl-PL" sz="1400" i="1" dirty="0" smtClean="0">
                <a:latin typeface="+mn-lt"/>
              </a:rPr>
              <a:t>z </a:t>
            </a:r>
            <a:r>
              <a:rPr lang="pl-PL" sz="1400" i="1" dirty="0">
                <a:latin typeface="+mn-lt"/>
              </a:rPr>
              <a:t>niepełnosprawnościami oraz zasady równości szans kobiet i mężczyzn </a:t>
            </a:r>
            <a:r>
              <a:rPr lang="pl-PL" sz="1400" i="1" dirty="0" smtClean="0">
                <a:latin typeface="+mn-lt"/>
              </a:rPr>
              <a:t>w </a:t>
            </a:r>
            <a:r>
              <a:rPr lang="pl-PL" sz="1400" i="1" dirty="0">
                <a:latin typeface="+mn-lt"/>
              </a:rPr>
              <a:t>funduszach unijnych na lata 2014-2020</a:t>
            </a:r>
            <a:r>
              <a:rPr lang="pl-PL" sz="1400" dirty="0">
                <a:latin typeface="+mn-lt"/>
              </a:rPr>
              <a:t>. Wniosek o dofinansowanie projektu nie musi uzyskać maksymalnej liczby punktów za każde kryterium standardu minimum (wymagane są co </a:t>
            </a:r>
            <a:r>
              <a:rPr lang="pl-PL" sz="1400" dirty="0" smtClean="0">
                <a:latin typeface="+mn-lt"/>
              </a:rPr>
              <a:t>najmniej 3 </a:t>
            </a:r>
            <a:r>
              <a:rPr lang="pl-PL" sz="1400" dirty="0">
                <a:latin typeface="+mn-lt"/>
              </a:rPr>
              <a:t>punkty</a:t>
            </a:r>
            <a:r>
              <a:rPr lang="pl-PL" sz="1400" dirty="0" smtClean="0">
                <a:latin typeface="+mn-lt"/>
              </a:rPr>
              <a:t>).</a:t>
            </a:r>
          </a:p>
          <a:p>
            <a:pPr algn="just"/>
            <a:r>
              <a:rPr lang="pl-PL" sz="1400" dirty="0" smtClean="0">
                <a:latin typeface="+mn-lt"/>
              </a:rPr>
              <a:t> </a:t>
            </a:r>
            <a:r>
              <a:rPr lang="pl-PL" sz="1400" dirty="0">
                <a:latin typeface="+mn-lt"/>
              </a:rPr>
              <a:t>Brak uzyskania co </a:t>
            </a:r>
            <a:r>
              <a:rPr lang="pl-PL" sz="1400" dirty="0" smtClean="0">
                <a:latin typeface="+mn-lt"/>
              </a:rPr>
              <a:t>najmniej </a:t>
            </a:r>
            <a:r>
              <a:rPr lang="pl-PL" sz="1400" dirty="0">
                <a:latin typeface="+mn-lt"/>
              </a:rPr>
              <a:t>3 punktów w standardzie minimum jest </a:t>
            </a:r>
            <a:r>
              <a:rPr lang="pl-PL" sz="1400" dirty="0" smtClean="0">
                <a:latin typeface="+mn-lt"/>
              </a:rPr>
              <a:t>równoznaczny z </a:t>
            </a:r>
            <a:r>
              <a:rPr lang="pl-PL" sz="1400" dirty="0">
                <a:latin typeface="+mn-lt"/>
              </a:rPr>
              <a:t>odrzuceniem wniosku </a:t>
            </a:r>
            <a:r>
              <a:rPr lang="pl-PL" sz="1400" dirty="0" smtClean="0">
                <a:latin typeface="+mn-lt"/>
              </a:rPr>
              <a:t/>
            </a:r>
            <a:br>
              <a:rPr lang="pl-PL" sz="1400" dirty="0" smtClean="0">
                <a:latin typeface="+mn-lt"/>
              </a:rPr>
            </a:br>
            <a:r>
              <a:rPr lang="pl-PL" sz="1400" dirty="0" smtClean="0">
                <a:latin typeface="+mn-lt"/>
              </a:rPr>
              <a:t>o </a:t>
            </a:r>
            <a:r>
              <a:rPr lang="pl-PL" sz="1400" dirty="0">
                <a:latin typeface="+mn-lt"/>
              </a:rPr>
              <a:t>dofinansowanie </a:t>
            </a:r>
            <a:r>
              <a:rPr lang="pl-PL" sz="1400" dirty="0" smtClean="0">
                <a:latin typeface="+mn-lt"/>
              </a:rPr>
              <a:t>projektu </a:t>
            </a:r>
            <a:r>
              <a:rPr lang="pl-PL" sz="1400" dirty="0" smtClean="0">
                <a:latin typeface="+mn-lt"/>
                <a:ea typeface="Calibri" panose="020F0502020204030204" pitchFamily="34" charset="0"/>
                <a:cs typeface="Arial" panose="020B0604020202020204" pitchFamily="34" charset="0"/>
              </a:rPr>
              <a:t>lub </a:t>
            </a:r>
            <a:r>
              <a:rPr lang="pl-PL" sz="1400" dirty="0">
                <a:latin typeface="+mn-lt"/>
                <a:ea typeface="Calibri" panose="020F0502020204030204" pitchFamily="34" charset="0"/>
                <a:cs typeface="Arial" panose="020B0604020202020204" pitchFamily="34" charset="0"/>
              </a:rPr>
              <a:t>skierowaniem go do </a:t>
            </a:r>
            <a:r>
              <a:rPr lang="pl-PL" sz="1400" dirty="0" smtClean="0">
                <a:latin typeface="+mn-lt"/>
                <a:ea typeface="Calibri" panose="020F0502020204030204" pitchFamily="34" charset="0"/>
                <a:cs typeface="Arial" panose="020B0604020202020204" pitchFamily="34" charset="0"/>
              </a:rPr>
              <a:t>negocjacji.</a:t>
            </a:r>
            <a:endParaRPr lang="pl-PL" altLang="pl-PL" dirty="0" smtClean="0">
              <a:latin typeface="+mn-lt"/>
            </a:endParaRPr>
          </a:p>
          <a:p>
            <a:endParaRPr lang="pl-PL" altLang="pl-PL" dirty="0"/>
          </a:p>
          <a:p>
            <a:endParaRPr lang="pl-PL" altLang="pl-PL" dirty="0" smtClean="0"/>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60</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53039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32580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400" b="1" u="sng" dirty="0" smtClean="0">
                <a:latin typeface="Calibri" panose="020F0502020204030204" pitchFamily="34" charset="0"/>
              </a:rPr>
              <a:t>S</a:t>
            </a:r>
            <a:r>
              <a:rPr lang="pl-PL" sz="1400" b="1" u="sng" dirty="0" err="1" smtClean="0">
                <a:latin typeface="Calibri" panose="020F0502020204030204" pitchFamily="34" charset="0"/>
              </a:rPr>
              <a:t>ekcja</a:t>
            </a:r>
            <a:r>
              <a:rPr lang="pl-PL" sz="1400" b="1" u="sng" dirty="0" smtClean="0">
                <a:latin typeface="Calibri" panose="020F0502020204030204" pitchFamily="34" charset="0"/>
              </a:rPr>
              <a:t> </a:t>
            </a:r>
            <a:r>
              <a:rPr lang="x-none" sz="1400" b="1" u="sng" dirty="0" smtClean="0">
                <a:latin typeface="Calibri" panose="020F0502020204030204" pitchFamily="34" charset="0"/>
              </a:rPr>
              <a:t>VII</a:t>
            </a:r>
            <a:r>
              <a:rPr lang="pl-PL" sz="1400" b="1" u="sng" dirty="0" smtClean="0">
                <a:latin typeface="Calibri" panose="020F0502020204030204" pitchFamily="34" charset="0"/>
              </a:rPr>
              <a:t>I Zgodność </a:t>
            </a:r>
            <a:r>
              <a:rPr lang="pl-PL" sz="1400" b="1" u="sng" dirty="0">
                <a:latin typeface="Calibri" panose="020F0502020204030204" pitchFamily="34" charset="0"/>
              </a:rPr>
              <a:t>projektu z zasadą </a:t>
            </a:r>
            <a:r>
              <a:rPr lang="pl-PL" sz="1400" b="1" u="sng" dirty="0" smtClean="0">
                <a:latin typeface="Calibri" panose="020F0502020204030204" pitchFamily="34" charset="0"/>
              </a:rPr>
              <a:t>konkurencyjności/ustawą prawo zamówień publicznych:</a:t>
            </a:r>
            <a:endParaRPr lang="pl-PL" sz="1400" u="sng" dirty="0">
              <a:latin typeface="Calibri" panose="020F0502020204030204" pitchFamily="34" charset="0"/>
              <a:ea typeface="Calibri" panose="020F0502020204030204" pitchFamily="34" charset="0"/>
              <a:cs typeface="Times New Roman" panose="02020603050405020304" pitchFamily="18" charset="0"/>
            </a:endParaRPr>
          </a:p>
          <a:p>
            <a:pPr algn="just"/>
            <a:r>
              <a:rPr lang="pl-PL" altLang="pl-PL" sz="1400" dirty="0">
                <a:latin typeface="+mn-lt"/>
              </a:rPr>
              <a:t>Beneficjent zobowiązany jest do przygotowania i przeprowadzenia postępowania </a:t>
            </a:r>
            <a:r>
              <a:rPr lang="pl-PL" altLang="pl-PL" sz="1400" dirty="0" smtClean="0">
                <a:latin typeface="+mn-lt"/>
              </a:rPr>
              <a:t>o </a:t>
            </a:r>
            <a:r>
              <a:rPr lang="pl-PL" altLang="pl-PL" sz="1400" dirty="0">
                <a:latin typeface="+mn-lt"/>
              </a:rPr>
              <a:t>udzielenie zamówienia publicznego w ramach projektu w sposób zapewniający w szczególności zachowanie uczciwej konkurencji i równe traktowanie wykonawców, a także zgodnie z warunkami </a:t>
            </a:r>
            <a:r>
              <a:rPr lang="pl-PL" altLang="pl-PL" sz="1400" dirty="0" smtClean="0">
                <a:latin typeface="+mn-lt"/>
              </a:rPr>
              <a:t>i </a:t>
            </a:r>
            <a:r>
              <a:rPr lang="pl-PL" altLang="pl-PL" sz="1400" dirty="0">
                <a:latin typeface="+mn-lt"/>
              </a:rPr>
              <a:t>procedurami określonymi </a:t>
            </a:r>
            <a:r>
              <a:rPr lang="pl-PL" altLang="pl-PL" sz="1400" dirty="0" smtClean="0">
                <a:latin typeface="+mn-lt"/>
              </a:rPr>
              <a:t>w </a:t>
            </a:r>
            <a:r>
              <a:rPr lang="pl-PL" altLang="pl-PL" sz="1400" i="1" dirty="0" smtClean="0">
                <a:latin typeface="+mn-lt"/>
              </a:rPr>
              <a:t>Wytycznych </a:t>
            </a:r>
            <a:r>
              <a:rPr lang="pl-PL" altLang="pl-PL" sz="1400" i="1" dirty="0">
                <a:latin typeface="+mn-lt"/>
              </a:rPr>
              <a:t>w zakresie kwalifikowalności wydatków w ramach Europejskiego Funduszu Rozwoju Regionalnego, Europejskiego Funduszu Społecznego oraz Funduszu Spójności na lata 2014-2020</a:t>
            </a:r>
            <a:r>
              <a:rPr lang="pl-PL" altLang="pl-PL" sz="1400" dirty="0">
                <a:latin typeface="+mn-lt"/>
              </a:rPr>
              <a:t>. Udzielanie zamówienia publicznego w ramach projektu następuje zgodnie z:</a:t>
            </a:r>
          </a:p>
          <a:p>
            <a:pPr marL="342900" indent="-342900">
              <a:buAutoNum type="alphaLcParenR"/>
            </a:pPr>
            <a:r>
              <a:rPr lang="pl-PL" altLang="pl-PL" sz="1400" dirty="0" smtClean="0">
                <a:latin typeface="+mn-lt"/>
              </a:rPr>
              <a:t>ustawą </a:t>
            </a:r>
            <a:r>
              <a:rPr lang="pl-PL" altLang="pl-PL" sz="1400" dirty="0" err="1">
                <a:latin typeface="+mn-lt"/>
              </a:rPr>
              <a:t>Pzp</a:t>
            </a:r>
            <a:r>
              <a:rPr lang="pl-PL" altLang="pl-PL" sz="1400" dirty="0">
                <a:latin typeface="+mn-lt"/>
              </a:rPr>
              <a:t> </a:t>
            </a:r>
            <a:endParaRPr lang="pl-PL" altLang="pl-PL" sz="1400" dirty="0" smtClean="0">
              <a:latin typeface="+mn-lt"/>
            </a:endParaRPr>
          </a:p>
          <a:p>
            <a:pPr marL="342900" indent="-342900">
              <a:buAutoNum type="alphaLcParenR"/>
            </a:pPr>
            <a:r>
              <a:rPr lang="pl-PL" altLang="pl-PL" sz="1400" dirty="0" smtClean="0">
                <a:latin typeface="+mn-lt"/>
              </a:rPr>
              <a:t>zasadą konkurencyjności.</a:t>
            </a:r>
          </a:p>
          <a:p>
            <a:pPr marL="342900" indent="-342900">
              <a:buAutoNum type="alphaLcParenR"/>
            </a:pPr>
            <a:endParaRPr lang="pl-PL" altLang="pl-PL" sz="1400" b="1" dirty="0">
              <a:latin typeface="+mn-lt"/>
            </a:endParaRPr>
          </a:p>
          <a:p>
            <a:endParaRPr lang="pl-PL" altLang="pl-PL" sz="1400" b="1" dirty="0">
              <a:latin typeface="+mn-lt"/>
            </a:endParaRPr>
          </a:p>
          <a:p>
            <a:pPr algn="ctr"/>
            <a:r>
              <a:rPr lang="pl-PL" altLang="pl-PL" sz="1400" b="1" u="sng" dirty="0" smtClean="0">
                <a:latin typeface="+mn-lt"/>
              </a:rPr>
              <a:t>Sekcja IX Sytuacja </a:t>
            </a:r>
            <a:r>
              <a:rPr lang="pl-PL" altLang="pl-PL" sz="1400" b="1" u="sng" dirty="0">
                <a:latin typeface="+mn-lt"/>
              </a:rPr>
              <a:t>projektu w przypadku nie zakwalifikowania do </a:t>
            </a:r>
            <a:r>
              <a:rPr lang="pl-PL" altLang="pl-PL" sz="1400" b="1" u="sng" dirty="0" smtClean="0">
                <a:latin typeface="+mn-lt"/>
              </a:rPr>
              <a:t>wsparcia:</a:t>
            </a:r>
          </a:p>
          <a:p>
            <a:pPr algn="ctr"/>
            <a:endParaRPr lang="pl-PL" altLang="pl-PL" sz="1400" b="1" dirty="0">
              <a:latin typeface="+mn-lt"/>
            </a:endParaRPr>
          </a:p>
          <a:p>
            <a:r>
              <a:rPr lang="pl-PL" altLang="pl-PL" sz="1400" dirty="0">
                <a:latin typeface="+mn-lt"/>
              </a:rPr>
              <a:t>Punkt wypełnia się automatycznie</a:t>
            </a:r>
            <a:r>
              <a:rPr lang="pl-PL" altLang="pl-PL" sz="1400" dirty="0" smtClean="0">
                <a:latin typeface="+mn-lt"/>
              </a:rPr>
              <a:t>.</a:t>
            </a:r>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61</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5521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299639"/>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r>
              <a:rPr lang="x-none" sz="1600" b="1" u="sng" dirty="0" smtClean="0">
                <a:latin typeface="+mj-lt"/>
              </a:rPr>
              <a:t>S</a:t>
            </a:r>
            <a:r>
              <a:rPr lang="pl-PL" sz="1600" b="1" u="sng" dirty="0" err="1" smtClean="0">
                <a:latin typeface="+mj-lt"/>
              </a:rPr>
              <a:t>ekcja</a:t>
            </a:r>
            <a:r>
              <a:rPr lang="pl-PL" sz="1600" b="1" u="sng" dirty="0" smtClean="0">
                <a:latin typeface="+mj-lt"/>
              </a:rPr>
              <a:t> X </a:t>
            </a:r>
            <a:r>
              <a:rPr lang="x-none" sz="1600" b="1" u="sng" dirty="0" smtClean="0">
                <a:latin typeface="+mj-lt"/>
              </a:rPr>
              <a:t>Oświadczeni</a:t>
            </a:r>
            <a:r>
              <a:rPr lang="pl-PL" sz="1600" b="1" u="sng" dirty="0" smtClean="0">
                <a:latin typeface="+mj-lt"/>
              </a:rPr>
              <a:t>a</a:t>
            </a:r>
            <a:r>
              <a:rPr lang="x-none" sz="1600" b="1" u="sng" dirty="0" smtClean="0">
                <a:latin typeface="+mj-lt"/>
              </a:rPr>
              <a:t> wnioskodawcy</a:t>
            </a:r>
            <a:r>
              <a:rPr lang="pl-PL" sz="1600" b="1" u="sng" dirty="0" smtClean="0">
                <a:latin typeface="+mj-lt"/>
              </a:rPr>
              <a:t>:</a:t>
            </a:r>
            <a:endParaRPr lang="pl-PL" altLang="pl-PL" sz="1600" dirty="0" smtClean="0">
              <a:latin typeface="+mj-lt"/>
            </a:endParaRPr>
          </a:p>
          <a:p>
            <a:pPr algn="just"/>
            <a:r>
              <a:rPr lang="pl-PL" altLang="pl-PL" sz="1400" dirty="0">
                <a:latin typeface="+mn-lt"/>
              </a:rPr>
              <a:t>Należy zwrócić szczególną uwagę w przypadku projektów partnerskich, że składane we wniosku o dofinansowanie projektu oświadczenia, powinny także uwzględniać deklaracje w tym zakresie w stosunku do wszystkich partnerów biorących udział w projekcie. </a:t>
            </a:r>
            <a:endParaRPr lang="pl-PL" altLang="pl-PL" sz="1400" dirty="0" smtClean="0">
              <a:latin typeface="+mn-lt"/>
            </a:endParaRPr>
          </a:p>
          <a:p>
            <a:pPr algn="just"/>
            <a:r>
              <a:rPr lang="pl-PL" altLang="pl-PL" sz="1400" dirty="0" smtClean="0">
                <a:latin typeface="+mn-lt"/>
              </a:rPr>
              <a:t>Wnioskodawcy</a:t>
            </a:r>
            <a:r>
              <a:rPr lang="pl-PL" altLang="pl-PL" sz="1400" dirty="0">
                <a:latin typeface="+mn-lt"/>
              </a:rPr>
              <a:t>, którzy zaliczają podatek VAT (w całości lub części) do kosztów kwalifikowalnych w ramach projektu, zobowiązani są do przedstawienia w polu tekstowym odpowiednim dla wybranej opcji szczegółowego uzasadnienia </a:t>
            </a:r>
            <a:r>
              <a:rPr lang="pl-PL" altLang="pl-PL" sz="1400" u="sng" dirty="0">
                <a:latin typeface="+mn-lt"/>
              </a:rPr>
              <a:t>zawierającego podstawę prawną na brak możliwości obniżenia podatku VAT należnego,</a:t>
            </a:r>
            <a:r>
              <a:rPr lang="pl-PL" altLang="pl-PL" sz="1400" dirty="0">
                <a:latin typeface="+mn-lt"/>
              </a:rPr>
              <a:t> </a:t>
            </a:r>
            <a:r>
              <a:rPr lang="pl-PL" altLang="pl-PL" sz="1400" dirty="0" smtClean="0">
                <a:latin typeface="+mn-lt"/>
              </a:rPr>
              <a:t>o VAT naliczony </a:t>
            </a:r>
            <a:r>
              <a:rPr lang="pl-PL" altLang="pl-PL" sz="1400" dirty="0">
                <a:latin typeface="+mn-lt"/>
              </a:rPr>
              <a:t>zarówno na dzień sporządzania wniosku o dofinansowanie projektu jak również mając na uwadze planowany sposób wykorzystania </a:t>
            </a:r>
            <a:r>
              <a:rPr lang="pl-PL" altLang="pl-PL" sz="1400" dirty="0" smtClean="0">
                <a:latin typeface="+mn-lt"/>
              </a:rPr>
              <a:t>w </a:t>
            </a:r>
            <a:r>
              <a:rPr lang="pl-PL" altLang="pl-PL" sz="1400" dirty="0">
                <a:latin typeface="+mn-lt"/>
              </a:rPr>
              <a:t>przyszłości (w okresie realizacji projektu oraz w okresie trwałości projektu) majątku wytworzonego w związku z realizacją projektu</a:t>
            </a:r>
            <a:r>
              <a:rPr lang="pl-PL" altLang="pl-PL" sz="1400" dirty="0" smtClean="0">
                <a:latin typeface="+mn-lt"/>
              </a:rPr>
              <a:t>.</a:t>
            </a:r>
          </a:p>
          <a:p>
            <a:pPr algn="ctr"/>
            <a:endParaRPr lang="pl-PL" altLang="pl-PL" sz="1400" dirty="0" smtClean="0">
              <a:latin typeface="+mn-lt"/>
            </a:endParaRPr>
          </a:p>
          <a:p>
            <a:pPr lvl="0" algn="just"/>
            <a:r>
              <a:rPr lang="pl-PL" altLang="pl-PL" sz="1400" b="1" dirty="0">
                <a:latin typeface="+mn-lt"/>
              </a:rPr>
              <a:t>UWAGA!  </a:t>
            </a:r>
            <a:r>
              <a:rPr lang="pl-PL" altLang="pl-PL" sz="1400" b="1" dirty="0" smtClean="0">
                <a:latin typeface="+mn-lt"/>
              </a:rPr>
              <a:t>Oświadczenie </a:t>
            </a:r>
            <a:r>
              <a:rPr lang="pl-PL" altLang="pl-PL" sz="1400" b="1" dirty="0">
                <a:latin typeface="+mn-lt"/>
              </a:rPr>
              <a:t>zawarte w pkt 10 musi być zgodne z informacją wskazaną w pkt 2.5 </a:t>
            </a:r>
            <a:r>
              <a:rPr lang="pl-PL" altLang="pl-PL" sz="1400" b="1" dirty="0" smtClean="0">
                <a:latin typeface="+mn-lt"/>
              </a:rPr>
              <a:t>wniosku. </a:t>
            </a:r>
            <a:br>
              <a:rPr lang="pl-PL" altLang="pl-PL" sz="1400" b="1" dirty="0" smtClean="0">
                <a:latin typeface="+mn-lt"/>
              </a:rPr>
            </a:br>
            <a:r>
              <a:rPr lang="pl-PL" sz="1400" b="1" dirty="0" smtClean="0">
                <a:latin typeface="+mn-lt"/>
              </a:rPr>
              <a:t>W sytuacji, gdy projekt objęty jest zasadami pomocy publicznej Wnioskodawca zobligowany jest do zaznaczenia oświadczenia nr 11. W przypadku, gdy beneficjent jest podmiotem udzielającym pomocy </a:t>
            </a:r>
            <a:r>
              <a:rPr lang="pl-PL" sz="1400" b="1" i="1" dirty="0" smtClean="0">
                <a:latin typeface="+mn-lt"/>
              </a:rPr>
              <a:t>de minimis</a:t>
            </a:r>
            <a:r>
              <a:rPr lang="pl-PL" sz="1400" b="1" dirty="0" smtClean="0">
                <a:latin typeface="+mn-lt"/>
              </a:rPr>
              <a:t>,</a:t>
            </a:r>
            <a:r>
              <a:rPr lang="pl-PL" sz="1400" b="1" i="1" dirty="0" smtClean="0">
                <a:latin typeface="+mn-lt"/>
              </a:rPr>
              <a:t>                    </a:t>
            </a:r>
            <a:r>
              <a:rPr lang="pl-PL" sz="1400" b="1" dirty="0" smtClean="0">
                <a:latin typeface="+mn-lt"/>
              </a:rPr>
              <a:t>a pomoc będzie udzielana uczestnikom projektu, należy postąpić analogicznie.</a:t>
            </a:r>
          </a:p>
          <a:p>
            <a:pPr algn="ctr"/>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62</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85311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6" name="Prostokąt 1"/>
          <p:cNvSpPr>
            <a:spLocks noChangeArrowheads="1"/>
          </p:cNvSpPr>
          <p:nvPr/>
        </p:nvSpPr>
        <p:spPr bwMode="auto">
          <a:xfrm>
            <a:off x="214282" y="1484784"/>
            <a:ext cx="8461375" cy="4170372"/>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endParaRPr lang="pl-PL" sz="1600" b="1" u="sng" dirty="0" smtClean="0">
              <a:solidFill>
                <a:schemeClr val="accent6">
                  <a:lumMod val="75000"/>
                </a:schemeClr>
              </a:solidFill>
              <a:latin typeface="Calibri" panose="020F0502020204030204" pitchFamily="34" charset="0"/>
            </a:endParaRPr>
          </a:p>
          <a:p>
            <a:pPr marL="457200" lvl="0" indent="-228600" algn="ctr">
              <a:lnSpc>
                <a:spcPct val="115000"/>
              </a:lnSpc>
              <a:spcBef>
                <a:spcPts val="600"/>
              </a:spcBef>
              <a:spcAft>
                <a:spcPts val="600"/>
              </a:spcAft>
            </a:pPr>
            <a:r>
              <a:rPr lang="x-none" sz="1600" b="1" u="sng" dirty="0">
                <a:latin typeface="+mj-lt"/>
              </a:rPr>
              <a:t>S</a:t>
            </a:r>
            <a:r>
              <a:rPr lang="pl-PL" sz="1600" b="1" u="sng" dirty="0" err="1">
                <a:latin typeface="+mj-lt"/>
              </a:rPr>
              <a:t>ekcja</a:t>
            </a:r>
            <a:r>
              <a:rPr lang="pl-PL" sz="1600" b="1" u="sng" dirty="0">
                <a:latin typeface="+mj-lt"/>
              </a:rPr>
              <a:t> XI Lista </a:t>
            </a:r>
            <a:r>
              <a:rPr lang="pl-PL" sz="1600" b="1" u="sng" dirty="0" smtClean="0">
                <a:latin typeface="+mj-lt"/>
              </a:rPr>
              <a:t>załączników/Kryteria wyboru projektów:</a:t>
            </a:r>
            <a:endParaRPr lang="pl-PL" sz="1600" b="1" u="sng" dirty="0">
              <a:latin typeface="+mj-lt"/>
            </a:endParaRPr>
          </a:p>
          <a:p>
            <a:r>
              <a:rPr lang="pl-PL" altLang="pl-PL" sz="1600" dirty="0" smtClean="0">
                <a:latin typeface="+mj-lt"/>
              </a:rPr>
              <a:t>11.1: Z </a:t>
            </a:r>
            <a:r>
              <a:rPr lang="pl-PL" altLang="pl-PL" sz="1600" dirty="0">
                <a:latin typeface="+mj-lt"/>
              </a:rPr>
              <a:t>listy rozwijalnej należy wybrać </a:t>
            </a:r>
            <a:r>
              <a:rPr lang="pl-PL" altLang="pl-PL" sz="1600" b="1" i="1" dirty="0">
                <a:latin typeface="+mj-lt"/>
              </a:rPr>
              <a:t>„nie dotyczy</a:t>
            </a:r>
            <a:r>
              <a:rPr lang="pl-PL" altLang="pl-PL" sz="1600" b="1" i="1" dirty="0" smtClean="0">
                <a:latin typeface="+mj-lt"/>
              </a:rPr>
              <a:t>”</a:t>
            </a:r>
            <a:r>
              <a:rPr lang="pl-PL" altLang="pl-PL" sz="1600" dirty="0" smtClean="0">
                <a:latin typeface="+mj-lt"/>
              </a:rPr>
              <a:t>.</a:t>
            </a:r>
          </a:p>
          <a:p>
            <a:r>
              <a:rPr lang="pl-PL" altLang="pl-PL" sz="1600" dirty="0" smtClean="0">
                <a:latin typeface="+mj-lt"/>
              </a:rPr>
              <a:t>11.2: Kryteria wyboru projektów </a:t>
            </a:r>
            <a:endParaRPr lang="pl-PL" altLang="pl-PL" sz="1600" dirty="0">
              <a:latin typeface="+mj-lt"/>
            </a:endParaRPr>
          </a:p>
          <a:p>
            <a:pPr marL="457200" indent="-228600" algn="ctr">
              <a:lnSpc>
                <a:spcPct val="115000"/>
              </a:lnSpc>
              <a:spcBef>
                <a:spcPts val="600"/>
              </a:spcBef>
              <a:spcAft>
                <a:spcPts val="600"/>
              </a:spcAft>
            </a:pPr>
            <a:endParaRPr lang="pl-PL" sz="1600" b="1" u="sng" dirty="0" smtClean="0">
              <a:latin typeface="Calibri" panose="020F0502020204030204" pitchFamily="34" charset="0"/>
            </a:endParaRPr>
          </a:p>
          <a:p>
            <a:pPr marL="457200" indent="-228600" algn="ctr">
              <a:lnSpc>
                <a:spcPct val="115000"/>
              </a:lnSpc>
              <a:spcBef>
                <a:spcPts val="600"/>
              </a:spcBef>
              <a:spcAft>
                <a:spcPts val="600"/>
              </a:spcAft>
            </a:pPr>
            <a:endParaRPr lang="pl-PL" sz="1600" b="1" u="sng" dirty="0">
              <a:latin typeface="Calibri" panose="020F0502020204030204" pitchFamily="34" charset="0"/>
            </a:endParaRPr>
          </a:p>
          <a:p>
            <a:pPr marL="457200" indent="-228600" algn="ctr">
              <a:lnSpc>
                <a:spcPct val="115000"/>
              </a:lnSpc>
              <a:spcBef>
                <a:spcPts val="600"/>
              </a:spcBef>
              <a:spcAft>
                <a:spcPts val="600"/>
              </a:spcAft>
            </a:pPr>
            <a:r>
              <a:rPr lang="x-none" sz="1600" b="1" u="sng" dirty="0" smtClean="0">
                <a:latin typeface="Calibri" panose="020F0502020204030204" pitchFamily="34" charset="0"/>
              </a:rPr>
              <a:t>S</a:t>
            </a:r>
            <a:r>
              <a:rPr lang="pl-PL" sz="1600" b="1" u="sng" dirty="0" err="1" smtClean="0">
                <a:latin typeface="Calibri" panose="020F0502020204030204" pitchFamily="34" charset="0"/>
              </a:rPr>
              <a:t>ekcja</a:t>
            </a:r>
            <a:r>
              <a:rPr lang="pl-PL" sz="1600" b="1" u="sng" dirty="0" smtClean="0">
                <a:latin typeface="Calibri" panose="020F0502020204030204" pitchFamily="34" charset="0"/>
              </a:rPr>
              <a:t> </a:t>
            </a:r>
            <a:r>
              <a:rPr lang="pl-PL" sz="1600" b="1" u="sng" dirty="0">
                <a:latin typeface="Calibri" panose="020F0502020204030204" pitchFamily="34" charset="0"/>
              </a:rPr>
              <a:t>XII Karta </a:t>
            </a:r>
            <a:r>
              <a:rPr lang="pl-PL" sz="1600" b="1" u="sng" dirty="0" smtClean="0">
                <a:latin typeface="Calibri" panose="020F0502020204030204" pitchFamily="34" charset="0"/>
              </a:rPr>
              <a:t>lidera/partnera (ów) projektu:</a:t>
            </a:r>
            <a:endParaRPr lang="pl-PL" altLang="pl-PL" sz="1600" u="sng" dirty="0" smtClean="0"/>
          </a:p>
          <a:p>
            <a:pPr algn="just"/>
            <a:r>
              <a:rPr lang="pl-PL" altLang="pl-PL" sz="1400" dirty="0">
                <a:latin typeface="+mn-lt"/>
              </a:rPr>
              <a:t>W przypadku, gdy wnioskodawca wybierze opcję utworzenia wniosku o dofinansowanie projektu dla projektu realizowanego z udziałem partnerów generator automatycznie wyświetli możliwość utworzenia KARTY LIDERA </a:t>
            </a:r>
            <a:r>
              <a:rPr lang="pl-PL" altLang="pl-PL" sz="1400" dirty="0" smtClean="0">
                <a:latin typeface="+mn-lt"/>
              </a:rPr>
              <a:t>PROJEKTU  </a:t>
            </a:r>
            <a:r>
              <a:rPr lang="pl-PL" altLang="pl-PL" sz="1400" dirty="0">
                <a:latin typeface="+mn-lt"/>
              </a:rPr>
              <a:t>oraz </a:t>
            </a:r>
            <a:r>
              <a:rPr lang="pl-PL" altLang="pl-PL" sz="1400" dirty="0" smtClean="0">
                <a:latin typeface="+mn-lt"/>
              </a:rPr>
              <a:t> KARTY/KART   PARTNERA/PARTNERÓW   PROJEKTU.</a:t>
            </a:r>
          </a:p>
          <a:p>
            <a:pPr algn="just"/>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63</a:t>
            </a:fld>
            <a:endParaRPr lang="pl-PL" altLang="pl-PL"/>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51550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sp>
        <p:nvSpPr>
          <p:cNvPr id="56336" name="Prostokąt 14"/>
          <p:cNvSpPr>
            <a:spLocks noChangeArrowheads="1"/>
          </p:cNvSpPr>
          <p:nvPr/>
        </p:nvSpPr>
        <p:spPr bwMode="auto">
          <a:xfrm>
            <a:off x="468313" y="2276475"/>
            <a:ext cx="8424862" cy="369332"/>
          </a:xfrm>
          <a:prstGeom prst="rect">
            <a:avLst/>
          </a:prstGeom>
          <a:noFill/>
          <a:ln w="9525">
            <a:noFill/>
            <a:miter lim="800000"/>
            <a:headEnd/>
            <a:tailEnd/>
          </a:ln>
        </p:spPr>
        <p:txBody>
          <a:bodyPr>
            <a:spAutoFit/>
          </a:bodyPr>
          <a:lstStyle/>
          <a:p>
            <a:pPr algn="just"/>
            <a:r>
              <a:rPr lang="pl-PL" altLang="pl-PL" dirty="0"/>
              <a:t> </a:t>
            </a:r>
          </a:p>
        </p:txBody>
      </p:sp>
      <p:sp>
        <p:nvSpPr>
          <p:cNvPr id="10" name="Prostokąt 9"/>
          <p:cNvSpPr/>
          <p:nvPr/>
        </p:nvSpPr>
        <p:spPr>
          <a:xfrm>
            <a:off x="185738" y="1196752"/>
            <a:ext cx="8706742" cy="5193729"/>
          </a:xfrm>
          <a:prstGeom prst="rect">
            <a:avLst/>
          </a:prstGeom>
        </p:spPr>
        <p:txBody>
          <a:bodyPr wrap="square">
            <a:spAutoFit/>
          </a:bodyPr>
          <a:lstStyle/>
          <a:p>
            <a:pPr algn="ctr">
              <a:defRPr/>
            </a:pPr>
            <a:r>
              <a:rPr lang="pl-PL" sz="2000" b="1" u="sng" dirty="0" smtClean="0">
                <a:latin typeface="+mn-lt"/>
              </a:rPr>
              <a:t>Projekty partnerskie</a:t>
            </a:r>
          </a:p>
          <a:p>
            <a:pPr algn="just">
              <a:defRPr/>
            </a:pPr>
            <a:endParaRPr lang="pl-PL" sz="1200" dirty="0">
              <a:latin typeface="+mn-lt"/>
            </a:endParaRPr>
          </a:p>
          <a:p>
            <a:pPr algn="just"/>
            <a:r>
              <a:rPr lang="pl-PL" sz="1200" dirty="0" smtClean="0">
                <a:latin typeface="+mn-lt"/>
              </a:rPr>
              <a:t>Możliwość </a:t>
            </a:r>
            <a:r>
              <a:rPr lang="pl-PL" sz="1200" dirty="0">
                <a:latin typeface="+mn-lt"/>
              </a:rPr>
              <a:t>realizacji projektów w partnerstwie została określona w art. </a:t>
            </a:r>
            <a:r>
              <a:rPr lang="pl-PL" sz="1200" dirty="0" smtClean="0">
                <a:latin typeface="+mn-lt"/>
              </a:rPr>
              <a:t>33</a:t>
            </a:r>
            <a:r>
              <a:rPr lang="pl-PL" sz="1200" i="1" dirty="0" smtClean="0">
                <a:latin typeface="+mn-lt"/>
              </a:rPr>
              <a:t> </a:t>
            </a:r>
            <a:r>
              <a:rPr lang="pl-PL" sz="1200" i="1" dirty="0">
                <a:latin typeface="+mn-lt"/>
              </a:rPr>
              <a:t>Ustawy </a:t>
            </a:r>
            <a:r>
              <a:rPr lang="pl-PL" sz="1200" i="1" dirty="0" smtClean="0">
                <a:latin typeface="+mn-lt"/>
              </a:rPr>
              <a:t>z dnia 11 lipca 2014r. o zasadach realizacji programów w zakresie polityki spójności finansowanych w perspektywie finansowej 2014-2020 (Dz. U. z 2017r. Poz. 1460, </a:t>
            </a:r>
            <a:r>
              <a:rPr lang="pl-PL" sz="1200" i="1" dirty="0" smtClean="0">
                <a:latin typeface="+mn-lt"/>
              </a:rPr>
              <a:t>1475 z </a:t>
            </a:r>
            <a:r>
              <a:rPr lang="pl-PL" sz="1200" i="1" dirty="0" err="1" smtClean="0">
                <a:latin typeface="+mn-lt"/>
              </a:rPr>
              <a:t>późn</a:t>
            </a:r>
            <a:r>
              <a:rPr lang="pl-PL" sz="1200" i="1" dirty="0" smtClean="0">
                <a:latin typeface="+mn-lt"/>
              </a:rPr>
              <a:t>. zm.). </a:t>
            </a:r>
            <a:r>
              <a:rPr lang="pl-PL" sz="1200" dirty="0">
                <a:latin typeface="+mn-lt"/>
              </a:rPr>
              <a:t>Zapis ten określa ogólne zasady realizacji projektów partnerskich oraz zasady wyboru partnerów spoza sektora finansów publicznych przez podmioty, </a:t>
            </a:r>
            <a:r>
              <a:rPr lang="pl-PL" sz="1200" dirty="0" smtClean="0">
                <a:latin typeface="+mn-lt"/>
              </a:rPr>
              <a:t>o </a:t>
            </a:r>
            <a:r>
              <a:rPr lang="pl-PL" sz="1200" dirty="0">
                <a:latin typeface="+mn-lt"/>
              </a:rPr>
              <a:t>których mowa w art. 3 </a:t>
            </a:r>
            <a:r>
              <a:rPr lang="pl-PL" sz="1200" dirty="0" smtClean="0">
                <a:latin typeface="+mn-lt"/>
              </a:rPr>
              <a:t>ust. </a:t>
            </a:r>
            <a:r>
              <a:rPr lang="pl-PL" sz="1200" dirty="0">
                <a:latin typeface="+mn-lt"/>
              </a:rPr>
              <a:t>1 </a:t>
            </a:r>
            <a:r>
              <a:rPr lang="pl-PL" sz="1200" dirty="0" smtClean="0">
                <a:latin typeface="+mn-lt"/>
              </a:rPr>
              <a:t>ustawy z </a:t>
            </a:r>
            <a:r>
              <a:rPr lang="pl-PL" sz="1200" dirty="0">
                <a:latin typeface="+mn-lt"/>
              </a:rPr>
              <a:t>dn. 29 stycznia 2004r. Prawo zamówień publicznych.</a:t>
            </a:r>
          </a:p>
          <a:p>
            <a:pPr algn="just">
              <a:defRPr/>
            </a:pPr>
            <a:r>
              <a:rPr lang="pl-PL" sz="1200" b="1" dirty="0" smtClean="0">
                <a:latin typeface="+mn-lt"/>
              </a:rPr>
              <a:t>UWAGA! Projekty mogą być realizowane w partnerstwie o ile jest to uzasadnione z punktu widzenia efektywności i sprawności jego realizacji.</a:t>
            </a:r>
            <a:endParaRPr lang="pl-PL" sz="1200" b="1" dirty="0">
              <a:latin typeface="+mn-lt"/>
            </a:endParaRPr>
          </a:p>
          <a:p>
            <a:pPr algn="just">
              <a:defRPr/>
            </a:pPr>
            <a:r>
              <a:rPr lang="pl-PL" sz="1200" dirty="0">
                <a:latin typeface="+mn-lt"/>
              </a:rPr>
              <a:t>Należy przy tym zaznaczyć, iż istotą realizacji projektu w partnerstwie jest wspólna realizacja projektu przez podmioty wnoszące do partnerstwa różnorodne zasoby (ludzkie, organizacyjne, techniczne, finansowe). Niedopuszczalne w takiej sytuacji jest zlecanie zadań pomiędzy podmiotami </a:t>
            </a:r>
            <a:r>
              <a:rPr lang="pl-PL" sz="1200" dirty="0" smtClean="0">
                <a:latin typeface="+mn-lt"/>
              </a:rPr>
              <a:t>partnerstwa, a </a:t>
            </a:r>
            <a:r>
              <a:rPr lang="pl-PL" sz="1200" dirty="0">
                <a:latin typeface="+mn-lt"/>
              </a:rPr>
              <a:t>także angażowanie </a:t>
            </a:r>
            <a:r>
              <a:rPr lang="pl-PL" sz="1200" dirty="0" smtClean="0">
                <a:latin typeface="+mn-lt"/>
              </a:rPr>
              <a:t>jako personelu projektu pracowników partnerów przez beneficjenta i odwrotnie. </a:t>
            </a:r>
            <a:endParaRPr lang="pl-PL" sz="1200" dirty="0">
              <a:latin typeface="+mn-lt"/>
            </a:endParaRPr>
          </a:p>
          <a:p>
            <a:pPr algn="just">
              <a:defRPr/>
            </a:pPr>
            <a:r>
              <a:rPr lang="pl-PL" sz="1200" dirty="0">
                <a:latin typeface="+mn-lt"/>
              </a:rPr>
              <a:t> </a:t>
            </a:r>
            <a:endParaRPr lang="pl-PL" sz="1200" b="1" u="sng" dirty="0">
              <a:latin typeface="+mn-lt"/>
            </a:endParaRPr>
          </a:p>
          <a:p>
            <a:pPr algn="just">
              <a:defRPr/>
            </a:pPr>
            <a:r>
              <a:rPr lang="pl-PL" sz="1200" b="1" u="sng" dirty="0">
                <a:latin typeface="+mn-lt"/>
              </a:rPr>
              <a:t>Realizacja  projektu w partnerstwie wymaga spełnienia niżej wskazanych warunków:</a:t>
            </a:r>
          </a:p>
          <a:p>
            <a:pPr algn="just">
              <a:defRPr/>
            </a:pPr>
            <a:r>
              <a:rPr lang="pl-PL" sz="1200" dirty="0" smtClean="0">
                <a:latin typeface="+mn-lt"/>
              </a:rPr>
              <a:t>1.   Posiadania </a:t>
            </a:r>
            <a:r>
              <a:rPr lang="pl-PL" sz="1200" dirty="0">
                <a:latin typeface="+mn-lt"/>
              </a:rPr>
              <a:t>p</a:t>
            </a:r>
            <a:r>
              <a:rPr lang="pl-PL" sz="1200" dirty="0" smtClean="0">
                <a:latin typeface="+mn-lt"/>
              </a:rPr>
              <a:t>artnera </a:t>
            </a:r>
            <a:r>
              <a:rPr lang="pl-PL" sz="1200" dirty="0">
                <a:latin typeface="+mn-lt"/>
              </a:rPr>
              <a:t>wiodącego (będącego stroną umowy o </a:t>
            </a:r>
            <a:r>
              <a:rPr lang="pl-PL" sz="1200" dirty="0" smtClean="0">
                <a:latin typeface="+mn-lt"/>
              </a:rPr>
              <a:t>dofinansowanie).</a:t>
            </a:r>
          </a:p>
          <a:p>
            <a:pPr algn="just">
              <a:defRPr/>
            </a:pPr>
            <a:r>
              <a:rPr lang="pl-PL" sz="1200" dirty="0" smtClean="0">
                <a:latin typeface="+mn-lt"/>
              </a:rPr>
              <a:t>2. Adekwatności </a:t>
            </a:r>
            <a:r>
              <a:rPr lang="pl-PL" sz="1200" dirty="0">
                <a:latin typeface="+mn-lt"/>
              </a:rPr>
              <a:t>udziału </a:t>
            </a:r>
            <a:r>
              <a:rPr lang="pl-PL" sz="1200" dirty="0" smtClean="0">
                <a:latin typeface="+mn-lt"/>
              </a:rPr>
              <a:t>partnerów, </a:t>
            </a:r>
            <a:r>
              <a:rPr lang="pl-PL" sz="1200" dirty="0">
                <a:latin typeface="+mn-lt"/>
              </a:rPr>
              <a:t>tj. adekwatności wnoszonych przez nich zasobów ludzkich, organizacyjnych, technicznych </a:t>
            </a:r>
            <a:br>
              <a:rPr lang="pl-PL" sz="1200" dirty="0">
                <a:latin typeface="+mn-lt"/>
              </a:rPr>
            </a:br>
            <a:r>
              <a:rPr lang="pl-PL" sz="1200" dirty="0">
                <a:latin typeface="+mn-lt"/>
              </a:rPr>
              <a:t> </a:t>
            </a:r>
            <a:r>
              <a:rPr lang="pl-PL" sz="1200" dirty="0" smtClean="0">
                <a:latin typeface="+mn-lt"/>
              </a:rPr>
              <a:t>     i </a:t>
            </a:r>
            <a:r>
              <a:rPr lang="pl-PL" sz="1200" dirty="0">
                <a:latin typeface="+mn-lt"/>
              </a:rPr>
              <a:t>finansowych do zakresu zadań realizowanych przez nich w ramach </a:t>
            </a:r>
            <a:r>
              <a:rPr lang="pl-PL" sz="1200" dirty="0" smtClean="0">
                <a:latin typeface="+mn-lt"/>
              </a:rPr>
              <a:t>projektu.</a:t>
            </a:r>
            <a:endParaRPr lang="pl-PL" sz="1200" dirty="0">
              <a:latin typeface="+mn-lt"/>
            </a:endParaRPr>
          </a:p>
          <a:p>
            <a:pPr algn="just">
              <a:defRPr/>
            </a:pPr>
            <a:r>
              <a:rPr lang="pl-PL" sz="1200" dirty="0" smtClean="0">
                <a:latin typeface="+mn-lt"/>
              </a:rPr>
              <a:t>3.   Wspólnego </a:t>
            </a:r>
            <a:r>
              <a:rPr lang="pl-PL" sz="1200" dirty="0">
                <a:latin typeface="+mn-lt"/>
              </a:rPr>
              <a:t>przygotowania wniosku o dofinansowanie przez  </a:t>
            </a:r>
            <a:r>
              <a:rPr lang="pl-PL" sz="1200" dirty="0" smtClean="0">
                <a:latin typeface="+mn-lt"/>
              </a:rPr>
              <a:t>partnera </a:t>
            </a:r>
            <a:r>
              <a:rPr lang="pl-PL" sz="1200" dirty="0">
                <a:latin typeface="+mn-lt"/>
              </a:rPr>
              <a:t>wiodącego i  pozostałych </a:t>
            </a:r>
            <a:r>
              <a:rPr lang="pl-PL" sz="1200" dirty="0" smtClean="0">
                <a:latin typeface="+mn-lt"/>
              </a:rPr>
              <a:t>partnerów.</a:t>
            </a:r>
            <a:endParaRPr lang="pl-PL" sz="1200" dirty="0">
              <a:latin typeface="+mn-lt"/>
            </a:endParaRPr>
          </a:p>
          <a:p>
            <a:pPr algn="just">
              <a:defRPr/>
            </a:pPr>
            <a:r>
              <a:rPr lang="pl-PL" sz="1200" dirty="0" smtClean="0">
                <a:latin typeface="+mn-lt"/>
              </a:rPr>
              <a:t>4.   Zawarcia porozumienia</a:t>
            </a:r>
            <a:r>
              <a:rPr lang="pl-PL" sz="1200" dirty="0">
                <a:latin typeface="+mn-lt"/>
              </a:rPr>
              <a:t>/ umowy o partnerstwie która określa w szczególności:</a:t>
            </a:r>
          </a:p>
          <a:p>
            <a:pPr algn="just">
              <a:defRPr/>
            </a:pPr>
            <a:r>
              <a:rPr lang="pl-PL" sz="1200" dirty="0" smtClean="0">
                <a:latin typeface="+mn-lt"/>
              </a:rPr>
              <a:t>- przedmiot </a:t>
            </a:r>
            <a:r>
              <a:rPr lang="pl-PL" sz="1200" dirty="0">
                <a:latin typeface="+mn-lt"/>
              </a:rPr>
              <a:t>porozumienia albo umowy;</a:t>
            </a:r>
          </a:p>
          <a:p>
            <a:pPr algn="just">
              <a:defRPr/>
            </a:pPr>
            <a:r>
              <a:rPr lang="pl-PL" sz="1200" dirty="0" smtClean="0">
                <a:latin typeface="+mn-lt"/>
              </a:rPr>
              <a:t>- prawa </a:t>
            </a:r>
            <a:r>
              <a:rPr lang="pl-PL" sz="1200" dirty="0">
                <a:latin typeface="+mn-lt"/>
              </a:rPr>
              <a:t>i obowiązki stron;</a:t>
            </a:r>
          </a:p>
          <a:p>
            <a:pPr algn="just">
              <a:defRPr/>
            </a:pPr>
            <a:r>
              <a:rPr lang="pl-PL" sz="1200" dirty="0" smtClean="0">
                <a:latin typeface="+mn-lt"/>
              </a:rPr>
              <a:t>- zakres </a:t>
            </a:r>
            <a:r>
              <a:rPr lang="pl-PL" sz="1200" dirty="0">
                <a:latin typeface="+mn-lt"/>
              </a:rPr>
              <a:t>i formę udziału poszczególnych </a:t>
            </a:r>
            <a:r>
              <a:rPr lang="pl-PL" sz="1200" dirty="0" smtClean="0">
                <a:latin typeface="+mn-lt"/>
              </a:rPr>
              <a:t>partnerów </a:t>
            </a:r>
            <a:r>
              <a:rPr lang="pl-PL" sz="1200" dirty="0">
                <a:latin typeface="+mn-lt"/>
              </a:rPr>
              <a:t>w projekcie;</a:t>
            </a:r>
          </a:p>
          <a:p>
            <a:pPr algn="just">
              <a:buFontTx/>
              <a:buChar char="-"/>
              <a:defRPr/>
            </a:pPr>
            <a:r>
              <a:rPr lang="pl-PL" sz="1200" dirty="0" smtClean="0">
                <a:latin typeface="+mn-lt"/>
              </a:rPr>
              <a:t> partnera </a:t>
            </a:r>
            <a:r>
              <a:rPr lang="pl-PL" sz="1200" dirty="0">
                <a:latin typeface="+mn-lt"/>
              </a:rPr>
              <a:t>wiodącego uprawnionego do reprezentowania pozostałych partnerów </a:t>
            </a:r>
            <a:r>
              <a:rPr lang="pl-PL" sz="1200" dirty="0" smtClean="0">
                <a:latin typeface="+mn-lt"/>
              </a:rPr>
              <a:t>projektu;</a:t>
            </a:r>
          </a:p>
          <a:p>
            <a:pPr algn="just">
              <a:buFontTx/>
              <a:buChar char="-"/>
              <a:defRPr/>
            </a:pPr>
            <a:r>
              <a:rPr lang="pl-PL" sz="1200" dirty="0" smtClean="0">
                <a:latin typeface="+mn-lt"/>
              </a:rPr>
              <a:t> sposób </a:t>
            </a:r>
            <a:r>
              <a:rPr lang="pl-PL" sz="1200" dirty="0">
                <a:latin typeface="+mn-lt"/>
              </a:rPr>
              <a:t>przekazywania dofinansowania na pokrycie kosztów ponoszonych przez poszczególnych </a:t>
            </a:r>
            <a:r>
              <a:rPr lang="pl-PL" sz="1200" dirty="0" smtClean="0">
                <a:latin typeface="+mn-lt"/>
              </a:rPr>
              <a:t>partnerów </a:t>
            </a:r>
            <a:r>
              <a:rPr lang="pl-PL" sz="1200" dirty="0">
                <a:latin typeface="+mn-lt"/>
              </a:rPr>
              <a:t>projektu, </a:t>
            </a:r>
            <a:r>
              <a:rPr lang="pl-PL" sz="1200" dirty="0" smtClean="0">
                <a:latin typeface="+mn-lt"/>
              </a:rPr>
              <a:t>umożliwiający  określenie </a:t>
            </a:r>
            <a:r>
              <a:rPr lang="pl-PL" sz="1200" dirty="0">
                <a:latin typeface="+mn-lt"/>
              </a:rPr>
              <a:t>kwoty dofinansowania udzielonego każdemu z </a:t>
            </a:r>
            <a:r>
              <a:rPr lang="pl-PL" sz="1200" dirty="0" smtClean="0">
                <a:latin typeface="+mn-lt"/>
              </a:rPr>
              <a:t>partnerów</a:t>
            </a:r>
            <a:r>
              <a:rPr lang="pl-PL" sz="1200" dirty="0">
                <a:latin typeface="+mn-lt"/>
              </a:rPr>
              <a:t>;</a:t>
            </a:r>
          </a:p>
          <a:p>
            <a:pPr algn="just">
              <a:defRPr/>
            </a:pPr>
            <a:r>
              <a:rPr lang="pl-PL" sz="1200" dirty="0" smtClean="0">
                <a:latin typeface="+mn-lt"/>
              </a:rPr>
              <a:t>- sposób </a:t>
            </a:r>
            <a:r>
              <a:rPr lang="pl-PL" sz="1200" dirty="0">
                <a:latin typeface="+mn-lt"/>
              </a:rPr>
              <a:t>postępowania w przypadku naruszenia lub niewywiązania się stron z porozumienia lub umowy.</a:t>
            </a:r>
          </a:p>
          <a:p>
            <a:pPr algn="just">
              <a:defRPr/>
            </a:pPr>
            <a:r>
              <a:rPr lang="pl-PL" sz="115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64</a:t>
            </a:fld>
            <a:endParaRPr lang="pl-PL" altLang="pl-PL"/>
          </a:p>
        </p:txBody>
      </p:sp>
      <p:pic>
        <p:nvPicPr>
          <p:cNvPr id="14"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6021288"/>
            <a:ext cx="5753100" cy="7205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4339650"/>
          </a:xfrm>
          <a:prstGeom prst="rect">
            <a:avLst/>
          </a:prstGeom>
        </p:spPr>
        <p:txBody>
          <a:bodyPr wrap="square">
            <a:spAutoFit/>
          </a:bodyPr>
          <a:lstStyle/>
          <a:p>
            <a:pPr algn="just">
              <a:defRPr/>
            </a:pPr>
            <a:r>
              <a:rPr lang="x-none" sz="1400" b="1" dirty="0" smtClean="0">
                <a:latin typeface="+mn-lt"/>
              </a:rPr>
              <a:t>Na </a:t>
            </a:r>
            <a:r>
              <a:rPr lang="x-none" sz="1400" b="1" dirty="0">
                <a:latin typeface="+mn-lt"/>
              </a:rPr>
              <a:t>etapie składania wniosku o dofinansowanie – w przypadku projektów realizowanych w partnerstwie – nie jest wymagana od </a:t>
            </a:r>
            <a:r>
              <a:rPr lang="pl-PL" sz="1400" b="1" dirty="0" smtClean="0">
                <a:latin typeface="+mn-lt"/>
              </a:rPr>
              <a:t>wnioskodawcy</a:t>
            </a:r>
            <a:r>
              <a:rPr lang="x-none" sz="1400" b="1" dirty="0" smtClean="0">
                <a:latin typeface="+mn-lt"/>
              </a:rPr>
              <a:t> </a:t>
            </a:r>
            <a:r>
              <a:rPr lang="x-none" sz="1400" b="1" dirty="0">
                <a:latin typeface="+mn-lt"/>
              </a:rPr>
              <a:t>umowa </a:t>
            </a:r>
            <a:r>
              <a:rPr lang="pl-PL" sz="1400" b="1" dirty="0" smtClean="0">
                <a:latin typeface="+mn-lt"/>
              </a:rPr>
              <a:t>o </a:t>
            </a:r>
            <a:r>
              <a:rPr lang="x-none" sz="1400" b="1" dirty="0">
                <a:latin typeface="+mn-lt"/>
              </a:rPr>
              <a:t>partners</a:t>
            </a:r>
            <a:r>
              <a:rPr lang="pl-PL" sz="1400" b="1" dirty="0" err="1">
                <a:latin typeface="+mn-lt"/>
              </a:rPr>
              <a:t>twie</a:t>
            </a:r>
            <a:r>
              <a:rPr lang="x-none" sz="1400" b="1" dirty="0">
                <a:latin typeface="+mn-lt"/>
              </a:rPr>
              <a:t>. W przypadku przyjęcia projektu do realizacji, </a:t>
            </a:r>
            <a:r>
              <a:rPr lang="pl-PL" sz="1400" b="1" dirty="0" smtClean="0">
                <a:latin typeface="+mn-lt"/>
              </a:rPr>
              <a:t>Wnioskodawca</a:t>
            </a:r>
            <a:r>
              <a:rPr lang="x-none" sz="1400" b="1" dirty="0" smtClean="0">
                <a:latin typeface="+mn-lt"/>
              </a:rPr>
              <a:t> </a:t>
            </a:r>
            <a:r>
              <a:rPr lang="x-none" sz="1400" b="1" dirty="0">
                <a:latin typeface="+mn-lt"/>
              </a:rPr>
              <a:t>zostanie zobligowany do dostarczenia umowy</a:t>
            </a:r>
            <a:r>
              <a:rPr lang="pl-PL" sz="1400" b="1" dirty="0">
                <a:latin typeface="+mn-lt"/>
              </a:rPr>
              <a:t> o</a:t>
            </a:r>
            <a:r>
              <a:rPr lang="x-none" sz="1400" b="1" dirty="0">
                <a:latin typeface="+mn-lt"/>
              </a:rPr>
              <a:t> partners</a:t>
            </a:r>
            <a:r>
              <a:rPr lang="pl-PL" sz="1400" b="1" dirty="0" err="1">
                <a:latin typeface="+mn-lt"/>
              </a:rPr>
              <a:t>twie</a:t>
            </a:r>
            <a:r>
              <a:rPr lang="x-none" sz="1400" b="1" dirty="0">
                <a:latin typeface="+mn-lt"/>
              </a:rPr>
              <a:t>, jednoznacznie określającej cele </a:t>
            </a:r>
            <a:r>
              <a:rPr lang="pl-PL" sz="1400" b="1" dirty="0" smtClean="0">
                <a:latin typeface="+mn-lt"/>
              </a:rPr>
              <a:t/>
            </a:r>
            <a:br>
              <a:rPr lang="pl-PL" sz="1400" b="1" dirty="0" smtClean="0">
                <a:latin typeface="+mn-lt"/>
              </a:rPr>
            </a:br>
            <a:r>
              <a:rPr lang="x-none" sz="1400" b="1" dirty="0" smtClean="0">
                <a:latin typeface="+mn-lt"/>
              </a:rPr>
              <a:t>i </a:t>
            </a:r>
            <a:r>
              <a:rPr lang="x-none" sz="1400" b="1" dirty="0">
                <a:latin typeface="+mn-lt"/>
              </a:rPr>
              <a:t>reguły partnerstwa oraz jego ewentualny plan finansowy. Podpisanie umowy </a:t>
            </a:r>
            <a:r>
              <a:rPr lang="pl-PL" sz="1400" b="1" dirty="0">
                <a:latin typeface="+mn-lt"/>
              </a:rPr>
              <a:t>o </a:t>
            </a:r>
            <a:r>
              <a:rPr lang="x-none" sz="1400" b="1" dirty="0">
                <a:latin typeface="+mn-lt"/>
              </a:rPr>
              <a:t>partners</a:t>
            </a:r>
            <a:r>
              <a:rPr lang="pl-PL" sz="1400" b="1" dirty="0" err="1">
                <a:latin typeface="+mn-lt"/>
              </a:rPr>
              <a:t>twie</a:t>
            </a:r>
            <a:r>
              <a:rPr lang="x-none" sz="1400" b="1" dirty="0">
                <a:latin typeface="+mn-lt"/>
              </a:rPr>
              <a:t> musi nastąpić przed dniem zawarcia umowy o dofinansowanie. </a:t>
            </a:r>
            <a:endParaRPr lang="pl-PL" sz="1400" b="1" dirty="0">
              <a:latin typeface="+mn-lt"/>
            </a:endParaRPr>
          </a:p>
          <a:p>
            <a:pPr>
              <a:defRPr/>
            </a:pPr>
            <a:r>
              <a:rPr lang="x-none" sz="1400" b="1" dirty="0">
                <a:latin typeface="+mn-lt"/>
              </a:rPr>
              <a:t> </a:t>
            </a:r>
            <a:endParaRPr lang="pl-PL" sz="1400" b="1" dirty="0">
              <a:latin typeface="+mn-lt"/>
            </a:endParaRPr>
          </a:p>
          <a:p>
            <a:pPr algn="just">
              <a:defRPr/>
            </a:pPr>
            <a:r>
              <a:rPr lang="pl-PL" sz="1400" dirty="0">
                <a:latin typeface="+mn-lt"/>
              </a:rPr>
              <a:t>Podmiot ubiegający się o dofinansowanie, o którym mowa w art. 3 ust. 1 ustawy z dnia 29 stycznia 2004 r. – </a:t>
            </a:r>
            <a:r>
              <a:rPr lang="pl-PL" sz="1400" i="1" dirty="0">
                <a:latin typeface="+mn-lt"/>
              </a:rPr>
              <a:t>Prawo zamówień publicznych</a:t>
            </a:r>
            <a:r>
              <a:rPr lang="pl-PL" sz="1400" dirty="0">
                <a:latin typeface="+mn-lt"/>
              </a:rPr>
              <a:t>, </a:t>
            </a:r>
            <a:r>
              <a:rPr lang="pl-PL" sz="1400" dirty="0" smtClean="0">
                <a:latin typeface="+mn-lt"/>
              </a:rPr>
              <a:t>inicjujący projekt partnerski dokonuje </a:t>
            </a:r>
            <a:r>
              <a:rPr lang="pl-PL" sz="1400" dirty="0">
                <a:latin typeface="+mn-lt"/>
              </a:rPr>
              <a:t>wyboru partnerów </a:t>
            </a:r>
            <a:r>
              <a:rPr lang="pl-PL" sz="1400" dirty="0" smtClean="0">
                <a:latin typeface="+mn-lt"/>
              </a:rPr>
              <a:t>spośród podmiotów innych niż wymienione w art. 3 ust. 1-3a tej ustawy z</a:t>
            </a:r>
            <a:r>
              <a:rPr lang="pl-PL" sz="1400" dirty="0">
                <a:latin typeface="+mn-lt"/>
              </a:rPr>
              <a:t> zachowaniem zasady przejrzystości i równego </a:t>
            </a:r>
            <a:r>
              <a:rPr lang="pl-PL" sz="1400" dirty="0" smtClean="0">
                <a:latin typeface="+mn-lt"/>
              </a:rPr>
              <a:t>traktowania. Podmiot ten dokonując wyboru, jest </a:t>
            </a:r>
            <a:r>
              <a:rPr lang="pl-PL" sz="1400" dirty="0">
                <a:latin typeface="+mn-lt"/>
              </a:rPr>
              <a:t>zobowiązany </a:t>
            </a:r>
            <a:r>
              <a:rPr lang="pl-PL" sz="1400" dirty="0" smtClean="0">
                <a:latin typeface="+mn-lt"/>
              </a:rPr>
              <a:t>w szczególności </a:t>
            </a:r>
            <a:r>
              <a:rPr lang="pl-PL" sz="1400" dirty="0">
                <a:latin typeface="+mn-lt"/>
              </a:rPr>
              <a:t>do:</a:t>
            </a:r>
          </a:p>
          <a:p>
            <a:pPr marL="285750" indent="-285750" algn="just">
              <a:buFont typeface="Arial" panose="020B0604020202020204" pitchFamily="34" charset="0"/>
              <a:buChar char="•"/>
              <a:defRPr/>
            </a:pPr>
            <a:r>
              <a:rPr lang="pl-PL" sz="1400" dirty="0" smtClean="0">
                <a:latin typeface="+mn-lt"/>
              </a:rPr>
              <a:t>ogłoszenia </a:t>
            </a:r>
            <a:r>
              <a:rPr lang="pl-PL" sz="1400" dirty="0">
                <a:latin typeface="+mn-lt"/>
              </a:rPr>
              <a:t>otwartego naboru partnerów na swojej stronie internetowej wraz ze wskazaniem co najmniej 21-dniowego terminu na zgłaszanie się </a:t>
            </a:r>
            <a:r>
              <a:rPr lang="pl-PL" sz="1400" dirty="0" smtClean="0">
                <a:latin typeface="+mn-lt"/>
              </a:rPr>
              <a:t>partnerów;</a:t>
            </a:r>
          </a:p>
          <a:p>
            <a:pPr marL="285750" indent="-285750" algn="just">
              <a:buFont typeface="Arial" panose="020B0604020202020204" pitchFamily="34" charset="0"/>
              <a:buChar char="•"/>
              <a:defRPr/>
            </a:pPr>
            <a:r>
              <a:rPr lang="pl-PL" sz="1400" dirty="0" smtClean="0">
                <a:latin typeface="+mn-lt"/>
              </a:rPr>
              <a:t>uwzględnienia </a:t>
            </a:r>
            <a:r>
              <a:rPr lang="pl-PL" sz="1400" dirty="0">
                <a:latin typeface="+mn-lt"/>
              </a:rPr>
              <a:t>przy wyborze </a:t>
            </a:r>
            <a:r>
              <a:rPr lang="pl-PL" sz="1400" dirty="0" smtClean="0">
                <a:latin typeface="+mn-lt"/>
              </a:rPr>
              <a:t>partnerów</a:t>
            </a:r>
            <a:r>
              <a:rPr lang="pl-PL" sz="1400" dirty="0">
                <a:latin typeface="+mn-lt"/>
              </a:rPr>
              <a:t>; zgodności działania potencjalnego </a:t>
            </a:r>
            <a:r>
              <a:rPr lang="pl-PL" sz="1400" dirty="0" smtClean="0">
                <a:latin typeface="+mn-lt"/>
              </a:rPr>
              <a:t>partnera </a:t>
            </a:r>
            <a:r>
              <a:rPr lang="pl-PL" sz="1400" dirty="0">
                <a:latin typeface="+mn-lt"/>
              </a:rPr>
              <a:t>z celami partnerstwa, deklarowanego wkładu potencjalnego p</a:t>
            </a:r>
            <a:r>
              <a:rPr lang="pl-PL" sz="1400" dirty="0" smtClean="0">
                <a:latin typeface="+mn-lt"/>
              </a:rPr>
              <a:t>artnera w </a:t>
            </a:r>
            <a:r>
              <a:rPr lang="pl-PL" sz="1400" dirty="0">
                <a:latin typeface="+mn-lt"/>
              </a:rPr>
              <a:t>realizację celu partnerstwa, doświadczenia w realizacji projektów o podobnym </a:t>
            </a:r>
            <a:r>
              <a:rPr lang="pl-PL" sz="1400" dirty="0" smtClean="0">
                <a:latin typeface="+mn-lt"/>
              </a:rPr>
              <a:t>charakterze;</a:t>
            </a:r>
          </a:p>
          <a:p>
            <a:pPr marL="285750" indent="-285750" algn="just">
              <a:buFont typeface="Arial" panose="020B0604020202020204" pitchFamily="34" charset="0"/>
              <a:buChar char="•"/>
              <a:defRPr/>
            </a:pPr>
            <a:r>
              <a:rPr lang="pl-PL" sz="1400" dirty="0" smtClean="0">
                <a:latin typeface="+mn-lt"/>
              </a:rPr>
              <a:t>podanie </a:t>
            </a:r>
            <a:r>
              <a:rPr lang="pl-PL" sz="1400" dirty="0">
                <a:latin typeface="+mn-lt"/>
              </a:rPr>
              <a:t>do publicznej wiadomości na swojej stronie internetowej informacji o podmiotach wybranych do pełnienia funkcji partnera</a:t>
            </a:r>
            <a:r>
              <a:rPr lang="pl-PL" sz="1400" dirty="0" smtClean="0">
                <a:latin typeface="+mn-lt"/>
              </a:rPr>
              <a:t>.</a:t>
            </a:r>
          </a:p>
          <a:p>
            <a:pPr marL="285750" indent="-285750" algn="just">
              <a:buFontTx/>
              <a:buChar char="-"/>
              <a:defRPr/>
            </a:pPr>
            <a:endParaRPr lang="pl-PL" sz="1400" dirty="0">
              <a:latin typeface="+mn-lt"/>
            </a:endParaRPr>
          </a:p>
          <a:p>
            <a:pPr algn="just">
              <a:defRPr/>
            </a:pPr>
            <a:r>
              <a:rPr lang="pl-PL" sz="1400" b="1" dirty="0">
                <a:latin typeface="+mn-lt"/>
              </a:rPr>
              <a:t>Wybór partnerów </a:t>
            </a:r>
            <a:r>
              <a:rPr lang="pl-PL" sz="1400" b="1" dirty="0" smtClean="0">
                <a:latin typeface="+mn-lt"/>
              </a:rPr>
              <a:t>jest </a:t>
            </a:r>
            <a:r>
              <a:rPr lang="pl-PL" sz="1400" b="1" dirty="0">
                <a:latin typeface="+mn-lt"/>
              </a:rPr>
              <a:t>dokonywany przed złożeniem wniosku o </a:t>
            </a:r>
            <a:r>
              <a:rPr lang="pl-PL" sz="1400" b="1" dirty="0" smtClean="0">
                <a:latin typeface="+mn-lt"/>
              </a:rPr>
              <a:t>dofinansowanie. </a:t>
            </a:r>
            <a:endParaRPr lang="pl-PL" sz="1400" b="1" dirty="0">
              <a:latin typeface="+mn-lt"/>
            </a:endParaRPr>
          </a:p>
          <a:p>
            <a:pPr>
              <a:defRPr/>
            </a:pPr>
            <a:r>
              <a:rPr lang="pl-PL" sz="10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65</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3539430"/>
          </a:xfrm>
          <a:prstGeom prst="rect">
            <a:avLst/>
          </a:prstGeom>
        </p:spPr>
        <p:txBody>
          <a:bodyPr wrap="square">
            <a:spAutoFit/>
          </a:bodyPr>
          <a:lstStyle/>
          <a:p>
            <a:pPr algn="just">
              <a:defRPr/>
            </a:pPr>
            <a:r>
              <a:rPr lang="pl-PL" sz="1400" dirty="0" smtClean="0">
                <a:latin typeface="+mn-lt"/>
              </a:rPr>
              <a:t>Podmiot, o którym mowa w art. 3 ust. 1 ustawy z dnia 29 stycznia 2004r. – Prawo zamówień publicznych, niebędący podmiotem inicjującym projekt partnerski,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a:t>
            </a:r>
          </a:p>
          <a:p>
            <a:pPr algn="just">
              <a:defRPr/>
            </a:pPr>
            <a:endParaRPr lang="pl-PL" sz="1400" b="1" dirty="0">
              <a:latin typeface="+mn-lt"/>
            </a:endParaRPr>
          </a:p>
          <a:p>
            <a:pPr algn="just">
              <a:defRPr/>
            </a:pPr>
            <a:r>
              <a:rPr lang="pl-PL" sz="1400" b="1" dirty="0" smtClean="0">
                <a:latin typeface="+mn-lt"/>
              </a:rPr>
              <a:t>Podmioty </a:t>
            </a:r>
            <a:r>
              <a:rPr lang="pl-PL" sz="1400" b="1" dirty="0">
                <a:latin typeface="+mn-lt"/>
              </a:rPr>
              <a:t>nie należące do sektora finansów publicznych indywidualnie określają zasady wyboru partnera projektu</a:t>
            </a:r>
            <a:r>
              <a:rPr lang="pl-PL" sz="1400" b="1" dirty="0" smtClean="0">
                <a:latin typeface="+mn-lt"/>
              </a:rPr>
              <a:t>.</a:t>
            </a:r>
          </a:p>
          <a:p>
            <a:pPr algn="just">
              <a:defRPr/>
            </a:pPr>
            <a:endParaRPr lang="pl-PL" sz="1400" b="1" dirty="0">
              <a:latin typeface="+mn-lt"/>
            </a:endParaRPr>
          </a:p>
          <a:p>
            <a:pPr>
              <a:defRPr/>
            </a:pPr>
            <a:endParaRPr lang="pl-PL" sz="1400" dirty="0">
              <a:latin typeface="+mn-lt"/>
            </a:endParaRPr>
          </a:p>
          <a:p>
            <a:pPr algn="just">
              <a:defRPr/>
            </a:pPr>
            <a:r>
              <a:rPr lang="pl-PL" sz="1400" dirty="0" smtClean="0">
                <a:latin typeface="+mn-lt"/>
              </a:rPr>
              <a:t>Podmioty</a:t>
            </a:r>
            <a:r>
              <a:rPr lang="pl-PL" sz="1400" dirty="0">
                <a:latin typeface="+mn-lt"/>
              </a:rPr>
              <a:t>, które zostały wykluczone z możliwości otrzymania dofinansowania, nie mogą być stroną porozumienia czy umowy o partnerstwie.</a:t>
            </a:r>
          </a:p>
          <a:p>
            <a:pPr>
              <a:defRPr/>
            </a:pPr>
            <a:r>
              <a:rPr lang="pl-PL" sz="1400" dirty="0">
                <a:latin typeface="+mn-lt"/>
              </a:rPr>
              <a:t> </a:t>
            </a:r>
          </a:p>
          <a:p>
            <a:pPr>
              <a:defRPr/>
            </a:pPr>
            <a:r>
              <a:rPr lang="pl-PL" sz="1400" b="1" dirty="0">
                <a:latin typeface="+mn-lt"/>
              </a:rPr>
              <a:t>Strony realizują wspólnie projekt partnerski na warunkach określonych w:</a:t>
            </a:r>
            <a:endParaRPr lang="pl-PL" sz="1400" dirty="0">
              <a:latin typeface="+mn-lt"/>
            </a:endParaRPr>
          </a:p>
          <a:p>
            <a:pPr marL="171450" indent="-171450">
              <a:buFont typeface="Arial" panose="020B0604020202020204" pitchFamily="34" charset="0"/>
              <a:buChar char="•"/>
              <a:defRPr/>
            </a:pPr>
            <a:r>
              <a:rPr lang="pl-PL" sz="1400" b="1" dirty="0">
                <a:latin typeface="+mn-lt"/>
              </a:rPr>
              <a:t>wzorze umowy o dofinansowanie,</a:t>
            </a:r>
            <a:endParaRPr lang="pl-PL" sz="1400" dirty="0">
              <a:latin typeface="+mn-lt"/>
            </a:endParaRPr>
          </a:p>
          <a:p>
            <a:pPr marL="171450" indent="-171450">
              <a:buFont typeface="Arial" panose="020B0604020202020204" pitchFamily="34" charset="0"/>
              <a:buChar char="•"/>
              <a:defRPr/>
            </a:pPr>
            <a:r>
              <a:rPr lang="pl-PL" sz="1400" b="1" dirty="0">
                <a:latin typeface="+mn-lt"/>
              </a:rPr>
              <a:t>porozumieniu/umowie o partnerstwie.</a:t>
            </a:r>
            <a:r>
              <a:rPr lang="pl-PL" sz="14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66</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471937"/>
      </p:ext>
    </p:extLst>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6" name="Prostokąt 5"/>
          <p:cNvSpPr/>
          <p:nvPr/>
        </p:nvSpPr>
        <p:spPr>
          <a:xfrm>
            <a:off x="395536" y="1412776"/>
            <a:ext cx="8424936" cy="4462760"/>
          </a:xfrm>
          <a:prstGeom prst="rect">
            <a:avLst/>
          </a:prstGeom>
        </p:spPr>
        <p:txBody>
          <a:bodyPr wrap="square">
            <a:spAutoFit/>
          </a:bodyPr>
          <a:lstStyle/>
          <a:p>
            <a:pPr algn="ctr">
              <a:defRPr/>
            </a:pPr>
            <a:r>
              <a:rPr lang="pl-PL" sz="2000" b="1" dirty="0" smtClean="0">
                <a:latin typeface="+mn-lt"/>
              </a:rPr>
              <a:t>DZIĘKUJĘ ZA UWAGĘ </a:t>
            </a:r>
          </a:p>
          <a:p>
            <a:pPr algn="ctr">
              <a:defRPr/>
            </a:pPr>
            <a:endParaRPr lang="pl-PL" sz="2000" b="1" dirty="0">
              <a:latin typeface="+mn-lt"/>
            </a:endParaRPr>
          </a:p>
          <a:p>
            <a:pPr algn="ctr">
              <a:defRPr/>
            </a:pPr>
            <a:endParaRPr lang="pl-PL" sz="2000" b="1" dirty="0" smtClean="0">
              <a:latin typeface="+mn-lt"/>
            </a:endParaRPr>
          </a:p>
          <a:p>
            <a:pPr algn="just"/>
            <a:r>
              <a:rPr lang="pl-PL" sz="1400" dirty="0">
                <a:latin typeface="+mn-lt"/>
              </a:rPr>
              <a:t>W przypadku konieczności udzielenia wnioskodawcy wyjaśnień </a:t>
            </a:r>
            <a:r>
              <a:rPr lang="pl-PL" sz="1400" dirty="0" smtClean="0">
                <a:latin typeface="+mn-lt"/>
              </a:rPr>
              <a:t>w </a:t>
            </a:r>
            <a:r>
              <a:rPr lang="pl-PL" sz="1400" dirty="0">
                <a:latin typeface="+mn-lt"/>
              </a:rPr>
              <a:t>kwestiach dotyczących konkursu oraz pomocy </a:t>
            </a:r>
            <a:r>
              <a:rPr lang="pl-PL" sz="1400" dirty="0" smtClean="0">
                <a:latin typeface="+mn-lt"/>
              </a:rPr>
              <a:t> w </a:t>
            </a:r>
            <a:r>
              <a:rPr lang="pl-PL" sz="1400" dirty="0">
                <a:latin typeface="+mn-lt"/>
              </a:rPr>
              <a:t>interpretacji postanowień niniejszego Regulaminu, IP udziela indywidualnie odpowiedzi na </a:t>
            </a:r>
            <a:r>
              <a:rPr lang="pl-PL" sz="1400" dirty="0" smtClean="0">
                <a:latin typeface="+mn-lt"/>
              </a:rPr>
              <a:t>pytania wnioskodawcy</a:t>
            </a:r>
            <a:r>
              <a:rPr lang="pl-PL" sz="1400" dirty="0">
                <a:latin typeface="+mn-lt"/>
              </a:rPr>
              <a:t>. Zapytania do IOK można składać za pomocą</a:t>
            </a:r>
            <a:r>
              <a:rPr lang="pl-PL" sz="1400" dirty="0" smtClean="0">
                <a:latin typeface="+mn-lt"/>
              </a:rPr>
              <a:t>:</a:t>
            </a:r>
          </a:p>
          <a:p>
            <a:pPr algn="just"/>
            <a:endParaRPr lang="pl-PL" sz="1400" dirty="0">
              <a:latin typeface="+mn-lt"/>
            </a:endParaRPr>
          </a:p>
          <a:p>
            <a:r>
              <a:rPr lang="pl-PL" sz="1400" dirty="0">
                <a:latin typeface="+mn-lt"/>
              </a:rPr>
              <a:t> </a:t>
            </a:r>
            <a:r>
              <a:rPr lang="pl-PL" sz="1400" dirty="0"/>
              <a:t> </a:t>
            </a:r>
            <a:endParaRPr lang="pl-PL" sz="1400" dirty="0">
              <a:latin typeface="+mn-lt"/>
            </a:endParaRPr>
          </a:p>
          <a:p>
            <a:pPr lvl="0" algn="ctr"/>
            <a:r>
              <a:rPr lang="pl-PL" sz="1400" dirty="0">
                <a:latin typeface="+mn-lt"/>
              </a:rPr>
              <a:t>e</a:t>
            </a:r>
            <a:r>
              <a:rPr lang="en-US" sz="1400" dirty="0" smtClean="0">
                <a:latin typeface="+mn-lt"/>
              </a:rPr>
              <a:t> </a:t>
            </a:r>
            <a:r>
              <a:rPr lang="en-US" sz="1400" dirty="0">
                <a:latin typeface="+mn-lt"/>
              </a:rPr>
              <a:t>– </a:t>
            </a:r>
            <a:r>
              <a:rPr lang="en-US" sz="1400" dirty="0" err="1">
                <a:latin typeface="+mn-lt"/>
              </a:rPr>
              <a:t>maila</a:t>
            </a:r>
            <a:r>
              <a:rPr lang="en-US" sz="1400" dirty="0">
                <a:latin typeface="+mn-lt"/>
              </a:rPr>
              <a:t>: punktefs@wup.opole.pl</a:t>
            </a:r>
            <a:endParaRPr lang="pl-PL" sz="1400" dirty="0">
              <a:latin typeface="+mn-lt"/>
            </a:endParaRPr>
          </a:p>
          <a:p>
            <a:pPr lvl="0" algn="ctr"/>
            <a:r>
              <a:rPr lang="pl-PL" sz="1400" dirty="0">
                <a:latin typeface="+mn-lt"/>
              </a:rPr>
              <a:t>Faksu: 77 44 16 599</a:t>
            </a:r>
          </a:p>
          <a:p>
            <a:pPr lvl="0" algn="ctr"/>
            <a:r>
              <a:rPr lang="pl-PL" sz="1400" dirty="0">
                <a:latin typeface="+mn-lt"/>
              </a:rPr>
              <a:t>Telefonu: 77 44 16 754</a:t>
            </a:r>
          </a:p>
          <a:p>
            <a:pPr lvl="0" algn="ctr"/>
            <a:r>
              <a:rPr lang="pl-PL" sz="1400" dirty="0">
                <a:latin typeface="+mn-lt"/>
              </a:rPr>
              <a:t>Bezpośrednio w siedzibie: </a:t>
            </a:r>
          </a:p>
          <a:p>
            <a:pPr algn="ctr"/>
            <a:r>
              <a:rPr lang="pl-PL" sz="1400" dirty="0">
                <a:latin typeface="+mn-lt"/>
              </a:rPr>
              <a:t> </a:t>
            </a:r>
          </a:p>
          <a:p>
            <a:pPr algn="ctr"/>
            <a:r>
              <a:rPr lang="pl-PL" sz="1400" b="1" dirty="0">
                <a:latin typeface="+mn-lt"/>
              </a:rPr>
              <a:t>Wojewódzki Urząd Pracy w Opolu</a:t>
            </a:r>
            <a:endParaRPr lang="pl-PL" sz="1400" dirty="0">
              <a:latin typeface="+mn-lt"/>
            </a:endParaRPr>
          </a:p>
          <a:p>
            <a:pPr algn="ctr"/>
            <a:r>
              <a:rPr lang="pl-PL" sz="1400" b="1" dirty="0">
                <a:latin typeface="+mn-lt"/>
              </a:rPr>
              <a:t>Punkt Informacyjny o EFS</a:t>
            </a:r>
            <a:endParaRPr lang="pl-PL" sz="1400" dirty="0">
              <a:latin typeface="+mn-lt"/>
            </a:endParaRPr>
          </a:p>
          <a:p>
            <a:pPr algn="ctr"/>
            <a:r>
              <a:rPr lang="pl-PL" sz="1400" b="1" dirty="0">
                <a:latin typeface="+mn-lt"/>
              </a:rPr>
              <a:t>Pokój nr 14</a:t>
            </a:r>
            <a:endParaRPr lang="pl-PL" sz="1400" dirty="0">
              <a:latin typeface="+mn-lt"/>
            </a:endParaRPr>
          </a:p>
          <a:p>
            <a:pPr algn="ctr"/>
            <a:r>
              <a:rPr lang="pl-PL" sz="1400" b="1" dirty="0">
                <a:latin typeface="+mn-lt"/>
              </a:rPr>
              <a:t>ul. Głogowska 25c </a:t>
            </a:r>
            <a:endParaRPr lang="pl-PL" sz="1400" dirty="0">
              <a:latin typeface="+mn-lt"/>
            </a:endParaRPr>
          </a:p>
          <a:p>
            <a:pPr algn="ctr"/>
            <a:r>
              <a:rPr lang="pl-PL" sz="1400" b="1" dirty="0">
                <a:latin typeface="+mn-lt"/>
              </a:rPr>
              <a:t>45-315 Opole</a:t>
            </a:r>
            <a:endParaRPr lang="pl-PL" sz="1400" dirty="0">
              <a:latin typeface="+mn-lt"/>
            </a:endParaRPr>
          </a:p>
          <a:p>
            <a:pPr algn="just"/>
            <a:endParaRPr lang="pl-PL" sz="1400" dirty="0">
              <a:latin typeface="+mn-lt"/>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67</a:t>
            </a:fld>
            <a:endParaRPr lang="pl-PL" altLang="pl-PL"/>
          </a:p>
        </p:txBody>
      </p:sp>
      <p:pic>
        <p:nvPicPr>
          <p:cNvPr id="8"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832986"/>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56394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7177" name="Prostokąt 1"/>
          <p:cNvSpPr>
            <a:spLocks noChangeArrowheads="1"/>
          </p:cNvSpPr>
          <p:nvPr/>
        </p:nvSpPr>
        <p:spPr bwMode="auto">
          <a:xfrm>
            <a:off x="179512" y="1268760"/>
            <a:ext cx="8750206" cy="3052118"/>
          </a:xfrm>
          <a:prstGeom prst="rect">
            <a:avLst/>
          </a:prstGeom>
          <a:noFill/>
          <a:ln w="9525">
            <a:noFill/>
            <a:miter lim="800000"/>
            <a:headEnd/>
            <a:tailEnd/>
          </a:ln>
        </p:spPr>
        <p:txBody>
          <a:bodyPr wrap="square">
            <a:spAutoFit/>
          </a:bodyPr>
          <a:lstStyle/>
          <a:p>
            <a:pPr algn="ctr"/>
            <a:endParaRPr lang="pl-PL" altLang="pl-PL" sz="1400" b="1" u="sng" dirty="0" smtClean="0">
              <a:solidFill>
                <a:srgbClr val="F79646">
                  <a:lumMod val="75000"/>
                </a:srgbClr>
              </a:solidFill>
              <a:latin typeface="Calibri" pitchFamily="34" charset="0"/>
              <a:cs typeface="Times New Roman" pitchFamily="18" charset="0"/>
            </a:endParaRPr>
          </a:p>
          <a:p>
            <a:pPr algn="ctr"/>
            <a:r>
              <a:rPr lang="pl-PL" altLang="pl-PL" sz="2000" b="1" u="sng" dirty="0" smtClean="0">
                <a:solidFill>
                  <a:prstClr val="black"/>
                </a:solidFill>
                <a:latin typeface="Calibri"/>
                <a:cs typeface="Arial" panose="020B0604020202020204" pitchFamily="34" charset="0"/>
              </a:rPr>
              <a:t>Typy beneficjentów</a:t>
            </a:r>
          </a:p>
          <a:p>
            <a:pPr marL="93662" algn="just"/>
            <a:endParaRPr lang="pl-PL" sz="1400" dirty="0">
              <a:solidFill>
                <a:prstClr val="black"/>
              </a:solidFill>
              <a:latin typeface="Calibri"/>
            </a:endParaRPr>
          </a:p>
          <a:p>
            <a:pPr marL="285750" indent="-192088" algn="just">
              <a:buFont typeface="Arial" panose="020B0604020202020204" pitchFamily="34" charset="0"/>
              <a:buChar char="•"/>
            </a:pPr>
            <a:endParaRPr lang="pl-PL" sz="1400" dirty="0" smtClean="0">
              <a:solidFill>
                <a:prstClr val="black"/>
              </a:solidFill>
              <a:latin typeface="Calibri"/>
            </a:endParaRPr>
          </a:p>
          <a:p>
            <a:pPr algn="just">
              <a:lnSpc>
                <a:spcPct val="150000"/>
              </a:lnSpc>
            </a:pPr>
            <a:r>
              <a:rPr lang="pl-PL" sz="1400" dirty="0">
                <a:latin typeface="Calibri" panose="020F0502020204030204" pitchFamily="34" charset="0"/>
              </a:rPr>
              <a:t>Działalność w obszarze edukacji zawodowej musi być prowadzona przez Wnioskodawcę – oraz w przypadku projektu partnerskiego również przez partnerów projektów - przez okres </a:t>
            </a:r>
            <a:r>
              <a:rPr lang="pl-PL" sz="1400" b="1" dirty="0">
                <a:latin typeface="Calibri" panose="020F0502020204030204" pitchFamily="34" charset="0"/>
              </a:rPr>
              <a:t>nie krótszy niż </a:t>
            </a:r>
            <a:r>
              <a:rPr lang="pl-PL" sz="1400" b="1" dirty="0" smtClean="0">
                <a:latin typeface="Calibri" panose="020F0502020204030204" pitchFamily="34" charset="0"/>
              </a:rPr>
              <a:t>6 </a:t>
            </a:r>
            <a:r>
              <a:rPr lang="pl-PL" sz="1400" b="1" dirty="0">
                <a:latin typeface="Calibri" panose="020F0502020204030204" pitchFamily="34" charset="0"/>
              </a:rPr>
              <a:t>miesięcy</a:t>
            </a:r>
            <a:r>
              <a:rPr lang="pl-PL" sz="1400" dirty="0">
                <a:latin typeface="Calibri" panose="020F0502020204030204" pitchFamily="34" charset="0"/>
              </a:rPr>
              <a:t> przed dniem złożenia wniosku o dofinansowanie projektu.</a:t>
            </a:r>
          </a:p>
          <a:p>
            <a:endParaRPr lang="pl-PL" sz="1400" dirty="0" smtClean="0">
              <a:solidFill>
                <a:prstClr val="black"/>
              </a:solidFill>
            </a:endParaRPr>
          </a:p>
          <a:p>
            <a:pPr algn="just"/>
            <a:endParaRPr lang="pl-PL" sz="1400" dirty="0" smtClean="0">
              <a:solidFill>
                <a:prstClr val="black"/>
              </a:solidFill>
            </a:endParaRPr>
          </a:p>
          <a:p>
            <a:pPr algn="just"/>
            <a:endParaRPr lang="pl-PL" sz="1400" baseline="30000" dirty="0" smtClean="0">
              <a:solidFill>
                <a:prstClr val="black"/>
              </a:solidFill>
            </a:endParaRPr>
          </a:p>
          <a:p>
            <a:endParaRPr lang="pl-PL" altLang="pl-PL" sz="1400" dirty="0" smtClean="0">
              <a:solidFill>
                <a:prstClr val="black"/>
              </a:solidFill>
              <a:latin typeface="Calibri"/>
              <a:cs typeface="Times New Roman" pitchFamily="18" charset="0"/>
            </a:endParaRPr>
          </a:p>
          <a:p>
            <a:pPr algn="just"/>
            <a:endParaRPr lang="pl-PL" altLang="pl-PL" sz="1600" dirty="0">
              <a:solidFill>
                <a:prstClr val="black"/>
              </a:solidFill>
              <a:latin typeface="Calibri" pitchFamily="34" charset="0"/>
              <a:cs typeface="Times New Roman" pitchFamily="18" charset="0"/>
            </a:endParaRPr>
          </a:p>
        </p:txBody>
      </p:sp>
      <p:sp>
        <p:nvSpPr>
          <p:cNvPr id="3" name="Prostokąt 2"/>
          <p:cNvSpPr/>
          <p:nvPr/>
        </p:nvSpPr>
        <p:spPr>
          <a:xfrm>
            <a:off x="179512" y="2229749"/>
            <a:ext cx="8750206" cy="523220"/>
          </a:xfrm>
          <a:prstGeom prst="rect">
            <a:avLst/>
          </a:prstGeom>
        </p:spPr>
        <p:txBody>
          <a:bodyPr wrap="square">
            <a:spAutoFit/>
          </a:bodyPr>
          <a:lstStyle/>
          <a:p>
            <a:pPr algn="just"/>
            <a:endParaRPr lang="pl-PL" sz="1400" dirty="0">
              <a:solidFill>
                <a:prstClr val="black"/>
              </a:solidFill>
              <a:latin typeface="Calibri"/>
            </a:endParaRPr>
          </a:p>
          <a:p>
            <a:endParaRPr lang="pl-PL" sz="1400" dirty="0">
              <a:solidFill>
                <a:prstClr val="black"/>
              </a:solidFill>
              <a:latin typeface="Calibri"/>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7</a:t>
            </a:fld>
            <a:endParaRPr lang="pl-PL" altLang="pl-PL"/>
          </a:p>
        </p:txBody>
      </p:sp>
      <p:sp>
        <p:nvSpPr>
          <p:cNvPr id="4" name="Rectangle 2"/>
          <p:cNvSpPr>
            <a:spLocks noChangeArrowheads="1"/>
          </p:cNvSpPr>
          <p:nvPr/>
        </p:nvSpPr>
        <p:spPr bwMode="auto">
          <a:xfrm>
            <a:off x="1475656" y="544972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solidFill>
                <a:prstClr val="black"/>
              </a:solidFill>
            </a:endParaRPr>
          </a:p>
        </p:txBody>
      </p:sp>
      <p:pic>
        <p:nvPicPr>
          <p:cNvPr id="5121"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5906922"/>
            <a:ext cx="57531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943258"/>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811574"/>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Grupa docelowa</a:t>
            </a:r>
          </a:p>
          <a:p>
            <a:pPr algn="ctr"/>
            <a:endParaRPr lang="pl-PL" altLang="pl-PL" sz="2000" b="1" u="sng" dirty="0" smtClean="0">
              <a:latin typeface="+mn-lt"/>
              <a:cs typeface="Arial" panose="020B0604020202020204" pitchFamily="34" charset="0"/>
            </a:endParaRPr>
          </a:p>
          <a:p>
            <a:pPr marL="463550" lvl="3" indent="-285750" algn="just">
              <a:buFont typeface="Arial" panose="020B0604020202020204" pitchFamily="34" charset="0"/>
              <a:buChar char="•"/>
            </a:pPr>
            <a:r>
              <a:rPr lang="pl-PL" sz="1400" dirty="0" smtClean="0">
                <a:latin typeface="Calibri" panose="020F0502020204030204" pitchFamily="34" charset="0"/>
              </a:rPr>
              <a:t>Publiczne i niepubliczne szkoły podstawowe, gimnazjalne, ponadgimnazjalne, ponadpodstawowe w tym specjalne, szkoły dla dorosłych lub placówki systemu oświaty prowadzące kształcenie ogólne (z wyłączeniem szkół zawodowych)</a:t>
            </a:r>
            <a:r>
              <a:rPr lang="pl-PL" sz="1400" b="1" baseline="30000" dirty="0" smtClean="0">
                <a:solidFill>
                  <a:prstClr val="black"/>
                </a:solidFill>
                <a:latin typeface="Calibri"/>
                <a:ea typeface="Times New Roman" panose="02020603050405020304" pitchFamily="18" charset="0"/>
              </a:rPr>
              <a:t>2</a:t>
            </a:r>
            <a:r>
              <a:rPr lang="pl-PL" sz="1400" dirty="0" smtClean="0">
                <a:latin typeface="Calibri" panose="020F0502020204030204" pitchFamily="34" charset="0"/>
              </a:rPr>
              <a:t>;</a:t>
            </a:r>
          </a:p>
          <a:p>
            <a:pPr marL="463550" lvl="3" indent="-285750" algn="just">
              <a:buFont typeface="Arial" panose="020B0604020202020204" pitchFamily="34" charset="0"/>
              <a:buChar char="•"/>
            </a:pPr>
            <a:r>
              <a:rPr lang="pl-PL" sz="1400" dirty="0" smtClean="0">
                <a:latin typeface="Calibri" panose="020F0502020204030204" pitchFamily="34" charset="0"/>
              </a:rPr>
              <a:t>Szkoły specjalne przysposabiające do pracy, jeżeli cel interwencji odpowiada zakresowi określonemu </a:t>
            </a:r>
            <a:br>
              <a:rPr lang="pl-PL" sz="1400" dirty="0" smtClean="0">
                <a:latin typeface="Calibri" panose="020F0502020204030204" pitchFamily="34" charset="0"/>
              </a:rPr>
            </a:br>
            <a:r>
              <a:rPr lang="pl-PL" sz="1400" dirty="0" smtClean="0">
                <a:latin typeface="Calibri" panose="020F0502020204030204" pitchFamily="34" charset="0"/>
              </a:rPr>
              <a:t>w poddziałania 9.1.1;</a:t>
            </a:r>
          </a:p>
          <a:p>
            <a:pPr marL="463550" lvl="3" indent="-285750" algn="just">
              <a:buFont typeface="Arial" panose="020B0604020202020204" pitchFamily="34" charset="0"/>
              <a:buChar char="•"/>
            </a:pPr>
            <a:r>
              <a:rPr lang="pl-PL" sz="1400" dirty="0" smtClean="0">
                <a:latin typeface="Calibri" panose="020F0502020204030204" pitchFamily="34" charset="0"/>
              </a:rPr>
              <a:t>Uczniowie, wychowankowie i słuchacze szkół i placówek wskazanych w pkt. 1-2 oraz ich rodzice i opiekunowie, </a:t>
            </a:r>
            <a:br>
              <a:rPr lang="pl-PL" sz="1400" dirty="0" smtClean="0">
                <a:latin typeface="Calibri" panose="020F0502020204030204" pitchFamily="34" charset="0"/>
              </a:rPr>
            </a:br>
            <a:r>
              <a:rPr lang="pl-PL" sz="1400" dirty="0" smtClean="0">
                <a:latin typeface="Calibri" panose="020F0502020204030204" pitchFamily="34" charset="0"/>
              </a:rPr>
              <a:t>w tym z grup </a:t>
            </a:r>
            <a:r>
              <a:rPr lang="pl-PL" sz="1400" dirty="0" err="1" smtClean="0">
                <a:latin typeface="Calibri" panose="020F0502020204030204" pitchFamily="34" charset="0"/>
              </a:rPr>
              <a:t>defaworyzowanych</a:t>
            </a:r>
            <a:r>
              <a:rPr lang="pl-PL" sz="1400" dirty="0" smtClean="0">
                <a:latin typeface="Calibri" panose="020F0502020204030204" pitchFamily="34" charset="0"/>
              </a:rPr>
              <a:t>;</a:t>
            </a:r>
          </a:p>
          <a:p>
            <a:pPr marL="463550" lvl="3" indent="-285750" algn="just">
              <a:buFont typeface="Arial" panose="020B0604020202020204" pitchFamily="34" charset="0"/>
              <a:buChar char="•"/>
            </a:pPr>
            <a:r>
              <a:rPr lang="pl-PL" sz="1400" dirty="0" smtClean="0">
                <a:latin typeface="Calibri" panose="020F0502020204030204" pitchFamily="34" charset="0"/>
              </a:rPr>
              <a:t>Nauczyciele kształcenia ogólnego.</a:t>
            </a:r>
          </a:p>
          <a:p>
            <a:pPr marL="463550" lvl="3" indent="-285750">
              <a:buFont typeface="Arial" panose="020B0604020202020204" pitchFamily="34" charset="0"/>
              <a:buChar char="•"/>
            </a:pPr>
            <a:endParaRPr lang="pl-PL" sz="1400" dirty="0" smtClean="0">
              <a:latin typeface="Calibri" panose="020F0502020204030204" pitchFamily="34" charset="0"/>
            </a:endParaRPr>
          </a:p>
          <a:p>
            <a:pPr algn="just"/>
            <a:endParaRPr lang="pl-PL" sz="1400" dirty="0" smtClean="0">
              <a:latin typeface="+mn-lt"/>
            </a:endParaRPr>
          </a:p>
          <a:p>
            <a:pPr algn="just"/>
            <a:endParaRPr lang="pl-PL" sz="1400" dirty="0" smtClean="0">
              <a:latin typeface="+mn-lt"/>
            </a:endParaRPr>
          </a:p>
          <a:p>
            <a:pPr>
              <a:spcAft>
                <a:spcPts val="0"/>
              </a:spcAft>
            </a:pPr>
            <a:r>
              <a:rPr lang="pl-PL" sz="1400" b="1" baseline="30000" dirty="0" smtClean="0">
                <a:solidFill>
                  <a:prstClr val="black"/>
                </a:solidFill>
                <a:latin typeface="+mn-lt"/>
                <a:ea typeface="Times New Roman" panose="02020603050405020304" pitchFamily="18" charset="0"/>
              </a:rPr>
              <a:t>2</a:t>
            </a:r>
            <a:r>
              <a:rPr lang="pl-PL" sz="1400" baseline="30000" dirty="0" smtClean="0">
                <a:solidFill>
                  <a:prstClr val="black"/>
                </a:solidFill>
                <a:latin typeface="+mn-lt"/>
                <a:ea typeface="Times New Roman" panose="02020603050405020304" pitchFamily="18" charset="0"/>
              </a:rPr>
              <a:t> </a:t>
            </a:r>
            <a:r>
              <a:rPr lang="pl-PL" sz="1400" baseline="30000" dirty="0">
                <a:latin typeface="+mn-lt"/>
                <a:ea typeface="Times New Roman" panose="02020603050405020304" pitchFamily="18" charset="0"/>
                <a:cs typeface="Times New Roman" panose="02020603050405020304" pitchFamily="18" charset="0"/>
              </a:rPr>
              <a:t>W przypadku szkół gimnazjalnych w okresie przejściowym (1.09.2017-31.08.2019), ze wsparcia w ramach EFS mogą korzystać:</a:t>
            </a:r>
          </a:p>
          <a:p>
            <a:pPr>
              <a:spcAft>
                <a:spcPts val="0"/>
              </a:spcAft>
            </a:pPr>
            <a:r>
              <a:rPr lang="pl-PL" sz="1000" dirty="0">
                <a:latin typeface="Calibri" panose="020F0502020204030204" pitchFamily="34" charset="0"/>
                <a:ea typeface="Times New Roman" panose="02020603050405020304" pitchFamily="18" charset="0"/>
                <a:cs typeface="Times New Roman" panose="02020603050405020304" pitchFamily="18" charset="0"/>
              </a:rPr>
              <a:t>a) uczniowie szkół gimnazjalnych, które nie zostały przekształcone/włączone w strukturę innych szkół;</a:t>
            </a:r>
            <a:endParaRPr lang="pl-PL" sz="1050" dirty="0">
              <a:latin typeface="Times New Roman" panose="02020603050405020304" pitchFamily="18" charset="0"/>
              <a:ea typeface="Times New Roman" panose="02020603050405020304" pitchFamily="18" charset="0"/>
            </a:endParaRPr>
          </a:p>
          <a:p>
            <a:pPr>
              <a:spcAft>
                <a:spcPts val="0"/>
              </a:spcAft>
            </a:pPr>
            <a:r>
              <a:rPr lang="pl-PL" sz="1000" dirty="0">
                <a:latin typeface="Calibri" panose="020F0502020204030204" pitchFamily="34" charset="0"/>
                <a:ea typeface="Times New Roman" panose="02020603050405020304" pitchFamily="18" charset="0"/>
                <a:cs typeface="Times New Roman" panose="02020603050405020304" pitchFamily="18" charset="0"/>
              </a:rPr>
              <a:t>b)szkoły powstałe w wyniku przekształcenia gimnazjum, w których funkcjonują klasy </a:t>
            </a:r>
            <a:r>
              <a:rPr lang="pl-PL" sz="1000" dirty="0" smtClean="0">
                <a:latin typeface="Calibri" panose="020F0502020204030204" pitchFamily="34" charset="0"/>
                <a:ea typeface="Times New Roman" panose="02020603050405020304" pitchFamily="18" charset="0"/>
                <a:cs typeface="Times New Roman" panose="02020603050405020304" pitchFamily="18" charset="0"/>
              </a:rPr>
              <a:t>gimnazjalne</a:t>
            </a:r>
            <a:r>
              <a:rPr lang="pl-PL" sz="1000" dirty="0">
                <a:latin typeface="Calibri" panose="020F0502020204030204" pitchFamily="34" charset="0"/>
                <a:ea typeface="Times New Roman" panose="02020603050405020304" pitchFamily="18" charset="0"/>
                <a:cs typeface="Times New Roman" panose="02020603050405020304" pitchFamily="18" charset="0"/>
              </a:rPr>
              <a:t>, uczniowie tych klas oraz nauczyciele;</a:t>
            </a:r>
            <a:endParaRPr lang="pl-PL" sz="1050" dirty="0">
              <a:latin typeface="Times New Roman" panose="02020603050405020304" pitchFamily="18" charset="0"/>
              <a:ea typeface="Times New Roman" panose="02020603050405020304" pitchFamily="18" charset="0"/>
            </a:endParaRPr>
          </a:p>
          <a:p>
            <a:pPr>
              <a:spcAft>
                <a:spcPts val="0"/>
              </a:spcAft>
            </a:pPr>
            <a:r>
              <a:rPr lang="pl-PL" sz="1000" dirty="0">
                <a:latin typeface="Calibri" panose="020F0502020204030204" pitchFamily="34" charset="0"/>
                <a:ea typeface="Times New Roman" panose="02020603050405020304" pitchFamily="18" charset="0"/>
                <a:cs typeface="Times New Roman" panose="02020603050405020304" pitchFamily="18" charset="0"/>
              </a:rPr>
              <a:t>c)oddziały gimnazjalne (powstałe w wyniku </a:t>
            </a:r>
            <a:r>
              <a:rPr lang="pl-PL" sz="1000" dirty="0" err="1">
                <a:latin typeface="Calibri" panose="020F0502020204030204" pitchFamily="34" charset="0"/>
                <a:ea typeface="Times New Roman" panose="02020603050405020304" pitchFamily="18" charset="0"/>
                <a:cs typeface="Times New Roman" panose="02020603050405020304" pitchFamily="18" charset="0"/>
              </a:rPr>
              <a:t>właczenia</a:t>
            </a:r>
            <a:r>
              <a:rPr lang="pl-PL" sz="1000" dirty="0">
                <a:latin typeface="Calibri" panose="020F0502020204030204" pitchFamily="34" charset="0"/>
                <a:ea typeface="Times New Roman" panose="02020603050405020304" pitchFamily="18" charset="0"/>
                <a:cs typeface="Times New Roman" panose="02020603050405020304" pitchFamily="18" charset="0"/>
              </a:rPr>
              <a:t> gimnazjów do innych szkół), ich uczniowie oraz nauczyciele;</a:t>
            </a:r>
            <a:endParaRPr lang="pl-PL" sz="1050" dirty="0">
              <a:latin typeface="Times New Roman" panose="02020603050405020304" pitchFamily="18" charset="0"/>
              <a:ea typeface="Times New Roman" panose="02020603050405020304" pitchFamily="18" charset="0"/>
            </a:endParaRPr>
          </a:p>
          <a:p>
            <a:pPr>
              <a:spcAft>
                <a:spcPts val="0"/>
              </a:spcAft>
            </a:pPr>
            <a:r>
              <a:rPr lang="pl-PL" sz="1000" dirty="0">
                <a:latin typeface="Calibri" panose="020F0502020204030204" pitchFamily="34" charset="0"/>
                <a:ea typeface="Times New Roman" panose="02020603050405020304" pitchFamily="18" charset="0"/>
                <a:cs typeface="Times New Roman" panose="02020603050405020304" pitchFamily="18" charset="0"/>
              </a:rPr>
              <a:t>d)uczniowie, którzy zamiast w gimnazjum będą kontynuowali edukację w ośmioletniej szkole podstawowej;</a:t>
            </a:r>
            <a:endParaRPr lang="pl-PL" sz="1050" dirty="0">
              <a:latin typeface="Times New Roman" panose="02020603050405020304" pitchFamily="18" charset="0"/>
              <a:ea typeface="Times New Roman" panose="02020603050405020304" pitchFamily="18" charset="0"/>
            </a:endParaRPr>
          </a:p>
          <a:p>
            <a:r>
              <a:rPr lang="pl-PL" sz="1000" dirty="0">
                <a:latin typeface="Calibri" panose="020F0502020204030204" pitchFamily="34" charset="0"/>
                <a:ea typeface="Times New Roman" panose="02020603050405020304" pitchFamily="18" charset="0"/>
                <a:cs typeface="Times New Roman" panose="02020603050405020304" pitchFamily="18" charset="0"/>
              </a:rPr>
              <a:t>e)nauczyciele w klasach VII-VIII szkół podstawowych, do których będą uczęszczali uczniowie, o których mowa w lit. d.</a:t>
            </a:r>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8</a:t>
            </a:fld>
            <a:endParaRPr lang="pl-PL" altLang="pl-PL"/>
          </a:p>
        </p:txBody>
      </p:sp>
      <p:sp>
        <p:nvSpPr>
          <p:cNvPr id="3" name="Rectangle 2"/>
          <p:cNvSpPr>
            <a:spLocks noChangeArrowheads="1"/>
          </p:cNvSpPr>
          <p:nvPr/>
        </p:nvSpPr>
        <p:spPr bwMode="auto">
          <a:xfrm>
            <a:off x="1691680" y="55800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7169"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6037262"/>
            <a:ext cx="5753100" cy="63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523433"/>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03041" y="1501850"/>
            <a:ext cx="8750206" cy="3667671"/>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a:p>
            <a:r>
              <a:rPr lang="pl-PL" sz="1400" dirty="0" smtClean="0">
                <a:latin typeface="Calibri" panose="020F0502020204030204" pitchFamily="34" charset="0"/>
              </a:rPr>
              <a:t>Przedmiotem </a:t>
            </a:r>
            <a:r>
              <a:rPr lang="pl-PL" sz="1400" dirty="0">
                <a:latin typeface="Calibri" panose="020F0502020204030204" pitchFamily="34" charset="0"/>
              </a:rPr>
              <a:t>konkursu są typy projektów określone dla poddziałania </a:t>
            </a:r>
            <a:r>
              <a:rPr lang="pl-PL" sz="1400" dirty="0" smtClean="0">
                <a:latin typeface="Calibri" panose="020F0502020204030204" pitchFamily="34" charset="0"/>
              </a:rPr>
              <a:t>9.1.1 </a:t>
            </a:r>
            <a:r>
              <a:rPr lang="pl-PL" sz="1400" i="1" dirty="0">
                <a:latin typeface="Calibri" panose="020F0502020204030204" pitchFamily="34" charset="0"/>
              </a:rPr>
              <a:t>Wsparcie kształcenia </a:t>
            </a:r>
            <a:r>
              <a:rPr lang="pl-PL" sz="1400" i="1" dirty="0" smtClean="0">
                <a:latin typeface="Calibri" panose="020F0502020204030204" pitchFamily="34" charset="0"/>
              </a:rPr>
              <a:t>ogólnego</a:t>
            </a:r>
            <a:r>
              <a:rPr lang="pl-PL" sz="1400" dirty="0" smtClean="0">
                <a:latin typeface="Calibri" panose="020F0502020204030204" pitchFamily="34" charset="0"/>
              </a:rPr>
              <a:t> </a:t>
            </a:r>
            <a:r>
              <a:rPr lang="pl-PL" sz="1400" dirty="0">
                <a:latin typeface="Calibri" panose="020F0502020204030204" pitchFamily="34" charset="0"/>
              </a:rPr>
              <a:t>w ramach Osi priorytetowej IX </a:t>
            </a:r>
            <a:r>
              <a:rPr lang="pl-PL" sz="1400" i="1" dirty="0">
                <a:latin typeface="Calibri" panose="020F0502020204030204" pitchFamily="34" charset="0"/>
              </a:rPr>
              <a:t>Wysoka jakość edukacji</a:t>
            </a:r>
            <a:r>
              <a:rPr lang="pl-PL" sz="1400" dirty="0">
                <a:latin typeface="Calibri" panose="020F0502020204030204" pitchFamily="34" charset="0"/>
              </a:rPr>
              <a:t> RPO WO 2014-2020</a:t>
            </a:r>
            <a:r>
              <a:rPr lang="pl-PL" sz="1400" dirty="0" smtClean="0">
                <a:latin typeface="Calibri" panose="020F0502020204030204" pitchFamily="34" charset="0"/>
              </a:rPr>
              <a:t>:</a:t>
            </a:r>
          </a:p>
          <a:p>
            <a:endParaRPr lang="pl-PL" sz="1400" dirty="0" smtClean="0">
              <a:latin typeface="Calibri" panose="020F0502020204030204" pitchFamily="34" charset="0"/>
            </a:endParaRPr>
          </a:p>
          <a:p>
            <a:pPr marL="342900" lvl="0" indent="-342900">
              <a:buFont typeface="+mj-lt"/>
              <a:buAutoNum type="arabicPeriod"/>
            </a:pPr>
            <a:r>
              <a:rPr lang="pl-PL" sz="1400" dirty="0" smtClean="0">
                <a:latin typeface="Calibri" panose="020F0502020204030204" pitchFamily="34" charset="0"/>
              </a:rPr>
              <a:t>Kształcenie </a:t>
            </a:r>
            <a:r>
              <a:rPr lang="pl-PL" sz="1400" dirty="0">
                <a:latin typeface="Calibri" panose="020F0502020204030204" pitchFamily="34" charset="0"/>
              </a:rPr>
              <a:t>umiejętności uniwersalnych oraz kompetencji kluczowych poprzez:</a:t>
            </a:r>
          </a:p>
          <a:p>
            <a:pPr marL="342900" lvl="0" indent="-342900" algn="just">
              <a:spcBef>
                <a:spcPts val="200"/>
              </a:spcBef>
              <a:spcAft>
                <a:spcPts val="200"/>
              </a:spcAft>
              <a:buAutoNum type="alphaLcParenR"/>
            </a:pPr>
            <a:r>
              <a:rPr lang="pl-PL" sz="1400" dirty="0" smtClean="0">
                <a:latin typeface="Calibri" panose="020F0502020204030204" pitchFamily="34" charset="0"/>
                <a:cs typeface="Arial" panose="020B0604020202020204" pitchFamily="34" charset="0"/>
              </a:rPr>
              <a:t>doskonalenie </a:t>
            </a:r>
            <a:r>
              <a:rPr lang="pl-PL" sz="1400" dirty="0">
                <a:latin typeface="Calibri" panose="020F0502020204030204" pitchFamily="34" charset="0"/>
                <a:cs typeface="Arial" panose="020B0604020202020204" pitchFamily="34" charset="0"/>
              </a:rPr>
              <a:t>umiejętności, kompetencji lub kwalifikacji nauczycieli w zakresie stosowania metod oraz form organizacyjnych sprzyjających kształtowaniu i rozwijaniu u uczniów, wychowanków lub słuchaczy kompetencji kluczowych oraz umiejętności uniwersalnych niezbędnych na rynku pracy</a:t>
            </a:r>
            <a:r>
              <a:rPr lang="pl-PL" sz="1400" dirty="0" smtClean="0">
                <a:latin typeface="Calibri" panose="020F0502020204030204" pitchFamily="34" charset="0"/>
                <a:cs typeface="Arial" panose="020B0604020202020204" pitchFamily="34" charset="0"/>
              </a:rPr>
              <a:t>,</a:t>
            </a:r>
          </a:p>
          <a:p>
            <a:pPr marL="342900" lvl="0" indent="-342900" algn="just">
              <a:spcBef>
                <a:spcPts val="200"/>
              </a:spcBef>
              <a:spcAft>
                <a:spcPts val="200"/>
              </a:spcAft>
              <a:buAutoNum type="alphaLcParenR"/>
            </a:pPr>
            <a:r>
              <a:rPr lang="pl-PL" sz="1400" dirty="0">
                <a:latin typeface="+mn-lt"/>
              </a:rPr>
              <a:t>kształtowanie i rozwijanie u uczniów, wychowanków lub słuchaczy kompetencji kluczowych oraz umiejętności uniwersalnych niezbędnych na rynku </a:t>
            </a:r>
            <a:r>
              <a:rPr lang="pl-PL" sz="1400" dirty="0" smtClean="0">
                <a:latin typeface="+mn-lt"/>
              </a:rPr>
              <a:t>pracy</a:t>
            </a:r>
            <a:r>
              <a:rPr lang="pl-PL" sz="1400" b="1" baseline="30000" dirty="0" smtClean="0">
                <a:solidFill>
                  <a:prstClr val="black"/>
                </a:solidFill>
                <a:latin typeface="Calibri"/>
                <a:ea typeface="Times New Roman" panose="02020603050405020304" pitchFamily="18" charset="0"/>
              </a:rPr>
              <a:t>3</a:t>
            </a:r>
            <a:endParaRPr lang="pl-PL" sz="1400" dirty="0">
              <a:latin typeface="+mn-lt"/>
            </a:endParaRPr>
          </a:p>
          <a:p>
            <a:pPr marL="269875" indent="-269875"/>
            <a:endParaRPr lang="pl-PL" sz="1100" dirty="0" smtClean="0">
              <a:latin typeface="Calibri" panose="020F0502020204030204" pitchFamily="34" charset="0"/>
            </a:endParaRPr>
          </a:p>
          <a:p>
            <a:pPr marL="269875" indent="-269875"/>
            <a:endParaRPr lang="pl-PL" sz="1100" dirty="0">
              <a:latin typeface="Calibri" panose="020F0502020204030204" pitchFamily="34" charset="0"/>
            </a:endParaRPr>
          </a:p>
          <a:p>
            <a:pPr algn="just"/>
            <a:endParaRPr lang="pl-PL" altLang="pl-PL" sz="1100" dirty="0" smtClean="0">
              <a:latin typeface="Calibri" panose="020F0502020204030204" pitchFamily="34" charset="0"/>
              <a:cs typeface="Times New Roman" pitchFamily="18" charset="0"/>
            </a:endParaRPr>
          </a:p>
          <a:p>
            <a:pPr algn="just"/>
            <a:r>
              <a:rPr lang="pl-PL" sz="1400" baseline="30000" dirty="0" smtClean="0">
                <a:solidFill>
                  <a:prstClr val="black"/>
                </a:solidFill>
                <a:latin typeface="Calibri"/>
                <a:ea typeface="Times New Roman" panose="02020603050405020304" pitchFamily="18" charset="0"/>
              </a:rPr>
              <a:t>3 Jako </a:t>
            </a:r>
            <a:r>
              <a:rPr lang="pl-PL" sz="1400" baseline="30000" dirty="0">
                <a:solidFill>
                  <a:prstClr val="black"/>
                </a:solidFill>
                <a:latin typeface="Calibri"/>
                <a:ea typeface="Times New Roman" panose="02020603050405020304" pitchFamily="18" charset="0"/>
              </a:rPr>
              <a:t>kompetencje kluczowe i umiejętności uniwersalne niezbędne na rynku pracy należy rozumieć umiejętności matematyczno-przyrodnicze, umiejętności posługiwania się językami obcymi (w tym język polski dla cudzoziemców i osób powracających do Polski i ich rodzin), TIK, umiejętności rozumienia (ang. </a:t>
            </a:r>
            <a:r>
              <a:rPr lang="pl-PL" sz="1400" baseline="30000" dirty="0" err="1">
                <a:solidFill>
                  <a:prstClr val="black"/>
                </a:solidFill>
                <a:latin typeface="Calibri"/>
                <a:ea typeface="Times New Roman" panose="02020603050405020304" pitchFamily="18" charset="0"/>
              </a:rPr>
              <a:t>literacy</a:t>
            </a:r>
            <a:r>
              <a:rPr lang="pl-PL" sz="1400" baseline="30000" dirty="0">
                <a:solidFill>
                  <a:prstClr val="black"/>
                </a:solidFill>
                <a:latin typeface="Calibri"/>
                <a:ea typeface="Times New Roman" panose="02020603050405020304" pitchFamily="18" charset="0"/>
              </a:rPr>
              <a:t>), kreatywność, innowacyjność, przedsiębiorczość, krytyczne myślenie, rozwiązywanie problemów, umiejętność uczenia się, umiejętność pracy zespołowej w kontekście środowiska pracy.</a:t>
            </a:r>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a:xfrm>
            <a:off x="2555776" y="6204903"/>
            <a:ext cx="2133600" cy="365125"/>
          </a:xfrm>
        </p:spPr>
        <p:txBody>
          <a:bodyPr/>
          <a:lstStyle/>
          <a:p>
            <a:fld id="{E7DF194F-FC7D-43B2-A93E-2F6BC4B6766C}" type="slidenum">
              <a:rPr lang="pl-PL" altLang="pl-PL" smtClean="0"/>
              <a:pPr/>
              <a:t>9</a:t>
            </a:fld>
            <a:endParaRPr lang="pl-PL" altLang="pl-PL" dirty="0"/>
          </a:p>
        </p:txBody>
      </p:sp>
      <p:pic>
        <p:nvPicPr>
          <p:cNvPr id="7" name="Obraz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5517232"/>
            <a:ext cx="5753100" cy="6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0076565"/>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11195</TotalTime>
  <Words>4792</Words>
  <Application>Microsoft Office PowerPoint</Application>
  <PresentationFormat>Pokaz na ekranie (4:3)</PresentationFormat>
  <Paragraphs>1206</Paragraphs>
  <Slides>67</Slides>
  <Notes>2</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67</vt:i4>
      </vt:variant>
    </vt:vector>
  </HeadingPairs>
  <TitlesOfParts>
    <vt:vector size="75" baseType="lpstr">
      <vt:lpstr>SimSun</vt:lpstr>
      <vt:lpstr>Arial</vt:lpstr>
      <vt:lpstr>Calibri</vt:lpstr>
      <vt:lpstr>Times New Roman</vt:lpstr>
      <vt:lpstr>TimesNewRoman</vt:lpstr>
      <vt:lpstr>Wingdings</vt:lpstr>
      <vt:lpstr>Motyw pakietu Office</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WUP OPOLE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m.swiecicka</dc:creator>
  <cp:lastModifiedBy>i.krupa</cp:lastModifiedBy>
  <cp:revision>1130</cp:revision>
  <cp:lastPrinted>2018-03-12T10:11:24Z</cp:lastPrinted>
  <dcterms:created xsi:type="dcterms:W3CDTF">2013-10-01T06:15:47Z</dcterms:created>
  <dcterms:modified xsi:type="dcterms:W3CDTF">2018-04-11T07:42:52Z</dcterms:modified>
</cp:coreProperties>
</file>