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48" r:id="rId1"/>
    <p:sldMasterId id="2147483660" r:id="rId2"/>
  </p:sldMasterIdLst>
  <p:notesMasterIdLst>
    <p:notesMasterId r:id="rId77"/>
  </p:notesMasterIdLst>
  <p:handoutMasterIdLst>
    <p:handoutMasterId r:id="rId78"/>
  </p:handoutMasterIdLst>
  <p:sldIdLst>
    <p:sldId id="424" r:id="rId3"/>
    <p:sldId id="439" r:id="rId4"/>
    <p:sldId id="574" r:id="rId5"/>
    <p:sldId id="606" r:id="rId6"/>
    <p:sldId id="646" r:id="rId7"/>
    <p:sldId id="647" r:id="rId8"/>
    <p:sldId id="607" r:id="rId9"/>
    <p:sldId id="662" r:id="rId10"/>
    <p:sldId id="664" r:id="rId11"/>
    <p:sldId id="665" r:id="rId12"/>
    <p:sldId id="612" r:id="rId13"/>
    <p:sldId id="648" r:id="rId14"/>
    <p:sldId id="666" r:id="rId15"/>
    <p:sldId id="661" r:id="rId16"/>
    <p:sldId id="667" r:id="rId17"/>
    <p:sldId id="668" r:id="rId18"/>
    <p:sldId id="669" r:id="rId19"/>
    <p:sldId id="620" r:id="rId20"/>
    <p:sldId id="621" r:id="rId21"/>
    <p:sldId id="622" r:id="rId22"/>
    <p:sldId id="623" r:id="rId23"/>
    <p:sldId id="624" r:id="rId24"/>
    <p:sldId id="625" r:id="rId25"/>
    <p:sldId id="626" r:id="rId26"/>
    <p:sldId id="627" r:id="rId27"/>
    <p:sldId id="663" r:id="rId28"/>
    <p:sldId id="670" r:id="rId29"/>
    <p:sldId id="671" r:id="rId30"/>
    <p:sldId id="672" r:id="rId31"/>
    <p:sldId id="673" r:id="rId32"/>
    <p:sldId id="674" r:id="rId33"/>
    <p:sldId id="631" r:id="rId34"/>
    <p:sldId id="547" r:id="rId35"/>
    <p:sldId id="632" r:id="rId36"/>
    <p:sldId id="575" r:id="rId37"/>
    <p:sldId id="594" r:id="rId38"/>
    <p:sldId id="551" r:id="rId39"/>
    <p:sldId id="678" r:id="rId40"/>
    <p:sldId id="596" r:id="rId41"/>
    <p:sldId id="597" r:id="rId42"/>
    <p:sldId id="598" r:id="rId43"/>
    <p:sldId id="555" r:id="rId44"/>
    <p:sldId id="599" r:id="rId45"/>
    <p:sldId id="603" r:id="rId46"/>
    <p:sldId id="560" r:id="rId47"/>
    <p:sldId id="585" r:id="rId48"/>
    <p:sldId id="561" r:id="rId49"/>
    <p:sldId id="563" r:id="rId50"/>
    <p:sldId id="564" r:id="rId51"/>
    <p:sldId id="633" r:id="rId52"/>
    <p:sldId id="675" r:id="rId53"/>
    <p:sldId id="644" r:id="rId54"/>
    <p:sldId id="566" r:id="rId55"/>
    <p:sldId id="470" r:id="rId56"/>
    <p:sldId id="471" r:id="rId57"/>
    <p:sldId id="475" r:id="rId58"/>
    <p:sldId id="476" r:id="rId59"/>
    <p:sldId id="479" r:id="rId60"/>
    <p:sldId id="498" r:id="rId61"/>
    <p:sldId id="573" r:id="rId62"/>
    <p:sldId id="537" r:id="rId63"/>
    <p:sldId id="567" r:id="rId64"/>
    <p:sldId id="676" r:id="rId65"/>
    <p:sldId id="568" r:id="rId66"/>
    <p:sldId id="569" r:id="rId67"/>
    <p:sldId id="577" r:id="rId68"/>
    <p:sldId id="570" r:id="rId69"/>
    <p:sldId id="571" r:id="rId70"/>
    <p:sldId id="572" r:id="rId71"/>
    <p:sldId id="490" r:id="rId72"/>
    <p:sldId id="677" r:id="rId73"/>
    <p:sldId id="491" r:id="rId74"/>
    <p:sldId id="578" r:id="rId75"/>
    <p:sldId id="542" r:id="rId76"/>
  </p:sldIdLst>
  <p:sldSz cx="9144000" cy="6858000" type="screen4x3"/>
  <p:notesSz cx="6797675" cy="9926638"/>
  <p:defaultTextStyle>
    <a:defPPr>
      <a:defRPr lang="pl-PL"/>
    </a:defPPr>
    <a:lvl1pPr algn="l" rtl="0" eaLnBrk="0" fontAlgn="base" hangingPunct="0">
      <a:spcBef>
        <a:spcPct val="0"/>
      </a:spcBef>
      <a:spcAft>
        <a:spcPct val="0"/>
      </a:spcAft>
      <a:defRPr kern="1200">
        <a:solidFill>
          <a:schemeClr val="tx1"/>
        </a:solidFill>
        <a:latin typeface="Arial" pitchFamily="34" charset="0"/>
        <a:ea typeface="+mn-ea"/>
        <a:cs typeface="+mn-cs"/>
      </a:defRPr>
    </a:lvl1pPr>
    <a:lvl2pPr marL="457200" algn="l" rtl="0" eaLnBrk="0" fontAlgn="base" hangingPunct="0">
      <a:spcBef>
        <a:spcPct val="0"/>
      </a:spcBef>
      <a:spcAft>
        <a:spcPct val="0"/>
      </a:spcAft>
      <a:defRPr kern="1200">
        <a:solidFill>
          <a:schemeClr val="tx1"/>
        </a:solidFill>
        <a:latin typeface="Arial" pitchFamily="34" charset="0"/>
        <a:ea typeface="+mn-ea"/>
        <a:cs typeface="+mn-cs"/>
      </a:defRPr>
    </a:lvl2pPr>
    <a:lvl3pPr marL="914400" algn="l" rtl="0" eaLnBrk="0" fontAlgn="base" hangingPunct="0">
      <a:spcBef>
        <a:spcPct val="0"/>
      </a:spcBef>
      <a:spcAft>
        <a:spcPct val="0"/>
      </a:spcAft>
      <a:defRPr kern="1200">
        <a:solidFill>
          <a:schemeClr val="tx1"/>
        </a:solidFill>
        <a:latin typeface="Arial"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itchFamily="34" charset="0"/>
        <a:ea typeface="+mn-ea"/>
        <a:cs typeface="+mn-cs"/>
      </a:defRPr>
    </a:lvl5pPr>
    <a:lvl6pPr marL="2286000" algn="l" defTabSz="914400" rtl="0" eaLnBrk="1" latinLnBrk="0" hangingPunct="1">
      <a:defRPr kern="1200">
        <a:solidFill>
          <a:schemeClr val="tx1"/>
        </a:solidFill>
        <a:latin typeface="Arial" pitchFamily="34" charset="0"/>
        <a:ea typeface="+mn-ea"/>
        <a:cs typeface="+mn-cs"/>
      </a:defRPr>
    </a:lvl6pPr>
    <a:lvl7pPr marL="2743200" algn="l" defTabSz="914400" rtl="0" eaLnBrk="1" latinLnBrk="0" hangingPunct="1">
      <a:defRPr kern="1200">
        <a:solidFill>
          <a:schemeClr val="tx1"/>
        </a:solidFill>
        <a:latin typeface="Arial" pitchFamily="34" charset="0"/>
        <a:ea typeface="+mn-ea"/>
        <a:cs typeface="+mn-cs"/>
      </a:defRPr>
    </a:lvl7pPr>
    <a:lvl8pPr marL="3200400" algn="l" defTabSz="914400" rtl="0" eaLnBrk="1" latinLnBrk="0" hangingPunct="1">
      <a:defRPr kern="1200">
        <a:solidFill>
          <a:schemeClr val="tx1"/>
        </a:solidFill>
        <a:latin typeface="Arial" pitchFamily="34" charset="0"/>
        <a:ea typeface="+mn-ea"/>
        <a:cs typeface="+mn-cs"/>
      </a:defRPr>
    </a:lvl8pPr>
    <a:lvl9pPr marL="3657600" algn="l" defTabSz="914400" rtl="0" eaLnBrk="1" latinLnBrk="0" hangingPunct="1">
      <a:defRPr kern="1200">
        <a:solidFill>
          <a:schemeClr val="tx1"/>
        </a:solidFill>
        <a:latin typeface="Arial"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26">
          <p15:clr>
            <a:srgbClr val="A4A3A4"/>
          </p15:clr>
        </p15:guide>
        <p15:guide id="2" pos="214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a.rawska" initials="a" lastIdx="28" clrIdx="0"/>
  <p:cmAuthor id="1" name="G. Syska" initials="GS" lastIdx="17" clrIdx="1"/>
  <p:cmAuthor id="2" name="a.bednarek" initials="a" lastIdx="9" clrIdx="2"/>
  <p:cmAuthor id="3" name="K. Hemon" initials="KH" lastIdx="3" clrIdx="3">
    <p:extLst/>
  </p:cmAuthor>
  <p:cmAuthor id="4" name="E. Wesoła" initials="EW" lastIdx="13" clrIdx="4">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B89C1"/>
    <a:srgbClr val="CEEC70"/>
    <a:srgbClr val="B1C7E1"/>
    <a:srgbClr val="618DC3"/>
    <a:srgbClr val="779DCB"/>
    <a:srgbClr val="FFFFFF"/>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 pośredni 2 — Ak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245" autoAdjust="0"/>
    <p:restoredTop sz="94669" autoAdjust="0"/>
  </p:normalViewPr>
  <p:slideViewPr>
    <p:cSldViewPr>
      <p:cViewPr varScale="1">
        <p:scale>
          <a:sx n="101" d="100"/>
          <a:sy n="101" d="100"/>
        </p:scale>
        <p:origin x="72" y="102"/>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10650"/>
    </p:cViewPr>
  </p:sorterViewPr>
  <p:notesViewPr>
    <p:cSldViewPr>
      <p:cViewPr varScale="1">
        <p:scale>
          <a:sx n="76" d="100"/>
          <a:sy n="76" d="100"/>
        </p:scale>
        <p:origin x="-2166" y="-84"/>
      </p:cViewPr>
      <p:guideLst>
        <p:guide orient="horz" pos="3126"/>
        <p:guide pos="2141"/>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slide" Target="slides/slide45.xml"/><Relationship Id="rId50" Type="http://schemas.openxmlformats.org/officeDocument/2006/relationships/slide" Target="slides/slide48.xml"/><Relationship Id="rId55" Type="http://schemas.openxmlformats.org/officeDocument/2006/relationships/slide" Target="slides/slide53.xml"/><Relationship Id="rId63" Type="http://schemas.openxmlformats.org/officeDocument/2006/relationships/slide" Target="slides/slide61.xml"/><Relationship Id="rId68" Type="http://schemas.openxmlformats.org/officeDocument/2006/relationships/slide" Target="slides/slide66.xml"/><Relationship Id="rId76" Type="http://schemas.openxmlformats.org/officeDocument/2006/relationships/slide" Target="slides/slide74.xml"/><Relationship Id="rId7" Type="http://schemas.openxmlformats.org/officeDocument/2006/relationships/slide" Target="slides/slide5.xml"/><Relationship Id="rId71" Type="http://schemas.openxmlformats.org/officeDocument/2006/relationships/slide" Target="slides/slide69.xml"/><Relationship Id="rId2" Type="http://schemas.openxmlformats.org/officeDocument/2006/relationships/slideMaster" Target="slideMasters/slideMaster2.xml"/><Relationship Id="rId16" Type="http://schemas.openxmlformats.org/officeDocument/2006/relationships/slide" Target="slides/slide14.xml"/><Relationship Id="rId29" Type="http://schemas.openxmlformats.org/officeDocument/2006/relationships/slide" Target="slides/slide27.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3" Type="http://schemas.openxmlformats.org/officeDocument/2006/relationships/slide" Target="slides/slide51.xml"/><Relationship Id="rId58" Type="http://schemas.openxmlformats.org/officeDocument/2006/relationships/slide" Target="slides/slide56.xml"/><Relationship Id="rId66" Type="http://schemas.openxmlformats.org/officeDocument/2006/relationships/slide" Target="slides/slide64.xml"/><Relationship Id="rId74" Type="http://schemas.openxmlformats.org/officeDocument/2006/relationships/slide" Target="slides/slide72.xml"/><Relationship Id="rId79" Type="http://schemas.openxmlformats.org/officeDocument/2006/relationships/commentAuthors" Target="commentAuthors.xml"/><Relationship Id="rId5" Type="http://schemas.openxmlformats.org/officeDocument/2006/relationships/slide" Target="slides/slide3.xml"/><Relationship Id="rId61" Type="http://schemas.openxmlformats.org/officeDocument/2006/relationships/slide" Target="slides/slide59.xml"/><Relationship Id="rId82"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slide" Target="slides/slide50.xml"/><Relationship Id="rId60" Type="http://schemas.openxmlformats.org/officeDocument/2006/relationships/slide" Target="slides/slide58.xml"/><Relationship Id="rId65" Type="http://schemas.openxmlformats.org/officeDocument/2006/relationships/slide" Target="slides/slide63.xml"/><Relationship Id="rId73" Type="http://schemas.openxmlformats.org/officeDocument/2006/relationships/slide" Target="slides/slide71.xml"/><Relationship Id="rId78" Type="http://schemas.openxmlformats.org/officeDocument/2006/relationships/handoutMaster" Target="handoutMasters/handoutMaster1.xml"/><Relationship Id="rId81"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slide" Target="slides/slide46.xml"/><Relationship Id="rId56" Type="http://schemas.openxmlformats.org/officeDocument/2006/relationships/slide" Target="slides/slide54.xml"/><Relationship Id="rId64" Type="http://schemas.openxmlformats.org/officeDocument/2006/relationships/slide" Target="slides/slide62.xml"/><Relationship Id="rId69" Type="http://schemas.openxmlformats.org/officeDocument/2006/relationships/slide" Target="slides/slide67.xml"/><Relationship Id="rId77" Type="http://schemas.openxmlformats.org/officeDocument/2006/relationships/notesMaster" Target="notesMasters/notesMaster1.xml"/><Relationship Id="rId8" Type="http://schemas.openxmlformats.org/officeDocument/2006/relationships/slide" Target="slides/slide6.xml"/><Relationship Id="rId51" Type="http://schemas.openxmlformats.org/officeDocument/2006/relationships/slide" Target="slides/slide49.xml"/><Relationship Id="rId72" Type="http://schemas.openxmlformats.org/officeDocument/2006/relationships/slide" Target="slides/slide70.xml"/><Relationship Id="rId80" Type="http://schemas.openxmlformats.org/officeDocument/2006/relationships/presProps" Target="presProps.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59" Type="http://schemas.openxmlformats.org/officeDocument/2006/relationships/slide" Target="slides/slide57.xml"/><Relationship Id="rId67" Type="http://schemas.openxmlformats.org/officeDocument/2006/relationships/slide" Target="slides/slide65.xml"/><Relationship Id="rId20" Type="http://schemas.openxmlformats.org/officeDocument/2006/relationships/slide" Target="slides/slide18.xml"/><Relationship Id="rId41" Type="http://schemas.openxmlformats.org/officeDocument/2006/relationships/slide" Target="slides/slide39.xml"/><Relationship Id="rId54" Type="http://schemas.openxmlformats.org/officeDocument/2006/relationships/slide" Target="slides/slide52.xml"/><Relationship Id="rId62" Type="http://schemas.openxmlformats.org/officeDocument/2006/relationships/slide" Target="slides/slide60.xml"/><Relationship Id="rId70" Type="http://schemas.openxmlformats.org/officeDocument/2006/relationships/slide" Target="slides/slide68.xml"/><Relationship Id="rId75" Type="http://schemas.openxmlformats.org/officeDocument/2006/relationships/slide" Target="slides/slide73.xml"/><Relationship Id="rId83"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 Id="rId57" Type="http://schemas.openxmlformats.org/officeDocument/2006/relationships/slide" Target="slides/slide55.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0" y="0"/>
            <a:ext cx="2946400" cy="496888"/>
          </a:xfrm>
          <a:prstGeom prst="rect">
            <a:avLst/>
          </a:prstGeom>
        </p:spPr>
        <p:txBody>
          <a:bodyPr vert="horz" lIns="91440" tIns="45720" rIns="91440" bIns="45720" rtlCol="0"/>
          <a:lstStyle>
            <a:lvl1pPr algn="l" eaLnBrk="1" hangingPunct="1">
              <a:defRPr sz="1200">
                <a:latin typeface="Arial" charset="0"/>
              </a:defRPr>
            </a:lvl1pPr>
          </a:lstStyle>
          <a:p>
            <a:pPr>
              <a:defRPr/>
            </a:pPr>
            <a:endParaRPr lang="pl-PL"/>
          </a:p>
        </p:txBody>
      </p:sp>
      <p:sp>
        <p:nvSpPr>
          <p:cNvPr id="3" name="Symbol zastępczy daty 2"/>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eaLnBrk="1" hangingPunct="1">
              <a:defRPr sz="1200">
                <a:latin typeface="Arial" charset="0"/>
              </a:defRPr>
            </a:lvl1pPr>
          </a:lstStyle>
          <a:p>
            <a:pPr>
              <a:defRPr/>
            </a:pPr>
            <a:fld id="{4B4ECEE1-C649-49FB-939C-700FA6C5EDA8}" type="datetimeFigureOut">
              <a:rPr lang="pl-PL"/>
              <a:pPr>
                <a:defRPr/>
              </a:pPr>
              <a:t>02.07.2018</a:t>
            </a:fld>
            <a:endParaRPr lang="pl-PL" dirty="0"/>
          </a:p>
        </p:txBody>
      </p:sp>
      <p:sp>
        <p:nvSpPr>
          <p:cNvPr id="4" name="Symbol zastępczy stopki 3"/>
          <p:cNvSpPr>
            <a:spLocks noGrp="1"/>
          </p:cNvSpPr>
          <p:nvPr>
            <p:ph type="ftr" sz="quarter" idx="2"/>
          </p:nvPr>
        </p:nvSpPr>
        <p:spPr>
          <a:xfrm>
            <a:off x="0" y="9428163"/>
            <a:ext cx="2946400" cy="496887"/>
          </a:xfrm>
          <a:prstGeom prst="rect">
            <a:avLst/>
          </a:prstGeom>
        </p:spPr>
        <p:txBody>
          <a:bodyPr vert="horz" lIns="91440" tIns="45720" rIns="91440" bIns="45720" rtlCol="0" anchor="b"/>
          <a:lstStyle>
            <a:lvl1pPr algn="l" eaLnBrk="1" hangingPunct="1">
              <a:defRPr sz="1200">
                <a:latin typeface="Arial" charset="0"/>
              </a:defRPr>
            </a:lvl1pPr>
          </a:lstStyle>
          <a:p>
            <a:pPr>
              <a:defRPr/>
            </a:pPr>
            <a:endParaRPr lang="pl-PL"/>
          </a:p>
        </p:txBody>
      </p:sp>
      <p:sp>
        <p:nvSpPr>
          <p:cNvPr id="5" name="Symbol zastępczy numeru slajdu 4"/>
          <p:cNvSpPr>
            <a:spLocks noGrp="1"/>
          </p:cNvSpPr>
          <p:nvPr>
            <p:ph type="sldNum" sz="quarter" idx="3"/>
          </p:nvPr>
        </p:nvSpPr>
        <p:spPr>
          <a:xfrm>
            <a:off x="3849688" y="9428163"/>
            <a:ext cx="2946400" cy="496887"/>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vl1pPr>
          </a:lstStyle>
          <a:p>
            <a:fld id="{A13F88AD-AFC0-4AC6-A29D-E34610CBCB0C}" type="slidenum">
              <a:rPr lang="pl-PL" altLang="pl-PL"/>
              <a:pPr/>
              <a:t>‹#›</a:t>
            </a:fld>
            <a:endParaRPr lang="pl-PL" altLang="pl-PL"/>
          </a:p>
        </p:txBody>
      </p:sp>
    </p:spTree>
    <p:extLst>
      <p:ext uri="{BB962C8B-B14F-4D97-AF65-F5344CB8AC3E}">
        <p14:creationId xmlns:p14="http://schemas.microsoft.com/office/powerpoint/2010/main" val="425705324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0" y="0"/>
            <a:ext cx="2946400" cy="496888"/>
          </a:xfrm>
          <a:prstGeom prst="rect">
            <a:avLst/>
          </a:prstGeom>
        </p:spPr>
        <p:txBody>
          <a:bodyPr vert="horz" lIns="91440" tIns="45720" rIns="91440" bIns="45720" rtlCol="0"/>
          <a:lstStyle>
            <a:lvl1pPr algn="l" eaLnBrk="1" hangingPunct="1">
              <a:defRPr sz="1200">
                <a:latin typeface="Arial" charset="0"/>
              </a:defRPr>
            </a:lvl1pPr>
          </a:lstStyle>
          <a:p>
            <a:pPr>
              <a:defRPr/>
            </a:pPr>
            <a:endParaRPr lang="pl-PL"/>
          </a:p>
        </p:txBody>
      </p:sp>
      <p:sp>
        <p:nvSpPr>
          <p:cNvPr id="3" name="Symbol zastępczy daty 2"/>
          <p:cNvSpPr>
            <a:spLocks noGrp="1"/>
          </p:cNvSpPr>
          <p:nvPr>
            <p:ph type="dt" idx="1"/>
          </p:nvPr>
        </p:nvSpPr>
        <p:spPr>
          <a:xfrm>
            <a:off x="3849688" y="0"/>
            <a:ext cx="2946400" cy="496888"/>
          </a:xfrm>
          <a:prstGeom prst="rect">
            <a:avLst/>
          </a:prstGeom>
        </p:spPr>
        <p:txBody>
          <a:bodyPr vert="horz" lIns="91440" tIns="45720" rIns="91440" bIns="45720" rtlCol="0"/>
          <a:lstStyle>
            <a:lvl1pPr algn="r" eaLnBrk="1" hangingPunct="1">
              <a:defRPr sz="1200">
                <a:latin typeface="Arial" charset="0"/>
              </a:defRPr>
            </a:lvl1pPr>
          </a:lstStyle>
          <a:p>
            <a:pPr>
              <a:defRPr/>
            </a:pPr>
            <a:fld id="{1B6A718A-DA2F-4202-A9DA-C46AAF4B8A32}" type="datetimeFigureOut">
              <a:rPr lang="pl-PL"/>
              <a:pPr>
                <a:defRPr/>
              </a:pPr>
              <a:t>02.07.2018</a:t>
            </a:fld>
            <a:endParaRPr lang="pl-PL" dirty="0"/>
          </a:p>
        </p:txBody>
      </p:sp>
      <p:sp>
        <p:nvSpPr>
          <p:cNvPr id="4" name="Symbol zastępczy obrazu slajdu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pPr lvl="0"/>
            <a:endParaRPr lang="pl-PL" noProof="0" dirty="0" smtClean="0"/>
          </a:p>
        </p:txBody>
      </p:sp>
      <p:sp>
        <p:nvSpPr>
          <p:cNvPr id="5" name="Symbol zastępczy notatek 4"/>
          <p:cNvSpPr>
            <a:spLocks noGrp="1"/>
          </p:cNvSpPr>
          <p:nvPr>
            <p:ph type="body" sz="quarter" idx="3"/>
          </p:nvPr>
        </p:nvSpPr>
        <p:spPr>
          <a:xfrm>
            <a:off x="679450" y="4714875"/>
            <a:ext cx="5438775" cy="4467225"/>
          </a:xfrm>
          <a:prstGeom prst="rect">
            <a:avLst/>
          </a:prstGeom>
        </p:spPr>
        <p:txBody>
          <a:bodyPr vert="horz" lIns="91440" tIns="45720" rIns="91440" bIns="45720" rtlCol="0"/>
          <a:lstStyle/>
          <a:p>
            <a:pPr lvl="0"/>
            <a:r>
              <a:rPr lang="pl-PL" noProof="0" smtClean="0"/>
              <a:t>Kliknij, aby edytować style wzorca tekstu</a:t>
            </a:r>
          </a:p>
          <a:p>
            <a:pPr lvl="1"/>
            <a:r>
              <a:rPr lang="pl-PL" noProof="0" smtClean="0"/>
              <a:t>Drugi poziom</a:t>
            </a:r>
          </a:p>
          <a:p>
            <a:pPr lvl="2"/>
            <a:r>
              <a:rPr lang="pl-PL" noProof="0" smtClean="0"/>
              <a:t>Trzeci poziom</a:t>
            </a:r>
          </a:p>
          <a:p>
            <a:pPr lvl="3"/>
            <a:r>
              <a:rPr lang="pl-PL" noProof="0" smtClean="0"/>
              <a:t>Czwarty poziom</a:t>
            </a:r>
          </a:p>
          <a:p>
            <a:pPr lvl="4"/>
            <a:r>
              <a:rPr lang="pl-PL" noProof="0" smtClean="0"/>
              <a:t>Piąty poziom</a:t>
            </a:r>
          </a:p>
        </p:txBody>
      </p:sp>
      <p:sp>
        <p:nvSpPr>
          <p:cNvPr id="6" name="Symbol zastępczy stopki 5"/>
          <p:cNvSpPr>
            <a:spLocks noGrp="1"/>
          </p:cNvSpPr>
          <p:nvPr>
            <p:ph type="ftr" sz="quarter" idx="4"/>
          </p:nvPr>
        </p:nvSpPr>
        <p:spPr>
          <a:xfrm>
            <a:off x="0" y="9428163"/>
            <a:ext cx="2946400" cy="496887"/>
          </a:xfrm>
          <a:prstGeom prst="rect">
            <a:avLst/>
          </a:prstGeom>
        </p:spPr>
        <p:txBody>
          <a:bodyPr vert="horz" lIns="91440" tIns="45720" rIns="91440" bIns="45720" rtlCol="0" anchor="b"/>
          <a:lstStyle>
            <a:lvl1pPr algn="l" eaLnBrk="1" hangingPunct="1">
              <a:defRPr sz="1200">
                <a:latin typeface="Arial" charset="0"/>
              </a:defRPr>
            </a:lvl1pPr>
          </a:lstStyle>
          <a:p>
            <a:pPr>
              <a:defRPr/>
            </a:pPr>
            <a:endParaRPr lang="pl-PL"/>
          </a:p>
        </p:txBody>
      </p:sp>
      <p:sp>
        <p:nvSpPr>
          <p:cNvPr id="7" name="Symbol zastępczy numeru slajdu 6"/>
          <p:cNvSpPr>
            <a:spLocks noGrp="1"/>
          </p:cNvSpPr>
          <p:nvPr>
            <p:ph type="sldNum" sz="quarter" idx="5"/>
          </p:nvPr>
        </p:nvSpPr>
        <p:spPr>
          <a:xfrm>
            <a:off x="3849688" y="9428163"/>
            <a:ext cx="2946400" cy="496887"/>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vl1pPr>
          </a:lstStyle>
          <a:p>
            <a:fld id="{6F8586CD-F6B1-4BDC-AEDA-A27618093E73}" type="slidenum">
              <a:rPr lang="pl-PL" altLang="pl-PL"/>
              <a:pPr/>
              <a:t>‹#›</a:t>
            </a:fld>
            <a:endParaRPr lang="pl-PL" altLang="pl-PL"/>
          </a:p>
        </p:txBody>
      </p:sp>
    </p:spTree>
    <p:extLst>
      <p:ext uri="{BB962C8B-B14F-4D97-AF65-F5344CB8AC3E}">
        <p14:creationId xmlns:p14="http://schemas.microsoft.com/office/powerpoint/2010/main" val="305397785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6147" name="Symbol zastępczy notatek 2"/>
          <p:cNvSpPr>
            <a:spLocks noGrp="1"/>
          </p:cNvSpPr>
          <p:nvPr>
            <p:ph type="body" idx="1"/>
          </p:nvPr>
        </p:nvSpPr>
        <p:spPr bwMode="auto">
          <a:noFill/>
        </p:spPr>
        <p:txBody>
          <a:bodyPr wrap="square" numCol="1" anchor="t" anchorCtr="0" compatLnSpc="1">
            <a:prstTxWarp prst="textNoShape">
              <a:avLst/>
            </a:prstTxWarp>
          </a:bodyPr>
          <a:lstStyle/>
          <a:p>
            <a:endParaRPr lang="pl-PL" altLang="pl-PL" dirty="0" smtClean="0"/>
          </a:p>
        </p:txBody>
      </p:sp>
      <p:sp>
        <p:nvSpPr>
          <p:cNvPr id="6148" name="Symbol zastępczy numeru slajdu 3"/>
          <p:cNvSpPr>
            <a:spLocks noGrp="1"/>
          </p:cNvSpPr>
          <p:nvPr>
            <p:ph type="sldNum" sz="quarter" idx="5"/>
          </p:nvPr>
        </p:nvSpPr>
        <p:spPr bwMode="auto">
          <a:noFill/>
          <a:ln>
            <a:miter lim="800000"/>
            <a:headEnd/>
            <a:tailEnd/>
          </a:ln>
        </p:spPr>
        <p:txBody>
          <a:bodyPr/>
          <a:lstStyle/>
          <a:p>
            <a:fld id="{8DDEA96D-DA58-420F-BD00-37C6E962AFE1}" type="slidenum">
              <a:rPr lang="pl-PL" altLang="pl-PL"/>
              <a:pPr/>
              <a:t>1</a:t>
            </a:fld>
            <a:endParaRPr lang="pl-PL" altLang="pl-PL" dirty="0"/>
          </a:p>
        </p:txBody>
      </p:sp>
    </p:spTree>
    <p:extLst>
      <p:ext uri="{BB962C8B-B14F-4D97-AF65-F5344CB8AC3E}">
        <p14:creationId xmlns:p14="http://schemas.microsoft.com/office/powerpoint/2010/main" val="7026373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41987" name="Symbol zastępczy notatek 2"/>
          <p:cNvSpPr>
            <a:spLocks noGrp="1"/>
          </p:cNvSpPr>
          <p:nvPr>
            <p:ph type="body" idx="1"/>
          </p:nvPr>
        </p:nvSpPr>
        <p:spPr bwMode="auto">
          <a:noFill/>
        </p:spPr>
        <p:txBody>
          <a:bodyPr wrap="square" numCol="1" anchor="t" anchorCtr="0" compatLnSpc="1">
            <a:prstTxWarp prst="textNoShape">
              <a:avLst/>
            </a:prstTxWarp>
          </a:bodyPr>
          <a:lstStyle/>
          <a:p>
            <a:endParaRPr lang="pl-PL" altLang="pl-PL" smtClean="0"/>
          </a:p>
        </p:txBody>
      </p:sp>
      <p:sp>
        <p:nvSpPr>
          <p:cNvPr id="41988" name="Symbol zastępczy numeru slajdu 3"/>
          <p:cNvSpPr>
            <a:spLocks noGrp="1"/>
          </p:cNvSpPr>
          <p:nvPr>
            <p:ph type="sldNum" sz="quarter" idx="5"/>
          </p:nvPr>
        </p:nvSpPr>
        <p:spPr bwMode="auto">
          <a:noFill/>
          <a:ln>
            <a:miter lim="800000"/>
            <a:headEnd/>
            <a:tailEnd/>
          </a:ln>
        </p:spPr>
        <p:txBody>
          <a:bodyPr/>
          <a:lstStyle/>
          <a:p>
            <a:fld id="{444A9C37-8D5B-4EC4-A895-2C1FDB671AB8}" type="slidenum">
              <a:rPr lang="pl-PL" altLang="pl-PL"/>
              <a:pPr/>
              <a:t>57</a:t>
            </a:fld>
            <a:endParaRPr lang="pl-PL" altLang="pl-PL"/>
          </a:p>
        </p:txBody>
      </p:sp>
    </p:spTree>
    <p:extLst>
      <p:ext uri="{BB962C8B-B14F-4D97-AF65-F5344CB8AC3E}">
        <p14:creationId xmlns:p14="http://schemas.microsoft.com/office/powerpoint/2010/main" val="277841191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p:cNvSpPr>
            <a:spLocks noGrp="1"/>
          </p:cNvSpPr>
          <p:nvPr>
            <p:ph type="ctrTitle"/>
          </p:nvPr>
        </p:nvSpPr>
        <p:spPr>
          <a:xfrm>
            <a:off x="685800" y="2130425"/>
            <a:ext cx="7772400" cy="1470025"/>
          </a:xfrm>
        </p:spPr>
        <p:txBody>
          <a:bodyPr/>
          <a:lstStyle/>
          <a:p>
            <a:r>
              <a:rPr lang="pl-PL" smtClean="0"/>
              <a:t>Kliknij, aby edytować styl</a:t>
            </a:r>
            <a:endParaRPr lang="pl-PL"/>
          </a:p>
        </p:txBody>
      </p:sp>
      <p:sp>
        <p:nvSpPr>
          <p:cNvPr id="3" name="Podtytuł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l-PL" smtClean="0"/>
              <a:t>Kliknij, aby edytować styl wzorca podtytułu</a:t>
            </a:r>
            <a:endParaRPr lang="pl-PL"/>
          </a:p>
        </p:txBody>
      </p:sp>
      <p:sp>
        <p:nvSpPr>
          <p:cNvPr id="4" name="Symbol zastępczy daty 3"/>
          <p:cNvSpPr>
            <a:spLocks noGrp="1"/>
          </p:cNvSpPr>
          <p:nvPr>
            <p:ph type="dt" sz="half" idx="10"/>
          </p:nvPr>
        </p:nvSpPr>
        <p:spPr/>
        <p:txBody>
          <a:bodyPr/>
          <a:lstStyle>
            <a:lvl1pPr>
              <a:defRPr/>
            </a:lvl1pPr>
          </a:lstStyle>
          <a:p>
            <a:pPr>
              <a:defRPr/>
            </a:pPr>
            <a:fld id="{D3E43F5A-32D6-4CE6-B6F0-F3DAD4C2750C}" type="datetime1">
              <a:rPr lang="pl-PL" smtClean="0"/>
              <a:pPr>
                <a:defRPr/>
              </a:pPr>
              <a:t>02.07.2018</a:t>
            </a:fld>
            <a:endParaRPr lang="pl-PL" dirty="0"/>
          </a:p>
        </p:txBody>
      </p:sp>
      <p:sp>
        <p:nvSpPr>
          <p:cNvPr id="5" name="Symbol zastępczy stopki 4"/>
          <p:cNvSpPr>
            <a:spLocks noGrp="1"/>
          </p:cNvSpPr>
          <p:nvPr>
            <p:ph type="ftr" sz="quarter" idx="11"/>
          </p:nvPr>
        </p:nvSpPr>
        <p:spPr/>
        <p:txBody>
          <a:bodyPr/>
          <a:lstStyle>
            <a:lvl1pPr>
              <a:defRPr/>
            </a:lvl1pPr>
          </a:lstStyle>
          <a:p>
            <a:pPr>
              <a:defRPr/>
            </a:pPr>
            <a:endParaRPr lang="pl-PL"/>
          </a:p>
        </p:txBody>
      </p:sp>
      <p:sp>
        <p:nvSpPr>
          <p:cNvPr id="6" name="Symbol zastępczy numeru slajdu 5"/>
          <p:cNvSpPr>
            <a:spLocks noGrp="1"/>
          </p:cNvSpPr>
          <p:nvPr>
            <p:ph type="sldNum" sz="quarter" idx="12"/>
          </p:nvPr>
        </p:nvSpPr>
        <p:spPr/>
        <p:txBody>
          <a:bodyPr/>
          <a:lstStyle>
            <a:lvl1pPr>
              <a:defRPr/>
            </a:lvl1pPr>
          </a:lstStyle>
          <a:p>
            <a:fld id="{7712C452-EB1B-45F8-8182-C8F6BC9E24FC}" type="slidenum">
              <a:rPr lang="pl-PL" altLang="pl-PL"/>
              <a:pPr/>
              <a:t>‹#›</a:t>
            </a:fld>
            <a:endParaRPr lang="pl-PL" altLang="pl-P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tytułu pionowego 2"/>
          <p:cNvSpPr>
            <a:spLocks noGrp="1"/>
          </p:cNvSpPr>
          <p:nvPr>
            <p:ph type="body" orient="vert" idx="1"/>
          </p:nvPr>
        </p:nvSpPr>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lvl1pPr>
              <a:defRPr/>
            </a:lvl1pPr>
          </a:lstStyle>
          <a:p>
            <a:pPr>
              <a:defRPr/>
            </a:pPr>
            <a:fld id="{000ACCD8-059D-46D7-9C11-5DFDC459518B}" type="datetime1">
              <a:rPr lang="pl-PL" smtClean="0"/>
              <a:pPr>
                <a:defRPr/>
              </a:pPr>
              <a:t>02.07.2018</a:t>
            </a:fld>
            <a:endParaRPr lang="pl-PL" dirty="0"/>
          </a:p>
        </p:txBody>
      </p:sp>
      <p:sp>
        <p:nvSpPr>
          <p:cNvPr id="5" name="Symbol zastępczy stopki 4"/>
          <p:cNvSpPr>
            <a:spLocks noGrp="1"/>
          </p:cNvSpPr>
          <p:nvPr>
            <p:ph type="ftr" sz="quarter" idx="11"/>
          </p:nvPr>
        </p:nvSpPr>
        <p:spPr/>
        <p:txBody>
          <a:bodyPr/>
          <a:lstStyle>
            <a:lvl1pPr>
              <a:defRPr/>
            </a:lvl1pPr>
          </a:lstStyle>
          <a:p>
            <a:pPr>
              <a:defRPr/>
            </a:pPr>
            <a:endParaRPr lang="pl-PL"/>
          </a:p>
        </p:txBody>
      </p:sp>
      <p:sp>
        <p:nvSpPr>
          <p:cNvPr id="6" name="Symbol zastępczy numeru slajdu 5"/>
          <p:cNvSpPr>
            <a:spLocks noGrp="1"/>
          </p:cNvSpPr>
          <p:nvPr>
            <p:ph type="sldNum" sz="quarter" idx="12"/>
          </p:nvPr>
        </p:nvSpPr>
        <p:spPr/>
        <p:txBody>
          <a:bodyPr/>
          <a:lstStyle>
            <a:lvl1pPr>
              <a:defRPr/>
            </a:lvl1pPr>
          </a:lstStyle>
          <a:p>
            <a:fld id="{810BB2DC-9174-4C79-99CC-256665849604}" type="slidenum">
              <a:rPr lang="pl-PL" altLang="pl-PL"/>
              <a:pPr/>
              <a:t>‹#›</a:t>
            </a:fld>
            <a:endParaRPr lang="pl-PL" altLang="pl-P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6629400" y="274638"/>
            <a:ext cx="2057400" cy="5851525"/>
          </a:xfrm>
        </p:spPr>
        <p:txBody>
          <a:bodyPr vert="eaVert"/>
          <a:lstStyle/>
          <a:p>
            <a:r>
              <a:rPr lang="pl-PL" smtClean="0"/>
              <a:t>Kliknij, aby edytować styl</a:t>
            </a:r>
            <a:endParaRPr lang="pl-PL"/>
          </a:p>
        </p:txBody>
      </p:sp>
      <p:sp>
        <p:nvSpPr>
          <p:cNvPr id="3" name="Symbol zastępczy tytułu pionowego 2"/>
          <p:cNvSpPr>
            <a:spLocks noGrp="1"/>
          </p:cNvSpPr>
          <p:nvPr>
            <p:ph type="body" orient="vert" idx="1"/>
          </p:nvPr>
        </p:nvSpPr>
        <p:spPr>
          <a:xfrm>
            <a:off x="457200" y="274638"/>
            <a:ext cx="6019800" cy="5851525"/>
          </a:xfrm>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lvl1pPr>
              <a:defRPr/>
            </a:lvl1pPr>
          </a:lstStyle>
          <a:p>
            <a:pPr>
              <a:defRPr/>
            </a:pPr>
            <a:fld id="{5DBD0A79-105D-4D32-92A3-25568627CF8D}" type="datetime1">
              <a:rPr lang="pl-PL" smtClean="0"/>
              <a:pPr>
                <a:defRPr/>
              </a:pPr>
              <a:t>02.07.2018</a:t>
            </a:fld>
            <a:endParaRPr lang="pl-PL" dirty="0"/>
          </a:p>
        </p:txBody>
      </p:sp>
      <p:sp>
        <p:nvSpPr>
          <p:cNvPr id="5" name="Symbol zastępczy stopki 4"/>
          <p:cNvSpPr>
            <a:spLocks noGrp="1"/>
          </p:cNvSpPr>
          <p:nvPr>
            <p:ph type="ftr" sz="quarter" idx="11"/>
          </p:nvPr>
        </p:nvSpPr>
        <p:spPr/>
        <p:txBody>
          <a:bodyPr/>
          <a:lstStyle>
            <a:lvl1pPr>
              <a:defRPr/>
            </a:lvl1pPr>
          </a:lstStyle>
          <a:p>
            <a:pPr>
              <a:defRPr/>
            </a:pPr>
            <a:endParaRPr lang="pl-PL"/>
          </a:p>
        </p:txBody>
      </p:sp>
      <p:sp>
        <p:nvSpPr>
          <p:cNvPr id="6" name="Symbol zastępczy numeru slajdu 5"/>
          <p:cNvSpPr>
            <a:spLocks noGrp="1"/>
          </p:cNvSpPr>
          <p:nvPr>
            <p:ph type="sldNum" sz="quarter" idx="12"/>
          </p:nvPr>
        </p:nvSpPr>
        <p:spPr/>
        <p:txBody>
          <a:bodyPr/>
          <a:lstStyle>
            <a:lvl1pPr>
              <a:defRPr/>
            </a:lvl1pPr>
          </a:lstStyle>
          <a:p>
            <a:fld id="{3C13A7F1-9C4E-4A6B-9904-C379B952B4CB}" type="slidenum">
              <a:rPr lang="pl-PL" altLang="pl-PL"/>
              <a:pPr/>
              <a:t>‹#›</a:t>
            </a:fld>
            <a:endParaRPr lang="pl-PL" altLang="pl-PL"/>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p:cNvSpPr>
            <a:spLocks noGrp="1"/>
          </p:cNvSpPr>
          <p:nvPr>
            <p:ph type="ctrTitle"/>
          </p:nvPr>
        </p:nvSpPr>
        <p:spPr>
          <a:xfrm>
            <a:off x="685800" y="2130425"/>
            <a:ext cx="7772400" cy="1470025"/>
          </a:xfrm>
        </p:spPr>
        <p:txBody>
          <a:bodyPr/>
          <a:lstStyle/>
          <a:p>
            <a:r>
              <a:rPr lang="pl-PL" smtClean="0"/>
              <a:t>Kliknij, aby edytować styl</a:t>
            </a:r>
            <a:endParaRPr lang="pl-PL"/>
          </a:p>
        </p:txBody>
      </p:sp>
      <p:sp>
        <p:nvSpPr>
          <p:cNvPr id="3" name="Podtytuł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l-PL" smtClean="0"/>
              <a:t>Kliknij, aby edytować styl wzorca podtytułu</a:t>
            </a:r>
            <a:endParaRPr lang="pl-PL"/>
          </a:p>
        </p:txBody>
      </p:sp>
      <p:sp>
        <p:nvSpPr>
          <p:cNvPr id="4" name="Symbol zastępczy daty 3"/>
          <p:cNvSpPr>
            <a:spLocks noGrp="1"/>
          </p:cNvSpPr>
          <p:nvPr>
            <p:ph type="dt" sz="half" idx="10"/>
          </p:nvPr>
        </p:nvSpPr>
        <p:spPr/>
        <p:txBody>
          <a:bodyPr/>
          <a:lstStyle>
            <a:lvl1pPr>
              <a:defRPr/>
            </a:lvl1pPr>
          </a:lstStyle>
          <a:p>
            <a:pPr>
              <a:defRPr/>
            </a:pPr>
            <a:fld id="{B9F8F169-1569-41A7-97B7-EABEACA84D84}" type="datetime1">
              <a:rPr lang="pl-PL" smtClean="0"/>
              <a:pPr>
                <a:defRPr/>
              </a:pPr>
              <a:t>02.07.2018</a:t>
            </a:fld>
            <a:endParaRPr lang="pl-PL" dirty="0"/>
          </a:p>
        </p:txBody>
      </p:sp>
      <p:sp>
        <p:nvSpPr>
          <p:cNvPr id="5" name="Symbol zastępczy stopki 4"/>
          <p:cNvSpPr>
            <a:spLocks noGrp="1"/>
          </p:cNvSpPr>
          <p:nvPr>
            <p:ph type="ftr" sz="quarter" idx="11"/>
          </p:nvPr>
        </p:nvSpPr>
        <p:spPr/>
        <p:txBody>
          <a:bodyPr/>
          <a:lstStyle>
            <a:lvl1pPr>
              <a:defRPr/>
            </a:lvl1pPr>
          </a:lstStyle>
          <a:p>
            <a:pPr>
              <a:defRPr/>
            </a:pPr>
            <a:endParaRPr lang="pl-PL"/>
          </a:p>
        </p:txBody>
      </p:sp>
      <p:sp>
        <p:nvSpPr>
          <p:cNvPr id="6" name="Symbol zastępczy numeru slajdu 5"/>
          <p:cNvSpPr>
            <a:spLocks noGrp="1"/>
          </p:cNvSpPr>
          <p:nvPr>
            <p:ph type="sldNum" sz="quarter" idx="12"/>
          </p:nvPr>
        </p:nvSpPr>
        <p:spPr/>
        <p:txBody>
          <a:bodyPr/>
          <a:lstStyle>
            <a:lvl1pPr>
              <a:defRPr/>
            </a:lvl1pPr>
          </a:lstStyle>
          <a:p>
            <a:fld id="{A88B37F1-EA02-494D-BCF2-5A20CF9E5850}" type="slidenum">
              <a:rPr lang="pl-PL" altLang="pl-PL"/>
              <a:pPr/>
              <a:t>‹#›</a:t>
            </a:fld>
            <a:endParaRPr lang="pl-PL" altLang="pl-PL"/>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zawartości 2"/>
          <p:cNvSpPr>
            <a:spLocks noGrp="1"/>
          </p:cNvSpPr>
          <p:nvPr>
            <p:ph idx="1"/>
          </p:nvPr>
        </p:nvSpPr>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lvl1pPr>
              <a:defRPr/>
            </a:lvl1pPr>
          </a:lstStyle>
          <a:p>
            <a:pPr>
              <a:defRPr/>
            </a:pPr>
            <a:fld id="{0EAB10A6-1101-4794-879B-DD45BB6B2DB1}" type="datetime1">
              <a:rPr lang="pl-PL" smtClean="0"/>
              <a:pPr>
                <a:defRPr/>
              </a:pPr>
              <a:t>02.07.2018</a:t>
            </a:fld>
            <a:endParaRPr lang="pl-PL" dirty="0"/>
          </a:p>
        </p:txBody>
      </p:sp>
      <p:sp>
        <p:nvSpPr>
          <p:cNvPr id="5" name="Symbol zastępczy stopki 4"/>
          <p:cNvSpPr>
            <a:spLocks noGrp="1"/>
          </p:cNvSpPr>
          <p:nvPr>
            <p:ph type="ftr" sz="quarter" idx="11"/>
          </p:nvPr>
        </p:nvSpPr>
        <p:spPr/>
        <p:txBody>
          <a:bodyPr/>
          <a:lstStyle>
            <a:lvl1pPr>
              <a:defRPr/>
            </a:lvl1pPr>
          </a:lstStyle>
          <a:p>
            <a:pPr>
              <a:defRPr/>
            </a:pPr>
            <a:endParaRPr lang="pl-PL"/>
          </a:p>
        </p:txBody>
      </p:sp>
      <p:sp>
        <p:nvSpPr>
          <p:cNvPr id="6" name="Symbol zastępczy numeru slajdu 5"/>
          <p:cNvSpPr>
            <a:spLocks noGrp="1"/>
          </p:cNvSpPr>
          <p:nvPr>
            <p:ph type="sldNum" sz="quarter" idx="12"/>
          </p:nvPr>
        </p:nvSpPr>
        <p:spPr/>
        <p:txBody>
          <a:bodyPr/>
          <a:lstStyle>
            <a:lvl1pPr>
              <a:defRPr/>
            </a:lvl1pPr>
          </a:lstStyle>
          <a:p>
            <a:fld id="{BBC8C535-DE0A-4D77-A9DA-C10F5FE73F83}" type="slidenum">
              <a:rPr lang="pl-PL" altLang="pl-PL"/>
              <a:pPr/>
              <a:t>‹#›</a:t>
            </a:fld>
            <a:endParaRPr lang="pl-PL" altLang="pl-PL"/>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p:cNvSpPr>
            <a:spLocks noGrp="1"/>
          </p:cNvSpPr>
          <p:nvPr>
            <p:ph type="title"/>
          </p:nvPr>
        </p:nvSpPr>
        <p:spPr>
          <a:xfrm>
            <a:off x="722313" y="4406900"/>
            <a:ext cx="7772400" cy="1362075"/>
          </a:xfrm>
        </p:spPr>
        <p:txBody>
          <a:bodyPr anchor="t"/>
          <a:lstStyle>
            <a:lvl1pPr algn="l">
              <a:defRPr sz="4000" b="1" cap="all"/>
            </a:lvl1pPr>
          </a:lstStyle>
          <a:p>
            <a:r>
              <a:rPr lang="pl-PL" smtClean="0"/>
              <a:t>Kliknij, aby edytować styl</a:t>
            </a:r>
            <a:endParaRPr lang="pl-PL"/>
          </a:p>
        </p:txBody>
      </p:sp>
      <p:sp>
        <p:nvSpPr>
          <p:cNvPr id="3" name="Symbol zastępczy tekst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smtClean="0"/>
              <a:t>Kliknij, aby edytować style wzorca tekstu</a:t>
            </a:r>
          </a:p>
        </p:txBody>
      </p:sp>
      <p:sp>
        <p:nvSpPr>
          <p:cNvPr id="4" name="Symbol zastępczy daty 3"/>
          <p:cNvSpPr>
            <a:spLocks noGrp="1"/>
          </p:cNvSpPr>
          <p:nvPr>
            <p:ph type="dt" sz="half" idx="10"/>
          </p:nvPr>
        </p:nvSpPr>
        <p:spPr/>
        <p:txBody>
          <a:bodyPr/>
          <a:lstStyle>
            <a:lvl1pPr>
              <a:defRPr/>
            </a:lvl1pPr>
          </a:lstStyle>
          <a:p>
            <a:pPr>
              <a:defRPr/>
            </a:pPr>
            <a:fld id="{4096DC69-0F76-4AA8-8DAC-132B07ED048D}" type="datetime1">
              <a:rPr lang="pl-PL" smtClean="0"/>
              <a:pPr>
                <a:defRPr/>
              </a:pPr>
              <a:t>02.07.2018</a:t>
            </a:fld>
            <a:endParaRPr lang="pl-PL" dirty="0"/>
          </a:p>
        </p:txBody>
      </p:sp>
      <p:sp>
        <p:nvSpPr>
          <p:cNvPr id="5" name="Symbol zastępczy stopki 4"/>
          <p:cNvSpPr>
            <a:spLocks noGrp="1"/>
          </p:cNvSpPr>
          <p:nvPr>
            <p:ph type="ftr" sz="quarter" idx="11"/>
          </p:nvPr>
        </p:nvSpPr>
        <p:spPr/>
        <p:txBody>
          <a:bodyPr/>
          <a:lstStyle>
            <a:lvl1pPr>
              <a:defRPr/>
            </a:lvl1pPr>
          </a:lstStyle>
          <a:p>
            <a:pPr>
              <a:defRPr/>
            </a:pPr>
            <a:endParaRPr lang="pl-PL"/>
          </a:p>
        </p:txBody>
      </p:sp>
      <p:sp>
        <p:nvSpPr>
          <p:cNvPr id="6" name="Symbol zastępczy numeru slajdu 5"/>
          <p:cNvSpPr>
            <a:spLocks noGrp="1"/>
          </p:cNvSpPr>
          <p:nvPr>
            <p:ph type="sldNum" sz="quarter" idx="12"/>
          </p:nvPr>
        </p:nvSpPr>
        <p:spPr/>
        <p:txBody>
          <a:bodyPr/>
          <a:lstStyle>
            <a:lvl1pPr>
              <a:defRPr/>
            </a:lvl1pPr>
          </a:lstStyle>
          <a:p>
            <a:fld id="{3AF3DFB6-3394-4990-A77B-E31D14E632B3}" type="slidenum">
              <a:rPr lang="pl-PL" altLang="pl-PL"/>
              <a:pPr/>
              <a:t>‹#›</a:t>
            </a:fld>
            <a:endParaRPr lang="pl-PL" altLang="pl-PL"/>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zawartości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zawartości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daty 3"/>
          <p:cNvSpPr>
            <a:spLocks noGrp="1"/>
          </p:cNvSpPr>
          <p:nvPr>
            <p:ph type="dt" sz="half" idx="10"/>
          </p:nvPr>
        </p:nvSpPr>
        <p:spPr/>
        <p:txBody>
          <a:bodyPr/>
          <a:lstStyle>
            <a:lvl1pPr>
              <a:defRPr/>
            </a:lvl1pPr>
          </a:lstStyle>
          <a:p>
            <a:pPr>
              <a:defRPr/>
            </a:pPr>
            <a:fld id="{B4907870-81B0-4832-9663-B3C8790A94D0}" type="datetime1">
              <a:rPr lang="pl-PL" smtClean="0"/>
              <a:pPr>
                <a:defRPr/>
              </a:pPr>
              <a:t>02.07.2018</a:t>
            </a:fld>
            <a:endParaRPr lang="pl-PL" dirty="0"/>
          </a:p>
        </p:txBody>
      </p:sp>
      <p:sp>
        <p:nvSpPr>
          <p:cNvPr id="6" name="Symbol zastępczy stopki 4"/>
          <p:cNvSpPr>
            <a:spLocks noGrp="1"/>
          </p:cNvSpPr>
          <p:nvPr>
            <p:ph type="ftr" sz="quarter" idx="11"/>
          </p:nvPr>
        </p:nvSpPr>
        <p:spPr/>
        <p:txBody>
          <a:bodyPr/>
          <a:lstStyle>
            <a:lvl1pPr>
              <a:defRPr/>
            </a:lvl1pPr>
          </a:lstStyle>
          <a:p>
            <a:pPr>
              <a:defRPr/>
            </a:pPr>
            <a:endParaRPr lang="pl-PL"/>
          </a:p>
        </p:txBody>
      </p:sp>
      <p:sp>
        <p:nvSpPr>
          <p:cNvPr id="7" name="Symbol zastępczy numeru slajdu 5"/>
          <p:cNvSpPr>
            <a:spLocks noGrp="1"/>
          </p:cNvSpPr>
          <p:nvPr>
            <p:ph type="sldNum" sz="quarter" idx="12"/>
          </p:nvPr>
        </p:nvSpPr>
        <p:spPr/>
        <p:txBody>
          <a:bodyPr/>
          <a:lstStyle>
            <a:lvl1pPr>
              <a:defRPr/>
            </a:lvl1pPr>
          </a:lstStyle>
          <a:p>
            <a:fld id="{7C90ED4F-7326-4425-828F-2AB932D15CFE}" type="slidenum">
              <a:rPr lang="pl-PL" altLang="pl-PL"/>
              <a:pPr/>
              <a:t>‹#›</a:t>
            </a:fld>
            <a:endParaRPr lang="pl-PL" altLang="pl-PL"/>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lvl1pPr>
              <a:defRPr/>
            </a:lvl1pPr>
          </a:lstStyle>
          <a:p>
            <a:r>
              <a:rPr lang="pl-PL" smtClean="0"/>
              <a:t>Kliknij, aby edytować styl</a:t>
            </a:r>
            <a:endParaRPr lang="pl-PL"/>
          </a:p>
        </p:txBody>
      </p:sp>
      <p:sp>
        <p:nvSpPr>
          <p:cNvPr id="3" name="Symbol zastępczy tekst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4" name="Symbol zastępczy zawartości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tekst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6" name="Symbol zastępczy zawartości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7" name="Symbol zastępczy daty 3"/>
          <p:cNvSpPr>
            <a:spLocks noGrp="1"/>
          </p:cNvSpPr>
          <p:nvPr>
            <p:ph type="dt" sz="half" idx="10"/>
          </p:nvPr>
        </p:nvSpPr>
        <p:spPr/>
        <p:txBody>
          <a:bodyPr/>
          <a:lstStyle>
            <a:lvl1pPr>
              <a:defRPr/>
            </a:lvl1pPr>
          </a:lstStyle>
          <a:p>
            <a:pPr>
              <a:defRPr/>
            </a:pPr>
            <a:fld id="{28086E4D-BBF4-4D34-A4E6-C6710819A56D}" type="datetime1">
              <a:rPr lang="pl-PL" smtClean="0"/>
              <a:pPr>
                <a:defRPr/>
              </a:pPr>
              <a:t>02.07.2018</a:t>
            </a:fld>
            <a:endParaRPr lang="pl-PL" dirty="0"/>
          </a:p>
        </p:txBody>
      </p:sp>
      <p:sp>
        <p:nvSpPr>
          <p:cNvPr id="8" name="Symbol zastępczy stopki 4"/>
          <p:cNvSpPr>
            <a:spLocks noGrp="1"/>
          </p:cNvSpPr>
          <p:nvPr>
            <p:ph type="ftr" sz="quarter" idx="11"/>
          </p:nvPr>
        </p:nvSpPr>
        <p:spPr/>
        <p:txBody>
          <a:bodyPr/>
          <a:lstStyle>
            <a:lvl1pPr>
              <a:defRPr/>
            </a:lvl1pPr>
          </a:lstStyle>
          <a:p>
            <a:pPr>
              <a:defRPr/>
            </a:pPr>
            <a:endParaRPr lang="pl-PL"/>
          </a:p>
        </p:txBody>
      </p:sp>
      <p:sp>
        <p:nvSpPr>
          <p:cNvPr id="9" name="Symbol zastępczy numeru slajdu 5"/>
          <p:cNvSpPr>
            <a:spLocks noGrp="1"/>
          </p:cNvSpPr>
          <p:nvPr>
            <p:ph type="sldNum" sz="quarter" idx="12"/>
          </p:nvPr>
        </p:nvSpPr>
        <p:spPr/>
        <p:txBody>
          <a:bodyPr/>
          <a:lstStyle>
            <a:lvl1pPr>
              <a:defRPr/>
            </a:lvl1pPr>
          </a:lstStyle>
          <a:p>
            <a:fld id="{D93A5F58-3BF8-466C-9057-F3FDD04EA826}" type="slidenum">
              <a:rPr lang="pl-PL" altLang="pl-PL"/>
              <a:pPr/>
              <a:t>‹#›</a:t>
            </a:fld>
            <a:endParaRPr lang="pl-PL" altLang="pl-PL"/>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daty 3"/>
          <p:cNvSpPr>
            <a:spLocks noGrp="1"/>
          </p:cNvSpPr>
          <p:nvPr>
            <p:ph type="dt" sz="half" idx="10"/>
          </p:nvPr>
        </p:nvSpPr>
        <p:spPr/>
        <p:txBody>
          <a:bodyPr/>
          <a:lstStyle>
            <a:lvl1pPr>
              <a:defRPr/>
            </a:lvl1pPr>
          </a:lstStyle>
          <a:p>
            <a:pPr>
              <a:defRPr/>
            </a:pPr>
            <a:fld id="{B1FCA53A-FC9D-4DF2-A6BC-46C7D6F8FFBE}" type="datetime1">
              <a:rPr lang="pl-PL" smtClean="0"/>
              <a:pPr>
                <a:defRPr/>
              </a:pPr>
              <a:t>02.07.2018</a:t>
            </a:fld>
            <a:endParaRPr lang="pl-PL" dirty="0"/>
          </a:p>
        </p:txBody>
      </p:sp>
      <p:sp>
        <p:nvSpPr>
          <p:cNvPr id="4" name="Symbol zastępczy stopki 4"/>
          <p:cNvSpPr>
            <a:spLocks noGrp="1"/>
          </p:cNvSpPr>
          <p:nvPr>
            <p:ph type="ftr" sz="quarter" idx="11"/>
          </p:nvPr>
        </p:nvSpPr>
        <p:spPr/>
        <p:txBody>
          <a:bodyPr/>
          <a:lstStyle>
            <a:lvl1pPr>
              <a:defRPr/>
            </a:lvl1pPr>
          </a:lstStyle>
          <a:p>
            <a:pPr>
              <a:defRPr/>
            </a:pPr>
            <a:endParaRPr lang="pl-PL"/>
          </a:p>
        </p:txBody>
      </p:sp>
      <p:sp>
        <p:nvSpPr>
          <p:cNvPr id="5" name="Symbol zastępczy numeru slajdu 5"/>
          <p:cNvSpPr>
            <a:spLocks noGrp="1"/>
          </p:cNvSpPr>
          <p:nvPr>
            <p:ph type="sldNum" sz="quarter" idx="12"/>
          </p:nvPr>
        </p:nvSpPr>
        <p:spPr/>
        <p:txBody>
          <a:bodyPr/>
          <a:lstStyle>
            <a:lvl1pPr>
              <a:defRPr/>
            </a:lvl1pPr>
          </a:lstStyle>
          <a:p>
            <a:fld id="{ECC7CC59-2EE6-4FE4-9F14-88677511BAF1}" type="slidenum">
              <a:rPr lang="pl-PL" altLang="pl-PL"/>
              <a:pPr/>
              <a:t>‹#›</a:t>
            </a:fld>
            <a:endParaRPr lang="pl-PL" altLang="pl-PL"/>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3"/>
          <p:cNvSpPr>
            <a:spLocks noGrp="1"/>
          </p:cNvSpPr>
          <p:nvPr>
            <p:ph type="dt" sz="half" idx="10"/>
          </p:nvPr>
        </p:nvSpPr>
        <p:spPr/>
        <p:txBody>
          <a:bodyPr/>
          <a:lstStyle>
            <a:lvl1pPr>
              <a:defRPr/>
            </a:lvl1pPr>
          </a:lstStyle>
          <a:p>
            <a:pPr>
              <a:defRPr/>
            </a:pPr>
            <a:fld id="{624BA4C3-2421-44E8-92DE-FC9D151CEEEC}" type="datetime1">
              <a:rPr lang="pl-PL" smtClean="0"/>
              <a:pPr>
                <a:defRPr/>
              </a:pPr>
              <a:t>02.07.2018</a:t>
            </a:fld>
            <a:endParaRPr lang="pl-PL" dirty="0"/>
          </a:p>
        </p:txBody>
      </p:sp>
      <p:sp>
        <p:nvSpPr>
          <p:cNvPr id="3" name="Symbol zastępczy stopki 4"/>
          <p:cNvSpPr>
            <a:spLocks noGrp="1"/>
          </p:cNvSpPr>
          <p:nvPr>
            <p:ph type="ftr" sz="quarter" idx="11"/>
          </p:nvPr>
        </p:nvSpPr>
        <p:spPr/>
        <p:txBody>
          <a:bodyPr/>
          <a:lstStyle>
            <a:lvl1pPr>
              <a:defRPr/>
            </a:lvl1pPr>
          </a:lstStyle>
          <a:p>
            <a:pPr>
              <a:defRPr/>
            </a:pPr>
            <a:endParaRPr lang="pl-PL"/>
          </a:p>
        </p:txBody>
      </p:sp>
      <p:sp>
        <p:nvSpPr>
          <p:cNvPr id="4" name="Symbol zastępczy numeru slajdu 5"/>
          <p:cNvSpPr>
            <a:spLocks noGrp="1"/>
          </p:cNvSpPr>
          <p:nvPr>
            <p:ph type="sldNum" sz="quarter" idx="12"/>
          </p:nvPr>
        </p:nvSpPr>
        <p:spPr/>
        <p:txBody>
          <a:bodyPr/>
          <a:lstStyle>
            <a:lvl1pPr>
              <a:defRPr/>
            </a:lvl1pPr>
          </a:lstStyle>
          <a:p>
            <a:fld id="{E7DF194F-FC7D-43B2-A93E-2F6BC4B6766C}" type="slidenum">
              <a:rPr lang="pl-PL" altLang="pl-PL"/>
              <a:pPr/>
              <a:t>‹#›</a:t>
            </a:fld>
            <a:endParaRPr lang="pl-PL" altLang="pl-PL"/>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457200" y="273050"/>
            <a:ext cx="3008313" cy="1162050"/>
          </a:xfrm>
        </p:spPr>
        <p:txBody>
          <a:bodyPr anchor="b"/>
          <a:lstStyle>
            <a:lvl1pPr algn="l">
              <a:defRPr sz="2000" b="1"/>
            </a:lvl1pPr>
          </a:lstStyle>
          <a:p>
            <a:r>
              <a:rPr lang="pl-PL" smtClean="0"/>
              <a:t>Kliknij, aby edytować styl</a:t>
            </a:r>
            <a:endParaRPr lang="pl-PL"/>
          </a:p>
        </p:txBody>
      </p:sp>
      <p:sp>
        <p:nvSpPr>
          <p:cNvPr id="3" name="Symbol zastępczy zawartości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tekst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Symbol zastępczy daty 3"/>
          <p:cNvSpPr>
            <a:spLocks noGrp="1"/>
          </p:cNvSpPr>
          <p:nvPr>
            <p:ph type="dt" sz="half" idx="10"/>
          </p:nvPr>
        </p:nvSpPr>
        <p:spPr/>
        <p:txBody>
          <a:bodyPr/>
          <a:lstStyle>
            <a:lvl1pPr>
              <a:defRPr/>
            </a:lvl1pPr>
          </a:lstStyle>
          <a:p>
            <a:pPr>
              <a:defRPr/>
            </a:pPr>
            <a:fld id="{B6B022DF-CC29-48A5-A867-365ABEEF852D}" type="datetime1">
              <a:rPr lang="pl-PL" smtClean="0"/>
              <a:pPr>
                <a:defRPr/>
              </a:pPr>
              <a:t>02.07.2018</a:t>
            </a:fld>
            <a:endParaRPr lang="pl-PL" dirty="0"/>
          </a:p>
        </p:txBody>
      </p:sp>
      <p:sp>
        <p:nvSpPr>
          <p:cNvPr id="6" name="Symbol zastępczy stopki 4"/>
          <p:cNvSpPr>
            <a:spLocks noGrp="1"/>
          </p:cNvSpPr>
          <p:nvPr>
            <p:ph type="ftr" sz="quarter" idx="11"/>
          </p:nvPr>
        </p:nvSpPr>
        <p:spPr/>
        <p:txBody>
          <a:bodyPr/>
          <a:lstStyle>
            <a:lvl1pPr>
              <a:defRPr/>
            </a:lvl1pPr>
          </a:lstStyle>
          <a:p>
            <a:pPr>
              <a:defRPr/>
            </a:pPr>
            <a:endParaRPr lang="pl-PL"/>
          </a:p>
        </p:txBody>
      </p:sp>
      <p:sp>
        <p:nvSpPr>
          <p:cNvPr id="7" name="Symbol zastępczy numeru slajdu 5"/>
          <p:cNvSpPr>
            <a:spLocks noGrp="1"/>
          </p:cNvSpPr>
          <p:nvPr>
            <p:ph type="sldNum" sz="quarter" idx="12"/>
          </p:nvPr>
        </p:nvSpPr>
        <p:spPr/>
        <p:txBody>
          <a:bodyPr/>
          <a:lstStyle>
            <a:lvl1pPr>
              <a:defRPr/>
            </a:lvl1pPr>
          </a:lstStyle>
          <a:p>
            <a:fld id="{F04C58ED-18D9-4965-9662-7310D566526B}" type="slidenum">
              <a:rPr lang="pl-PL" altLang="pl-PL"/>
              <a:pPr/>
              <a:t>‹#›</a:t>
            </a:fld>
            <a:endParaRPr lang="pl-PL" altLang="pl-P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zawartości 2"/>
          <p:cNvSpPr>
            <a:spLocks noGrp="1"/>
          </p:cNvSpPr>
          <p:nvPr>
            <p:ph idx="1"/>
          </p:nvPr>
        </p:nvSpPr>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lvl1pPr>
              <a:defRPr/>
            </a:lvl1pPr>
          </a:lstStyle>
          <a:p>
            <a:pPr>
              <a:defRPr/>
            </a:pPr>
            <a:fld id="{55CD94BF-27CE-4253-8B21-76E165D09DC1}" type="datetime1">
              <a:rPr lang="pl-PL" smtClean="0"/>
              <a:pPr>
                <a:defRPr/>
              </a:pPr>
              <a:t>02.07.2018</a:t>
            </a:fld>
            <a:endParaRPr lang="pl-PL" dirty="0"/>
          </a:p>
        </p:txBody>
      </p:sp>
      <p:sp>
        <p:nvSpPr>
          <p:cNvPr id="5" name="Symbol zastępczy stopki 4"/>
          <p:cNvSpPr>
            <a:spLocks noGrp="1"/>
          </p:cNvSpPr>
          <p:nvPr>
            <p:ph type="ftr" sz="quarter" idx="11"/>
          </p:nvPr>
        </p:nvSpPr>
        <p:spPr/>
        <p:txBody>
          <a:bodyPr/>
          <a:lstStyle>
            <a:lvl1pPr>
              <a:defRPr/>
            </a:lvl1pPr>
          </a:lstStyle>
          <a:p>
            <a:pPr>
              <a:defRPr/>
            </a:pPr>
            <a:endParaRPr lang="pl-PL"/>
          </a:p>
        </p:txBody>
      </p:sp>
      <p:sp>
        <p:nvSpPr>
          <p:cNvPr id="6" name="Symbol zastępczy numeru slajdu 5"/>
          <p:cNvSpPr>
            <a:spLocks noGrp="1"/>
          </p:cNvSpPr>
          <p:nvPr>
            <p:ph type="sldNum" sz="quarter" idx="12"/>
          </p:nvPr>
        </p:nvSpPr>
        <p:spPr/>
        <p:txBody>
          <a:bodyPr/>
          <a:lstStyle>
            <a:lvl1pPr>
              <a:defRPr/>
            </a:lvl1pPr>
          </a:lstStyle>
          <a:p>
            <a:fld id="{2460F272-4410-428B-B83A-C552716E877D}" type="slidenum">
              <a:rPr lang="pl-PL" altLang="pl-PL"/>
              <a:pPr/>
              <a:t>‹#›</a:t>
            </a:fld>
            <a:endParaRPr lang="pl-PL" altLang="pl-PL"/>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1792288" y="4800600"/>
            <a:ext cx="5486400" cy="566738"/>
          </a:xfrm>
        </p:spPr>
        <p:txBody>
          <a:bodyPr anchor="b"/>
          <a:lstStyle>
            <a:lvl1pPr algn="l">
              <a:defRPr sz="2000" b="1"/>
            </a:lvl1pPr>
          </a:lstStyle>
          <a:p>
            <a:r>
              <a:rPr lang="pl-PL" smtClean="0"/>
              <a:t>Kliknij, aby edytować styl</a:t>
            </a:r>
            <a:endParaRPr lang="pl-PL"/>
          </a:p>
        </p:txBody>
      </p:sp>
      <p:sp>
        <p:nvSpPr>
          <p:cNvPr id="3" name="Symbol zastępczy obrazu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pl-PL" noProof="0" dirty="0" smtClean="0"/>
          </a:p>
        </p:txBody>
      </p:sp>
      <p:sp>
        <p:nvSpPr>
          <p:cNvPr id="4" name="Symbol zastępczy tekst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Symbol zastępczy daty 3"/>
          <p:cNvSpPr>
            <a:spLocks noGrp="1"/>
          </p:cNvSpPr>
          <p:nvPr>
            <p:ph type="dt" sz="half" idx="10"/>
          </p:nvPr>
        </p:nvSpPr>
        <p:spPr/>
        <p:txBody>
          <a:bodyPr/>
          <a:lstStyle>
            <a:lvl1pPr>
              <a:defRPr/>
            </a:lvl1pPr>
          </a:lstStyle>
          <a:p>
            <a:pPr>
              <a:defRPr/>
            </a:pPr>
            <a:fld id="{7086EF0A-8261-40D5-870F-952460C93EB7}" type="datetime1">
              <a:rPr lang="pl-PL" smtClean="0"/>
              <a:pPr>
                <a:defRPr/>
              </a:pPr>
              <a:t>02.07.2018</a:t>
            </a:fld>
            <a:endParaRPr lang="pl-PL" dirty="0"/>
          </a:p>
        </p:txBody>
      </p:sp>
      <p:sp>
        <p:nvSpPr>
          <p:cNvPr id="6" name="Symbol zastępczy stopki 4"/>
          <p:cNvSpPr>
            <a:spLocks noGrp="1"/>
          </p:cNvSpPr>
          <p:nvPr>
            <p:ph type="ftr" sz="quarter" idx="11"/>
          </p:nvPr>
        </p:nvSpPr>
        <p:spPr/>
        <p:txBody>
          <a:bodyPr/>
          <a:lstStyle>
            <a:lvl1pPr>
              <a:defRPr/>
            </a:lvl1pPr>
          </a:lstStyle>
          <a:p>
            <a:pPr>
              <a:defRPr/>
            </a:pPr>
            <a:endParaRPr lang="pl-PL"/>
          </a:p>
        </p:txBody>
      </p:sp>
      <p:sp>
        <p:nvSpPr>
          <p:cNvPr id="7" name="Symbol zastępczy numeru slajdu 5"/>
          <p:cNvSpPr>
            <a:spLocks noGrp="1"/>
          </p:cNvSpPr>
          <p:nvPr>
            <p:ph type="sldNum" sz="quarter" idx="12"/>
          </p:nvPr>
        </p:nvSpPr>
        <p:spPr/>
        <p:txBody>
          <a:bodyPr/>
          <a:lstStyle>
            <a:lvl1pPr>
              <a:defRPr/>
            </a:lvl1pPr>
          </a:lstStyle>
          <a:p>
            <a:fld id="{2270259C-C3DD-4330-ABC6-04856951779A}" type="slidenum">
              <a:rPr lang="pl-PL" altLang="pl-PL"/>
              <a:pPr/>
              <a:t>‹#›</a:t>
            </a:fld>
            <a:endParaRPr lang="pl-PL" altLang="pl-PL"/>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tytułu pionowego 2"/>
          <p:cNvSpPr>
            <a:spLocks noGrp="1"/>
          </p:cNvSpPr>
          <p:nvPr>
            <p:ph type="body" orient="vert" idx="1"/>
          </p:nvPr>
        </p:nvSpPr>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lvl1pPr>
              <a:defRPr/>
            </a:lvl1pPr>
          </a:lstStyle>
          <a:p>
            <a:pPr>
              <a:defRPr/>
            </a:pPr>
            <a:fld id="{8679B4EF-55F9-4EB5-B392-7C8977CBD89D}" type="datetime1">
              <a:rPr lang="pl-PL" smtClean="0"/>
              <a:pPr>
                <a:defRPr/>
              </a:pPr>
              <a:t>02.07.2018</a:t>
            </a:fld>
            <a:endParaRPr lang="pl-PL" dirty="0"/>
          </a:p>
        </p:txBody>
      </p:sp>
      <p:sp>
        <p:nvSpPr>
          <p:cNvPr id="5" name="Symbol zastępczy stopki 4"/>
          <p:cNvSpPr>
            <a:spLocks noGrp="1"/>
          </p:cNvSpPr>
          <p:nvPr>
            <p:ph type="ftr" sz="quarter" idx="11"/>
          </p:nvPr>
        </p:nvSpPr>
        <p:spPr/>
        <p:txBody>
          <a:bodyPr/>
          <a:lstStyle>
            <a:lvl1pPr>
              <a:defRPr/>
            </a:lvl1pPr>
          </a:lstStyle>
          <a:p>
            <a:pPr>
              <a:defRPr/>
            </a:pPr>
            <a:endParaRPr lang="pl-PL"/>
          </a:p>
        </p:txBody>
      </p:sp>
      <p:sp>
        <p:nvSpPr>
          <p:cNvPr id="6" name="Symbol zastępczy numeru slajdu 5"/>
          <p:cNvSpPr>
            <a:spLocks noGrp="1"/>
          </p:cNvSpPr>
          <p:nvPr>
            <p:ph type="sldNum" sz="quarter" idx="12"/>
          </p:nvPr>
        </p:nvSpPr>
        <p:spPr/>
        <p:txBody>
          <a:bodyPr/>
          <a:lstStyle>
            <a:lvl1pPr>
              <a:defRPr/>
            </a:lvl1pPr>
          </a:lstStyle>
          <a:p>
            <a:fld id="{4F2C0964-F3E0-440D-BF5F-E3EE5C287362}" type="slidenum">
              <a:rPr lang="pl-PL" altLang="pl-PL"/>
              <a:pPr/>
              <a:t>‹#›</a:t>
            </a:fld>
            <a:endParaRPr lang="pl-PL" altLang="pl-PL"/>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6629400" y="274638"/>
            <a:ext cx="2057400" cy="5851525"/>
          </a:xfrm>
        </p:spPr>
        <p:txBody>
          <a:bodyPr vert="eaVert"/>
          <a:lstStyle/>
          <a:p>
            <a:r>
              <a:rPr lang="pl-PL" smtClean="0"/>
              <a:t>Kliknij, aby edytować styl</a:t>
            </a:r>
            <a:endParaRPr lang="pl-PL"/>
          </a:p>
        </p:txBody>
      </p:sp>
      <p:sp>
        <p:nvSpPr>
          <p:cNvPr id="3" name="Symbol zastępczy tytułu pionowego 2"/>
          <p:cNvSpPr>
            <a:spLocks noGrp="1"/>
          </p:cNvSpPr>
          <p:nvPr>
            <p:ph type="body" orient="vert" idx="1"/>
          </p:nvPr>
        </p:nvSpPr>
        <p:spPr>
          <a:xfrm>
            <a:off x="457200" y="274638"/>
            <a:ext cx="6019800" cy="5851525"/>
          </a:xfrm>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lvl1pPr>
              <a:defRPr/>
            </a:lvl1pPr>
          </a:lstStyle>
          <a:p>
            <a:pPr>
              <a:defRPr/>
            </a:pPr>
            <a:fld id="{9B4DB56E-CF94-475D-99D2-D9AB526261E3}" type="datetime1">
              <a:rPr lang="pl-PL" smtClean="0"/>
              <a:pPr>
                <a:defRPr/>
              </a:pPr>
              <a:t>02.07.2018</a:t>
            </a:fld>
            <a:endParaRPr lang="pl-PL" dirty="0"/>
          </a:p>
        </p:txBody>
      </p:sp>
      <p:sp>
        <p:nvSpPr>
          <p:cNvPr id="5" name="Symbol zastępczy stopki 4"/>
          <p:cNvSpPr>
            <a:spLocks noGrp="1"/>
          </p:cNvSpPr>
          <p:nvPr>
            <p:ph type="ftr" sz="quarter" idx="11"/>
          </p:nvPr>
        </p:nvSpPr>
        <p:spPr/>
        <p:txBody>
          <a:bodyPr/>
          <a:lstStyle>
            <a:lvl1pPr>
              <a:defRPr/>
            </a:lvl1pPr>
          </a:lstStyle>
          <a:p>
            <a:pPr>
              <a:defRPr/>
            </a:pPr>
            <a:endParaRPr lang="pl-PL"/>
          </a:p>
        </p:txBody>
      </p:sp>
      <p:sp>
        <p:nvSpPr>
          <p:cNvPr id="6" name="Symbol zastępczy numeru slajdu 5"/>
          <p:cNvSpPr>
            <a:spLocks noGrp="1"/>
          </p:cNvSpPr>
          <p:nvPr>
            <p:ph type="sldNum" sz="quarter" idx="12"/>
          </p:nvPr>
        </p:nvSpPr>
        <p:spPr/>
        <p:txBody>
          <a:bodyPr/>
          <a:lstStyle>
            <a:lvl1pPr>
              <a:defRPr/>
            </a:lvl1pPr>
          </a:lstStyle>
          <a:p>
            <a:fld id="{5C2A89CF-D389-4F3F-A90D-5E0056501CA8}" type="slidenum">
              <a:rPr lang="pl-PL" altLang="pl-PL"/>
              <a:pPr/>
              <a:t>‹#›</a:t>
            </a:fld>
            <a:endParaRPr lang="pl-PL" altLang="pl-P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p:cNvSpPr>
            <a:spLocks noGrp="1"/>
          </p:cNvSpPr>
          <p:nvPr>
            <p:ph type="title"/>
          </p:nvPr>
        </p:nvSpPr>
        <p:spPr>
          <a:xfrm>
            <a:off x="722313" y="4406900"/>
            <a:ext cx="7772400" cy="1362075"/>
          </a:xfrm>
        </p:spPr>
        <p:txBody>
          <a:bodyPr anchor="t"/>
          <a:lstStyle>
            <a:lvl1pPr algn="l">
              <a:defRPr sz="4000" b="1" cap="all"/>
            </a:lvl1pPr>
          </a:lstStyle>
          <a:p>
            <a:r>
              <a:rPr lang="pl-PL" smtClean="0"/>
              <a:t>Kliknij, aby edytować styl</a:t>
            </a:r>
            <a:endParaRPr lang="pl-PL"/>
          </a:p>
        </p:txBody>
      </p:sp>
      <p:sp>
        <p:nvSpPr>
          <p:cNvPr id="3" name="Symbol zastępczy tekst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smtClean="0"/>
              <a:t>Kliknij, aby edytować style wzorca tekstu</a:t>
            </a:r>
          </a:p>
        </p:txBody>
      </p:sp>
      <p:sp>
        <p:nvSpPr>
          <p:cNvPr id="4" name="Symbol zastępczy daty 3"/>
          <p:cNvSpPr>
            <a:spLocks noGrp="1"/>
          </p:cNvSpPr>
          <p:nvPr>
            <p:ph type="dt" sz="half" idx="10"/>
          </p:nvPr>
        </p:nvSpPr>
        <p:spPr/>
        <p:txBody>
          <a:bodyPr/>
          <a:lstStyle>
            <a:lvl1pPr>
              <a:defRPr/>
            </a:lvl1pPr>
          </a:lstStyle>
          <a:p>
            <a:pPr>
              <a:defRPr/>
            </a:pPr>
            <a:fld id="{53CD41BC-4D85-41F0-85F3-C70267C82718}" type="datetime1">
              <a:rPr lang="pl-PL" smtClean="0"/>
              <a:pPr>
                <a:defRPr/>
              </a:pPr>
              <a:t>02.07.2018</a:t>
            </a:fld>
            <a:endParaRPr lang="pl-PL" dirty="0"/>
          </a:p>
        </p:txBody>
      </p:sp>
      <p:sp>
        <p:nvSpPr>
          <p:cNvPr id="5" name="Symbol zastępczy stopki 4"/>
          <p:cNvSpPr>
            <a:spLocks noGrp="1"/>
          </p:cNvSpPr>
          <p:nvPr>
            <p:ph type="ftr" sz="quarter" idx="11"/>
          </p:nvPr>
        </p:nvSpPr>
        <p:spPr/>
        <p:txBody>
          <a:bodyPr/>
          <a:lstStyle>
            <a:lvl1pPr>
              <a:defRPr/>
            </a:lvl1pPr>
          </a:lstStyle>
          <a:p>
            <a:pPr>
              <a:defRPr/>
            </a:pPr>
            <a:endParaRPr lang="pl-PL"/>
          </a:p>
        </p:txBody>
      </p:sp>
      <p:sp>
        <p:nvSpPr>
          <p:cNvPr id="6" name="Symbol zastępczy numeru slajdu 5"/>
          <p:cNvSpPr>
            <a:spLocks noGrp="1"/>
          </p:cNvSpPr>
          <p:nvPr>
            <p:ph type="sldNum" sz="quarter" idx="12"/>
          </p:nvPr>
        </p:nvSpPr>
        <p:spPr/>
        <p:txBody>
          <a:bodyPr/>
          <a:lstStyle>
            <a:lvl1pPr>
              <a:defRPr/>
            </a:lvl1pPr>
          </a:lstStyle>
          <a:p>
            <a:fld id="{C5214F47-4AE7-499E-91AC-5461BF0782C1}" type="slidenum">
              <a:rPr lang="pl-PL" altLang="pl-PL"/>
              <a:pPr/>
              <a:t>‹#›</a:t>
            </a:fld>
            <a:endParaRPr lang="pl-PL" altLang="pl-PL"/>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zawartości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zawartości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daty 3"/>
          <p:cNvSpPr>
            <a:spLocks noGrp="1"/>
          </p:cNvSpPr>
          <p:nvPr>
            <p:ph type="dt" sz="half" idx="10"/>
          </p:nvPr>
        </p:nvSpPr>
        <p:spPr/>
        <p:txBody>
          <a:bodyPr/>
          <a:lstStyle>
            <a:lvl1pPr>
              <a:defRPr/>
            </a:lvl1pPr>
          </a:lstStyle>
          <a:p>
            <a:pPr>
              <a:defRPr/>
            </a:pPr>
            <a:fld id="{D6ACD4AA-0DFE-4DDA-B2C1-9710DFA6FB08}" type="datetime1">
              <a:rPr lang="pl-PL" smtClean="0"/>
              <a:pPr>
                <a:defRPr/>
              </a:pPr>
              <a:t>02.07.2018</a:t>
            </a:fld>
            <a:endParaRPr lang="pl-PL" dirty="0"/>
          </a:p>
        </p:txBody>
      </p:sp>
      <p:sp>
        <p:nvSpPr>
          <p:cNvPr id="6" name="Symbol zastępczy stopki 4"/>
          <p:cNvSpPr>
            <a:spLocks noGrp="1"/>
          </p:cNvSpPr>
          <p:nvPr>
            <p:ph type="ftr" sz="quarter" idx="11"/>
          </p:nvPr>
        </p:nvSpPr>
        <p:spPr/>
        <p:txBody>
          <a:bodyPr/>
          <a:lstStyle>
            <a:lvl1pPr>
              <a:defRPr/>
            </a:lvl1pPr>
          </a:lstStyle>
          <a:p>
            <a:pPr>
              <a:defRPr/>
            </a:pPr>
            <a:endParaRPr lang="pl-PL"/>
          </a:p>
        </p:txBody>
      </p:sp>
      <p:sp>
        <p:nvSpPr>
          <p:cNvPr id="7" name="Symbol zastępczy numeru slajdu 5"/>
          <p:cNvSpPr>
            <a:spLocks noGrp="1"/>
          </p:cNvSpPr>
          <p:nvPr>
            <p:ph type="sldNum" sz="quarter" idx="12"/>
          </p:nvPr>
        </p:nvSpPr>
        <p:spPr/>
        <p:txBody>
          <a:bodyPr/>
          <a:lstStyle>
            <a:lvl1pPr>
              <a:defRPr/>
            </a:lvl1pPr>
          </a:lstStyle>
          <a:p>
            <a:fld id="{C9A591CB-023F-427F-B3D3-13E70CCF892E}" type="slidenum">
              <a:rPr lang="pl-PL" altLang="pl-PL"/>
              <a:pPr/>
              <a:t>‹#›</a:t>
            </a:fld>
            <a:endParaRPr lang="pl-PL" altLang="pl-P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lvl1pPr>
              <a:defRPr/>
            </a:lvl1pPr>
          </a:lstStyle>
          <a:p>
            <a:r>
              <a:rPr lang="pl-PL" smtClean="0"/>
              <a:t>Kliknij, aby edytować styl</a:t>
            </a:r>
            <a:endParaRPr lang="pl-PL"/>
          </a:p>
        </p:txBody>
      </p:sp>
      <p:sp>
        <p:nvSpPr>
          <p:cNvPr id="3" name="Symbol zastępczy tekst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4" name="Symbol zastępczy zawartości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tekst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6" name="Symbol zastępczy zawartości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7" name="Symbol zastępczy daty 3"/>
          <p:cNvSpPr>
            <a:spLocks noGrp="1"/>
          </p:cNvSpPr>
          <p:nvPr>
            <p:ph type="dt" sz="half" idx="10"/>
          </p:nvPr>
        </p:nvSpPr>
        <p:spPr/>
        <p:txBody>
          <a:bodyPr/>
          <a:lstStyle>
            <a:lvl1pPr>
              <a:defRPr/>
            </a:lvl1pPr>
          </a:lstStyle>
          <a:p>
            <a:pPr>
              <a:defRPr/>
            </a:pPr>
            <a:fld id="{F0D386CF-46B5-49C5-A48A-A85072CB0607}" type="datetime1">
              <a:rPr lang="pl-PL" smtClean="0"/>
              <a:pPr>
                <a:defRPr/>
              </a:pPr>
              <a:t>02.07.2018</a:t>
            </a:fld>
            <a:endParaRPr lang="pl-PL" dirty="0"/>
          </a:p>
        </p:txBody>
      </p:sp>
      <p:sp>
        <p:nvSpPr>
          <p:cNvPr id="8" name="Symbol zastępczy stopki 4"/>
          <p:cNvSpPr>
            <a:spLocks noGrp="1"/>
          </p:cNvSpPr>
          <p:nvPr>
            <p:ph type="ftr" sz="quarter" idx="11"/>
          </p:nvPr>
        </p:nvSpPr>
        <p:spPr/>
        <p:txBody>
          <a:bodyPr/>
          <a:lstStyle>
            <a:lvl1pPr>
              <a:defRPr/>
            </a:lvl1pPr>
          </a:lstStyle>
          <a:p>
            <a:pPr>
              <a:defRPr/>
            </a:pPr>
            <a:endParaRPr lang="pl-PL"/>
          </a:p>
        </p:txBody>
      </p:sp>
      <p:sp>
        <p:nvSpPr>
          <p:cNvPr id="9" name="Symbol zastępczy numeru slajdu 5"/>
          <p:cNvSpPr>
            <a:spLocks noGrp="1"/>
          </p:cNvSpPr>
          <p:nvPr>
            <p:ph type="sldNum" sz="quarter" idx="12"/>
          </p:nvPr>
        </p:nvSpPr>
        <p:spPr/>
        <p:txBody>
          <a:bodyPr/>
          <a:lstStyle>
            <a:lvl1pPr>
              <a:defRPr/>
            </a:lvl1pPr>
          </a:lstStyle>
          <a:p>
            <a:fld id="{1F16504A-D863-49B4-BA2A-773CE771A32A}" type="slidenum">
              <a:rPr lang="pl-PL" altLang="pl-PL"/>
              <a:pPr/>
              <a:t>‹#›</a:t>
            </a:fld>
            <a:endParaRPr lang="pl-PL" altLang="pl-P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daty 3"/>
          <p:cNvSpPr>
            <a:spLocks noGrp="1"/>
          </p:cNvSpPr>
          <p:nvPr>
            <p:ph type="dt" sz="half" idx="10"/>
          </p:nvPr>
        </p:nvSpPr>
        <p:spPr/>
        <p:txBody>
          <a:bodyPr/>
          <a:lstStyle>
            <a:lvl1pPr>
              <a:defRPr/>
            </a:lvl1pPr>
          </a:lstStyle>
          <a:p>
            <a:pPr>
              <a:defRPr/>
            </a:pPr>
            <a:fld id="{E3B7308B-6B19-40A4-9BEF-D912C315F527}" type="datetime1">
              <a:rPr lang="pl-PL" smtClean="0"/>
              <a:pPr>
                <a:defRPr/>
              </a:pPr>
              <a:t>02.07.2018</a:t>
            </a:fld>
            <a:endParaRPr lang="pl-PL" dirty="0"/>
          </a:p>
        </p:txBody>
      </p:sp>
      <p:sp>
        <p:nvSpPr>
          <p:cNvPr id="4" name="Symbol zastępczy stopki 4"/>
          <p:cNvSpPr>
            <a:spLocks noGrp="1"/>
          </p:cNvSpPr>
          <p:nvPr>
            <p:ph type="ftr" sz="quarter" idx="11"/>
          </p:nvPr>
        </p:nvSpPr>
        <p:spPr/>
        <p:txBody>
          <a:bodyPr/>
          <a:lstStyle>
            <a:lvl1pPr>
              <a:defRPr/>
            </a:lvl1pPr>
          </a:lstStyle>
          <a:p>
            <a:pPr>
              <a:defRPr/>
            </a:pPr>
            <a:endParaRPr lang="pl-PL"/>
          </a:p>
        </p:txBody>
      </p:sp>
      <p:sp>
        <p:nvSpPr>
          <p:cNvPr id="5" name="Symbol zastępczy numeru slajdu 5"/>
          <p:cNvSpPr>
            <a:spLocks noGrp="1"/>
          </p:cNvSpPr>
          <p:nvPr>
            <p:ph type="sldNum" sz="quarter" idx="12"/>
          </p:nvPr>
        </p:nvSpPr>
        <p:spPr/>
        <p:txBody>
          <a:bodyPr/>
          <a:lstStyle>
            <a:lvl1pPr>
              <a:defRPr/>
            </a:lvl1pPr>
          </a:lstStyle>
          <a:p>
            <a:fld id="{E9920B2A-768A-41A4-8790-9B18B2A55044}" type="slidenum">
              <a:rPr lang="pl-PL" altLang="pl-PL"/>
              <a:pPr/>
              <a:t>‹#›</a:t>
            </a:fld>
            <a:endParaRPr lang="pl-PL" altLang="pl-P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3"/>
          <p:cNvSpPr>
            <a:spLocks noGrp="1"/>
          </p:cNvSpPr>
          <p:nvPr>
            <p:ph type="dt" sz="half" idx="10"/>
          </p:nvPr>
        </p:nvSpPr>
        <p:spPr/>
        <p:txBody>
          <a:bodyPr/>
          <a:lstStyle>
            <a:lvl1pPr>
              <a:defRPr/>
            </a:lvl1pPr>
          </a:lstStyle>
          <a:p>
            <a:pPr>
              <a:defRPr/>
            </a:pPr>
            <a:fld id="{F19C17BB-6A78-4BC3-BEDA-F7FB179E37A6}" type="datetime1">
              <a:rPr lang="pl-PL" smtClean="0"/>
              <a:pPr>
                <a:defRPr/>
              </a:pPr>
              <a:t>02.07.2018</a:t>
            </a:fld>
            <a:endParaRPr lang="pl-PL" dirty="0"/>
          </a:p>
        </p:txBody>
      </p:sp>
      <p:sp>
        <p:nvSpPr>
          <p:cNvPr id="3" name="Symbol zastępczy stopki 4"/>
          <p:cNvSpPr>
            <a:spLocks noGrp="1"/>
          </p:cNvSpPr>
          <p:nvPr>
            <p:ph type="ftr" sz="quarter" idx="11"/>
          </p:nvPr>
        </p:nvSpPr>
        <p:spPr/>
        <p:txBody>
          <a:bodyPr/>
          <a:lstStyle>
            <a:lvl1pPr>
              <a:defRPr/>
            </a:lvl1pPr>
          </a:lstStyle>
          <a:p>
            <a:pPr>
              <a:defRPr/>
            </a:pPr>
            <a:endParaRPr lang="pl-PL"/>
          </a:p>
        </p:txBody>
      </p:sp>
      <p:sp>
        <p:nvSpPr>
          <p:cNvPr id="4" name="Symbol zastępczy numeru slajdu 5"/>
          <p:cNvSpPr>
            <a:spLocks noGrp="1"/>
          </p:cNvSpPr>
          <p:nvPr>
            <p:ph type="sldNum" sz="quarter" idx="12"/>
          </p:nvPr>
        </p:nvSpPr>
        <p:spPr/>
        <p:txBody>
          <a:bodyPr/>
          <a:lstStyle>
            <a:lvl1pPr>
              <a:defRPr/>
            </a:lvl1pPr>
          </a:lstStyle>
          <a:p>
            <a:fld id="{BEFB09A5-D7DC-4975-883A-36C095040325}" type="slidenum">
              <a:rPr lang="pl-PL" altLang="pl-PL"/>
              <a:pPr/>
              <a:t>‹#›</a:t>
            </a:fld>
            <a:endParaRPr lang="pl-PL" altLang="pl-P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457200" y="273050"/>
            <a:ext cx="3008313" cy="1162050"/>
          </a:xfrm>
        </p:spPr>
        <p:txBody>
          <a:bodyPr anchor="b"/>
          <a:lstStyle>
            <a:lvl1pPr algn="l">
              <a:defRPr sz="2000" b="1"/>
            </a:lvl1pPr>
          </a:lstStyle>
          <a:p>
            <a:r>
              <a:rPr lang="pl-PL" smtClean="0"/>
              <a:t>Kliknij, aby edytować styl</a:t>
            </a:r>
            <a:endParaRPr lang="pl-PL"/>
          </a:p>
        </p:txBody>
      </p:sp>
      <p:sp>
        <p:nvSpPr>
          <p:cNvPr id="3" name="Symbol zastępczy zawartości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tekst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Symbol zastępczy daty 3"/>
          <p:cNvSpPr>
            <a:spLocks noGrp="1"/>
          </p:cNvSpPr>
          <p:nvPr>
            <p:ph type="dt" sz="half" idx="10"/>
          </p:nvPr>
        </p:nvSpPr>
        <p:spPr/>
        <p:txBody>
          <a:bodyPr/>
          <a:lstStyle>
            <a:lvl1pPr>
              <a:defRPr/>
            </a:lvl1pPr>
          </a:lstStyle>
          <a:p>
            <a:pPr>
              <a:defRPr/>
            </a:pPr>
            <a:fld id="{015EE96F-ED1C-4991-A00F-77FCA2E78C77}" type="datetime1">
              <a:rPr lang="pl-PL" smtClean="0"/>
              <a:pPr>
                <a:defRPr/>
              </a:pPr>
              <a:t>02.07.2018</a:t>
            </a:fld>
            <a:endParaRPr lang="pl-PL" dirty="0"/>
          </a:p>
        </p:txBody>
      </p:sp>
      <p:sp>
        <p:nvSpPr>
          <p:cNvPr id="6" name="Symbol zastępczy stopki 4"/>
          <p:cNvSpPr>
            <a:spLocks noGrp="1"/>
          </p:cNvSpPr>
          <p:nvPr>
            <p:ph type="ftr" sz="quarter" idx="11"/>
          </p:nvPr>
        </p:nvSpPr>
        <p:spPr/>
        <p:txBody>
          <a:bodyPr/>
          <a:lstStyle>
            <a:lvl1pPr>
              <a:defRPr/>
            </a:lvl1pPr>
          </a:lstStyle>
          <a:p>
            <a:pPr>
              <a:defRPr/>
            </a:pPr>
            <a:endParaRPr lang="pl-PL"/>
          </a:p>
        </p:txBody>
      </p:sp>
      <p:sp>
        <p:nvSpPr>
          <p:cNvPr id="7" name="Symbol zastępczy numeru slajdu 5"/>
          <p:cNvSpPr>
            <a:spLocks noGrp="1"/>
          </p:cNvSpPr>
          <p:nvPr>
            <p:ph type="sldNum" sz="quarter" idx="12"/>
          </p:nvPr>
        </p:nvSpPr>
        <p:spPr/>
        <p:txBody>
          <a:bodyPr/>
          <a:lstStyle>
            <a:lvl1pPr>
              <a:defRPr/>
            </a:lvl1pPr>
          </a:lstStyle>
          <a:p>
            <a:fld id="{1108651F-C2E2-4A0E-86B8-608E5CB8281E}" type="slidenum">
              <a:rPr lang="pl-PL" altLang="pl-PL"/>
              <a:pPr/>
              <a:t>‹#›</a:t>
            </a:fld>
            <a:endParaRPr lang="pl-PL" altLang="pl-P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1792288" y="4800600"/>
            <a:ext cx="5486400" cy="566738"/>
          </a:xfrm>
        </p:spPr>
        <p:txBody>
          <a:bodyPr anchor="b"/>
          <a:lstStyle>
            <a:lvl1pPr algn="l">
              <a:defRPr sz="2000" b="1"/>
            </a:lvl1pPr>
          </a:lstStyle>
          <a:p>
            <a:r>
              <a:rPr lang="pl-PL" smtClean="0"/>
              <a:t>Kliknij, aby edytować styl</a:t>
            </a:r>
            <a:endParaRPr lang="pl-PL"/>
          </a:p>
        </p:txBody>
      </p:sp>
      <p:sp>
        <p:nvSpPr>
          <p:cNvPr id="3" name="Symbol zastępczy obrazu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pl-PL" noProof="0" dirty="0" smtClean="0"/>
          </a:p>
        </p:txBody>
      </p:sp>
      <p:sp>
        <p:nvSpPr>
          <p:cNvPr id="4" name="Symbol zastępczy tekst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Symbol zastępczy daty 3"/>
          <p:cNvSpPr>
            <a:spLocks noGrp="1"/>
          </p:cNvSpPr>
          <p:nvPr>
            <p:ph type="dt" sz="half" idx="10"/>
          </p:nvPr>
        </p:nvSpPr>
        <p:spPr/>
        <p:txBody>
          <a:bodyPr/>
          <a:lstStyle>
            <a:lvl1pPr>
              <a:defRPr/>
            </a:lvl1pPr>
          </a:lstStyle>
          <a:p>
            <a:pPr>
              <a:defRPr/>
            </a:pPr>
            <a:fld id="{CFDFB548-91FF-4FCF-A9B8-E731518B1300}" type="datetime1">
              <a:rPr lang="pl-PL" smtClean="0"/>
              <a:pPr>
                <a:defRPr/>
              </a:pPr>
              <a:t>02.07.2018</a:t>
            </a:fld>
            <a:endParaRPr lang="pl-PL" dirty="0"/>
          </a:p>
        </p:txBody>
      </p:sp>
      <p:sp>
        <p:nvSpPr>
          <p:cNvPr id="6" name="Symbol zastępczy stopki 4"/>
          <p:cNvSpPr>
            <a:spLocks noGrp="1"/>
          </p:cNvSpPr>
          <p:nvPr>
            <p:ph type="ftr" sz="quarter" idx="11"/>
          </p:nvPr>
        </p:nvSpPr>
        <p:spPr/>
        <p:txBody>
          <a:bodyPr/>
          <a:lstStyle>
            <a:lvl1pPr>
              <a:defRPr/>
            </a:lvl1pPr>
          </a:lstStyle>
          <a:p>
            <a:pPr>
              <a:defRPr/>
            </a:pPr>
            <a:endParaRPr lang="pl-PL"/>
          </a:p>
        </p:txBody>
      </p:sp>
      <p:sp>
        <p:nvSpPr>
          <p:cNvPr id="7" name="Symbol zastępczy numeru slajdu 5"/>
          <p:cNvSpPr>
            <a:spLocks noGrp="1"/>
          </p:cNvSpPr>
          <p:nvPr>
            <p:ph type="sldNum" sz="quarter" idx="12"/>
          </p:nvPr>
        </p:nvSpPr>
        <p:spPr/>
        <p:txBody>
          <a:bodyPr/>
          <a:lstStyle>
            <a:lvl1pPr>
              <a:defRPr/>
            </a:lvl1pPr>
          </a:lstStyle>
          <a:p>
            <a:fld id="{37B43986-8538-423A-B475-B56DCC3F83E7}" type="slidenum">
              <a:rPr lang="pl-PL" altLang="pl-PL"/>
              <a:pPr/>
              <a:t>‹#›</a:t>
            </a:fld>
            <a:endParaRPr lang="pl-PL" altLang="pl-PL"/>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1026" name="Symbol zastępczy tytułu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pl-PL" altLang="pl-PL" smtClean="0"/>
              <a:t>Kliknij, aby edytować styl</a:t>
            </a:r>
          </a:p>
        </p:txBody>
      </p:sp>
      <p:sp>
        <p:nvSpPr>
          <p:cNvPr id="1027" name="Symbol zastępczy tekstu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pl-PL" altLang="pl-PL" smtClean="0"/>
              <a:t>Kliknij, aby edytować style wzorca tekstu</a:t>
            </a:r>
          </a:p>
          <a:p>
            <a:pPr lvl="1"/>
            <a:r>
              <a:rPr lang="pl-PL" altLang="pl-PL" smtClean="0"/>
              <a:t>Drugi poziom</a:t>
            </a:r>
          </a:p>
          <a:p>
            <a:pPr lvl="2"/>
            <a:r>
              <a:rPr lang="pl-PL" altLang="pl-PL" smtClean="0"/>
              <a:t>Trzeci poziom</a:t>
            </a:r>
          </a:p>
          <a:p>
            <a:pPr lvl="3"/>
            <a:r>
              <a:rPr lang="pl-PL" altLang="pl-PL" smtClean="0"/>
              <a:t>Czwarty poziom</a:t>
            </a:r>
          </a:p>
          <a:p>
            <a:pPr lvl="4"/>
            <a:r>
              <a:rPr lang="pl-PL" altLang="pl-PL" smtClean="0"/>
              <a:t>Piąty poziom</a:t>
            </a:r>
          </a:p>
        </p:txBody>
      </p:sp>
      <p:sp>
        <p:nvSpPr>
          <p:cNvPr id="4" name="Symbol zastępczy daty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75000"/>
                  </a:schemeClr>
                </a:solidFill>
                <a:latin typeface="+mn-lt"/>
              </a:defRPr>
            </a:lvl1pPr>
          </a:lstStyle>
          <a:p>
            <a:pPr>
              <a:defRPr/>
            </a:pPr>
            <a:fld id="{690C8483-5CDA-45B6-B1EB-C92244608DDD}" type="datetime1">
              <a:rPr lang="pl-PL" smtClean="0"/>
              <a:pPr>
                <a:defRPr/>
              </a:pPr>
              <a:t>02.07.2018</a:t>
            </a:fld>
            <a:endParaRPr lang="pl-PL" dirty="0"/>
          </a:p>
        </p:txBody>
      </p:sp>
      <p:sp>
        <p:nvSpPr>
          <p:cNvPr id="5" name="Symbol zastępczy stopki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defRPr>
            </a:lvl1pPr>
          </a:lstStyle>
          <a:p>
            <a:pPr>
              <a:defRPr/>
            </a:pPr>
            <a:endParaRPr lang="pl-PL"/>
          </a:p>
        </p:txBody>
      </p:sp>
      <p:sp>
        <p:nvSpPr>
          <p:cNvPr id="6" name="Symbol zastępczy numeru slajdu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latin typeface="Calibri" pitchFamily="34" charset="0"/>
              </a:defRPr>
            </a:lvl1pPr>
          </a:lstStyle>
          <a:p>
            <a:fld id="{87A76CA4-82E5-4D33-9BC7-6C1534D894D6}" type="slidenum">
              <a:rPr lang="pl-PL" altLang="pl-PL"/>
              <a:pPr/>
              <a:t>‹#›</a:t>
            </a:fld>
            <a:endParaRPr lang="pl-PL" altLang="pl-PL"/>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050" name="Symbol zastępczy tytułu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pl-PL" altLang="pl-PL" smtClean="0"/>
              <a:t>Kliknij, aby edytować styl</a:t>
            </a:r>
          </a:p>
        </p:txBody>
      </p:sp>
      <p:sp>
        <p:nvSpPr>
          <p:cNvPr id="2051" name="Symbol zastępczy tekstu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pl-PL" altLang="pl-PL" smtClean="0"/>
              <a:t>Kliknij, aby edytować style wzorca tekstu</a:t>
            </a:r>
          </a:p>
          <a:p>
            <a:pPr lvl="1"/>
            <a:r>
              <a:rPr lang="pl-PL" altLang="pl-PL" smtClean="0"/>
              <a:t>Drugi poziom</a:t>
            </a:r>
          </a:p>
          <a:p>
            <a:pPr lvl="2"/>
            <a:r>
              <a:rPr lang="pl-PL" altLang="pl-PL" smtClean="0"/>
              <a:t>Trzeci poziom</a:t>
            </a:r>
          </a:p>
          <a:p>
            <a:pPr lvl="3"/>
            <a:r>
              <a:rPr lang="pl-PL" altLang="pl-PL" smtClean="0"/>
              <a:t>Czwarty poziom</a:t>
            </a:r>
          </a:p>
          <a:p>
            <a:pPr lvl="4"/>
            <a:r>
              <a:rPr lang="pl-PL" altLang="pl-PL" smtClean="0"/>
              <a:t>Piąty poziom</a:t>
            </a:r>
          </a:p>
        </p:txBody>
      </p:sp>
      <p:sp>
        <p:nvSpPr>
          <p:cNvPr id="4" name="Symbol zastępczy daty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prstClr val="black">
                    <a:tint val="75000"/>
                  </a:prstClr>
                </a:solidFill>
                <a:latin typeface="+mn-lt"/>
              </a:defRPr>
            </a:lvl1pPr>
          </a:lstStyle>
          <a:p>
            <a:pPr>
              <a:defRPr/>
            </a:pPr>
            <a:fld id="{8919EC8C-99A8-4975-92F7-A3FBC337F059}" type="datetime1">
              <a:rPr lang="pl-PL" smtClean="0"/>
              <a:pPr>
                <a:defRPr/>
              </a:pPr>
              <a:t>02.07.2018</a:t>
            </a:fld>
            <a:endParaRPr lang="pl-PL" dirty="0"/>
          </a:p>
        </p:txBody>
      </p:sp>
      <p:sp>
        <p:nvSpPr>
          <p:cNvPr id="5" name="Symbol zastępczy stopki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prstClr val="black">
                    <a:tint val="75000"/>
                  </a:prstClr>
                </a:solidFill>
                <a:latin typeface="+mn-lt"/>
              </a:defRPr>
            </a:lvl1pPr>
          </a:lstStyle>
          <a:p>
            <a:pPr>
              <a:defRPr/>
            </a:pPr>
            <a:endParaRPr lang="pl-PL"/>
          </a:p>
        </p:txBody>
      </p:sp>
      <p:sp>
        <p:nvSpPr>
          <p:cNvPr id="6" name="Symbol zastępczy numeru slajdu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latin typeface="Calibri" pitchFamily="34" charset="0"/>
              </a:defRPr>
            </a:lvl1pPr>
          </a:lstStyle>
          <a:p>
            <a:fld id="{515D1960-F112-4533-BE43-E75D880873FF}" type="slidenum">
              <a:rPr lang="pl-PL" altLang="pl-PL"/>
              <a:pPr/>
              <a:t>‹#›</a:t>
            </a:fld>
            <a:endParaRPr lang="pl-PL" altLang="pl-PL"/>
          </a:p>
        </p:txBody>
      </p:sp>
    </p:spTree>
  </p:cSld>
  <p:clrMap bg1="lt1" tx1="dk1" bg2="lt2" tx2="dk2" accent1="accent1" accent2="accent2" accent3="accent3" accent4="accent4" accent5="accent5" accent6="accent6" hlink="hlink" folHlink="folHlink"/>
  <p:sldLayoutIdLst>
    <p:sldLayoutId id="2147483672" r:id="rId1"/>
    <p:sldLayoutId id="2147483673" r:id="rId2"/>
    <p:sldLayoutId id="2147483674" r:id="rId3"/>
    <p:sldLayoutId id="2147483675" r:id="rId4"/>
    <p:sldLayoutId id="2147483676" r:id="rId5"/>
    <p:sldLayoutId id="2147483677" r:id="rId6"/>
    <p:sldLayoutId id="2147483678" r:id="rId7"/>
    <p:sldLayoutId id="2147483679" r:id="rId8"/>
    <p:sldLayoutId id="2147483680" r:id="rId9"/>
    <p:sldLayoutId id="2147483681" r:id="rId10"/>
    <p:sldLayoutId id="2147483682" r:id="rId11"/>
  </p:sldLayoutIdLst>
  <p:hf hdr="0" ft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8.xml"/></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8.xml"/></Relationships>
</file>

<file path=ppt/slides/_rels/slide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8.xml"/></Relationships>
</file>

<file path=ppt/slides/_rels/slide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8.xml"/></Relationships>
</file>

<file path=ppt/slides/_rels/slide1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8.xml"/></Relationships>
</file>

<file path=ppt/slides/_rels/slide1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8.xml"/></Relationships>
</file>

<file path=ppt/slides/_rels/slide1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8.xml"/></Relationships>
</file>

<file path=ppt/slides/_rels/slide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8.xml"/></Relationships>
</file>

<file path=ppt/slides/_rels/slide1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jpeg"/><Relationship Id="rId1" Type="http://schemas.openxmlformats.org/officeDocument/2006/relationships/slideLayout" Target="../slideLayouts/slideLayout18.xml"/></Relationships>
</file>

<file path=ppt/slides/_rels/slide1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8.xml"/></Relationships>
</file>

<file path=ppt/slides/_rels/slide2.xml.rels><?xml version="1.0" encoding="UTF-8" standalone="yes"?>
<Relationships xmlns="http://schemas.openxmlformats.org/package/2006/relationships"><Relationship Id="rId3" Type="http://schemas.openxmlformats.org/officeDocument/2006/relationships/hyperlink" Target="http://www.pw.opolskie.pl/" TargetMode="External"/><Relationship Id="rId2" Type="http://schemas.openxmlformats.org/officeDocument/2006/relationships/hyperlink" Target="http://test.pw.opolskie.pl/" TargetMode="External"/><Relationship Id="rId1" Type="http://schemas.openxmlformats.org/officeDocument/2006/relationships/slideLayout" Target="../slideLayouts/slideLayout18.xml"/><Relationship Id="rId4" Type="http://schemas.openxmlformats.org/officeDocument/2006/relationships/image" Target="../media/image1.jpeg"/></Relationships>
</file>

<file path=ppt/slides/_rels/slide2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8.xml"/></Relationships>
</file>

<file path=ppt/slides/_rels/slide2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jpeg"/><Relationship Id="rId1" Type="http://schemas.openxmlformats.org/officeDocument/2006/relationships/slideLayout" Target="../slideLayouts/slideLayout18.xml"/></Relationships>
</file>

<file path=ppt/slides/_rels/slide2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8.xml"/></Relationships>
</file>

<file path=ppt/slides/_rels/slide2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jpeg"/><Relationship Id="rId1" Type="http://schemas.openxmlformats.org/officeDocument/2006/relationships/slideLayout" Target="../slideLayouts/slideLayout18.xml"/></Relationships>
</file>

<file path=ppt/slides/_rels/slide2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8.xml"/></Relationships>
</file>

<file path=ppt/slides/_rels/slide2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8.xml"/></Relationships>
</file>

<file path=ppt/slides/_rels/slide2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8.xml"/></Relationships>
</file>

<file path=ppt/slides/_rels/slide2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8.xml"/></Relationships>
</file>

<file path=ppt/slides/_rels/slide2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8.xml"/></Relationships>
</file>

<file path=ppt/slides/_rels/slide2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8.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8.xml"/></Relationships>
</file>

<file path=ppt/slides/_rels/slide3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8.xml"/></Relationships>
</file>

<file path=ppt/slides/_rels/slide3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8.xml"/></Relationships>
</file>

<file path=ppt/slides/_rels/slide3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8.xml"/></Relationships>
</file>

<file path=ppt/slides/_rels/slide3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jpeg"/><Relationship Id="rId1" Type="http://schemas.openxmlformats.org/officeDocument/2006/relationships/slideLayout" Target="../slideLayouts/slideLayout18.xml"/></Relationships>
</file>

<file path=ppt/slides/_rels/slide3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jpeg"/><Relationship Id="rId1" Type="http://schemas.openxmlformats.org/officeDocument/2006/relationships/slideLayout" Target="../slideLayouts/slideLayout18.xml"/></Relationships>
</file>

<file path=ppt/slides/_rels/slide3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jpeg"/><Relationship Id="rId1" Type="http://schemas.openxmlformats.org/officeDocument/2006/relationships/slideLayout" Target="../slideLayouts/slideLayout18.xml"/></Relationships>
</file>

<file path=ppt/slides/_rels/slide3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jpeg"/><Relationship Id="rId1" Type="http://schemas.openxmlformats.org/officeDocument/2006/relationships/slideLayout" Target="../slideLayouts/slideLayout18.xml"/></Relationships>
</file>

<file path=ppt/slides/_rels/slide3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jpeg"/><Relationship Id="rId1" Type="http://schemas.openxmlformats.org/officeDocument/2006/relationships/slideLayout" Target="../slideLayouts/slideLayout18.xml"/></Relationships>
</file>

<file path=ppt/slides/_rels/slide3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jpeg"/><Relationship Id="rId1" Type="http://schemas.openxmlformats.org/officeDocument/2006/relationships/slideLayout" Target="../slideLayouts/slideLayout18.xml"/></Relationships>
</file>

<file path=ppt/slides/_rels/slide3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jpeg"/><Relationship Id="rId1" Type="http://schemas.openxmlformats.org/officeDocument/2006/relationships/slideLayout" Target="../slideLayouts/slideLayout18.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8.xml"/></Relationships>
</file>

<file path=ppt/slides/_rels/slide4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jpeg"/><Relationship Id="rId1" Type="http://schemas.openxmlformats.org/officeDocument/2006/relationships/slideLayout" Target="../slideLayouts/slideLayout18.xml"/></Relationships>
</file>

<file path=ppt/slides/_rels/slide4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jpeg"/><Relationship Id="rId1" Type="http://schemas.openxmlformats.org/officeDocument/2006/relationships/slideLayout" Target="../slideLayouts/slideLayout18.xml"/></Relationships>
</file>

<file path=ppt/slides/_rels/slide4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jpeg"/><Relationship Id="rId1" Type="http://schemas.openxmlformats.org/officeDocument/2006/relationships/slideLayout" Target="../slideLayouts/slideLayout18.xml"/></Relationships>
</file>

<file path=ppt/slides/_rels/slide4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jpeg"/><Relationship Id="rId1" Type="http://schemas.openxmlformats.org/officeDocument/2006/relationships/slideLayout" Target="../slideLayouts/slideLayout18.xml"/></Relationships>
</file>

<file path=ppt/slides/_rels/slide4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jpeg"/><Relationship Id="rId1" Type="http://schemas.openxmlformats.org/officeDocument/2006/relationships/slideLayout" Target="../slideLayouts/slideLayout18.xml"/></Relationships>
</file>

<file path=ppt/slides/_rels/slide4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jpeg"/><Relationship Id="rId1" Type="http://schemas.openxmlformats.org/officeDocument/2006/relationships/slideLayout" Target="../slideLayouts/slideLayout18.xml"/></Relationships>
</file>

<file path=ppt/slides/_rels/slide4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8.xml"/></Relationships>
</file>

<file path=ppt/slides/_rels/slide4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8.xml"/></Relationships>
</file>

<file path=ppt/slides/_rels/slide4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8.xml"/></Relationships>
</file>

<file path=ppt/slides/_rels/slide4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8.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8.xml"/></Relationships>
</file>

<file path=ppt/slides/_rels/slide5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8.xml"/></Relationships>
</file>

<file path=ppt/slides/_rels/slide5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8.xml"/></Relationships>
</file>

<file path=ppt/slides/_rels/slide5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8.xml"/></Relationships>
</file>

<file path=ppt/slides/_rels/slide5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8.xml"/></Relationships>
</file>

<file path=ppt/slides/_rels/slide5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8.xml"/></Relationships>
</file>

<file path=ppt/slides/_rels/slide5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8.xml"/></Relationships>
</file>

<file path=ppt/slides/_rels/slide5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3.xml"/></Relationships>
</file>

<file path=ppt/slides/_rels/slide5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5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3.xml"/></Relationships>
</file>

<file path=ppt/slides/_rels/slide5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8.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8.xml"/></Relationships>
</file>

<file path=ppt/slides/_rels/slide6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8.xml"/></Relationships>
</file>

<file path=ppt/slides/_rels/slide6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8.xml"/></Relationships>
</file>

<file path=ppt/slides/_rels/slide6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8.xml"/></Relationships>
</file>

<file path=ppt/slides/_rels/slide6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8.xml"/></Relationships>
</file>

<file path=ppt/slides/_rels/slide6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8.xml"/></Relationships>
</file>

<file path=ppt/slides/_rels/slide6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8.xml"/></Relationships>
</file>

<file path=ppt/slides/_rels/slide6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8.xml"/></Relationships>
</file>

<file path=ppt/slides/_rels/slide6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8.xml"/></Relationships>
</file>

<file path=ppt/slides/_rels/slide6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8.xml"/></Relationships>
</file>

<file path=ppt/slides/_rels/slide6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8.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8.xml"/></Relationships>
</file>

<file path=ppt/slides/_rels/slide7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3.xml"/></Relationships>
</file>

<file path=ppt/slides/_rels/slide7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3.xml"/></Relationships>
</file>

<file path=ppt/slides/_rels/slide7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3.xml"/></Relationships>
</file>

<file path=ppt/slides/_rels/slide7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3.xml"/></Relationships>
</file>

<file path=ppt/slides/_rels/slide7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8.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122" name="Grupa 3"/>
          <p:cNvGrpSpPr>
            <a:grpSpLocks/>
          </p:cNvGrpSpPr>
          <p:nvPr/>
        </p:nvGrpSpPr>
        <p:grpSpPr bwMode="auto">
          <a:xfrm>
            <a:off x="1000125" y="857250"/>
            <a:ext cx="6888163" cy="4537075"/>
            <a:chOff x="-1" y="1"/>
            <a:chExt cx="6888089" cy="4536504"/>
          </a:xfrm>
        </p:grpSpPr>
        <p:sp>
          <p:nvSpPr>
            <p:cNvPr id="5" name="Schemat blokowy: operacja ręczna 4"/>
            <p:cNvSpPr/>
            <p:nvPr/>
          </p:nvSpPr>
          <p:spPr>
            <a:xfrm rot="16200000">
              <a:off x="1175792" y="-1175792"/>
              <a:ext cx="4536504" cy="6888089"/>
            </a:xfrm>
            <a:prstGeom prst="flowChartManualOperation">
              <a:avLst/>
            </a:prstGeom>
          </p:spPr>
          <p:style>
            <a:lnRef idx="0">
              <a:schemeClr val="l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sp>
        <p:sp>
          <p:nvSpPr>
            <p:cNvPr id="6" name="Schemat blokowy: operacja ręczna 4"/>
            <p:cNvSpPr/>
            <p:nvPr/>
          </p:nvSpPr>
          <p:spPr>
            <a:xfrm>
              <a:off x="-1" y="699455"/>
              <a:ext cx="6380118" cy="2929114"/>
            </a:xfrm>
            <a:prstGeom prst="rect">
              <a:avLst/>
            </a:prstGeom>
          </p:spPr>
          <p:style>
            <a:lnRef idx="0">
              <a:scrgbClr r="0" g="0" b="0"/>
            </a:lnRef>
            <a:fillRef idx="0">
              <a:scrgbClr r="0" g="0" b="0"/>
            </a:fillRef>
            <a:effectRef idx="0">
              <a:scrgbClr r="0" g="0" b="0"/>
            </a:effectRef>
            <a:fontRef idx="minor">
              <a:schemeClr val="lt1"/>
            </a:fontRef>
          </p:style>
          <p:txBody>
            <a:bodyPr lIns="273050" tIns="0" rIns="275828" bIns="0" spcCol="1270" anchor="ctr"/>
            <a:lstStyle/>
            <a:p>
              <a:pPr algn="ctr" defTabSz="1911350">
                <a:lnSpc>
                  <a:spcPct val="90000"/>
                </a:lnSpc>
                <a:spcAft>
                  <a:spcPts val="0"/>
                </a:spcAft>
                <a:defRPr/>
              </a:pPr>
              <a:r>
                <a:rPr lang="pl-PL" sz="3600" b="1" spc="150" dirty="0">
                  <a:ln w="11430"/>
                  <a:solidFill>
                    <a:srgbClr val="F8F8F8"/>
                  </a:solidFill>
                  <a:effectLst>
                    <a:outerShdw blurRad="25400" algn="tl" rotWithShape="0">
                      <a:srgbClr val="000000">
                        <a:alpha val="43000"/>
                      </a:srgbClr>
                    </a:outerShdw>
                  </a:effectLst>
                </a:rPr>
                <a:t>Regionalny Program Operacyjny Województwa Opolskiego na lata </a:t>
              </a:r>
              <a:r>
                <a:rPr lang="pl-PL" sz="3600" b="1" spc="150" dirty="0" smtClean="0">
                  <a:ln w="11430"/>
                  <a:solidFill>
                    <a:srgbClr val="F8F8F8"/>
                  </a:solidFill>
                  <a:effectLst>
                    <a:outerShdw blurRad="25400" algn="tl" rotWithShape="0">
                      <a:srgbClr val="000000">
                        <a:alpha val="43000"/>
                      </a:srgbClr>
                    </a:outerShdw>
                  </a:effectLst>
                </a:rPr>
                <a:t>2014-2020</a:t>
              </a:r>
            </a:p>
            <a:p>
              <a:pPr algn="ctr" defTabSz="1911350">
                <a:lnSpc>
                  <a:spcPct val="90000"/>
                </a:lnSpc>
                <a:spcAft>
                  <a:spcPts val="0"/>
                </a:spcAft>
                <a:defRPr/>
              </a:pPr>
              <a:r>
                <a:rPr lang="pl-PL" sz="2800" b="1" spc="150" dirty="0" smtClean="0">
                  <a:ln w="11430"/>
                  <a:solidFill>
                    <a:srgbClr val="F8F8F8"/>
                  </a:solidFill>
                  <a:effectLst>
                    <a:outerShdw blurRad="25400" algn="tl" rotWithShape="0">
                      <a:srgbClr val="000000">
                        <a:alpha val="43000"/>
                      </a:srgbClr>
                    </a:outerShdw>
                  </a:effectLst>
                </a:rPr>
                <a:t>Nabór w ramach Działania 8.3</a:t>
              </a:r>
              <a:endParaRPr lang="pl-PL" sz="2800" b="1" spc="150" dirty="0">
                <a:ln w="11430"/>
                <a:effectLst>
                  <a:outerShdw blurRad="25400" algn="tl" rotWithShape="0">
                    <a:srgbClr val="000000">
                      <a:alpha val="43000"/>
                    </a:srgbClr>
                  </a:outerShdw>
                </a:effectLst>
              </a:endParaRPr>
            </a:p>
          </p:txBody>
        </p:sp>
      </p:grpSp>
      <p:grpSp>
        <p:nvGrpSpPr>
          <p:cNvPr id="5123" name="Grupa 7"/>
          <p:cNvGrpSpPr>
            <a:grpSpLocks/>
          </p:cNvGrpSpPr>
          <p:nvPr/>
        </p:nvGrpSpPr>
        <p:grpSpPr bwMode="auto">
          <a:xfrm rot="10800000">
            <a:off x="3707904" y="4221088"/>
            <a:ext cx="4909815" cy="1439862"/>
            <a:chOff x="-235682" y="-203246"/>
            <a:chExt cx="6578841" cy="4064001"/>
          </a:xfrm>
        </p:grpSpPr>
        <p:sp>
          <p:nvSpPr>
            <p:cNvPr id="8" name="Schemat blokowy: operacja ręczna 7"/>
            <p:cNvSpPr/>
            <p:nvPr/>
          </p:nvSpPr>
          <p:spPr>
            <a:xfrm rot="16200000">
              <a:off x="780523" y="-1219451"/>
              <a:ext cx="4064001" cy="6096411"/>
            </a:xfrm>
            <a:prstGeom prst="flowChartManualOperation">
              <a:avLst/>
            </a:prstGeom>
            <a:solidFill>
              <a:srgbClr val="FF9900"/>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sp>
        <p:sp>
          <p:nvSpPr>
            <p:cNvPr id="9" name="Schemat blokowy: operacja ręczna 4"/>
            <p:cNvSpPr/>
            <p:nvPr/>
          </p:nvSpPr>
          <p:spPr>
            <a:xfrm rot="10800000">
              <a:off x="1" y="812798"/>
              <a:ext cx="6343158" cy="2438401"/>
            </a:xfrm>
            <a:prstGeom prst="rect">
              <a:avLst/>
            </a:prstGeom>
          </p:spPr>
          <p:style>
            <a:lnRef idx="0">
              <a:scrgbClr r="0" g="0" b="0"/>
            </a:lnRef>
            <a:fillRef idx="0">
              <a:scrgbClr r="0" g="0" b="0"/>
            </a:fillRef>
            <a:effectRef idx="0">
              <a:scrgbClr r="0" g="0" b="0"/>
            </a:effectRef>
            <a:fontRef idx="minor">
              <a:schemeClr val="lt1"/>
            </a:fontRef>
          </p:style>
          <p:txBody>
            <a:bodyPr lIns="273050" tIns="0" rIns="275828" bIns="0" spcCol="1270" anchor="ctr"/>
            <a:lstStyle/>
            <a:p>
              <a:pPr algn="ctr" defTabSz="1911350" eaLnBrk="1" hangingPunct="1">
                <a:lnSpc>
                  <a:spcPct val="90000"/>
                </a:lnSpc>
                <a:spcAft>
                  <a:spcPts val="0"/>
                </a:spcAft>
                <a:defRPr/>
              </a:pPr>
              <a:r>
                <a:rPr lang="pl-PL" dirty="0">
                  <a:ln w="18415" cmpd="sng">
                    <a:solidFill>
                      <a:srgbClr val="FFFFFF"/>
                    </a:solidFill>
                    <a:prstDash val="solid"/>
                  </a:ln>
                  <a:solidFill>
                    <a:srgbClr val="FFFFFF"/>
                  </a:solidFill>
                  <a:effectLst>
                    <a:outerShdw blurRad="63500" dir="3600000" algn="tl" rotWithShape="0">
                      <a:srgbClr val="000000">
                        <a:alpha val="70000"/>
                      </a:srgbClr>
                    </a:outerShdw>
                  </a:effectLst>
                </a:rPr>
                <a:t>Opole, </a:t>
              </a:r>
              <a:r>
                <a:rPr lang="pl-PL"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2 lipca 2018 </a:t>
              </a:r>
              <a:r>
                <a:rPr lang="pl-PL"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r</a:t>
              </a:r>
              <a:r>
                <a:rPr lang="pl-PL" dirty="0">
                  <a:ln w="18415" cmpd="sng">
                    <a:solidFill>
                      <a:srgbClr val="FFFFFF"/>
                    </a:solidFill>
                    <a:prstDash val="solid"/>
                  </a:ln>
                  <a:solidFill>
                    <a:srgbClr val="FFFFFF"/>
                  </a:solidFill>
                  <a:effectLst>
                    <a:outerShdw blurRad="63500" dir="3600000" algn="tl" rotWithShape="0">
                      <a:srgbClr val="000000">
                        <a:alpha val="70000"/>
                      </a:srgbClr>
                    </a:outerShdw>
                  </a:effectLst>
                </a:rPr>
                <a:t>.</a:t>
              </a:r>
            </a:p>
          </p:txBody>
        </p:sp>
      </p:grpSp>
      <p:sp>
        <p:nvSpPr>
          <p:cNvPr id="55297" name="Rectangle 1"/>
          <p:cNvSpPr>
            <a:spLocks noChangeArrowheads="1"/>
          </p:cNvSpPr>
          <p:nvPr/>
        </p:nvSpPr>
        <p:spPr bwMode="auto">
          <a:xfrm>
            <a:off x="785786" y="6429396"/>
            <a:ext cx="7358082" cy="24622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pl-PL" sz="1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Szkolenie współfinansowane przez Unię Europejską w ramach Europejskiego Funduszu Społecznego</a:t>
            </a:r>
            <a:endParaRPr kumimoji="0" lang="pl-PL"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2" name="Symbol zastępczy numeru slajdu 1"/>
          <p:cNvSpPr>
            <a:spLocks noGrp="1"/>
          </p:cNvSpPr>
          <p:nvPr>
            <p:ph type="sldNum" sz="quarter" idx="12"/>
          </p:nvPr>
        </p:nvSpPr>
        <p:spPr/>
        <p:txBody>
          <a:bodyPr/>
          <a:lstStyle/>
          <a:p>
            <a:fld id="{7712C452-EB1B-45F8-8182-C8F6BC9E24FC}" type="slidenum">
              <a:rPr lang="pl-PL" altLang="pl-PL" smtClean="0"/>
              <a:pPr/>
              <a:t>1</a:t>
            </a:fld>
            <a:endParaRPr lang="pl-PL" altLang="pl-PL" dirty="0"/>
          </a:p>
        </p:txBody>
      </p:sp>
      <p:sp>
        <p:nvSpPr>
          <p:cNvPr id="4" name="Rectangle 4"/>
          <p:cNvSpPr>
            <a:spLocks noChangeArrowheads="1"/>
          </p:cNvSpPr>
          <p:nvPr/>
        </p:nvSpPr>
        <p:spPr bwMode="auto">
          <a:xfrm>
            <a:off x="1763688" y="52935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pl-PL" dirty="0"/>
          </a:p>
        </p:txBody>
      </p:sp>
      <p:pic>
        <p:nvPicPr>
          <p:cNvPr id="12" name="Obraz 11"/>
          <p:cNvPicPr/>
          <p:nvPr/>
        </p:nvPicPr>
        <p:blipFill>
          <a:blip r:embed="rId3" cstate="print">
            <a:extLst>
              <a:ext uri="{28A0092B-C50C-407E-A947-70E740481C1C}">
                <a14:useLocalDpi xmlns:a14="http://schemas.microsoft.com/office/drawing/2010/main" val="0"/>
              </a:ext>
            </a:extLst>
          </a:blip>
          <a:stretch>
            <a:fillRect/>
          </a:stretch>
        </p:blipFill>
        <p:spPr>
          <a:xfrm>
            <a:off x="1475656" y="5869871"/>
            <a:ext cx="5760720" cy="552450"/>
          </a:xfrm>
          <a:prstGeom prst="rect">
            <a:avLst/>
          </a:prstGeom>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12"/>
          </p:nvPr>
        </p:nvSpPr>
        <p:spPr>
          <a:xfrm>
            <a:off x="2285338" y="6381328"/>
            <a:ext cx="2133600" cy="365125"/>
          </a:xfrm>
        </p:spPr>
        <p:txBody>
          <a:bodyPr/>
          <a:lstStyle/>
          <a:p>
            <a:fld id="{E7DF194F-FC7D-43B2-A93E-2F6BC4B6766C}" type="slidenum">
              <a:rPr lang="pl-PL" altLang="pl-PL" smtClean="0"/>
              <a:pPr/>
              <a:t>10</a:t>
            </a:fld>
            <a:endParaRPr lang="pl-PL" altLang="pl-PL" dirty="0"/>
          </a:p>
        </p:txBody>
      </p:sp>
      <p:sp>
        <p:nvSpPr>
          <p:cNvPr id="3" name="Prostokąt 2"/>
          <p:cNvSpPr/>
          <p:nvPr/>
        </p:nvSpPr>
        <p:spPr>
          <a:xfrm>
            <a:off x="395536" y="980728"/>
            <a:ext cx="8424936" cy="6524863"/>
          </a:xfrm>
          <a:prstGeom prst="rect">
            <a:avLst/>
          </a:prstGeom>
        </p:spPr>
        <p:txBody>
          <a:bodyPr wrap="square">
            <a:spAutoFit/>
          </a:bodyPr>
          <a:lstStyle/>
          <a:p>
            <a:pPr lvl="0" algn="ctr"/>
            <a:endParaRPr lang="pl-PL" altLang="pl-PL" sz="2000" b="1" u="sng" dirty="0">
              <a:solidFill>
                <a:prstClr val="black"/>
              </a:solidFill>
              <a:latin typeface="Calibri"/>
              <a:cs typeface="Arial" panose="020B0604020202020204" pitchFamily="34" charset="0"/>
            </a:endParaRPr>
          </a:p>
          <a:p>
            <a:pPr lvl="0" algn="ctr"/>
            <a:r>
              <a:rPr lang="pl-PL" altLang="pl-PL" sz="2000" b="1" u="sng" dirty="0" smtClean="0">
                <a:solidFill>
                  <a:prstClr val="black"/>
                </a:solidFill>
                <a:latin typeface="Calibri"/>
                <a:cs typeface="Arial" panose="020B0604020202020204" pitchFamily="34" charset="0"/>
              </a:rPr>
              <a:t>Przedmiot </a:t>
            </a:r>
            <a:r>
              <a:rPr lang="pl-PL" altLang="pl-PL" sz="2000" b="1" u="sng" dirty="0">
                <a:solidFill>
                  <a:prstClr val="black"/>
                </a:solidFill>
                <a:latin typeface="Calibri"/>
                <a:cs typeface="Arial" panose="020B0604020202020204" pitchFamily="34" charset="0"/>
              </a:rPr>
              <a:t>konkursu, w tym typy </a:t>
            </a:r>
            <a:r>
              <a:rPr lang="pl-PL" altLang="pl-PL" sz="2000" b="1" u="sng" dirty="0" smtClean="0">
                <a:solidFill>
                  <a:prstClr val="black"/>
                </a:solidFill>
                <a:latin typeface="Calibri"/>
                <a:cs typeface="Arial" panose="020B0604020202020204" pitchFamily="34" charset="0"/>
              </a:rPr>
              <a:t>projektów</a:t>
            </a:r>
            <a:endParaRPr lang="pl-PL" sz="1400" dirty="0">
              <a:solidFill>
                <a:prstClr val="black"/>
              </a:solidFill>
              <a:latin typeface="Calibri" panose="020F0502020204030204" pitchFamily="34" charset="0"/>
              <a:ea typeface="Times New Roman"/>
            </a:endParaRPr>
          </a:p>
          <a:p>
            <a:pPr lvl="0">
              <a:spcAft>
                <a:spcPts val="0"/>
              </a:spcAft>
            </a:pPr>
            <a:endParaRPr lang="pl-PL" sz="1400" dirty="0">
              <a:latin typeface="Calibri"/>
              <a:ea typeface="Times New Roman"/>
              <a:cs typeface="Times New Roman"/>
            </a:endParaRPr>
          </a:p>
          <a:p>
            <a:pPr lvl="0">
              <a:spcAft>
                <a:spcPts val="0"/>
              </a:spcAft>
            </a:pPr>
            <a:endParaRPr lang="pl-PL" sz="1400" dirty="0" smtClean="0">
              <a:latin typeface="Times New Roman"/>
              <a:ea typeface="Times New Roman"/>
            </a:endParaRPr>
          </a:p>
          <a:p>
            <a:pPr marL="342900" lvl="0" indent="-342900">
              <a:spcAft>
                <a:spcPts val="0"/>
              </a:spcAft>
              <a:buSzPts val="1100"/>
              <a:buFont typeface="+mj-lt"/>
              <a:buAutoNum type="arabicParenR" startAt="5"/>
            </a:pPr>
            <a:r>
              <a:rPr lang="pl-PL" sz="1400" b="1" dirty="0">
                <a:latin typeface="Calibri"/>
                <a:ea typeface="Times New Roman"/>
                <a:cs typeface="Times New Roman"/>
              </a:rPr>
              <a:t>Wsparcie, w tym w szczególności reintegracja zawodowa, dla osób zagrożonych ubóstwem lub wykluczeniem społecznym za pośrednictwem przedsiębiorstw społecznych i podmiotów sfery gospodarczej </a:t>
            </a:r>
            <a:r>
              <a:rPr lang="pl-PL" sz="1400" b="1" dirty="0" smtClean="0">
                <a:latin typeface="Calibri"/>
                <a:ea typeface="Times New Roman"/>
                <a:cs typeface="Times New Roman"/>
              </a:rPr>
              <a:t>utworzonych w </a:t>
            </a:r>
            <a:r>
              <a:rPr lang="pl-PL" sz="1400" b="1" dirty="0">
                <a:latin typeface="Calibri"/>
                <a:ea typeface="Times New Roman"/>
                <a:cs typeface="Times New Roman"/>
              </a:rPr>
              <a:t>związku z realizacją celu społecznego, bądź dla których leżący we wspólnym interesie cel społeczny jest racją bytu działalności komercyjnej</a:t>
            </a:r>
            <a:r>
              <a:rPr lang="pl-PL" sz="1400" b="1" dirty="0" smtClean="0">
                <a:latin typeface="Calibri"/>
                <a:ea typeface="Times New Roman"/>
                <a:cs typeface="Times New Roman"/>
              </a:rPr>
              <a:t>.</a:t>
            </a:r>
          </a:p>
          <a:p>
            <a:pPr marL="342900" lvl="0" indent="-342900">
              <a:spcAft>
                <a:spcPts val="0"/>
              </a:spcAft>
              <a:buSzPts val="1100"/>
              <a:buFont typeface="+mj-lt"/>
              <a:buAutoNum type="arabicParenR" startAt="5"/>
            </a:pPr>
            <a:endParaRPr lang="pl-PL" sz="1400" b="1" dirty="0">
              <a:latin typeface="Times New Roman"/>
              <a:ea typeface="Times New Roman"/>
            </a:endParaRPr>
          </a:p>
          <a:p>
            <a:pPr marL="342900" lvl="0" indent="-342900">
              <a:spcAft>
                <a:spcPts val="0"/>
              </a:spcAft>
              <a:buSzPts val="1100"/>
              <a:buFont typeface="+mj-lt"/>
              <a:buAutoNum type="arabicParenR" startAt="5"/>
            </a:pPr>
            <a:r>
              <a:rPr lang="pl-PL" sz="1400" b="1" dirty="0">
                <a:latin typeface="Calibri"/>
                <a:ea typeface="Times New Roman"/>
                <a:cs typeface="Times New Roman"/>
              </a:rPr>
              <a:t>Podnoszenie kwalifikacji zawodowych i kompetencji pracowników przedsiębiorstw społecznych.</a:t>
            </a:r>
            <a:endParaRPr lang="pl-PL" sz="1400" b="1" dirty="0">
              <a:latin typeface="Times New Roman"/>
              <a:ea typeface="Times New Roman"/>
            </a:endParaRPr>
          </a:p>
          <a:p>
            <a:pPr lvl="0">
              <a:spcAft>
                <a:spcPts val="0"/>
              </a:spcAft>
            </a:pPr>
            <a:endParaRPr lang="pl-PL" sz="1400" dirty="0">
              <a:latin typeface="Times New Roman"/>
              <a:ea typeface="Times New Roman"/>
            </a:endParaRPr>
          </a:p>
          <a:p>
            <a:pPr lvl="0">
              <a:spcAft>
                <a:spcPts val="0"/>
              </a:spcAft>
            </a:pPr>
            <a:r>
              <a:rPr lang="pl-PL" sz="1400" b="1" dirty="0">
                <a:latin typeface="Calibri"/>
                <a:ea typeface="Times New Roman"/>
                <a:cs typeface="Times New Roman"/>
              </a:rPr>
              <a:t>UWAGA: </a:t>
            </a:r>
            <a:r>
              <a:rPr lang="pl-PL" sz="1400" dirty="0">
                <a:latin typeface="Calibri"/>
                <a:ea typeface="Times New Roman"/>
                <a:cs typeface="Times New Roman"/>
              </a:rPr>
              <a:t>P</a:t>
            </a:r>
            <a:r>
              <a:rPr lang="pl-PL" sz="1400" dirty="0" smtClean="0">
                <a:latin typeface="Calibri"/>
                <a:ea typeface="Times New Roman"/>
                <a:cs typeface="Times New Roman"/>
              </a:rPr>
              <a:t>rzy </a:t>
            </a:r>
            <a:r>
              <a:rPr lang="pl-PL" sz="1400" dirty="0">
                <a:latin typeface="Calibri"/>
                <a:ea typeface="Times New Roman"/>
                <a:cs typeface="Times New Roman"/>
              </a:rPr>
              <a:t>sporządzaniu wniosku o dofinansowanie projektu Wnioskodawca zobligowany jest do wzięcia pod uwagę dokumentu opracowanego przez ROPS pn. </a:t>
            </a:r>
            <a:r>
              <a:rPr lang="pl-PL" sz="1400" i="1" dirty="0">
                <a:latin typeface="Calibri"/>
                <a:ea typeface="Times New Roman"/>
                <a:cs typeface="Times New Roman"/>
              </a:rPr>
              <a:t>Analiza regionalna dotycząca potrzeb </a:t>
            </a:r>
            <a:r>
              <a:rPr lang="pl-PL" sz="1400" i="1" dirty="0" smtClean="0">
                <a:latin typeface="Calibri"/>
                <a:ea typeface="Times New Roman"/>
                <a:cs typeface="Times New Roman"/>
              </a:rPr>
              <a:t>i </a:t>
            </a:r>
            <a:r>
              <a:rPr lang="pl-PL" sz="1400" i="1" dirty="0">
                <a:latin typeface="Calibri"/>
                <a:ea typeface="Times New Roman"/>
                <a:cs typeface="Times New Roman"/>
              </a:rPr>
              <a:t>problemów włączenia społecznego – Działanie 8.3 Regionalnego Programu Operacyjnego Województwa Opolskiego na lata 2014-2020 </a:t>
            </a:r>
            <a:r>
              <a:rPr lang="pl-PL" sz="1400" dirty="0">
                <a:latin typeface="Calibri"/>
                <a:ea typeface="Times New Roman"/>
                <a:cs typeface="Times New Roman"/>
              </a:rPr>
              <a:t>(załącznik nr 10 do niniejszego Regulaminu konkursu) w szczególności w zakresie rekomendacji dla Opolskiego Programu Rozwoju Ekonomii Społecznej.</a:t>
            </a:r>
            <a:endParaRPr lang="pl-PL" sz="1400" dirty="0" smtClean="0">
              <a:latin typeface="Times New Roman"/>
              <a:ea typeface="Times New Roman"/>
            </a:endParaRPr>
          </a:p>
          <a:p>
            <a:pPr lvl="0">
              <a:spcAft>
                <a:spcPts val="0"/>
              </a:spcAft>
            </a:pPr>
            <a:endParaRPr lang="pl-PL" sz="1400" dirty="0">
              <a:latin typeface="Times New Roman"/>
              <a:ea typeface="Times New Roman"/>
            </a:endParaRPr>
          </a:p>
          <a:p>
            <a:pPr lvl="0">
              <a:spcAft>
                <a:spcPts val="0"/>
              </a:spcAft>
            </a:pPr>
            <a:endParaRPr lang="pl-PL" sz="1400" dirty="0" smtClean="0">
              <a:latin typeface="Times New Roman"/>
              <a:ea typeface="Times New Roman"/>
            </a:endParaRPr>
          </a:p>
          <a:p>
            <a:pPr lvl="0">
              <a:spcAft>
                <a:spcPts val="0"/>
              </a:spcAft>
            </a:pPr>
            <a:endParaRPr lang="pl-PL" sz="1400" dirty="0">
              <a:latin typeface="Times New Roman"/>
              <a:ea typeface="Times New Roman"/>
            </a:endParaRPr>
          </a:p>
          <a:p>
            <a:pPr lvl="0">
              <a:spcAft>
                <a:spcPts val="0"/>
              </a:spcAft>
            </a:pPr>
            <a:endParaRPr lang="pl-PL" sz="1400" dirty="0" smtClean="0">
              <a:latin typeface="Times New Roman"/>
              <a:ea typeface="Times New Roman"/>
            </a:endParaRPr>
          </a:p>
          <a:p>
            <a:pPr lvl="0">
              <a:spcAft>
                <a:spcPts val="0"/>
              </a:spcAft>
            </a:pPr>
            <a:endParaRPr lang="pl-PL" sz="1400" dirty="0">
              <a:latin typeface="Times New Roman"/>
              <a:ea typeface="Times New Roman"/>
            </a:endParaRPr>
          </a:p>
          <a:p>
            <a:pPr lvl="0">
              <a:spcAft>
                <a:spcPts val="0"/>
              </a:spcAft>
            </a:pPr>
            <a:endParaRPr lang="pl-PL" sz="1400" dirty="0" smtClean="0">
              <a:latin typeface="Times New Roman"/>
              <a:ea typeface="Times New Roman"/>
            </a:endParaRPr>
          </a:p>
          <a:p>
            <a:pPr lvl="0">
              <a:spcAft>
                <a:spcPts val="0"/>
              </a:spcAft>
            </a:pPr>
            <a:endParaRPr lang="pl-PL" sz="1400" dirty="0">
              <a:latin typeface="Times New Roman"/>
              <a:ea typeface="Times New Roman"/>
            </a:endParaRPr>
          </a:p>
          <a:p>
            <a:pPr lvl="0">
              <a:spcAft>
                <a:spcPts val="0"/>
              </a:spcAft>
            </a:pPr>
            <a:endParaRPr lang="pl-PL" sz="1400" dirty="0" smtClean="0">
              <a:latin typeface="Times New Roman"/>
              <a:ea typeface="Times New Roman"/>
            </a:endParaRPr>
          </a:p>
          <a:p>
            <a:pPr lvl="0">
              <a:spcAft>
                <a:spcPts val="0"/>
              </a:spcAft>
            </a:pPr>
            <a:endParaRPr lang="pl-PL" sz="1400" dirty="0">
              <a:latin typeface="Times New Roman"/>
              <a:ea typeface="Times New Roman"/>
            </a:endParaRPr>
          </a:p>
          <a:p>
            <a:pPr lvl="0">
              <a:spcAft>
                <a:spcPts val="0"/>
              </a:spcAft>
            </a:pPr>
            <a:endParaRPr lang="pl-PL" sz="1400" dirty="0" smtClean="0">
              <a:latin typeface="Times New Roman"/>
              <a:ea typeface="Times New Roman"/>
            </a:endParaRPr>
          </a:p>
          <a:p>
            <a:pPr lvl="0">
              <a:spcAft>
                <a:spcPts val="0"/>
              </a:spcAft>
            </a:pPr>
            <a:endParaRPr lang="pl-PL" sz="1400" dirty="0">
              <a:latin typeface="Times New Roman"/>
              <a:ea typeface="Times New Roman"/>
            </a:endParaRPr>
          </a:p>
          <a:p>
            <a:pPr lvl="0">
              <a:spcAft>
                <a:spcPts val="0"/>
              </a:spcAft>
            </a:pPr>
            <a:endParaRPr lang="pl-PL" sz="1400" dirty="0">
              <a:latin typeface="Times New Roman"/>
              <a:ea typeface="Times New Roman"/>
            </a:endParaRPr>
          </a:p>
          <a:p>
            <a:pPr lvl="0">
              <a:spcAft>
                <a:spcPts val="0"/>
              </a:spcAft>
            </a:pPr>
            <a:endParaRPr lang="pl-PL" sz="1400" dirty="0">
              <a:effectLst/>
              <a:latin typeface="Times New Roman"/>
              <a:ea typeface="Times New Roman"/>
            </a:endParaRPr>
          </a:p>
        </p:txBody>
      </p:sp>
      <p:sp>
        <p:nvSpPr>
          <p:cNvPr id="5" name="Prostokąt 4"/>
          <p:cNvSpPr/>
          <p:nvPr/>
        </p:nvSpPr>
        <p:spPr>
          <a:xfrm>
            <a:off x="0" y="0"/>
            <a:ext cx="9144000" cy="1052736"/>
          </a:xfrm>
          <a:prstGeom prst="rect">
            <a:avLst/>
          </a:prstGeom>
          <a:solidFill>
            <a:schemeClr val="accent1">
              <a:lumMod val="60000"/>
              <a:lumOff val="40000"/>
            </a:schemeClr>
          </a:solidFill>
          <a:ln w="38100">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pl-PL" dirty="0"/>
          </a:p>
        </p:txBody>
      </p:sp>
      <p:sp>
        <p:nvSpPr>
          <p:cNvPr id="6" name="Prostokąt zaokrąglony 5"/>
          <p:cNvSpPr/>
          <p:nvPr/>
        </p:nvSpPr>
        <p:spPr>
          <a:xfrm>
            <a:off x="214282" y="116631"/>
            <a:ext cx="8715436" cy="706027"/>
          </a:xfrm>
          <a:prstGeom prst="roundRect">
            <a:avLst/>
          </a:prstGeom>
          <a:ln w="44450">
            <a:solidFill>
              <a:schemeClr val="tx1"/>
            </a:solidFill>
          </a:ln>
          <a:effectLst>
            <a:glow rad="101600">
              <a:schemeClr val="accent6">
                <a:satMod val="175000"/>
                <a:alpha val="40000"/>
              </a:schemeClr>
            </a:glow>
            <a:outerShdw blurRad="50800" dist="38100" dir="5400000" algn="t" rotWithShape="0">
              <a:prstClr val="black">
                <a:alpha val="40000"/>
              </a:prstClr>
            </a:outerShdw>
            <a:softEdge rad="317500"/>
          </a:effectLst>
          <a:scene3d>
            <a:camera prst="orthographicFront">
              <a:rot lat="0" lon="0" rev="0"/>
            </a:camera>
            <a:lightRig rig="glow" dir="t">
              <a:rot lat="0" lon="0" rev="4800000"/>
            </a:lightRig>
          </a:scene3d>
          <a:sp3d prstMaterial="matte">
            <a:bevelT w="127000" h="63500" prst="riblet"/>
          </a:sp3d>
        </p:spPr>
        <p:style>
          <a:lnRef idx="2">
            <a:schemeClr val="accent6"/>
          </a:lnRef>
          <a:fillRef idx="1">
            <a:schemeClr val="lt1"/>
          </a:fillRef>
          <a:effectRef idx="0">
            <a:schemeClr val="accent6"/>
          </a:effectRef>
          <a:fontRef idx="minor">
            <a:schemeClr val="dk1"/>
          </a:fontRef>
        </p:style>
        <p:txBody>
          <a:bodyPr anchor="ctr"/>
          <a:lstStyle/>
          <a:p>
            <a:pPr algn="ctr" eaLnBrk="1" fontAlgn="auto" hangingPunct="1">
              <a:spcBef>
                <a:spcPts val="0"/>
              </a:spcBef>
              <a:spcAft>
                <a:spcPts val="0"/>
              </a:spcAft>
              <a:defRPr/>
            </a:pPr>
            <a:r>
              <a:rPr lang="pl-PL" sz="3200" b="1" dirty="0">
                <a:solidFill>
                  <a:schemeClr val="tx1"/>
                </a:solidFill>
              </a:rPr>
              <a:t>Wojewódzki Urząd Pracy w Opolu</a:t>
            </a:r>
          </a:p>
        </p:txBody>
      </p:sp>
      <p:pic>
        <p:nvPicPr>
          <p:cNvPr id="7" name="Obraz 6"/>
          <p:cNvPicPr/>
          <p:nvPr/>
        </p:nvPicPr>
        <p:blipFill>
          <a:blip r:embed="rId2" cstate="print">
            <a:extLst>
              <a:ext uri="{28A0092B-C50C-407E-A947-70E740481C1C}">
                <a14:useLocalDpi xmlns:a14="http://schemas.microsoft.com/office/drawing/2010/main" val="0"/>
              </a:ext>
            </a:extLst>
          </a:blip>
          <a:stretch>
            <a:fillRect/>
          </a:stretch>
        </p:blipFill>
        <p:spPr>
          <a:xfrm>
            <a:off x="1655636" y="5857730"/>
            <a:ext cx="5760720" cy="552450"/>
          </a:xfrm>
          <a:prstGeom prst="rect">
            <a:avLst/>
          </a:prstGeom>
        </p:spPr>
      </p:pic>
    </p:spTree>
    <p:extLst>
      <p:ext uri="{BB962C8B-B14F-4D97-AF65-F5344CB8AC3E}">
        <p14:creationId xmlns:p14="http://schemas.microsoft.com/office/powerpoint/2010/main" val="44427563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Prostokąt 8"/>
          <p:cNvSpPr/>
          <p:nvPr/>
        </p:nvSpPr>
        <p:spPr>
          <a:xfrm>
            <a:off x="0" y="0"/>
            <a:ext cx="9144000" cy="1052736"/>
          </a:xfrm>
          <a:prstGeom prst="rect">
            <a:avLst/>
          </a:prstGeom>
          <a:solidFill>
            <a:schemeClr val="accent1">
              <a:lumMod val="60000"/>
              <a:lumOff val="40000"/>
            </a:schemeClr>
          </a:solidFill>
          <a:ln w="38100">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pl-PL" dirty="0"/>
          </a:p>
        </p:txBody>
      </p:sp>
      <p:sp>
        <p:nvSpPr>
          <p:cNvPr id="11" name="Prostokąt zaokrąglony 10"/>
          <p:cNvSpPr/>
          <p:nvPr/>
        </p:nvSpPr>
        <p:spPr>
          <a:xfrm>
            <a:off x="214282" y="116631"/>
            <a:ext cx="8715436" cy="706027"/>
          </a:xfrm>
          <a:prstGeom prst="roundRect">
            <a:avLst/>
          </a:prstGeom>
          <a:ln w="44450">
            <a:solidFill>
              <a:schemeClr val="tx1"/>
            </a:solidFill>
          </a:ln>
          <a:effectLst>
            <a:glow rad="101600">
              <a:schemeClr val="accent6">
                <a:satMod val="175000"/>
                <a:alpha val="40000"/>
              </a:schemeClr>
            </a:glow>
            <a:outerShdw blurRad="50800" dist="38100" dir="5400000" algn="t" rotWithShape="0">
              <a:prstClr val="black">
                <a:alpha val="40000"/>
              </a:prstClr>
            </a:outerShdw>
            <a:softEdge rad="317500"/>
          </a:effectLst>
          <a:scene3d>
            <a:camera prst="orthographicFront">
              <a:rot lat="0" lon="0" rev="0"/>
            </a:camera>
            <a:lightRig rig="glow" dir="t">
              <a:rot lat="0" lon="0" rev="4800000"/>
            </a:lightRig>
          </a:scene3d>
          <a:sp3d prstMaterial="matte">
            <a:bevelT w="127000" h="63500" prst="riblet"/>
          </a:sp3d>
        </p:spPr>
        <p:style>
          <a:lnRef idx="2">
            <a:schemeClr val="accent6"/>
          </a:lnRef>
          <a:fillRef idx="1">
            <a:schemeClr val="lt1"/>
          </a:fillRef>
          <a:effectRef idx="0">
            <a:schemeClr val="accent6"/>
          </a:effectRef>
          <a:fontRef idx="minor">
            <a:schemeClr val="dk1"/>
          </a:fontRef>
        </p:style>
        <p:txBody>
          <a:bodyPr anchor="ctr"/>
          <a:lstStyle/>
          <a:p>
            <a:pPr algn="ctr" eaLnBrk="1" fontAlgn="auto" hangingPunct="1">
              <a:spcBef>
                <a:spcPts val="0"/>
              </a:spcBef>
              <a:spcAft>
                <a:spcPts val="0"/>
              </a:spcAft>
              <a:defRPr/>
            </a:pPr>
            <a:r>
              <a:rPr lang="pl-PL" sz="3200" b="1" dirty="0">
                <a:solidFill>
                  <a:schemeClr val="tx1"/>
                </a:solidFill>
              </a:rPr>
              <a:t>Wojewódzki Urząd Pracy w Opolu</a:t>
            </a:r>
          </a:p>
        </p:txBody>
      </p:sp>
      <p:sp>
        <p:nvSpPr>
          <p:cNvPr id="7177" name="Prostokąt 1"/>
          <p:cNvSpPr>
            <a:spLocks noChangeArrowheads="1"/>
          </p:cNvSpPr>
          <p:nvPr/>
        </p:nvSpPr>
        <p:spPr bwMode="auto">
          <a:xfrm>
            <a:off x="214282" y="1268760"/>
            <a:ext cx="8750206" cy="4193969"/>
          </a:xfrm>
          <a:prstGeom prst="rect">
            <a:avLst/>
          </a:prstGeom>
          <a:noFill/>
          <a:ln w="9525">
            <a:noFill/>
            <a:miter lim="800000"/>
            <a:headEnd/>
            <a:tailEnd/>
          </a:ln>
        </p:spPr>
        <p:txBody>
          <a:bodyPr wrap="square">
            <a:spAutoFit/>
          </a:bodyPr>
          <a:lstStyle/>
          <a:p>
            <a:pPr algn="ctr"/>
            <a:r>
              <a:rPr lang="pl-PL" altLang="pl-PL" sz="2000" b="1" u="sng" dirty="0" smtClean="0">
                <a:latin typeface="+mn-lt"/>
                <a:cs typeface="Arial" panose="020B0604020202020204" pitchFamily="34" charset="0"/>
              </a:rPr>
              <a:t>Warunki szczegółowe</a:t>
            </a:r>
          </a:p>
          <a:p>
            <a:pPr algn="just"/>
            <a:endParaRPr lang="pl-PL" sz="1400" b="1" dirty="0" smtClean="0">
              <a:latin typeface="+mj-lt"/>
            </a:endParaRPr>
          </a:p>
          <a:p>
            <a:pPr marL="342900" lvl="0" indent="-342900">
              <a:lnSpc>
                <a:spcPct val="115000"/>
              </a:lnSpc>
              <a:spcAft>
                <a:spcPts val="0"/>
              </a:spcAft>
              <a:buFont typeface="+mj-lt"/>
              <a:buAutoNum type="arabicPeriod"/>
            </a:pPr>
            <a:r>
              <a:rPr lang="pl-PL" sz="1400" dirty="0">
                <a:solidFill>
                  <a:srgbClr val="000000"/>
                </a:solidFill>
                <a:latin typeface="Calibri"/>
                <a:ea typeface="Calibri"/>
                <a:cs typeface="Times New Roman"/>
              </a:rPr>
              <a:t>Działania świadomościowe (kampanie informacyjne i działania upowszechniające) będą możliwe do finansowania jedynie jeśli będą stanowić część projektu i będą uzupełniać działania o charakterze wdrożeniowym w ramach tego projektu z </a:t>
            </a:r>
            <a:r>
              <a:rPr lang="pl-PL" sz="1400" dirty="0" smtClean="0">
                <a:solidFill>
                  <a:srgbClr val="000000"/>
                </a:solidFill>
                <a:latin typeface="Calibri"/>
                <a:ea typeface="Calibri"/>
                <a:cs typeface="Times New Roman"/>
              </a:rPr>
              <a:t>zastrzeżeniem, </a:t>
            </a:r>
            <a:r>
              <a:rPr lang="pl-PL" sz="1400" dirty="0">
                <a:solidFill>
                  <a:srgbClr val="000000"/>
                </a:solidFill>
                <a:latin typeface="Calibri"/>
                <a:ea typeface="Calibri"/>
                <a:cs typeface="Times New Roman"/>
              </a:rPr>
              <a:t>iż nie mogą przekroczyć </a:t>
            </a:r>
            <a:r>
              <a:rPr lang="pl-PL" sz="1400" b="1" dirty="0">
                <a:solidFill>
                  <a:srgbClr val="000000"/>
                </a:solidFill>
                <a:latin typeface="Calibri"/>
                <a:ea typeface="Calibri"/>
                <a:cs typeface="Times New Roman"/>
              </a:rPr>
              <a:t>10 % kosztów kwalifikowalnych</a:t>
            </a:r>
            <a:r>
              <a:rPr lang="pl-PL" sz="1400" dirty="0">
                <a:solidFill>
                  <a:srgbClr val="000000"/>
                </a:solidFill>
                <a:latin typeface="Calibri"/>
                <a:ea typeface="Calibri"/>
                <a:cs typeface="Times New Roman"/>
              </a:rPr>
              <a:t>.  </a:t>
            </a:r>
            <a:endParaRPr lang="pl-PL" sz="1400" dirty="0" smtClean="0">
              <a:solidFill>
                <a:srgbClr val="000000"/>
              </a:solidFill>
              <a:latin typeface="Calibri"/>
              <a:ea typeface="Calibri"/>
              <a:cs typeface="Times New Roman"/>
            </a:endParaRPr>
          </a:p>
          <a:p>
            <a:pPr marL="342900" lvl="0" indent="-342900">
              <a:lnSpc>
                <a:spcPct val="115000"/>
              </a:lnSpc>
              <a:spcAft>
                <a:spcPts val="0"/>
              </a:spcAft>
              <a:buFont typeface="+mj-lt"/>
              <a:buAutoNum type="arabicPeriod"/>
            </a:pPr>
            <a:endParaRPr lang="pl-PL" sz="1400" dirty="0">
              <a:solidFill>
                <a:srgbClr val="000000"/>
              </a:solidFill>
              <a:latin typeface="Calibri"/>
              <a:ea typeface="Calibri"/>
              <a:cs typeface="Times New Roman"/>
            </a:endParaRPr>
          </a:p>
          <a:p>
            <a:pPr marL="342900" lvl="0" indent="-342900">
              <a:lnSpc>
                <a:spcPct val="115000"/>
              </a:lnSpc>
              <a:spcAft>
                <a:spcPts val="0"/>
              </a:spcAft>
              <a:buFont typeface="+mj-lt"/>
              <a:buAutoNum type="arabicPeriod"/>
            </a:pPr>
            <a:r>
              <a:rPr lang="pl-PL" sz="1400" dirty="0" smtClean="0">
                <a:solidFill>
                  <a:srgbClr val="000000"/>
                </a:solidFill>
                <a:latin typeface="Calibri"/>
                <a:ea typeface="Calibri"/>
                <a:cs typeface="Times New Roman"/>
              </a:rPr>
              <a:t>Rozwój </a:t>
            </a:r>
            <a:r>
              <a:rPr lang="pl-PL" sz="1400" dirty="0">
                <a:solidFill>
                  <a:srgbClr val="000000"/>
                </a:solidFill>
                <a:latin typeface="Calibri"/>
                <a:ea typeface="Calibri"/>
                <a:cs typeface="Times New Roman"/>
              </a:rPr>
              <a:t>sieci usług wsparcia ekonomii społecznej nastąpi </a:t>
            </a:r>
            <a:r>
              <a:rPr lang="pl-PL" sz="1400" dirty="0" smtClean="0">
                <a:solidFill>
                  <a:srgbClr val="000000"/>
                </a:solidFill>
                <a:latin typeface="Calibri"/>
                <a:ea typeface="Calibri"/>
                <a:cs typeface="Times New Roman"/>
              </a:rPr>
              <a:t>w </a:t>
            </a:r>
            <a:r>
              <a:rPr lang="pl-PL" sz="1400" dirty="0">
                <a:solidFill>
                  <a:srgbClr val="000000"/>
                </a:solidFill>
                <a:latin typeface="Calibri"/>
                <a:ea typeface="Calibri"/>
                <a:cs typeface="Times New Roman"/>
              </a:rPr>
              <a:t>szczególności w kluczowych sferach rozwojowych (zgodnie </a:t>
            </a:r>
            <a:r>
              <a:rPr lang="pl-PL" sz="1400" dirty="0" smtClean="0">
                <a:solidFill>
                  <a:srgbClr val="000000"/>
                </a:solidFill>
                <a:latin typeface="Calibri"/>
                <a:ea typeface="Calibri"/>
                <a:cs typeface="Times New Roman"/>
              </a:rPr>
              <a:t>z </a:t>
            </a:r>
            <a:r>
              <a:rPr lang="pl-PL" sz="1400" dirty="0">
                <a:solidFill>
                  <a:srgbClr val="000000"/>
                </a:solidFill>
                <a:latin typeface="Calibri"/>
                <a:ea typeface="Calibri"/>
                <a:cs typeface="Times New Roman"/>
              </a:rPr>
              <a:t>Działaniem I.4 KPRES), tj. w ramach:</a:t>
            </a:r>
          </a:p>
          <a:p>
            <a:pPr marL="342900" lvl="0" indent="-342900">
              <a:lnSpc>
                <a:spcPct val="115000"/>
              </a:lnSpc>
              <a:spcAft>
                <a:spcPts val="0"/>
              </a:spcAft>
              <a:buFont typeface="Simplified Arabic"/>
              <a:buChar char="-"/>
            </a:pPr>
            <a:r>
              <a:rPr lang="pl-PL" sz="1400" dirty="0">
                <a:solidFill>
                  <a:srgbClr val="000000"/>
                </a:solidFill>
                <a:latin typeface="Calibri"/>
                <a:ea typeface="Calibri"/>
                <a:cs typeface="Times New Roman"/>
              </a:rPr>
              <a:t>zrównoważonego rozwoju,</a:t>
            </a:r>
          </a:p>
          <a:p>
            <a:pPr marL="342900" lvl="0" indent="-342900">
              <a:lnSpc>
                <a:spcPct val="115000"/>
              </a:lnSpc>
              <a:spcAft>
                <a:spcPts val="0"/>
              </a:spcAft>
              <a:buFont typeface="Simplified Arabic"/>
              <a:buChar char="-"/>
            </a:pPr>
            <a:r>
              <a:rPr lang="pl-PL" sz="1400" dirty="0">
                <a:solidFill>
                  <a:srgbClr val="000000"/>
                </a:solidFill>
                <a:latin typeface="Calibri"/>
                <a:ea typeface="Calibri"/>
                <a:cs typeface="Times New Roman"/>
              </a:rPr>
              <a:t>solidarności pokoleń,</a:t>
            </a:r>
          </a:p>
          <a:p>
            <a:pPr marL="342900" lvl="0" indent="-342900">
              <a:lnSpc>
                <a:spcPct val="115000"/>
              </a:lnSpc>
              <a:spcAft>
                <a:spcPts val="0"/>
              </a:spcAft>
              <a:buFont typeface="Simplified Arabic"/>
              <a:buChar char="-"/>
            </a:pPr>
            <a:r>
              <a:rPr lang="pl-PL" sz="1400" dirty="0">
                <a:solidFill>
                  <a:srgbClr val="000000"/>
                </a:solidFill>
                <a:latin typeface="Calibri"/>
                <a:ea typeface="Calibri"/>
                <a:cs typeface="Times New Roman"/>
              </a:rPr>
              <a:t>polityki rodzinnej,</a:t>
            </a:r>
          </a:p>
          <a:p>
            <a:pPr marL="342900" lvl="0" indent="-342900">
              <a:lnSpc>
                <a:spcPct val="115000"/>
              </a:lnSpc>
              <a:spcAft>
                <a:spcPts val="0"/>
              </a:spcAft>
              <a:buFont typeface="Simplified Arabic"/>
              <a:buChar char="-"/>
            </a:pPr>
            <a:r>
              <a:rPr lang="pl-PL" sz="1400" dirty="0">
                <a:solidFill>
                  <a:srgbClr val="000000"/>
                </a:solidFill>
                <a:latin typeface="Calibri"/>
                <a:ea typeface="Calibri"/>
                <a:cs typeface="Times New Roman"/>
              </a:rPr>
              <a:t>turystyki społecznej,</a:t>
            </a:r>
          </a:p>
          <a:p>
            <a:pPr marL="342900" lvl="0" indent="-342900">
              <a:lnSpc>
                <a:spcPct val="115000"/>
              </a:lnSpc>
              <a:spcAft>
                <a:spcPts val="0"/>
              </a:spcAft>
              <a:buFont typeface="Simplified Arabic"/>
              <a:buChar char="-"/>
            </a:pPr>
            <a:r>
              <a:rPr lang="pl-PL" sz="1400" dirty="0">
                <a:solidFill>
                  <a:srgbClr val="000000"/>
                </a:solidFill>
                <a:latin typeface="Calibri"/>
                <a:ea typeface="Calibri"/>
                <a:cs typeface="Times New Roman"/>
              </a:rPr>
              <a:t>budownictwa społecznego,</a:t>
            </a:r>
          </a:p>
          <a:p>
            <a:pPr marL="342900" lvl="0" indent="-342900">
              <a:lnSpc>
                <a:spcPct val="115000"/>
              </a:lnSpc>
              <a:spcAft>
                <a:spcPts val="0"/>
              </a:spcAft>
              <a:buFont typeface="Simplified Arabic"/>
              <a:buChar char="-"/>
            </a:pPr>
            <a:r>
              <a:rPr lang="pl-PL" sz="1400" dirty="0">
                <a:solidFill>
                  <a:srgbClr val="000000"/>
                </a:solidFill>
                <a:latin typeface="Calibri"/>
                <a:ea typeface="Calibri"/>
                <a:cs typeface="Times New Roman"/>
              </a:rPr>
              <a:t>lokalnych produktów </a:t>
            </a:r>
            <a:r>
              <a:rPr lang="pl-PL" sz="1400" dirty="0" smtClean="0">
                <a:solidFill>
                  <a:srgbClr val="000000"/>
                </a:solidFill>
                <a:latin typeface="Calibri"/>
                <a:ea typeface="Calibri"/>
                <a:cs typeface="Times New Roman"/>
              </a:rPr>
              <a:t>kulturowych</a:t>
            </a:r>
            <a:endParaRPr lang="pl-PL" sz="1400" dirty="0">
              <a:solidFill>
                <a:srgbClr val="000000"/>
              </a:solidFill>
              <a:latin typeface="Calibri"/>
              <a:ea typeface="Calibri"/>
              <a:cs typeface="Times New Roman"/>
            </a:endParaRPr>
          </a:p>
          <a:p>
            <a:pPr marL="269875" indent="-269875" algn="just"/>
            <a:endParaRPr lang="pl-PL" sz="1400" baseline="30000" dirty="0" smtClean="0">
              <a:latin typeface="Calibri" panose="020F0502020204030204" pitchFamily="34" charset="0"/>
            </a:endParaRPr>
          </a:p>
          <a:p>
            <a:pPr marL="269875" indent="-269875"/>
            <a:endParaRPr lang="pl-PL" altLang="pl-PL" sz="1400" dirty="0" smtClean="0">
              <a:latin typeface="Calibri" panose="020F0502020204030204" pitchFamily="34" charset="0"/>
              <a:cs typeface="Times New Roman" pitchFamily="18" charset="0"/>
            </a:endParaRPr>
          </a:p>
          <a:p>
            <a:pPr marL="269875" indent="-269875" algn="just"/>
            <a:endParaRPr lang="pl-PL" altLang="pl-PL" sz="1600" dirty="0">
              <a:latin typeface="Calibri" pitchFamily="34" charset="0"/>
              <a:cs typeface="Times New Roman" pitchFamily="18" charset="0"/>
            </a:endParaRPr>
          </a:p>
        </p:txBody>
      </p:sp>
      <p:sp>
        <p:nvSpPr>
          <p:cNvPr id="2" name="Symbol zastępczy numeru slajdu 1"/>
          <p:cNvSpPr>
            <a:spLocks noGrp="1"/>
          </p:cNvSpPr>
          <p:nvPr>
            <p:ph type="sldNum" sz="quarter" idx="12"/>
          </p:nvPr>
        </p:nvSpPr>
        <p:spPr/>
        <p:txBody>
          <a:bodyPr/>
          <a:lstStyle/>
          <a:p>
            <a:fld id="{E7DF194F-FC7D-43B2-A93E-2F6BC4B6766C}" type="slidenum">
              <a:rPr lang="pl-PL" altLang="pl-PL" smtClean="0"/>
              <a:pPr/>
              <a:t>11</a:t>
            </a:fld>
            <a:endParaRPr lang="pl-PL" altLang="pl-PL"/>
          </a:p>
        </p:txBody>
      </p:sp>
      <p:pic>
        <p:nvPicPr>
          <p:cNvPr id="8" name="Obraz 7"/>
          <p:cNvPicPr/>
          <p:nvPr/>
        </p:nvPicPr>
        <p:blipFill>
          <a:blip r:embed="rId2" cstate="print">
            <a:extLst>
              <a:ext uri="{28A0092B-C50C-407E-A947-70E740481C1C}">
                <a14:useLocalDpi xmlns:a14="http://schemas.microsoft.com/office/drawing/2010/main" val="0"/>
              </a:ext>
            </a:extLst>
          </a:blip>
          <a:stretch>
            <a:fillRect/>
          </a:stretch>
        </p:blipFill>
        <p:spPr>
          <a:xfrm>
            <a:off x="2123728" y="5678172"/>
            <a:ext cx="5760720" cy="552450"/>
          </a:xfrm>
          <a:prstGeom prst="rect">
            <a:avLst/>
          </a:prstGeom>
        </p:spPr>
      </p:pic>
    </p:spTree>
    <p:extLst>
      <p:ext uri="{BB962C8B-B14F-4D97-AF65-F5344CB8AC3E}">
        <p14:creationId xmlns:p14="http://schemas.microsoft.com/office/powerpoint/2010/main" val="2477982713"/>
      </p:ext>
    </p:extLst>
  </p:cSld>
  <p:clrMapOvr>
    <a:masterClrMapping/>
  </p:clrMapOvr>
  <p:transition spd="slow"/>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Prostokąt 8"/>
          <p:cNvSpPr/>
          <p:nvPr/>
        </p:nvSpPr>
        <p:spPr>
          <a:xfrm>
            <a:off x="0" y="0"/>
            <a:ext cx="9144000" cy="1052736"/>
          </a:xfrm>
          <a:prstGeom prst="rect">
            <a:avLst/>
          </a:prstGeom>
          <a:solidFill>
            <a:schemeClr val="accent1">
              <a:lumMod val="60000"/>
              <a:lumOff val="40000"/>
            </a:schemeClr>
          </a:solidFill>
          <a:ln w="38100">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pl-PL" dirty="0"/>
          </a:p>
        </p:txBody>
      </p:sp>
      <p:sp>
        <p:nvSpPr>
          <p:cNvPr id="11" name="Prostokąt zaokrąglony 10"/>
          <p:cNvSpPr/>
          <p:nvPr/>
        </p:nvSpPr>
        <p:spPr>
          <a:xfrm>
            <a:off x="214282" y="116631"/>
            <a:ext cx="8715436" cy="706027"/>
          </a:xfrm>
          <a:prstGeom prst="roundRect">
            <a:avLst/>
          </a:prstGeom>
          <a:ln w="44450">
            <a:solidFill>
              <a:schemeClr val="tx1"/>
            </a:solidFill>
          </a:ln>
          <a:effectLst>
            <a:glow rad="101600">
              <a:schemeClr val="accent6">
                <a:satMod val="175000"/>
                <a:alpha val="40000"/>
              </a:schemeClr>
            </a:glow>
            <a:outerShdw blurRad="50800" dist="38100" dir="5400000" algn="t" rotWithShape="0">
              <a:prstClr val="black">
                <a:alpha val="40000"/>
              </a:prstClr>
            </a:outerShdw>
            <a:softEdge rad="317500"/>
          </a:effectLst>
          <a:scene3d>
            <a:camera prst="orthographicFront">
              <a:rot lat="0" lon="0" rev="0"/>
            </a:camera>
            <a:lightRig rig="glow" dir="t">
              <a:rot lat="0" lon="0" rev="4800000"/>
            </a:lightRig>
          </a:scene3d>
          <a:sp3d prstMaterial="matte">
            <a:bevelT w="127000" h="63500" prst="riblet"/>
          </a:sp3d>
        </p:spPr>
        <p:style>
          <a:lnRef idx="2">
            <a:schemeClr val="accent6"/>
          </a:lnRef>
          <a:fillRef idx="1">
            <a:schemeClr val="lt1"/>
          </a:fillRef>
          <a:effectRef idx="0">
            <a:schemeClr val="accent6"/>
          </a:effectRef>
          <a:fontRef idx="minor">
            <a:schemeClr val="dk1"/>
          </a:fontRef>
        </p:style>
        <p:txBody>
          <a:bodyPr anchor="ctr"/>
          <a:lstStyle/>
          <a:p>
            <a:pPr algn="ctr" eaLnBrk="1" fontAlgn="auto" hangingPunct="1">
              <a:spcBef>
                <a:spcPts val="0"/>
              </a:spcBef>
              <a:spcAft>
                <a:spcPts val="0"/>
              </a:spcAft>
              <a:defRPr/>
            </a:pPr>
            <a:r>
              <a:rPr lang="pl-PL" sz="3200" b="1" dirty="0">
                <a:solidFill>
                  <a:schemeClr val="tx1"/>
                </a:solidFill>
              </a:rPr>
              <a:t>Wojewódzki Urząd Pracy w Opolu</a:t>
            </a:r>
          </a:p>
        </p:txBody>
      </p:sp>
      <p:sp>
        <p:nvSpPr>
          <p:cNvPr id="7177" name="Prostokąt 1"/>
          <p:cNvSpPr>
            <a:spLocks noChangeArrowheads="1"/>
          </p:cNvSpPr>
          <p:nvPr/>
        </p:nvSpPr>
        <p:spPr bwMode="auto">
          <a:xfrm>
            <a:off x="214282" y="1268760"/>
            <a:ext cx="8750206" cy="4163832"/>
          </a:xfrm>
          <a:prstGeom prst="rect">
            <a:avLst/>
          </a:prstGeom>
          <a:noFill/>
          <a:ln w="9525">
            <a:noFill/>
            <a:miter lim="800000"/>
            <a:headEnd/>
            <a:tailEnd/>
          </a:ln>
        </p:spPr>
        <p:txBody>
          <a:bodyPr wrap="square">
            <a:spAutoFit/>
          </a:bodyPr>
          <a:lstStyle/>
          <a:p>
            <a:pPr algn="ctr"/>
            <a:r>
              <a:rPr lang="pl-PL" altLang="pl-PL" sz="2000" b="1" u="sng" dirty="0" smtClean="0">
                <a:latin typeface="+mn-lt"/>
                <a:cs typeface="Arial" panose="020B0604020202020204" pitchFamily="34" charset="0"/>
              </a:rPr>
              <a:t>Warunki szczegółowe</a:t>
            </a:r>
          </a:p>
          <a:p>
            <a:pPr algn="just"/>
            <a:endParaRPr lang="pl-PL" sz="1400" b="1" dirty="0" smtClean="0">
              <a:latin typeface="+mj-lt"/>
            </a:endParaRPr>
          </a:p>
          <a:p>
            <a:pPr marL="402590">
              <a:lnSpc>
                <a:spcPct val="115000"/>
              </a:lnSpc>
              <a:spcAft>
                <a:spcPts val="0"/>
              </a:spcAft>
            </a:pPr>
            <a:r>
              <a:rPr lang="pl-PL" sz="1400" dirty="0" smtClean="0">
                <a:solidFill>
                  <a:srgbClr val="000000"/>
                </a:solidFill>
                <a:latin typeface="Calibri"/>
                <a:ea typeface="Calibri"/>
                <a:cs typeface="Times New Roman"/>
              </a:rPr>
              <a:t>oraz w kierunkach rozwoju określonych w strategii rozwoju województwa i w regionalnym programie rozwoju ekonomii społecznej. Wnioskodawca </a:t>
            </a:r>
            <a:r>
              <a:rPr lang="pl-PL" sz="1400" dirty="0">
                <a:solidFill>
                  <a:srgbClr val="000000"/>
                </a:solidFill>
                <a:latin typeface="Calibri"/>
                <a:ea typeface="Calibri"/>
                <a:cs typeface="Times New Roman"/>
              </a:rPr>
              <a:t>będzie m.in. na etapie rekrutacji do projektu preferować podmioty ekonomii społecznej działające </a:t>
            </a:r>
            <a:r>
              <a:rPr lang="pl-PL" sz="1400" dirty="0" smtClean="0">
                <a:solidFill>
                  <a:srgbClr val="000000"/>
                </a:solidFill>
                <a:latin typeface="Calibri"/>
                <a:ea typeface="Calibri"/>
                <a:cs typeface="Times New Roman"/>
              </a:rPr>
              <a:t>w ww. </a:t>
            </a:r>
            <a:r>
              <a:rPr lang="pl-PL" sz="1400" dirty="0">
                <a:solidFill>
                  <a:srgbClr val="000000"/>
                </a:solidFill>
                <a:latin typeface="Calibri"/>
                <a:ea typeface="Calibri"/>
                <a:cs typeface="Times New Roman"/>
              </a:rPr>
              <a:t>obszarach, a także preferować tworzenie miejsc pracy i przedsiębiorstw społecznych we wskazanych kluczowych sferach lub w innych sferach pod warunkiem, że takie zostaną ustalone przez Regionalny Komitet Rozwoju Ekonomii Społecznej m.in. w wyniku współpracy OWES z Regionalnym Ośrodkiem Polityki Społecznej w </a:t>
            </a:r>
            <a:r>
              <a:rPr lang="pl-PL" sz="1400" dirty="0" smtClean="0">
                <a:solidFill>
                  <a:srgbClr val="000000"/>
                </a:solidFill>
                <a:latin typeface="Calibri"/>
                <a:ea typeface="Calibri"/>
                <a:cs typeface="Times New Roman"/>
              </a:rPr>
              <a:t>Opolu.</a:t>
            </a:r>
          </a:p>
          <a:p>
            <a:pPr marL="402590">
              <a:lnSpc>
                <a:spcPct val="115000"/>
              </a:lnSpc>
              <a:spcAft>
                <a:spcPts val="0"/>
              </a:spcAft>
            </a:pPr>
            <a:endParaRPr lang="pl-PL" sz="1400" dirty="0" smtClean="0">
              <a:solidFill>
                <a:srgbClr val="000000"/>
              </a:solidFill>
              <a:latin typeface="Calibri"/>
              <a:ea typeface="Calibri"/>
              <a:cs typeface="Times New Roman"/>
            </a:endParaRPr>
          </a:p>
          <a:p>
            <a:pPr marL="342900" indent="-342900" algn="just">
              <a:lnSpc>
                <a:spcPct val="115000"/>
              </a:lnSpc>
              <a:spcAft>
                <a:spcPts val="0"/>
              </a:spcAft>
              <a:buFont typeface="+mj-lt"/>
              <a:buAutoNum type="arabicPeriod" startAt="3"/>
            </a:pPr>
            <a:r>
              <a:rPr lang="pl-PL" sz="1400" dirty="0" smtClean="0">
                <a:latin typeface="+mn-lt"/>
              </a:rPr>
              <a:t>Maksymalna kwota dotacji </a:t>
            </a:r>
            <a:r>
              <a:rPr lang="pl-PL" sz="1400" dirty="0">
                <a:latin typeface="+mn-lt"/>
                <a:ea typeface="Times New Roman"/>
              </a:rPr>
              <a:t>na stworzenie jednego miejsca pracy stanowi nie więcej niż sześciokrotność przeciętnego wynagrodzenia w rozumieniu art. 2 ust. 1 pkt 28 ustawy z dnia 20 kwietnia 2004  r. o promocji zatrudnienia i instytucjach rynku pracy (</a:t>
            </a:r>
            <a:r>
              <a:rPr lang="pl-PL" sz="1400" dirty="0" err="1">
                <a:latin typeface="+mn-lt"/>
                <a:ea typeface="Times New Roman"/>
              </a:rPr>
              <a:t>t.j</a:t>
            </a:r>
            <a:r>
              <a:rPr lang="pl-PL" sz="1400" dirty="0">
                <a:latin typeface="+mn-lt"/>
                <a:ea typeface="Times New Roman"/>
              </a:rPr>
              <a:t>. Dz. U. z 2017 r. poz. 1065, z </a:t>
            </a:r>
            <a:r>
              <a:rPr lang="pl-PL" sz="1400" dirty="0" err="1">
                <a:latin typeface="+mn-lt"/>
                <a:ea typeface="Times New Roman"/>
              </a:rPr>
              <a:t>późn</a:t>
            </a:r>
            <a:r>
              <a:rPr lang="pl-PL" sz="1400" dirty="0">
                <a:latin typeface="+mn-lt"/>
                <a:ea typeface="Times New Roman"/>
              </a:rPr>
              <a:t>. zm</a:t>
            </a:r>
            <a:r>
              <a:rPr lang="pl-PL" sz="1400" dirty="0" smtClean="0">
                <a:latin typeface="+mn-lt"/>
                <a:ea typeface="Times New Roman"/>
              </a:rPr>
              <a:t>.)</a:t>
            </a:r>
            <a:r>
              <a:rPr lang="pl-PL" sz="1200" b="1" baseline="30000" dirty="0">
                <a:solidFill>
                  <a:prstClr val="black"/>
                </a:solidFill>
                <a:latin typeface="+mn-lt"/>
                <a:ea typeface="Times New Roman" panose="02020603050405020304" pitchFamily="18" charset="0"/>
              </a:rPr>
              <a:t> </a:t>
            </a:r>
            <a:r>
              <a:rPr lang="pl-PL" sz="1200" b="1" baseline="30000" dirty="0" smtClean="0">
                <a:solidFill>
                  <a:prstClr val="black"/>
                </a:solidFill>
                <a:latin typeface="+mn-lt"/>
                <a:ea typeface="Times New Roman" panose="02020603050405020304" pitchFamily="18" charset="0"/>
              </a:rPr>
              <a:t>4</a:t>
            </a:r>
          </a:p>
          <a:p>
            <a:pPr algn="just">
              <a:lnSpc>
                <a:spcPct val="115000"/>
              </a:lnSpc>
              <a:spcAft>
                <a:spcPts val="0"/>
              </a:spcAft>
            </a:pPr>
            <a:endParaRPr lang="pl-PL" sz="1200" b="1" baseline="30000" dirty="0" smtClean="0">
              <a:solidFill>
                <a:prstClr val="black"/>
              </a:solidFill>
              <a:latin typeface="Calibri"/>
            </a:endParaRPr>
          </a:p>
          <a:p>
            <a:pPr algn="just">
              <a:lnSpc>
                <a:spcPct val="115000"/>
              </a:lnSpc>
              <a:spcAft>
                <a:spcPts val="0"/>
              </a:spcAft>
            </a:pPr>
            <a:endParaRPr lang="pl-PL" sz="1200" b="1" baseline="30000" dirty="0" smtClean="0">
              <a:solidFill>
                <a:prstClr val="black"/>
              </a:solidFill>
              <a:latin typeface="Calibri"/>
            </a:endParaRPr>
          </a:p>
          <a:p>
            <a:pPr algn="just">
              <a:lnSpc>
                <a:spcPct val="115000"/>
              </a:lnSpc>
              <a:spcAft>
                <a:spcPts val="0"/>
              </a:spcAft>
            </a:pPr>
            <a:endParaRPr lang="pl-PL" sz="1200" b="1" baseline="30000" dirty="0">
              <a:solidFill>
                <a:prstClr val="black"/>
              </a:solidFill>
              <a:latin typeface="Calibri"/>
            </a:endParaRPr>
          </a:p>
          <a:p>
            <a:pPr algn="just">
              <a:lnSpc>
                <a:spcPct val="115000"/>
              </a:lnSpc>
              <a:spcAft>
                <a:spcPts val="0"/>
              </a:spcAft>
            </a:pPr>
            <a:r>
              <a:rPr lang="pl-PL" sz="1200" b="1" baseline="30000" dirty="0" smtClean="0">
                <a:solidFill>
                  <a:prstClr val="black"/>
                </a:solidFill>
                <a:latin typeface="Calibri"/>
              </a:rPr>
              <a:t>4</a:t>
            </a:r>
            <a:r>
              <a:rPr lang="pl-PL" sz="1200" b="1" dirty="0" smtClean="0">
                <a:solidFill>
                  <a:prstClr val="black"/>
                </a:solidFill>
                <a:latin typeface="Calibri"/>
              </a:rPr>
              <a:t> </a:t>
            </a:r>
            <a:r>
              <a:rPr lang="pl-PL" sz="1050" dirty="0">
                <a:latin typeface="+mj-lt"/>
                <a:ea typeface="Times New Roman"/>
                <a:cs typeface="Times New Roman"/>
              </a:rPr>
              <a:t>Zgodnie z Wytycznymi w zakresie realizacji przedsięwzięć w obszarze włączenia społecznego i zwalczania ubóstwa z wykorzystaniem środków Europejskiego Funduszu Społecznego i Europejskiego Funduszu Rozwoju Regionalnego na lata </a:t>
            </a:r>
            <a:r>
              <a:rPr lang="pl-PL" sz="1050" dirty="0" smtClean="0">
                <a:latin typeface="+mj-lt"/>
                <a:ea typeface="Times New Roman"/>
                <a:cs typeface="Times New Roman"/>
              </a:rPr>
              <a:t>2014-2020.</a:t>
            </a:r>
            <a:endParaRPr lang="pl-PL" sz="1050" dirty="0">
              <a:latin typeface="+mj-lt"/>
            </a:endParaRPr>
          </a:p>
          <a:p>
            <a:pPr lvl="0" algn="just">
              <a:lnSpc>
                <a:spcPct val="115000"/>
              </a:lnSpc>
              <a:spcAft>
                <a:spcPts val="0"/>
              </a:spcAft>
            </a:pPr>
            <a:endParaRPr lang="pl-PL" sz="1400" dirty="0">
              <a:latin typeface="Calibri" panose="020F0502020204030204" pitchFamily="34" charset="0"/>
            </a:endParaRPr>
          </a:p>
        </p:txBody>
      </p:sp>
      <p:sp>
        <p:nvSpPr>
          <p:cNvPr id="2" name="Symbol zastępczy numeru slajdu 1"/>
          <p:cNvSpPr>
            <a:spLocks noGrp="1"/>
          </p:cNvSpPr>
          <p:nvPr>
            <p:ph type="sldNum" sz="quarter" idx="12"/>
          </p:nvPr>
        </p:nvSpPr>
        <p:spPr/>
        <p:txBody>
          <a:bodyPr/>
          <a:lstStyle/>
          <a:p>
            <a:fld id="{E7DF194F-FC7D-43B2-A93E-2F6BC4B6766C}" type="slidenum">
              <a:rPr lang="pl-PL" altLang="pl-PL" smtClean="0"/>
              <a:pPr/>
              <a:t>12</a:t>
            </a:fld>
            <a:endParaRPr lang="pl-PL" altLang="pl-PL"/>
          </a:p>
        </p:txBody>
      </p:sp>
      <p:pic>
        <p:nvPicPr>
          <p:cNvPr id="8" name="Obraz 7"/>
          <p:cNvPicPr/>
          <p:nvPr/>
        </p:nvPicPr>
        <p:blipFill>
          <a:blip r:embed="rId2" cstate="print">
            <a:extLst>
              <a:ext uri="{28A0092B-C50C-407E-A947-70E740481C1C}">
                <a14:useLocalDpi xmlns:a14="http://schemas.microsoft.com/office/drawing/2010/main" val="0"/>
              </a:ext>
            </a:extLst>
          </a:blip>
          <a:stretch>
            <a:fillRect/>
          </a:stretch>
        </p:blipFill>
        <p:spPr>
          <a:xfrm>
            <a:off x="1547664" y="5572250"/>
            <a:ext cx="5760720" cy="552450"/>
          </a:xfrm>
          <a:prstGeom prst="rect">
            <a:avLst/>
          </a:prstGeom>
        </p:spPr>
      </p:pic>
    </p:spTree>
    <p:extLst>
      <p:ext uri="{BB962C8B-B14F-4D97-AF65-F5344CB8AC3E}">
        <p14:creationId xmlns:p14="http://schemas.microsoft.com/office/powerpoint/2010/main" val="3056460181"/>
      </p:ext>
    </p:extLst>
  </p:cSld>
  <p:clrMapOvr>
    <a:masterClrMapping/>
  </p:clrMapOvr>
  <p:transition spd="slow"/>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Prostokąt 8"/>
          <p:cNvSpPr/>
          <p:nvPr/>
        </p:nvSpPr>
        <p:spPr>
          <a:xfrm>
            <a:off x="0" y="0"/>
            <a:ext cx="9144000" cy="1052736"/>
          </a:xfrm>
          <a:prstGeom prst="rect">
            <a:avLst/>
          </a:prstGeom>
          <a:solidFill>
            <a:schemeClr val="accent1">
              <a:lumMod val="60000"/>
              <a:lumOff val="40000"/>
            </a:schemeClr>
          </a:solidFill>
          <a:ln w="38100">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pl-PL" dirty="0"/>
          </a:p>
        </p:txBody>
      </p:sp>
      <p:sp>
        <p:nvSpPr>
          <p:cNvPr id="11" name="Prostokąt zaokrąglony 10"/>
          <p:cNvSpPr/>
          <p:nvPr/>
        </p:nvSpPr>
        <p:spPr>
          <a:xfrm>
            <a:off x="214282" y="116631"/>
            <a:ext cx="8715436" cy="706027"/>
          </a:xfrm>
          <a:prstGeom prst="roundRect">
            <a:avLst/>
          </a:prstGeom>
          <a:ln w="44450">
            <a:solidFill>
              <a:schemeClr val="tx1"/>
            </a:solidFill>
          </a:ln>
          <a:effectLst>
            <a:glow rad="101600">
              <a:schemeClr val="accent6">
                <a:satMod val="175000"/>
                <a:alpha val="40000"/>
              </a:schemeClr>
            </a:glow>
            <a:outerShdw blurRad="50800" dist="38100" dir="5400000" algn="t" rotWithShape="0">
              <a:prstClr val="black">
                <a:alpha val="40000"/>
              </a:prstClr>
            </a:outerShdw>
            <a:softEdge rad="317500"/>
          </a:effectLst>
          <a:scene3d>
            <a:camera prst="orthographicFront">
              <a:rot lat="0" lon="0" rev="0"/>
            </a:camera>
            <a:lightRig rig="glow" dir="t">
              <a:rot lat="0" lon="0" rev="4800000"/>
            </a:lightRig>
          </a:scene3d>
          <a:sp3d prstMaterial="matte">
            <a:bevelT w="127000" h="63500" prst="riblet"/>
          </a:sp3d>
        </p:spPr>
        <p:style>
          <a:lnRef idx="2">
            <a:schemeClr val="accent6"/>
          </a:lnRef>
          <a:fillRef idx="1">
            <a:schemeClr val="lt1"/>
          </a:fillRef>
          <a:effectRef idx="0">
            <a:schemeClr val="accent6"/>
          </a:effectRef>
          <a:fontRef idx="minor">
            <a:schemeClr val="dk1"/>
          </a:fontRef>
        </p:style>
        <p:txBody>
          <a:bodyPr anchor="ctr"/>
          <a:lstStyle/>
          <a:p>
            <a:pPr algn="ctr" eaLnBrk="1" fontAlgn="auto" hangingPunct="1">
              <a:spcBef>
                <a:spcPts val="0"/>
              </a:spcBef>
              <a:spcAft>
                <a:spcPts val="0"/>
              </a:spcAft>
              <a:defRPr/>
            </a:pPr>
            <a:r>
              <a:rPr lang="pl-PL" sz="3200" b="1" dirty="0">
                <a:solidFill>
                  <a:schemeClr val="tx1"/>
                </a:solidFill>
              </a:rPr>
              <a:t>Wojewódzki Urząd Pracy w Opolu</a:t>
            </a:r>
          </a:p>
        </p:txBody>
      </p:sp>
      <p:sp>
        <p:nvSpPr>
          <p:cNvPr id="7177" name="Prostokąt 1"/>
          <p:cNvSpPr>
            <a:spLocks noChangeArrowheads="1"/>
          </p:cNvSpPr>
          <p:nvPr/>
        </p:nvSpPr>
        <p:spPr bwMode="auto">
          <a:xfrm>
            <a:off x="214282" y="1268760"/>
            <a:ext cx="8750206" cy="3854645"/>
          </a:xfrm>
          <a:prstGeom prst="rect">
            <a:avLst/>
          </a:prstGeom>
          <a:noFill/>
          <a:ln w="9525">
            <a:noFill/>
            <a:miter lim="800000"/>
            <a:headEnd/>
            <a:tailEnd/>
          </a:ln>
        </p:spPr>
        <p:txBody>
          <a:bodyPr wrap="square">
            <a:spAutoFit/>
          </a:bodyPr>
          <a:lstStyle/>
          <a:p>
            <a:pPr algn="ctr"/>
            <a:r>
              <a:rPr lang="pl-PL" altLang="pl-PL" sz="2000" b="1" u="sng" dirty="0" smtClean="0">
                <a:latin typeface="+mn-lt"/>
                <a:cs typeface="Arial" panose="020B0604020202020204" pitchFamily="34" charset="0"/>
              </a:rPr>
              <a:t>Warunki szczegółowe</a:t>
            </a:r>
          </a:p>
          <a:p>
            <a:pPr algn="just"/>
            <a:endParaRPr lang="pl-PL" sz="1400" b="1" dirty="0" smtClean="0">
              <a:latin typeface="+mj-lt"/>
            </a:endParaRPr>
          </a:p>
          <a:p>
            <a:pPr marL="342900" lvl="0" indent="-342900" algn="just">
              <a:lnSpc>
                <a:spcPct val="115000"/>
              </a:lnSpc>
              <a:spcAft>
                <a:spcPts val="0"/>
              </a:spcAft>
              <a:buFont typeface="+mj-lt"/>
              <a:buAutoNum type="arabicPeriod" startAt="4"/>
            </a:pPr>
            <a:r>
              <a:rPr lang="pl-PL" sz="1400" dirty="0" smtClean="0">
                <a:solidFill>
                  <a:srgbClr val="000000"/>
                </a:solidFill>
                <a:latin typeface="Calibri"/>
                <a:ea typeface="Calibri"/>
                <a:cs typeface="Times New Roman"/>
              </a:rPr>
              <a:t>Maksymalna kwota dotacji dla jednego przedsiębiorstwa społecznego stanowi nie więcej niż sześćdziesięciokrotność przeciętnego wynagrodzenia w rozumieniu art. 2 ust. 1 pkt 28 z dnia 20 kwietnia 2004  r.    o promocji zatrudnienia i instytucjach rynku pracy (</a:t>
            </a:r>
            <a:r>
              <a:rPr lang="pl-PL" sz="1400" dirty="0" err="1" smtClean="0">
                <a:solidFill>
                  <a:srgbClr val="000000"/>
                </a:solidFill>
                <a:latin typeface="Calibri"/>
                <a:ea typeface="Calibri"/>
                <a:cs typeface="Times New Roman"/>
              </a:rPr>
              <a:t>t.j</a:t>
            </a:r>
            <a:r>
              <a:rPr lang="pl-PL" sz="1400" dirty="0" smtClean="0">
                <a:solidFill>
                  <a:srgbClr val="000000"/>
                </a:solidFill>
                <a:latin typeface="Calibri"/>
                <a:ea typeface="Calibri"/>
                <a:cs typeface="Times New Roman"/>
              </a:rPr>
              <a:t>. Dz. U. z 2017 r. poz. 1065, z </a:t>
            </a:r>
            <a:r>
              <a:rPr lang="pl-PL" sz="1400" dirty="0" err="1" smtClean="0">
                <a:solidFill>
                  <a:srgbClr val="000000"/>
                </a:solidFill>
                <a:latin typeface="Calibri"/>
                <a:ea typeface="Calibri"/>
                <a:cs typeface="Times New Roman"/>
              </a:rPr>
              <a:t>późn</a:t>
            </a:r>
            <a:r>
              <a:rPr lang="pl-PL" sz="1400" dirty="0" smtClean="0">
                <a:solidFill>
                  <a:srgbClr val="000000"/>
                </a:solidFill>
                <a:latin typeface="Calibri"/>
                <a:ea typeface="Calibri"/>
                <a:cs typeface="Times New Roman"/>
              </a:rPr>
              <a:t>. zm.)</a:t>
            </a:r>
            <a:r>
              <a:rPr lang="pl-PL" sz="1400" b="1" baseline="30000" dirty="0">
                <a:solidFill>
                  <a:prstClr val="black"/>
                </a:solidFill>
                <a:latin typeface="Calibri"/>
                <a:ea typeface="Times New Roman" panose="02020603050405020304" pitchFamily="18" charset="0"/>
              </a:rPr>
              <a:t> </a:t>
            </a:r>
            <a:r>
              <a:rPr lang="pl-PL" sz="1400" b="1" baseline="30000" dirty="0" smtClean="0">
                <a:solidFill>
                  <a:prstClr val="black"/>
                </a:solidFill>
                <a:latin typeface="Calibri"/>
                <a:ea typeface="Times New Roman" panose="02020603050405020304" pitchFamily="18" charset="0"/>
              </a:rPr>
              <a:t>5.</a:t>
            </a:r>
          </a:p>
          <a:p>
            <a:pPr marL="342900" lvl="0" indent="-342900" algn="just">
              <a:lnSpc>
                <a:spcPct val="115000"/>
              </a:lnSpc>
              <a:spcAft>
                <a:spcPts val="0"/>
              </a:spcAft>
              <a:buFont typeface="+mj-lt"/>
              <a:buAutoNum type="arabicPeriod" startAt="4"/>
            </a:pPr>
            <a:endParaRPr lang="pl-PL" sz="1400" b="1" baseline="30000" dirty="0" smtClean="0">
              <a:solidFill>
                <a:prstClr val="black"/>
              </a:solidFill>
              <a:latin typeface="Calibri"/>
              <a:ea typeface="Times New Roman" panose="02020603050405020304" pitchFamily="18" charset="0"/>
            </a:endParaRPr>
          </a:p>
          <a:p>
            <a:pPr marL="342900" lvl="0" indent="-342900" algn="just">
              <a:lnSpc>
                <a:spcPct val="115000"/>
              </a:lnSpc>
              <a:spcAft>
                <a:spcPts val="0"/>
              </a:spcAft>
              <a:buFont typeface="+mj-lt"/>
              <a:buAutoNum type="arabicPeriod" startAt="4"/>
            </a:pPr>
            <a:r>
              <a:rPr lang="pl-PL" sz="1400" dirty="0" smtClean="0">
                <a:solidFill>
                  <a:srgbClr val="000000"/>
                </a:solidFill>
                <a:latin typeface="Calibri"/>
                <a:ea typeface="Calibri"/>
                <a:cs typeface="Times New Roman"/>
              </a:rPr>
              <a:t>Wsparcie </a:t>
            </a:r>
            <a:r>
              <a:rPr lang="pl-PL" sz="1400" dirty="0">
                <a:solidFill>
                  <a:srgbClr val="000000"/>
                </a:solidFill>
                <a:latin typeface="Calibri"/>
                <a:ea typeface="Calibri"/>
                <a:cs typeface="Times New Roman"/>
              </a:rPr>
              <a:t>pomostowe w formie finansowej jest świadczone przez okres nie dłuższy niż 6 miesięcy od dnia utworzenia miejsca pracy. Wsparcie pomostowe może być przedłużone nie dłużej jednak niż do 12 miesięcy. Jest ono przyznawane w wysokości </a:t>
            </a:r>
            <a:r>
              <a:rPr lang="pl-PL" sz="1400" dirty="0" smtClean="0">
                <a:solidFill>
                  <a:srgbClr val="000000"/>
                </a:solidFill>
                <a:latin typeface="Calibri"/>
                <a:ea typeface="Calibri"/>
                <a:cs typeface="Times New Roman"/>
              </a:rPr>
              <a:t>niezbędnej do </a:t>
            </a:r>
            <a:r>
              <a:rPr lang="pl-PL" sz="1400" dirty="0">
                <a:solidFill>
                  <a:srgbClr val="000000"/>
                </a:solidFill>
                <a:latin typeface="Calibri"/>
                <a:ea typeface="Calibri"/>
                <a:cs typeface="Times New Roman"/>
              </a:rPr>
              <a:t>sfinansowania podstawowych kosztów funkcjonowania przedsiębiorstwa społecznego, jednak nie większej niż </a:t>
            </a:r>
            <a:r>
              <a:rPr lang="pl-PL" sz="1400" dirty="0" smtClean="0">
                <a:solidFill>
                  <a:srgbClr val="000000"/>
                </a:solidFill>
                <a:latin typeface="Calibri"/>
                <a:ea typeface="Calibri"/>
                <a:cs typeface="Times New Roman"/>
              </a:rPr>
              <a:t>zwielokrotniona o </a:t>
            </a:r>
            <a:r>
              <a:rPr lang="pl-PL" sz="1400" dirty="0">
                <a:solidFill>
                  <a:srgbClr val="000000"/>
                </a:solidFill>
                <a:latin typeface="Calibri"/>
                <a:ea typeface="Calibri"/>
                <a:cs typeface="Times New Roman"/>
              </a:rPr>
              <a:t>liczbę utworzonych miejsc pracy kwota minimalnego wynagrodzenia w rozumieniu przepisów o minimalnym wynagrodzeniu za </a:t>
            </a:r>
            <a:r>
              <a:rPr lang="pl-PL" sz="1400" dirty="0" smtClean="0">
                <a:solidFill>
                  <a:srgbClr val="000000"/>
                </a:solidFill>
                <a:latin typeface="Calibri"/>
                <a:ea typeface="Calibri"/>
                <a:cs typeface="Times New Roman"/>
              </a:rPr>
              <a:t>pracę</a:t>
            </a:r>
            <a:r>
              <a:rPr lang="pl-PL" sz="1400" b="1" baseline="30000" dirty="0">
                <a:solidFill>
                  <a:prstClr val="black"/>
                </a:solidFill>
                <a:latin typeface="Calibri"/>
                <a:ea typeface="Times New Roman" panose="02020603050405020304" pitchFamily="18" charset="0"/>
              </a:rPr>
              <a:t> </a:t>
            </a:r>
            <a:r>
              <a:rPr lang="pl-PL" sz="1400" b="1" baseline="30000" dirty="0" smtClean="0">
                <a:solidFill>
                  <a:prstClr val="black"/>
                </a:solidFill>
                <a:latin typeface="Calibri"/>
                <a:ea typeface="Times New Roman" panose="02020603050405020304" pitchFamily="18" charset="0"/>
              </a:rPr>
              <a:t>6</a:t>
            </a:r>
            <a:r>
              <a:rPr lang="pl-PL" sz="1400" dirty="0" smtClean="0">
                <a:solidFill>
                  <a:srgbClr val="000000"/>
                </a:solidFill>
                <a:latin typeface="Calibri"/>
                <a:ea typeface="Calibri"/>
                <a:cs typeface="Times New Roman"/>
              </a:rPr>
              <a:t>.</a:t>
            </a:r>
            <a:endParaRPr lang="pl-PL" sz="1400" dirty="0">
              <a:solidFill>
                <a:srgbClr val="000000"/>
              </a:solidFill>
              <a:latin typeface="Calibri"/>
              <a:ea typeface="Calibri"/>
              <a:cs typeface="Times New Roman"/>
            </a:endParaRPr>
          </a:p>
          <a:p>
            <a:pPr>
              <a:spcAft>
                <a:spcPts val="0"/>
              </a:spcAft>
            </a:pPr>
            <a:endParaRPr lang="pl-PL" sz="1000" dirty="0" smtClean="0">
              <a:latin typeface="Times New Roman"/>
              <a:ea typeface="Times New Roman"/>
            </a:endParaRPr>
          </a:p>
          <a:p>
            <a:pPr marL="402590">
              <a:lnSpc>
                <a:spcPct val="115000"/>
              </a:lnSpc>
              <a:spcAft>
                <a:spcPts val="0"/>
              </a:spcAft>
            </a:pPr>
            <a:endParaRPr lang="pl-PL" sz="1200" b="1" baseline="30000" dirty="0" smtClean="0">
              <a:solidFill>
                <a:prstClr val="black"/>
              </a:solidFill>
              <a:latin typeface="Calibri"/>
              <a:ea typeface="Times New Roman" panose="02020603050405020304" pitchFamily="18" charset="0"/>
            </a:endParaRPr>
          </a:p>
          <a:p>
            <a:pPr algn="just">
              <a:lnSpc>
                <a:spcPct val="115000"/>
              </a:lnSpc>
              <a:spcAft>
                <a:spcPts val="0"/>
              </a:spcAft>
            </a:pPr>
            <a:endParaRPr lang="pl-PL" sz="1200" b="1" baseline="30000" dirty="0" smtClean="0">
              <a:solidFill>
                <a:prstClr val="black"/>
              </a:solidFill>
              <a:latin typeface="Calibri"/>
            </a:endParaRPr>
          </a:p>
          <a:p>
            <a:pPr algn="just">
              <a:lnSpc>
                <a:spcPct val="115000"/>
              </a:lnSpc>
              <a:spcAft>
                <a:spcPts val="0"/>
              </a:spcAft>
            </a:pPr>
            <a:endParaRPr lang="pl-PL" sz="1200" b="1" baseline="30000" dirty="0">
              <a:solidFill>
                <a:prstClr val="black"/>
              </a:solidFill>
              <a:latin typeface="Calibri"/>
            </a:endParaRPr>
          </a:p>
          <a:p>
            <a:pPr algn="just">
              <a:lnSpc>
                <a:spcPct val="115000"/>
              </a:lnSpc>
              <a:spcAft>
                <a:spcPts val="0"/>
              </a:spcAft>
            </a:pPr>
            <a:endParaRPr lang="pl-PL" sz="1200" b="1" baseline="30000" dirty="0" smtClean="0">
              <a:solidFill>
                <a:prstClr val="black"/>
              </a:solidFill>
              <a:latin typeface="Calibri"/>
            </a:endParaRPr>
          </a:p>
          <a:p>
            <a:pPr lvl="0" algn="just">
              <a:lnSpc>
                <a:spcPct val="115000"/>
              </a:lnSpc>
              <a:spcAft>
                <a:spcPts val="0"/>
              </a:spcAft>
            </a:pPr>
            <a:r>
              <a:rPr lang="pl-PL" sz="1050" b="1" baseline="30000" dirty="0" smtClean="0">
                <a:solidFill>
                  <a:prstClr val="black"/>
                </a:solidFill>
                <a:latin typeface="Calibri"/>
                <a:ea typeface="Times New Roman" panose="02020603050405020304" pitchFamily="18" charset="0"/>
              </a:rPr>
              <a:t>5</a:t>
            </a:r>
            <a:r>
              <a:rPr lang="pl-PL" sz="1050" dirty="0">
                <a:solidFill>
                  <a:prstClr val="black"/>
                </a:solidFill>
                <a:latin typeface="Calibri"/>
                <a:ea typeface="Times New Roman" panose="02020603050405020304" pitchFamily="18" charset="0"/>
                <a:cs typeface="Times New Roman"/>
              </a:rPr>
              <a:t> </a:t>
            </a:r>
            <a:r>
              <a:rPr lang="pl-PL" sz="1050" dirty="0" smtClean="0">
                <a:solidFill>
                  <a:prstClr val="black"/>
                </a:solidFill>
                <a:latin typeface="Calibri"/>
                <a:ea typeface="Times New Roman" panose="02020603050405020304" pitchFamily="18" charset="0"/>
                <a:cs typeface="Times New Roman"/>
              </a:rPr>
              <a:t>Tamże. </a:t>
            </a:r>
            <a:r>
              <a:rPr lang="pl-PL" sz="1050" dirty="0" smtClean="0">
                <a:latin typeface="Calibri"/>
                <a:ea typeface="Times New Roman" panose="02020603050405020304" pitchFamily="18" charset="0"/>
                <a:cs typeface="Times New Roman"/>
              </a:rPr>
              <a:t>P</a:t>
            </a:r>
            <a:r>
              <a:rPr lang="pl-PL" sz="1050" dirty="0" smtClean="0">
                <a:latin typeface="Calibri"/>
                <a:ea typeface="Times New Roman"/>
                <a:cs typeface="Times New Roman"/>
              </a:rPr>
              <a:t>o </a:t>
            </a:r>
            <a:r>
              <a:rPr lang="pl-PL" sz="1050" dirty="0">
                <a:latin typeface="Calibri"/>
                <a:ea typeface="Times New Roman"/>
                <a:cs typeface="Times New Roman"/>
              </a:rPr>
              <a:t>upływie okresu trwałości istniejące przedsiębiorstwo społeczne może ponownie uzyskać dotację na utworzenie miejsc pracy.</a:t>
            </a:r>
            <a:endParaRPr lang="pl-PL" sz="1050" b="1" baseline="30000" dirty="0">
              <a:solidFill>
                <a:prstClr val="black"/>
              </a:solidFill>
              <a:latin typeface="Calibri"/>
              <a:ea typeface="Times New Roman" panose="02020603050405020304" pitchFamily="18" charset="0"/>
            </a:endParaRPr>
          </a:p>
          <a:p>
            <a:pPr algn="just">
              <a:lnSpc>
                <a:spcPct val="115000"/>
              </a:lnSpc>
              <a:spcAft>
                <a:spcPts val="0"/>
              </a:spcAft>
            </a:pPr>
            <a:r>
              <a:rPr lang="pl-PL" sz="1050" b="1" baseline="30000" dirty="0">
                <a:solidFill>
                  <a:prstClr val="black"/>
                </a:solidFill>
                <a:latin typeface="Calibri"/>
                <a:ea typeface="Times New Roman" panose="02020603050405020304" pitchFamily="18" charset="0"/>
              </a:rPr>
              <a:t> </a:t>
            </a:r>
            <a:r>
              <a:rPr lang="pl-PL" sz="1050" b="1" baseline="30000" dirty="0" smtClean="0">
                <a:solidFill>
                  <a:prstClr val="black"/>
                </a:solidFill>
                <a:latin typeface="Calibri"/>
                <a:ea typeface="Times New Roman" panose="02020603050405020304" pitchFamily="18" charset="0"/>
              </a:rPr>
              <a:t>6</a:t>
            </a:r>
            <a:r>
              <a:rPr lang="pl-PL" sz="1050" b="1" dirty="0" smtClean="0">
                <a:solidFill>
                  <a:prstClr val="black"/>
                </a:solidFill>
                <a:latin typeface="Calibri"/>
                <a:ea typeface="Times New Roman" panose="02020603050405020304" pitchFamily="18" charset="0"/>
              </a:rPr>
              <a:t> </a:t>
            </a:r>
            <a:r>
              <a:rPr lang="pl-PL" sz="1050" dirty="0" smtClean="0">
                <a:solidFill>
                  <a:prstClr val="black"/>
                </a:solidFill>
                <a:latin typeface="Calibri"/>
                <a:ea typeface="Times New Roman" panose="02020603050405020304" pitchFamily="18" charset="0"/>
              </a:rPr>
              <a:t>Tamże. </a:t>
            </a:r>
            <a:endParaRPr lang="pl-PL" sz="1050" baseline="30000" dirty="0">
              <a:solidFill>
                <a:prstClr val="black"/>
              </a:solidFill>
              <a:latin typeface="Calibri"/>
            </a:endParaRPr>
          </a:p>
        </p:txBody>
      </p:sp>
      <p:sp>
        <p:nvSpPr>
          <p:cNvPr id="2" name="Symbol zastępczy numeru slajdu 1"/>
          <p:cNvSpPr>
            <a:spLocks noGrp="1"/>
          </p:cNvSpPr>
          <p:nvPr>
            <p:ph type="sldNum" sz="quarter" idx="12"/>
          </p:nvPr>
        </p:nvSpPr>
        <p:spPr/>
        <p:txBody>
          <a:bodyPr/>
          <a:lstStyle/>
          <a:p>
            <a:fld id="{E7DF194F-FC7D-43B2-A93E-2F6BC4B6766C}" type="slidenum">
              <a:rPr lang="pl-PL" altLang="pl-PL" smtClean="0"/>
              <a:pPr/>
              <a:t>13</a:t>
            </a:fld>
            <a:endParaRPr lang="pl-PL" altLang="pl-PL"/>
          </a:p>
        </p:txBody>
      </p:sp>
      <p:pic>
        <p:nvPicPr>
          <p:cNvPr id="8" name="Obraz 7"/>
          <p:cNvPicPr/>
          <p:nvPr/>
        </p:nvPicPr>
        <p:blipFill>
          <a:blip r:embed="rId2" cstate="print">
            <a:extLst>
              <a:ext uri="{28A0092B-C50C-407E-A947-70E740481C1C}">
                <a14:useLocalDpi xmlns:a14="http://schemas.microsoft.com/office/drawing/2010/main" val="0"/>
              </a:ext>
            </a:extLst>
          </a:blip>
          <a:stretch>
            <a:fillRect/>
          </a:stretch>
        </p:blipFill>
        <p:spPr>
          <a:xfrm>
            <a:off x="1547664" y="5572250"/>
            <a:ext cx="5760720" cy="552450"/>
          </a:xfrm>
          <a:prstGeom prst="rect">
            <a:avLst/>
          </a:prstGeom>
        </p:spPr>
      </p:pic>
    </p:spTree>
    <p:extLst>
      <p:ext uri="{BB962C8B-B14F-4D97-AF65-F5344CB8AC3E}">
        <p14:creationId xmlns:p14="http://schemas.microsoft.com/office/powerpoint/2010/main" val="834319141"/>
      </p:ext>
    </p:extLst>
  </p:cSld>
  <p:clrMapOvr>
    <a:masterClrMapping/>
  </p:clrMapOvr>
  <p:transition spd="slow"/>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Prostokąt 8"/>
          <p:cNvSpPr/>
          <p:nvPr/>
        </p:nvSpPr>
        <p:spPr>
          <a:xfrm>
            <a:off x="0" y="0"/>
            <a:ext cx="9144000" cy="1052736"/>
          </a:xfrm>
          <a:prstGeom prst="rect">
            <a:avLst/>
          </a:prstGeom>
          <a:solidFill>
            <a:schemeClr val="accent1">
              <a:lumMod val="60000"/>
              <a:lumOff val="40000"/>
            </a:schemeClr>
          </a:solidFill>
          <a:ln w="38100">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pl-PL" dirty="0"/>
          </a:p>
        </p:txBody>
      </p:sp>
      <p:sp>
        <p:nvSpPr>
          <p:cNvPr id="11" name="Prostokąt zaokrąglony 10"/>
          <p:cNvSpPr/>
          <p:nvPr/>
        </p:nvSpPr>
        <p:spPr>
          <a:xfrm>
            <a:off x="214282" y="116631"/>
            <a:ext cx="8715436" cy="706027"/>
          </a:xfrm>
          <a:prstGeom prst="roundRect">
            <a:avLst/>
          </a:prstGeom>
          <a:ln w="44450">
            <a:solidFill>
              <a:schemeClr val="tx1"/>
            </a:solidFill>
          </a:ln>
          <a:effectLst>
            <a:glow rad="101600">
              <a:schemeClr val="accent6">
                <a:satMod val="175000"/>
                <a:alpha val="40000"/>
              </a:schemeClr>
            </a:glow>
            <a:outerShdw blurRad="50800" dist="38100" dir="5400000" algn="t" rotWithShape="0">
              <a:prstClr val="black">
                <a:alpha val="40000"/>
              </a:prstClr>
            </a:outerShdw>
            <a:softEdge rad="317500"/>
          </a:effectLst>
          <a:scene3d>
            <a:camera prst="orthographicFront">
              <a:rot lat="0" lon="0" rev="0"/>
            </a:camera>
            <a:lightRig rig="glow" dir="t">
              <a:rot lat="0" lon="0" rev="4800000"/>
            </a:lightRig>
          </a:scene3d>
          <a:sp3d prstMaterial="matte">
            <a:bevelT w="127000" h="63500" prst="riblet"/>
          </a:sp3d>
        </p:spPr>
        <p:style>
          <a:lnRef idx="2">
            <a:schemeClr val="accent6"/>
          </a:lnRef>
          <a:fillRef idx="1">
            <a:schemeClr val="lt1"/>
          </a:fillRef>
          <a:effectRef idx="0">
            <a:schemeClr val="accent6"/>
          </a:effectRef>
          <a:fontRef idx="minor">
            <a:schemeClr val="dk1"/>
          </a:fontRef>
        </p:style>
        <p:txBody>
          <a:bodyPr anchor="ctr"/>
          <a:lstStyle/>
          <a:p>
            <a:pPr algn="ctr" eaLnBrk="1" fontAlgn="auto" hangingPunct="1">
              <a:spcBef>
                <a:spcPts val="0"/>
              </a:spcBef>
              <a:spcAft>
                <a:spcPts val="0"/>
              </a:spcAft>
              <a:defRPr/>
            </a:pPr>
            <a:r>
              <a:rPr lang="pl-PL" sz="3200" b="1" dirty="0">
                <a:solidFill>
                  <a:schemeClr val="tx1"/>
                </a:solidFill>
              </a:rPr>
              <a:t>Wojewódzki Urząd Pracy w Opolu</a:t>
            </a:r>
          </a:p>
        </p:txBody>
      </p:sp>
      <p:sp>
        <p:nvSpPr>
          <p:cNvPr id="7177" name="Prostokąt 1"/>
          <p:cNvSpPr>
            <a:spLocks noChangeArrowheads="1"/>
          </p:cNvSpPr>
          <p:nvPr/>
        </p:nvSpPr>
        <p:spPr bwMode="auto">
          <a:xfrm>
            <a:off x="214282" y="1268760"/>
            <a:ext cx="8750206" cy="4525854"/>
          </a:xfrm>
          <a:prstGeom prst="rect">
            <a:avLst/>
          </a:prstGeom>
          <a:noFill/>
          <a:ln w="9525">
            <a:noFill/>
            <a:miter lim="800000"/>
            <a:headEnd/>
            <a:tailEnd/>
          </a:ln>
        </p:spPr>
        <p:txBody>
          <a:bodyPr wrap="square">
            <a:spAutoFit/>
          </a:bodyPr>
          <a:lstStyle/>
          <a:p>
            <a:pPr algn="ctr"/>
            <a:r>
              <a:rPr lang="pl-PL" altLang="pl-PL" sz="2000" b="1" u="sng" dirty="0" smtClean="0">
                <a:latin typeface="+mn-lt"/>
                <a:cs typeface="Arial" panose="020B0604020202020204" pitchFamily="34" charset="0"/>
              </a:rPr>
              <a:t>Warunki szczegółowe</a:t>
            </a:r>
          </a:p>
          <a:p>
            <a:pPr algn="just"/>
            <a:endParaRPr lang="pl-PL" sz="1400" b="1" dirty="0" smtClean="0">
              <a:latin typeface="+mj-lt"/>
            </a:endParaRPr>
          </a:p>
          <a:p>
            <a:pPr marL="342900" lvl="0" indent="-342900">
              <a:lnSpc>
                <a:spcPct val="115000"/>
              </a:lnSpc>
              <a:spcAft>
                <a:spcPts val="0"/>
              </a:spcAft>
              <a:buFont typeface="+mj-lt"/>
              <a:buAutoNum type="arabicPeriod" startAt="6"/>
            </a:pPr>
            <a:r>
              <a:rPr lang="pl-PL" sz="1400" dirty="0">
                <a:solidFill>
                  <a:srgbClr val="000000"/>
                </a:solidFill>
                <a:latin typeface="Calibri"/>
                <a:ea typeface="Calibri"/>
                <a:cs typeface="Times New Roman"/>
              </a:rPr>
              <a:t>W ramach działania 8.3 dotacje są udzielane wyłącznie na tworzenie nowych miejsc pracy dla:</a:t>
            </a:r>
          </a:p>
          <a:p>
            <a:pPr marL="342900" lvl="0" indent="-342900">
              <a:lnSpc>
                <a:spcPct val="115000"/>
              </a:lnSpc>
              <a:spcAft>
                <a:spcPts val="0"/>
              </a:spcAft>
              <a:buFont typeface="+mj-lt"/>
              <a:buAutoNum type="alphaLcParenR"/>
            </a:pPr>
            <a:r>
              <a:rPr lang="pl-PL" sz="1400" dirty="0">
                <a:solidFill>
                  <a:srgbClr val="000000"/>
                </a:solidFill>
                <a:latin typeface="Calibri"/>
                <a:ea typeface="Calibri"/>
                <a:cs typeface="Times New Roman"/>
              </a:rPr>
              <a:t>osób zagrożonych ubóstwem lub wykluczeniem społecznym, z wyłączeniem osób niepełnoletnich;</a:t>
            </a:r>
          </a:p>
          <a:p>
            <a:pPr marL="342900" lvl="0" indent="-342900">
              <a:lnSpc>
                <a:spcPct val="115000"/>
              </a:lnSpc>
              <a:spcAft>
                <a:spcPts val="0"/>
              </a:spcAft>
              <a:buFont typeface="+mj-lt"/>
              <a:buAutoNum type="alphaLcParenR"/>
            </a:pPr>
            <a:r>
              <a:rPr lang="pl-PL" sz="1400" dirty="0">
                <a:solidFill>
                  <a:srgbClr val="000000"/>
                </a:solidFill>
                <a:latin typeface="Calibri"/>
                <a:ea typeface="Calibri"/>
                <a:cs typeface="Times New Roman"/>
              </a:rPr>
              <a:t>osób długotrwale bezrobotnych;</a:t>
            </a:r>
          </a:p>
          <a:p>
            <a:pPr marL="342900" lvl="0" indent="-342900">
              <a:lnSpc>
                <a:spcPct val="115000"/>
              </a:lnSpc>
              <a:spcAft>
                <a:spcPts val="0"/>
              </a:spcAft>
              <a:buFont typeface="+mj-lt"/>
              <a:buAutoNum type="alphaLcParenR"/>
            </a:pPr>
            <a:r>
              <a:rPr lang="pl-PL" sz="1400" dirty="0">
                <a:solidFill>
                  <a:srgbClr val="000000"/>
                </a:solidFill>
                <a:latin typeface="Calibri"/>
                <a:ea typeface="Calibri"/>
                <a:cs typeface="Times New Roman"/>
              </a:rPr>
              <a:t>osób ubogich pracujących;</a:t>
            </a:r>
          </a:p>
          <a:p>
            <a:pPr marL="342900" lvl="0" indent="-342900">
              <a:lnSpc>
                <a:spcPct val="115000"/>
              </a:lnSpc>
              <a:spcAft>
                <a:spcPts val="0"/>
              </a:spcAft>
              <a:buFont typeface="+mj-lt"/>
              <a:buAutoNum type="alphaLcParenR"/>
            </a:pPr>
            <a:r>
              <a:rPr lang="pl-PL" sz="1400" dirty="0">
                <a:solidFill>
                  <a:srgbClr val="000000"/>
                </a:solidFill>
                <a:latin typeface="Calibri"/>
                <a:ea typeface="Calibri"/>
                <a:cs typeface="Times New Roman"/>
              </a:rPr>
              <a:t>osób opuszczających młodzieżowe ośrodki wychowawcze i młodzieżowe ośrodki socjoterapii;</a:t>
            </a:r>
          </a:p>
          <a:p>
            <a:pPr marL="342900" lvl="0" indent="-342900">
              <a:spcAft>
                <a:spcPts val="0"/>
              </a:spcAft>
              <a:buFont typeface="+mj-lt"/>
              <a:buAutoNum type="alphaLcParenR"/>
            </a:pPr>
            <a:r>
              <a:rPr lang="pl-PL" sz="1400" dirty="0">
                <a:solidFill>
                  <a:srgbClr val="000000"/>
                </a:solidFill>
                <a:latin typeface="Calibri"/>
                <a:ea typeface="Calibri"/>
                <a:cs typeface="Times New Roman"/>
              </a:rPr>
              <a:t>osób opuszczających zakłady poprawcze i schroniska dla </a:t>
            </a:r>
            <a:r>
              <a:rPr lang="pl-PL" sz="1400" dirty="0" smtClean="0">
                <a:solidFill>
                  <a:srgbClr val="000000"/>
                </a:solidFill>
                <a:latin typeface="Calibri"/>
                <a:ea typeface="Calibri"/>
                <a:cs typeface="Times New Roman"/>
              </a:rPr>
              <a:t>nieletnich </a:t>
            </a:r>
            <a:r>
              <a:rPr lang="pl-PL" sz="1200" b="1" baseline="30000" dirty="0" smtClean="0">
                <a:solidFill>
                  <a:prstClr val="black"/>
                </a:solidFill>
                <a:latin typeface="Calibri"/>
                <a:ea typeface="Times New Roman" panose="02020603050405020304" pitchFamily="18" charset="0"/>
              </a:rPr>
              <a:t>7</a:t>
            </a:r>
            <a:r>
              <a:rPr lang="pl-PL" sz="1400" dirty="0" smtClean="0">
                <a:solidFill>
                  <a:srgbClr val="000000"/>
                </a:solidFill>
                <a:latin typeface="Calibri"/>
                <a:ea typeface="Calibri"/>
                <a:cs typeface="Times New Roman"/>
              </a:rPr>
              <a:t>.</a:t>
            </a:r>
          </a:p>
          <a:p>
            <a:pPr lvl="0">
              <a:spcAft>
                <a:spcPts val="0"/>
              </a:spcAft>
            </a:pPr>
            <a:endParaRPr lang="pl-PL" sz="1400" dirty="0" smtClean="0">
              <a:solidFill>
                <a:srgbClr val="000000"/>
              </a:solidFill>
              <a:latin typeface="Calibri"/>
              <a:ea typeface="Times New Roman"/>
              <a:cs typeface="Times New Roman"/>
            </a:endParaRPr>
          </a:p>
          <a:p>
            <a:pPr marL="342900" lvl="0" indent="-342900">
              <a:lnSpc>
                <a:spcPct val="115000"/>
              </a:lnSpc>
              <a:spcAft>
                <a:spcPts val="0"/>
              </a:spcAft>
              <a:buFont typeface="+mj-lt"/>
              <a:buAutoNum type="arabicPeriod" startAt="7"/>
            </a:pPr>
            <a:r>
              <a:rPr lang="pl-PL" sz="1400" dirty="0" smtClean="0">
                <a:latin typeface="+mj-lt"/>
                <a:ea typeface="Times New Roman"/>
              </a:rPr>
              <a:t>Formą </a:t>
            </a:r>
            <a:r>
              <a:rPr lang="pl-PL" sz="1400" dirty="0">
                <a:latin typeface="+mj-lt"/>
                <a:ea typeface="Times New Roman"/>
              </a:rPr>
              <a:t>zatrudnienia w ramach miejsc pracy utworzonych z dotacji dla osób, o których mowa w punkcie 6 jest umowa o pracę lub spółdzielcza umowa o pracę. Miejsce pracy w ramach projektu może zostać utworzone przez przedsiębiorstwo społeczne bądź podmiot </a:t>
            </a:r>
            <a:r>
              <a:rPr lang="pl-PL" sz="1400" dirty="0">
                <a:solidFill>
                  <a:srgbClr val="000000"/>
                </a:solidFill>
                <a:latin typeface="Calibri"/>
                <a:ea typeface="Calibri"/>
                <a:cs typeface="Times New Roman"/>
              </a:rPr>
              <a:t>ekonomii społecznej przekształcony w przedsiębiorstwo społeczne nie wcześniej niż w dniu złożenia wniosku o dotację</a:t>
            </a:r>
            <a:r>
              <a:rPr lang="pl-PL" sz="1400" dirty="0" smtClean="0">
                <a:solidFill>
                  <a:srgbClr val="000000"/>
                </a:solidFill>
                <a:latin typeface="Calibri"/>
                <a:ea typeface="Calibri"/>
                <a:cs typeface="Times New Roman"/>
              </a:rPr>
              <a:t>.</a:t>
            </a:r>
          </a:p>
          <a:p>
            <a:pPr lvl="0">
              <a:spcAft>
                <a:spcPts val="0"/>
              </a:spcAft>
            </a:pPr>
            <a:endParaRPr lang="pl-PL" sz="1400" dirty="0" smtClean="0">
              <a:latin typeface="Times New Roman"/>
              <a:ea typeface="Times New Roman"/>
            </a:endParaRPr>
          </a:p>
          <a:p>
            <a:pPr lvl="0">
              <a:spcAft>
                <a:spcPts val="0"/>
              </a:spcAft>
            </a:pPr>
            <a:endParaRPr lang="pl-PL" sz="1400" dirty="0">
              <a:latin typeface="Times New Roman"/>
              <a:ea typeface="Times New Roman"/>
            </a:endParaRPr>
          </a:p>
          <a:p>
            <a:pPr>
              <a:spcAft>
                <a:spcPts val="0"/>
              </a:spcAft>
            </a:pPr>
            <a:r>
              <a:rPr lang="pl-PL" sz="1200" b="1" baseline="30000" dirty="0">
                <a:solidFill>
                  <a:prstClr val="black"/>
                </a:solidFill>
                <a:latin typeface="Calibri"/>
                <a:ea typeface="Times New Roman" panose="02020603050405020304" pitchFamily="18" charset="0"/>
              </a:rPr>
              <a:t> </a:t>
            </a:r>
            <a:r>
              <a:rPr lang="pl-PL" sz="1200" b="1" baseline="30000" dirty="0" smtClean="0">
                <a:solidFill>
                  <a:prstClr val="black"/>
                </a:solidFill>
                <a:latin typeface="Calibri"/>
                <a:ea typeface="Times New Roman" panose="02020603050405020304" pitchFamily="18" charset="0"/>
              </a:rPr>
              <a:t>7 </a:t>
            </a:r>
            <a:r>
              <a:rPr lang="pl-PL" sz="1050" dirty="0" smtClean="0">
                <a:latin typeface="Calibri"/>
                <a:ea typeface="Times New Roman"/>
                <a:cs typeface="Times New Roman"/>
              </a:rPr>
              <a:t>Ze </a:t>
            </a:r>
            <a:r>
              <a:rPr lang="pl-PL" sz="1050" dirty="0">
                <a:latin typeface="Calibri"/>
                <a:ea typeface="Times New Roman"/>
                <a:cs typeface="Times New Roman"/>
              </a:rPr>
              <a:t>względu na grupę docelową dla działania 8.3, wsparcie osób wyszczególnionych w ramach lit. b – e będzie możliwe pod warunkiem, że osoby te będą należały do grupy osób zagrożonych ubóstwem lub wykluczeniem społecznym.  </a:t>
            </a:r>
            <a:endParaRPr lang="pl-PL" sz="1050" dirty="0">
              <a:latin typeface="Times New Roman"/>
              <a:ea typeface="Times New Roman"/>
            </a:endParaRPr>
          </a:p>
          <a:p>
            <a:pPr algn="just">
              <a:lnSpc>
                <a:spcPct val="115000"/>
              </a:lnSpc>
              <a:spcAft>
                <a:spcPts val="0"/>
              </a:spcAft>
            </a:pPr>
            <a:endParaRPr lang="pl-PL" sz="1400" dirty="0">
              <a:latin typeface="+mn-lt"/>
            </a:endParaRPr>
          </a:p>
          <a:p>
            <a:pPr lvl="0" algn="just">
              <a:lnSpc>
                <a:spcPct val="115000"/>
              </a:lnSpc>
              <a:spcAft>
                <a:spcPts val="0"/>
              </a:spcAft>
            </a:pPr>
            <a:endParaRPr lang="pl-PL" sz="1400" dirty="0">
              <a:latin typeface="Calibri" panose="020F0502020204030204" pitchFamily="34" charset="0"/>
            </a:endParaRPr>
          </a:p>
        </p:txBody>
      </p:sp>
      <p:sp>
        <p:nvSpPr>
          <p:cNvPr id="2" name="Symbol zastępczy numeru slajdu 1"/>
          <p:cNvSpPr>
            <a:spLocks noGrp="1"/>
          </p:cNvSpPr>
          <p:nvPr>
            <p:ph type="sldNum" sz="quarter" idx="12"/>
          </p:nvPr>
        </p:nvSpPr>
        <p:spPr/>
        <p:txBody>
          <a:bodyPr/>
          <a:lstStyle/>
          <a:p>
            <a:fld id="{E7DF194F-FC7D-43B2-A93E-2F6BC4B6766C}" type="slidenum">
              <a:rPr lang="pl-PL" altLang="pl-PL" smtClean="0"/>
              <a:pPr/>
              <a:t>14</a:t>
            </a:fld>
            <a:endParaRPr lang="pl-PL" altLang="pl-PL"/>
          </a:p>
        </p:txBody>
      </p:sp>
      <p:pic>
        <p:nvPicPr>
          <p:cNvPr id="8" name="Obraz 7"/>
          <p:cNvPicPr/>
          <p:nvPr/>
        </p:nvPicPr>
        <p:blipFill>
          <a:blip r:embed="rId2" cstate="print">
            <a:extLst>
              <a:ext uri="{28A0092B-C50C-407E-A947-70E740481C1C}">
                <a14:useLocalDpi xmlns:a14="http://schemas.microsoft.com/office/drawing/2010/main" val="0"/>
              </a:ext>
            </a:extLst>
          </a:blip>
          <a:stretch>
            <a:fillRect/>
          </a:stretch>
        </p:blipFill>
        <p:spPr>
          <a:xfrm>
            <a:off x="1691640" y="5589240"/>
            <a:ext cx="5760720" cy="552450"/>
          </a:xfrm>
          <a:prstGeom prst="rect">
            <a:avLst/>
          </a:prstGeom>
        </p:spPr>
      </p:pic>
    </p:spTree>
    <p:extLst>
      <p:ext uri="{BB962C8B-B14F-4D97-AF65-F5344CB8AC3E}">
        <p14:creationId xmlns:p14="http://schemas.microsoft.com/office/powerpoint/2010/main" val="2148781957"/>
      </p:ext>
    </p:extLst>
  </p:cSld>
  <p:clrMapOvr>
    <a:masterClrMapping/>
  </p:clrMapOvr>
  <p:transition spd="slow"/>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Prostokąt 8"/>
          <p:cNvSpPr/>
          <p:nvPr/>
        </p:nvSpPr>
        <p:spPr>
          <a:xfrm>
            <a:off x="0" y="0"/>
            <a:ext cx="9144000" cy="1052736"/>
          </a:xfrm>
          <a:prstGeom prst="rect">
            <a:avLst/>
          </a:prstGeom>
          <a:solidFill>
            <a:schemeClr val="accent1">
              <a:lumMod val="60000"/>
              <a:lumOff val="40000"/>
            </a:schemeClr>
          </a:solidFill>
          <a:ln w="38100">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pl-PL" dirty="0"/>
          </a:p>
        </p:txBody>
      </p:sp>
      <p:sp>
        <p:nvSpPr>
          <p:cNvPr id="11" name="Prostokąt zaokrąglony 10"/>
          <p:cNvSpPr/>
          <p:nvPr/>
        </p:nvSpPr>
        <p:spPr>
          <a:xfrm>
            <a:off x="214282" y="116631"/>
            <a:ext cx="8715436" cy="706027"/>
          </a:xfrm>
          <a:prstGeom prst="roundRect">
            <a:avLst/>
          </a:prstGeom>
          <a:ln w="44450">
            <a:solidFill>
              <a:schemeClr val="tx1"/>
            </a:solidFill>
          </a:ln>
          <a:effectLst>
            <a:glow rad="101600">
              <a:schemeClr val="accent6">
                <a:satMod val="175000"/>
                <a:alpha val="40000"/>
              </a:schemeClr>
            </a:glow>
            <a:outerShdw blurRad="50800" dist="38100" dir="5400000" algn="t" rotWithShape="0">
              <a:prstClr val="black">
                <a:alpha val="40000"/>
              </a:prstClr>
            </a:outerShdw>
            <a:softEdge rad="317500"/>
          </a:effectLst>
          <a:scene3d>
            <a:camera prst="orthographicFront">
              <a:rot lat="0" lon="0" rev="0"/>
            </a:camera>
            <a:lightRig rig="glow" dir="t">
              <a:rot lat="0" lon="0" rev="4800000"/>
            </a:lightRig>
          </a:scene3d>
          <a:sp3d prstMaterial="matte">
            <a:bevelT w="127000" h="63500" prst="riblet"/>
          </a:sp3d>
        </p:spPr>
        <p:style>
          <a:lnRef idx="2">
            <a:schemeClr val="accent6"/>
          </a:lnRef>
          <a:fillRef idx="1">
            <a:schemeClr val="lt1"/>
          </a:fillRef>
          <a:effectRef idx="0">
            <a:schemeClr val="accent6"/>
          </a:effectRef>
          <a:fontRef idx="minor">
            <a:schemeClr val="dk1"/>
          </a:fontRef>
        </p:style>
        <p:txBody>
          <a:bodyPr anchor="ctr"/>
          <a:lstStyle/>
          <a:p>
            <a:pPr algn="ctr" eaLnBrk="1" fontAlgn="auto" hangingPunct="1">
              <a:spcBef>
                <a:spcPts val="0"/>
              </a:spcBef>
              <a:spcAft>
                <a:spcPts val="0"/>
              </a:spcAft>
              <a:defRPr/>
            </a:pPr>
            <a:r>
              <a:rPr lang="pl-PL" sz="3200" b="1" dirty="0">
                <a:solidFill>
                  <a:schemeClr val="tx1"/>
                </a:solidFill>
              </a:rPr>
              <a:t>Wojewódzki Urząd Pracy w Opolu</a:t>
            </a:r>
          </a:p>
        </p:txBody>
      </p:sp>
      <p:sp>
        <p:nvSpPr>
          <p:cNvPr id="7177" name="Prostokąt 1"/>
          <p:cNvSpPr>
            <a:spLocks noChangeArrowheads="1"/>
          </p:cNvSpPr>
          <p:nvPr/>
        </p:nvSpPr>
        <p:spPr bwMode="auto">
          <a:xfrm>
            <a:off x="214282" y="1268760"/>
            <a:ext cx="8750206" cy="4219617"/>
          </a:xfrm>
          <a:prstGeom prst="rect">
            <a:avLst/>
          </a:prstGeom>
          <a:noFill/>
          <a:ln w="9525">
            <a:noFill/>
            <a:miter lim="800000"/>
            <a:headEnd/>
            <a:tailEnd/>
          </a:ln>
        </p:spPr>
        <p:txBody>
          <a:bodyPr wrap="square">
            <a:spAutoFit/>
          </a:bodyPr>
          <a:lstStyle/>
          <a:p>
            <a:pPr algn="ctr"/>
            <a:r>
              <a:rPr lang="pl-PL" altLang="pl-PL" sz="2000" b="1" u="sng" dirty="0" smtClean="0">
                <a:latin typeface="+mn-lt"/>
                <a:cs typeface="Arial" panose="020B0604020202020204" pitchFamily="34" charset="0"/>
              </a:rPr>
              <a:t>Warunki szczegółowe</a:t>
            </a:r>
          </a:p>
          <a:p>
            <a:pPr algn="ctr"/>
            <a:endParaRPr lang="pl-PL" altLang="pl-PL" sz="2000" b="1" u="sng" dirty="0" smtClean="0">
              <a:latin typeface="+mn-lt"/>
              <a:cs typeface="Arial" panose="020B0604020202020204" pitchFamily="34" charset="0"/>
            </a:endParaRPr>
          </a:p>
          <a:p>
            <a:pPr marL="342900" lvl="0" indent="-342900">
              <a:lnSpc>
                <a:spcPct val="115000"/>
              </a:lnSpc>
              <a:spcAft>
                <a:spcPts val="0"/>
              </a:spcAft>
              <a:buFont typeface="+mj-lt"/>
              <a:buAutoNum type="arabicPeriod" startAt="8"/>
            </a:pPr>
            <a:r>
              <a:rPr lang="pl-PL" sz="1400" dirty="0">
                <a:solidFill>
                  <a:srgbClr val="000000"/>
                </a:solidFill>
                <a:latin typeface="Calibri"/>
                <a:ea typeface="Calibri"/>
                <a:cs typeface="Times New Roman"/>
              </a:rPr>
              <a:t>Udzielenie dotacji jest powiązane z zapewnieniem usług wsparcia o charakterze reintegracyjnym dostosowanych do  indywidualnych potrzeb uczestnika projektu.</a:t>
            </a:r>
            <a:endParaRPr lang="pl-PL" sz="1400" dirty="0">
              <a:solidFill>
                <a:prstClr val="black"/>
              </a:solidFill>
              <a:latin typeface="Times New Roman"/>
              <a:ea typeface="Times New Roman"/>
            </a:endParaRPr>
          </a:p>
          <a:p>
            <a:pPr lvl="0">
              <a:spcAft>
                <a:spcPts val="0"/>
              </a:spcAft>
            </a:pPr>
            <a:endParaRPr lang="pl-PL" sz="1400" dirty="0" smtClean="0">
              <a:latin typeface="Times New Roman"/>
              <a:ea typeface="Times New Roman"/>
            </a:endParaRPr>
          </a:p>
          <a:p>
            <a:pPr marL="342900" lvl="0" indent="-342900">
              <a:lnSpc>
                <a:spcPct val="115000"/>
              </a:lnSpc>
              <a:spcAft>
                <a:spcPts val="0"/>
              </a:spcAft>
              <a:buFont typeface="+mj-lt"/>
              <a:buAutoNum type="arabicPeriod" startAt="9"/>
            </a:pPr>
            <a:r>
              <a:rPr lang="pl-PL" sz="1400" dirty="0">
                <a:solidFill>
                  <a:srgbClr val="000000"/>
                </a:solidFill>
                <a:latin typeface="Calibri"/>
                <a:ea typeface="Calibri"/>
                <a:cs typeface="Times New Roman"/>
              </a:rPr>
              <a:t>Nie jest możliwe przyznanie dotacji na stworzenie miejsca pracy dla osób, które pracują lub prowadzą działalność gospodarczą w momencie podejmowania zatrudnienia w przedsiębiorstwie </a:t>
            </a:r>
            <a:r>
              <a:rPr lang="pl-PL" sz="1400" dirty="0" smtClean="0">
                <a:solidFill>
                  <a:srgbClr val="000000"/>
                </a:solidFill>
                <a:latin typeface="Calibri"/>
                <a:ea typeface="Calibri"/>
                <a:cs typeface="Times New Roman"/>
              </a:rPr>
              <a:t>społecznym</a:t>
            </a:r>
            <a:r>
              <a:rPr lang="pl-PL" sz="1200" b="1" baseline="30000" dirty="0">
                <a:solidFill>
                  <a:prstClr val="black"/>
                </a:solidFill>
                <a:latin typeface="Calibri"/>
                <a:ea typeface="Times New Roman" panose="02020603050405020304" pitchFamily="18" charset="0"/>
              </a:rPr>
              <a:t> </a:t>
            </a:r>
            <a:r>
              <a:rPr lang="pl-PL" sz="1200" b="1" baseline="30000" dirty="0" smtClean="0">
                <a:solidFill>
                  <a:prstClr val="black"/>
                </a:solidFill>
                <a:latin typeface="Calibri"/>
                <a:ea typeface="Times New Roman" panose="02020603050405020304" pitchFamily="18" charset="0"/>
              </a:rPr>
              <a:t>8</a:t>
            </a:r>
            <a:r>
              <a:rPr lang="pl-PL" sz="1400" dirty="0" smtClean="0">
                <a:solidFill>
                  <a:srgbClr val="000000"/>
                </a:solidFill>
                <a:latin typeface="Calibri"/>
                <a:ea typeface="Calibri"/>
                <a:cs typeface="Times New Roman"/>
              </a:rPr>
              <a:t>.</a:t>
            </a:r>
            <a:endParaRPr lang="pl-PL" sz="1400" dirty="0">
              <a:solidFill>
                <a:srgbClr val="000000"/>
              </a:solidFill>
              <a:latin typeface="Calibri"/>
              <a:ea typeface="Calibri"/>
              <a:cs typeface="Times New Roman"/>
            </a:endParaRPr>
          </a:p>
          <a:p>
            <a:pPr>
              <a:spcAft>
                <a:spcPts val="0"/>
              </a:spcAft>
            </a:pPr>
            <a:endParaRPr lang="pl-PL" sz="1050" dirty="0" smtClean="0">
              <a:latin typeface="Calibri"/>
              <a:ea typeface="Times New Roman"/>
              <a:cs typeface="Times New Roman"/>
            </a:endParaRPr>
          </a:p>
          <a:p>
            <a:pPr marL="342900" lvl="0" indent="-342900">
              <a:lnSpc>
                <a:spcPct val="115000"/>
              </a:lnSpc>
              <a:spcAft>
                <a:spcPts val="0"/>
              </a:spcAft>
              <a:buFont typeface="+mj-lt"/>
              <a:buAutoNum type="arabicPeriod" startAt="10"/>
            </a:pPr>
            <a:r>
              <a:rPr lang="pl-PL" sz="1400" dirty="0">
                <a:solidFill>
                  <a:srgbClr val="000000"/>
                </a:solidFill>
                <a:latin typeface="Calibri"/>
                <a:ea typeface="Calibri"/>
                <a:cs typeface="Times New Roman"/>
              </a:rPr>
              <a:t>Poszczególne OWES współpracują z:</a:t>
            </a:r>
          </a:p>
          <a:p>
            <a:pPr>
              <a:spcAft>
                <a:spcPts val="0"/>
              </a:spcAft>
            </a:pPr>
            <a:r>
              <a:rPr lang="pl-PL" sz="1400" dirty="0" smtClean="0">
                <a:solidFill>
                  <a:srgbClr val="000000"/>
                </a:solidFill>
                <a:latin typeface="Calibri"/>
                <a:ea typeface="Calibri"/>
                <a:cs typeface="Times New Roman"/>
              </a:rPr>
              <a:t>- właściwymi terytorialnie PUP w zakresie przyznawania dotacji na tworzenie miejsc pracy w nowych i istniejących przedsiębiorstwach społecznych, a obowiązek współpracy dotyczy każdej ze stron w równym stopniu</a:t>
            </a:r>
            <a:r>
              <a:rPr lang="pl-PL" sz="1200" b="1" baseline="30000" dirty="0">
                <a:solidFill>
                  <a:prstClr val="black"/>
                </a:solidFill>
                <a:latin typeface="Calibri"/>
                <a:ea typeface="Times New Roman" panose="02020603050405020304" pitchFamily="18" charset="0"/>
              </a:rPr>
              <a:t> </a:t>
            </a:r>
            <a:r>
              <a:rPr lang="pl-PL" sz="1200" b="1" baseline="30000" dirty="0" smtClean="0">
                <a:solidFill>
                  <a:prstClr val="black"/>
                </a:solidFill>
                <a:latin typeface="Calibri"/>
                <a:ea typeface="Times New Roman" panose="02020603050405020304" pitchFamily="18" charset="0"/>
              </a:rPr>
              <a:t>9,</a:t>
            </a:r>
            <a:endParaRPr lang="pl-PL" sz="1400" dirty="0" smtClean="0">
              <a:latin typeface="Calibri"/>
              <a:ea typeface="Times New Roman"/>
              <a:cs typeface="Times New Roman"/>
            </a:endParaRPr>
          </a:p>
          <a:p>
            <a:pPr>
              <a:spcAft>
                <a:spcPts val="0"/>
              </a:spcAft>
            </a:pPr>
            <a:endParaRPr lang="pl-PL" sz="1050" dirty="0">
              <a:latin typeface="Calibri"/>
              <a:ea typeface="Times New Roman"/>
              <a:cs typeface="Times New Roman"/>
            </a:endParaRPr>
          </a:p>
          <a:p>
            <a:pPr>
              <a:spcAft>
                <a:spcPts val="0"/>
              </a:spcAft>
            </a:pPr>
            <a:endParaRPr lang="pl-PL" sz="1050" dirty="0" smtClean="0">
              <a:latin typeface="Calibri"/>
              <a:ea typeface="Times New Roman"/>
              <a:cs typeface="Times New Roman"/>
            </a:endParaRPr>
          </a:p>
          <a:p>
            <a:pPr>
              <a:spcAft>
                <a:spcPts val="0"/>
              </a:spcAft>
            </a:pPr>
            <a:endParaRPr lang="pl-PL" sz="1050" dirty="0">
              <a:latin typeface="Calibri"/>
              <a:ea typeface="Times New Roman"/>
              <a:cs typeface="Times New Roman"/>
            </a:endParaRPr>
          </a:p>
          <a:p>
            <a:pPr>
              <a:spcAft>
                <a:spcPts val="0"/>
              </a:spcAft>
            </a:pPr>
            <a:r>
              <a:rPr lang="pl-PL" sz="1200" b="1" baseline="30000" dirty="0" smtClean="0">
                <a:solidFill>
                  <a:prstClr val="black"/>
                </a:solidFill>
                <a:latin typeface="Calibri"/>
                <a:ea typeface="Times New Roman" panose="02020603050405020304" pitchFamily="18" charset="0"/>
              </a:rPr>
              <a:t>8 </a:t>
            </a:r>
            <a:r>
              <a:rPr lang="pl-PL" sz="1050" dirty="0" smtClean="0">
                <a:latin typeface="Calibri"/>
                <a:ea typeface="Times New Roman"/>
                <a:cs typeface="Times New Roman"/>
              </a:rPr>
              <a:t>Status </a:t>
            </a:r>
            <a:r>
              <a:rPr lang="pl-PL" sz="1050" dirty="0">
                <a:latin typeface="Calibri"/>
                <a:ea typeface="Times New Roman"/>
                <a:cs typeface="Times New Roman"/>
              </a:rPr>
              <a:t>danej osoby jest weryfikowany w momencie złożenia wniosku o dotację.</a:t>
            </a:r>
            <a:endParaRPr lang="pl-PL" sz="1050" dirty="0">
              <a:latin typeface="Times New Roman"/>
              <a:ea typeface="Times New Roman"/>
            </a:endParaRPr>
          </a:p>
          <a:p>
            <a:pPr lvl="0">
              <a:spcAft>
                <a:spcPts val="0"/>
              </a:spcAft>
            </a:pPr>
            <a:r>
              <a:rPr lang="pl-PL" sz="1200" b="1" baseline="30000" dirty="0" smtClean="0">
                <a:solidFill>
                  <a:prstClr val="black"/>
                </a:solidFill>
                <a:latin typeface="Calibri"/>
                <a:ea typeface="Times New Roman" panose="02020603050405020304" pitchFamily="18" charset="0"/>
              </a:rPr>
              <a:t>9 </a:t>
            </a:r>
            <a:r>
              <a:rPr lang="pl-PL" sz="1050" dirty="0" smtClean="0">
                <a:solidFill>
                  <a:prstClr val="black"/>
                </a:solidFill>
                <a:latin typeface="+mj-lt"/>
                <a:ea typeface="Times New Roman"/>
                <a:cs typeface="Times New Roman"/>
              </a:rPr>
              <a:t>Zgodnie </a:t>
            </a:r>
            <a:r>
              <a:rPr lang="pl-PL" sz="1050" dirty="0">
                <a:solidFill>
                  <a:prstClr val="black"/>
                </a:solidFill>
                <a:latin typeface="+mj-lt"/>
                <a:ea typeface="Times New Roman"/>
                <a:cs typeface="Times New Roman"/>
              </a:rPr>
              <a:t>z Wytycznymi w zakresie realizacji przedsięwzięć w obszarze włączenia społecznego i zwalczania ubóstwa z wykorzystaniem środków Europejskiego Funduszu Społecznego i Europejskiego Funduszu Rozwoju Regionalnego na lata 2014-2020. </a:t>
            </a:r>
            <a:endParaRPr lang="pl-PL" sz="1050" dirty="0">
              <a:solidFill>
                <a:prstClr val="black"/>
              </a:solidFill>
              <a:latin typeface="+mj-lt"/>
              <a:ea typeface="Times New Roman"/>
            </a:endParaRPr>
          </a:p>
          <a:p>
            <a:pPr algn="just">
              <a:lnSpc>
                <a:spcPct val="115000"/>
              </a:lnSpc>
              <a:spcAft>
                <a:spcPts val="0"/>
              </a:spcAft>
            </a:pPr>
            <a:endParaRPr lang="pl-PL" sz="1400" dirty="0">
              <a:latin typeface="+mn-lt"/>
            </a:endParaRPr>
          </a:p>
          <a:p>
            <a:pPr lvl="0" algn="just">
              <a:lnSpc>
                <a:spcPct val="115000"/>
              </a:lnSpc>
              <a:spcAft>
                <a:spcPts val="0"/>
              </a:spcAft>
            </a:pPr>
            <a:endParaRPr lang="pl-PL" sz="1400" dirty="0">
              <a:latin typeface="Calibri" panose="020F0502020204030204" pitchFamily="34" charset="0"/>
            </a:endParaRPr>
          </a:p>
        </p:txBody>
      </p:sp>
      <p:sp>
        <p:nvSpPr>
          <p:cNvPr id="2" name="Symbol zastępczy numeru slajdu 1"/>
          <p:cNvSpPr>
            <a:spLocks noGrp="1"/>
          </p:cNvSpPr>
          <p:nvPr>
            <p:ph type="sldNum" sz="quarter" idx="12"/>
          </p:nvPr>
        </p:nvSpPr>
        <p:spPr/>
        <p:txBody>
          <a:bodyPr/>
          <a:lstStyle/>
          <a:p>
            <a:fld id="{E7DF194F-FC7D-43B2-A93E-2F6BC4B6766C}" type="slidenum">
              <a:rPr lang="pl-PL" altLang="pl-PL" smtClean="0"/>
              <a:pPr/>
              <a:t>15</a:t>
            </a:fld>
            <a:endParaRPr lang="pl-PL" altLang="pl-PL"/>
          </a:p>
        </p:txBody>
      </p:sp>
      <p:pic>
        <p:nvPicPr>
          <p:cNvPr id="8" name="Obraz 7"/>
          <p:cNvPicPr/>
          <p:nvPr/>
        </p:nvPicPr>
        <p:blipFill>
          <a:blip r:embed="rId2" cstate="print">
            <a:extLst>
              <a:ext uri="{28A0092B-C50C-407E-A947-70E740481C1C}">
                <a14:useLocalDpi xmlns:a14="http://schemas.microsoft.com/office/drawing/2010/main" val="0"/>
              </a:ext>
            </a:extLst>
          </a:blip>
          <a:stretch>
            <a:fillRect/>
          </a:stretch>
        </p:blipFill>
        <p:spPr>
          <a:xfrm>
            <a:off x="1691640" y="5589240"/>
            <a:ext cx="5760720" cy="552450"/>
          </a:xfrm>
          <a:prstGeom prst="rect">
            <a:avLst/>
          </a:prstGeom>
        </p:spPr>
      </p:pic>
    </p:spTree>
    <p:extLst>
      <p:ext uri="{BB962C8B-B14F-4D97-AF65-F5344CB8AC3E}">
        <p14:creationId xmlns:p14="http://schemas.microsoft.com/office/powerpoint/2010/main" val="1058289080"/>
      </p:ext>
    </p:extLst>
  </p:cSld>
  <p:clrMapOvr>
    <a:masterClrMapping/>
  </p:clrMapOvr>
  <p:transition spd="slow"/>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Prostokąt 8"/>
          <p:cNvSpPr/>
          <p:nvPr/>
        </p:nvSpPr>
        <p:spPr>
          <a:xfrm>
            <a:off x="0" y="0"/>
            <a:ext cx="9144000" cy="1052736"/>
          </a:xfrm>
          <a:prstGeom prst="rect">
            <a:avLst/>
          </a:prstGeom>
          <a:solidFill>
            <a:schemeClr val="accent1">
              <a:lumMod val="60000"/>
              <a:lumOff val="40000"/>
            </a:schemeClr>
          </a:solidFill>
          <a:ln w="38100">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pl-PL" dirty="0"/>
          </a:p>
        </p:txBody>
      </p:sp>
      <p:sp>
        <p:nvSpPr>
          <p:cNvPr id="11" name="Prostokąt zaokrąglony 10"/>
          <p:cNvSpPr/>
          <p:nvPr/>
        </p:nvSpPr>
        <p:spPr>
          <a:xfrm>
            <a:off x="214282" y="116631"/>
            <a:ext cx="8715436" cy="706027"/>
          </a:xfrm>
          <a:prstGeom prst="roundRect">
            <a:avLst/>
          </a:prstGeom>
          <a:ln w="44450">
            <a:solidFill>
              <a:schemeClr val="tx1"/>
            </a:solidFill>
          </a:ln>
          <a:effectLst>
            <a:glow rad="101600">
              <a:schemeClr val="accent6">
                <a:satMod val="175000"/>
                <a:alpha val="40000"/>
              </a:schemeClr>
            </a:glow>
            <a:outerShdw blurRad="50800" dist="38100" dir="5400000" algn="t" rotWithShape="0">
              <a:prstClr val="black">
                <a:alpha val="40000"/>
              </a:prstClr>
            </a:outerShdw>
            <a:softEdge rad="317500"/>
          </a:effectLst>
          <a:scene3d>
            <a:camera prst="orthographicFront">
              <a:rot lat="0" lon="0" rev="0"/>
            </a:camera>
            <a:lightRig rig="glow" dir="t">
              <a:rot lat="0" lon="0" rev="4800000"/>
            </a:lightRig>
          </a:scene3d>
          <a:sp3d prstMaterial="matte">
            <a:bevelT w="127000" h="63500" prst="riblet"/>
          </a:sp3d>
        </p:spPr>
        <p:style>
          <a:lnRef idx="2">
            <a:schemeClr val="accent6"/>
          </a:lnRef>
          <a:fillRef idx="1">
            <a:schemeClr val="lt1"/>
          </a:fillRef>
          <a:effectRef idx="0">
            <a:schemeClr val="accent6"/>
          </a:effectRef>
          <a:fontRef idx="minor">
            <a:schemeClr val="dk1"/>
          </a:fontRef>
        </p:style>
        <p:txBody>
          <a:bodyPr anchor="ctr"/>
          <a:lstStyle/>
          <a:p>
            <a:pPr algn="ctr" eaLnBrk="1" fontAlgn="auto" hangingPunct="1">
              <a:spcBef>
                <a:spcPts val="0"/>
              </a:spcBef>
              <a:spcAft>
                <a:spcPts val="0"/>
              </a:spcAft>
              <a:defRPr/>
            </a:pPr>
            <a:r>
              <a:rPr lang="pl-PL" sz="3200" b="1" dirty="0">
                <a:solidFill>
                  <a:schemeClr val="tx1"/>
                </a:solidFill>
              </a:rPr>
              <a:t>Wojewódzki Urząd Pracy w Opolu</a:t>
            </a:r>
          </a:p>
        </p:txBody>
      </p:sp>
      <p:sp>
        <p:nvSpPr>
          <p:cNvPr id="7177" name="Prostokąt 1"/>
          <p:cNvSpPr>
            <a:spLocks noChangeArrowheads="1"/>
          </p:cNvSpPr>
          <p:nvPr/>
        </p:nvSpPr>
        <p:spPr bwMode="auto">
          <a:xfrm>
            <a:off x="214282" y="1268760"/>
            <a:ext cx="8750206" cy="7266605"/>
          </a:xfrm>
          <a:prstGeom prst="rect">
            <a:avLst/>
          </a:prstGeom>
          <a:noFill/>
          <a:ln w="9525">
            <a:noFill/>
            <a:miter lim="800000"/>
            <a:headEnd/>
            <a:tailEnd/>
          </a:ln>
        </p:spPr>
        <p:txBody>
          <a:bodyPr wrap="square">
            <a:spAutoFit/>
          </a:bodyPr>
          <a:lstStyle/>
          <a:p>
            <a:pPr algn="ctr"/>
            <a:r>
              <a:rPr lang="pl-PL" altLang="pl-PL" sz="2000" b="1" u="sng" dirty="0" smtClean="0">
                <a:latin typeface="+mn-lt"/>
                <a:cs typeface="Arial" panose="020B0604020202020204" pitchFamily="34" charset="0"/>
              </a:rPr>
              <a:t>Warunki szczegółowe</a:t>
            </a:r>
          </a:p>
          <a:p>
            <a:pPr algn="just">
              <a:lnSpc>
                <a:spcPct val="115000"/>
              </a:lnSpc>
              <a:spcAft>
                <a:spcPts val="0"/>
              </a:spcAft>
            </a:pPr>
            <a:endParaRPr lang="pl-PL" sz="1400" dirty="0">
              <a:latin typeface="+mn-lt"/>
            </a:endParaRPr>
          </a:p>
          <a:p>
            <a:pPr marL="342900" lvl="0" indent="-342900">
              <a:lnSpc>
                <a:spcPct val="115000"/>
              </a:lnSpc>
              <a:spcAft>
                <a:spcPts val="0"/>
              </a:spcAft>
              <a:buSzPts val="800"/>
              <a:buFont typeface="Calibri"/>
              <a:buChar char="–"/>
            </a:pPr>
            <a:r>
              <a:rPr lang="pl-PL" sz="1400" dirty="0">
                <a:solidFill>
                  <a:srgbClr val="000000"/>
                </a:solidFill>
                <a:latin typeface="Calibri"/>
                <a:ea typeface="Calibri"/>
                <a:cs typeface="Times New Roman"/>
              </a:rPr>
              <a:t>beneficjentami projektów z działań: 8.1 i 8.2 w celu wspierania tworzenia miejsc pracy w przedsiębiorstwach społecznych dla osób zagrożonych ubóstwem lub wykluczeniem społecznym, w tym szczególnie osób wychodzących z WTZ, CIS, placówek opiekuńczo-wychowawczych, zakładów poprawczych i innych tego typu </a:t>
            </a:r>
            <a:r>
              <a:rPr lang="pl-PL" sz="1400" dirty="0" smtClean="0">
                <a:solidFill>
                  <a:srgbClr val="000000"/>
                </a:solidFill>
                <a:latin typeface="Calibri"/>
                <a:ea typeface="Calibri"/>
                <a:cs typeface="Times New Roman"/>
              </a:rPr>
              <a:t>placówek,</a:t>
            </a:r>
          </a:p>
          <a:p>
            <a:pPr marL="342900" lvl="0" indent="-342900">
              <a:lnSpc>
                <a:spcPct val="115000"/>
              </a:lnSpc>
              <a:spcAft>
                <a:spcPts val="0"/>
              </a:spcAft>
              <a:buSzPts val="800"/>
              <a:buFont typeface="Calibri"/>
              <a:buChar char="–"/>
            </a:pPr>
            <a:r>
              <a:rPr lang="pl-PL" sz="1400" dirty="0" smtClean="0">
                <a:latin typeface="+mj-lt"/>
                <a:ea typeface="Times New Roman"/>
              </a:rPr>
              <a:t>Regionalnym </a:t>
            </a:r>
            <a:r>
              <a:rPr lang="pl-PL" sz="1400" dirty="0">
                <a:latin typeface="+mj-lt"/>
                <a:ea typeface="Times New Roman"/>
              </a:rPr>
              <a:t>Ośrodkiem Polityki Społecznej w Opolu (ROPS). Współpraca dotyczy m.in. podziału zadań i obszarów kompetencji, w szczególności w zakresie działań animacyjnych </a:t>
            </a:r>
            <a:r>
              <a:rPr lang="pl-PL" sz="1400" dirty="0" smtClean="0">
                <a:latin typeface="+mj-lt"/>
                <a:ea typeface="Times New Roman"/>
              </a:rPr>
              <a:t>adresowanych </a:t>
            </a:r>
            <a:r>
              <a:rPr lang="pl-PL" sz="1400" dirty="0">
                <a:latin typeface="+mj-lt"/>
                <a:ea typeface="Times New Roman"/>
              </a:rPr>
              <a:t>do sektora publicznego, </a:t>
            </a:r>
            <a:r>
              <a:rPr lang="pl-PL" sz="1400" dirty="0" smtClean="0">
                <a:latin typeface="+mj-lt"/>
                <a:ea typeface="Times New Roman"/>
              </a:rPr>
              <a:t>w </a:t>
            </a:r>
            <a:r>
              <a:rPr lang="pl-PL" sz="1400" dirty="0">
                <a:latin typeface="+mj-lt"/>
                <a:ea typeface="Times New Roman"/>
              </a:rPr>
              <a:t>tym jednostek samorządu terytorialnego, służących zwiększeniu udziału podmiotów ekonomii społecznej </a:t>
            </a:r>
            <a:r>
              <a:rPr lang="pl-PL" sz="1400" dirty="0" smtClean="0">
                <a:latin typeface="+mj-lt"/>
                <a:ea typeface="Times New Roman"/>
              </a:rPr>
              <a:t>w rynku               </a:t>
            </a:r>
            <a:r>
              <a:rPr lang="pl-PL" sz="1400" dirty="0">
                <a:latin typeface="+mj-lt"/>
                <a:ea typeface="Times New Roman"/>
              </a:rPr>
              <a:t>i w realizacji usług społecznych świadczonych w interesie ogólnym. Podział ról w w/w obszarze określa Opolski Program Rozwoju Ekonomii Społecznej na lata 2016-2022. Współpraca z ROPS musi zostać podjęta odrębnie przez każdy OWES, przy czym zakres tej współpracy, w tym ewentualne zmiany dotyczące podziału zadań i obszarów kompetencji muszą zostać dookreślone przez obie strony w formie pisemnej. OWES zobligowany jest </a:t>
            </a:r>
            <a:r>
              <a:rPr lang="pl-PL" sz="1400" dirty="0" smtClean="0">
                <a:latin typeface="+mj-lt"/>
                <a:ea typeface="Times New Roman"/>
              </a:rPr>
              <a:t>wystąpić</a:t>
            </a:r>
            <a:r>
              <a:rPr lang="pl-PL" sz="1400" dirty="0">
                <a:solidFill>
                  <a:srgbClr val="000000"/>
                </a:solidFill>
                <a:latin typeface="Calibri"/>
                <a:ea typeface="Calibri"/>
                <a:cs typeface="Times New Roman"/>
              </a:rPr>
              <a:t> do ROPS w Opolu z inicjatywą zawarcia oraz podpisania takiego porozumienia w terminie do 10 dni od dnia zawarcia umowy o dofinansowanie realizacji projektu z Instytucją Pośredniczącą.</a:t>
            </a:r>
          </a:p>
          <a:p>
            <a:pPr marL="342900" lvl="0" indent="-342900">
              <a:lnSpc>
                <a:spcPct val="115000"/>
              </a:lnSpc>
              <a:spcAft>
                <a:spcPts val="0"/>
              </a:spcAft>
              <a:buSzPts val="800"/>
              <a:buFont typeface="Calibri"/>
              <a:buChar char="–"/>
            </a:pPr>
            <a:endParaRPr lang="pl-PL" sz="1400" dirty="0" smtClean="0">
              <a:latin typeface="+mj-lt"/>
            </a:endParaRPr>
          </a:p>
          <a:p>
            <a:pPr algn="just">
              <a:lnSpc>
                <a:spcPct val="115000"/>
              </a:lnSpc>
              <a:spcAft>
                <a:spcPts val="0"/>
              </a:spcAft>
            </a:pPr>
            <a:endParaRPr lang="pl-PL" sz="1400" dirty="0">
              <a:latin typeface="+mn-lt"/>
            </a:endParaRPr>
          </a:p>
          <a:p>
            <a:pPr algn="just">
              <a:lnSpc>
                <a:spcPct val="115000"/>
              </a:lnSpc>
              <a:spcAft>
                <a:spcPts val="0"/>
              </a:spcAft>
            </a:pPr>
            <a:endParaRPr lang="pl-PL" sz="1400" dirty="0" smtClean="0">
              <a:latin typeface="+mn-lt"/>
            </a:endParaRPr>
          </a:p>
          <a:p>
            <a:pPr algn="just">
              <a:lnSpc>
                <a:spcPct val="115000"/>
              </a:lnSpc>
              <a:spcAft>
                <a:spcPts val="0"/>
              </a:spcAft>
            </a:pPr>
            <a:endParaRPr lang="pl-PL" sz="1400" dirty="0">
              <a:latin typeface="+mn-lt"/>
            </a:endParaRPr>
          </a:p>
          <a:p>
            <a:pPr algn="just">
              <a:lnSpc>
                <a:spcPct val="115000"/>
              </a:lnSpc>
              <a:spcAft>
                <a:spcPts val="0"/>
              </a:spcAft>
            </a:pPr>
            <a:endParaRPr lang="pl-PL" sz="1400" dirty="0" smtClean="0">
              <a:latin typeface="+mn-lt"/>
            </a:endParaRPr>
          </a:p>
          <a:p>
            <a:pPr algn="just">
              <a:lnSpc>
                <a:spcPct val="115000"/>
              </a:lnSpc>
              <a:spcAft>
                <a:spcPts val="0"/>
              </a:spcAft>
            </a:pPr>
            <a:endParaRPr lang="pl-PL" sz="1400" dirty="0">
              <a:latin typeface="+mn-lt"/>
            </a:endParaRPr>
          </a:p>
          <a:p>
            <a:pPr algn="just">
              <a:lnSpc>
                <a:spcPct val="115000"/>
              </a:lnSpc>
              <a:spcAft>
                <a:spcPts val="0"/>
              </a:spcAft>
            </a:pPr>
            <a:endParaRPr lang="pl-PL" sz="1400" dirty="0" smtClean="0">
              <a:latin typeface="+mn-lt"/>
            </a:endParaRPr>
          </a:p>
          <a:p>
            <a:pPr algn="just">
              <a:lnSpc>
                <a:spcPct val="115000"/>
              </a:lnSpc>
              <a:spcAft>
                <a:spcPts val="0"/>
              </a:spcAft>
            </a:pPr>
            <a:endParaRPr lang="pl-PL" sz="1400" dirty="0">
              <a:latin typeface="+mn-lt"/>
            </a:endParaRPr>
          </a:p>
          <a:p>
            <a:pPr algn="just">
              <a:lnSpc>
                <a:spcPct val="115000"/>
              </a:lnSpc>
              <a:spcAft>
                <a:spcPts val="0"/>
              </a:spcAft>
            </a:pPr>
            <a:endParaRPr lang="pl-PL" sz="1400" dirty="0" smtClean="0">
              <a:latin typeface="+mn-lt"/>
            </a:endParaRPr>
          </a:p>
          <a:p>
            <a:pPr algn="just">
              <a:lnSpc>
                <a:spcPct val="115000"/>
              </a:lnSpc>
              <a:spcAft>
                <a:spcPts val="0"/>
              </a:spcAft>
            </a:pPr>
            <a:endParaRPr lang="pl-PL" sz="1400" dirty="0">
              <a:latin typeface="+mn-lt"/>
            </a:endParaRPr>
          </a:p>
          <a:p>
            <a:pPr algn="just">
              <a:lnSpc>
                <a:spcPct val="115000"/>
              </a:lnSpc>
              <a:spcAft>
                <a:spcPts val="0"/>
              </a:spcAft>
            </a:pPr>
            <a:endParaRPr lang="pl-PL" sz="1400" dirty="0" smtClean="0">
              <a:latin typeface="+mn-lt"/>
            </a:endParaRPr>
          </a:p>
          <a:p>
            <a:pPr algn="just">
              <a:lnSpc>
                <a:spcPct val="115000"/>
              </a:lnSpc>
              <a:spcAft>
                <a:spcPts val="0"/>
              </a:spcAft>
            </a:pPr>
            <a:endParaRPr lang="pl-PL" sz="1400" dirty="0">
              <a:latin typeface="+mn-lt"/>
            </a:endParaRPr>
          </a:p>
          <a:p>
            <a:pPr lvl="0" algn="just">
              <a:lnSpc>
                <a:spcPct val="115000"/>
              </a:lnSpc>
              <a:spcAft>
                <a:spcPts val="0"/>
              </a:spcAft>
            </a:pPr>
            <a:endParaRPr lang="pl-PL" sz="1400" dirty="0">
              <a:latin typeface="Calibri" panose="020F0502020204030204" pitchFamily="34" charset="0"/>
            </a:endParaRPr>
          </a:p>
        </p:txBody>
      </p:sp>
      <p:sp>
        <p:nvSpPr>
          <p:cNvPr id="2" name="Symbol zastępczy numeru slajdu 1"/>
          <p:cNvSpPr>
            <a:spLocks noGrp="1"/>
          </p:cNvSpPr>
          <p:nvPr>
            <p:ph type="sldNum" sz="quarter" idx="12"/>
          </p:nvPr>
        </p:nvSpPr>
        <p:spPr/>
        <p:txBody>
          <a:bodyPr/>
          <a:lstStyle/>
          <a:p>
            <a:fld id="{E7DF194F-FC7D-43B2-A93E-2F6BC4B6766C}" type="slidenum">
              <a:rPr lang="pl-PL" altLang="pl-PL" smtClean="0"/>
              <a:pPr/>
              <a:t>16</a:t>
            </a:fld>
            <a:endParaRPr lang="pl-PL" altLang="pl-PL"/>
          </a:p>
        </p:txBody>
      </p:sp>
      <p:pic>
        <p:nvPicPr>
          <p:cNvPr id="8" name="Obraz 7"/>
          <p:cNvPicPr/>
          <p:nvPr/>
        </p:nvPicPr>
        <p:blipFill>
          <a:blip r:embed="rId2" cstate="print">
            <a:extLst>
              <a:ext uri="{28A0092B-C50C-407E-A947-70E740481C1C}">
                <a14:useLocalDpi xmlns:a14="http://schemas.microsoft.com/office/drawing/2010/main" val="0"/>
              </a:ext>
            </a:extLst>
          </a:blip>
          <a:stretch>
            <a:fillRect/>
          </a:stretch>
        </p:blipFill>
        <p:spPr>
          <a:xfrm>
            <a:off x="1691640" y="5589240"/>
            <a:ext cx="5760720" cy="552450"/>
          </a:xfrm>
          <a:prstGeom prst="rect">
            <a:avLst/>
          </a:prstGeom>
        </p:spPr>
      </p:pic>
    </p:spTree>
    <p:extLst>
      <p:ext uri="{BB962C8B-B14F-4D97-AF65-F5344CB8AC3E}">
        <p14:creationId xmlns:p14="http://schemas.microsoft.com/office/powerpoint/2010/main" val="4210719828"/>
      </p:ext>
    </p:extLst>
  </p:cSld>
  <p:clrMapOvr>
    <a:masterClrMapping/>
  </p:clrMapOvr>
  <p:transition spd="slow"/>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Prostokąt 8"/>
          <p:cNvSpPr/>
          <p:nvPr/>
        </p:nvSpPr>
        <p:spPr>
          <a:xfrm>
            <a:off x="0" y="0"/>
            <a:ext cx="9144000" cy="1052736"/>
          </a:xfrm>
          <a:prstGeom prst="rect">
            <a:avLst/>
          </a:prstGeom>
          <a:solidFill>
            <a:schemeClr val="accent1">
              <a:lumMod val="60000"/>
              <a:lumOff val="40000"/>
            </a:schemeClr>
          </a:solidFill>
          <a:ln w="38100">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pl-PL" dirty="0"/>
          </a:p>
        </p:txBody>
      </p:sp>
      <p:sp>
        <p:nvSpPr>
          <p:cNvPr id="11" name="Prostokąt zaokrąglony 10"/>
          <p:cNvSpPr/>
          <p:nvPr/>
        </p:nvSpPr>
        <p:spPr>
          <a:xfrm>
            <a:off x="214282" y="116631"/>
            <a:ext cx="8715436" cy="706027"/>
          </a:xfrm>
          <a:prstGeom prst="roundRect">
            <a:avLst/>
          </a:prstGeom>
          <a:ln w="44450">
            <a:solidFill>
              <a:schemeClr val="tx1"/>
            </a:solidFill>
          </a:ln>
          <a:effectLst>
            <a:glow rad="101600">
              <a:schemeClr val="accent6">
                <a:satMod val="175000"/>
                <a:alpha val="40000"/>
              </a:schemeClr>
            </a:glow>
            <a:outerShdw blurRad="50800" dist="38100" dir="5400000" algn="t" rotWithShape="0">
              <a:prstClr val="black">
                <a:alpha val="40000"/>
              </a:prstClr>
            </a:outerShdw>
            <a:softEdge rad="317500"/>
          </a:effectLst>
          <a:scene3d>
            <a:camera prst="orthographicFront">
              <a:rot lat="0" lon="0" rev="0"/>
            </a:camera>
            <a:lightRig rig="glow" dir="t">
              <a:rot lat="0" lon="0" rev="4800000"/>
            </a:lightRig>
          </a:scene3d>
          <a:sp3d prstMaterial="matte">
            <a:bevelT w="127000" h="63500" prst="riblet"/>
          </a:sp3d>
        </p:spPr>
        <p:style>
          <a:lnRef idx="2">
            <a:schemeClr val="accent6"/>
          </a:lnRef>
          <a:fillRef idx="1">
            <a:schemeClr val="lt1"/>
          </a:fillRef>
          <a:effectRef idx="0">
            <a:schemeClr val="accent6"/>
          </a:effectRef>
          <a:fontRef idx="minor">
            <a:schemeClr val="dk1"/>
          </a:fontRef>
        </p:style>
        <p:txBody>
          <a:bodyPr anchor="ctr"/>
          <a:lstStyle/>
          <a:p>
            <a:pPr algn="ctr" eaLnBrk="1" fontAlgn="auto" hangingPunct="1">
              <a:spcBef>
                <a:spcPts val="0"/>
              </a:spcBef>
              <a:spcAft>
                <a:spcPts val="0"/>
              </a:spcAft>
              <a:defRPr/>
            </a:pPr>
            <a:r>
              <a:rPr lang="pl-PL" sz="3200" b="1" dirty="0">
                <a:solidFill>
                  <a:schemeClr val="tx1"/>
                </a:solidFill>
              </a:rPr>
              <a:t>Wojewódzki Urząd Pracy w Opolu</a:t>
            </a:r>
          </a:p>
        </p:txBody>
      </p:sp>
      <p:sp>
        <p:nvSpPr>
          <p:cNvPr id="7177" name="Prostokąt 1"/>
          <p:cNvSpPr>
            <a:spLocks noChangeArrowheads="1"/>
          </p:cNvSpPr>
          <p:nvPr/>
        </p:nvSpPr>
        <p:spPr bwMode="auto">
          <a:xfrm>
            <a:off x="214282" y="1268760"/>
            <a:ext cx="8750206" cy="5107552"/>
          </a:xfrm>
          <a:prstGeom prst="rect">
            <a:avLst/>
          </a:prstGeom>
          <a:noFill/>
          <a:ln w="9525">
            <a:noFill/>
            <a:miter lim="800000"/>
            <a:headEnd/>
            <a:tailEnd/>
          </a:ln>
        </p:spPr>
        <p:txBody>
          <a:bodyPr wrap="square">
            <a:spAutoFit/>
          </a:bodyPr>
          <a:lstStyle/>
          <a:p>
            <a:pPr algn="ctr"/>
            <a:r>
              <a:rPr lang="pl-PL" altLang="pl-PL" sz="2000" b="1" u="sng" dirty="0" smtClean="0">
                <a:latin typeface="+mn-lt"/>
                <a:cs typeface="Arial" panose="020B0604020202020204" pitchFamily="34" charset="0"/>
              </a:rPr>
              <a:t>Warunki szczegółowe</a:t>
            </a:r>
          </a:p>
          <a:p>
            <a:pPr algn="just">
              <a:lnSpc>
                <a:spcPct val="115000"/>
              </a:lnSpc>
              <a:spcAft>
                <a:spcPts val="0"/>
              </a:spcAft>
            </a:pPr>
            <a:endParaRPr lang="pl-PL" sz="1400" dirty="0" smtClean="0">
              <a:latin typeface="+mn-lt"/>
            </a:endParaRPr>
          </a:p>
          <a:p>
            <a:pPr marL="342900" lvl="0" indent="-342900">
              <a:lnSpc>
                <a:spcPct val="115000"/>
              </a:lnSpc>
              <a:spcAft>
                <a:spcPts val="0"/>
              </a:spcAft>
              <a:buFont typeface="+mj-lt"/>
              <a:buAutoNum type="arabicPeriod" startAt="11"/>
            </a:pPr>
            <a:r>
              <a:rPr lang="pl-PL" sz="1400" dirty="0">
                <a:solidFill>
                  <a:srgbClr val="000000"/>
                </a:solidFill>
                <a:latin typeface="Calibri"/>
                <a:ea typeface="Calibri"/>
                <a:cs typeface="Times New Roman"/>
              </a:rPr>
              <a:t>Wymagania jakościowe oraz zasady realizacji i finansowania poszczególnych form wsparcia dla działania 8.3 zostały określone </a:t>
            </a:r>
            <a:r>
              <a:rPr lang="pl-PL" sz="1400" dirty="0" smtClean="0">
                <a:solidFill>
                  <a:srgbClr val="000000"/>
                </a:solidFill>
                <a:latin typeface="Calibri"/>
                <a:ea typeface="Calibri"/>
                <a:cs typeface="Times New Roman"/>
              </a:rPr>
              <a:t>w </a:t>
            </a:r>
            <a:r>
              <a:rPr lang="pl-PL" sz="1400" dirty="0">
                <a:solidFill>
                  <a:srgbClr val="000000"/>
                </a:solidFill>
                <a:latin typeface="Calibri"/>
                <a:ea typeface="Calibri"/>
                <a:cs typeface="Times New Roman"/>
              </a:rPr>
              <a:t>odrębnym dokumencie pn. </a:t>
            </a:r>
            <a:r>
              <a:rPr lang="pl-PL" sz="1400" i="1" dirty="0">
                <a:solidFill>
                  <a:srgbClr val="000000"/>
                </a:solidFill>
                <a:latin typeface="Calibri"/>
                <a:ea typeface="Calibri"/>
                <a:cs typeface="Times New Roman"/>
              </a:rPr>
              <a:t>Zasady udzielania wsparcia na tworzenie nowych miejsc pracy </a:t>
            </a:r>
            <a:r>
              <a:rPr lang="pl-PL" sz="1400" i="1" dirty="0" smtClean="0">
                <a:solidFill>
                  <a:srgbClr val="000000"/>
                </a:solidFill>
                <a:latin typeface="Calibri"/>
                <a:ea typeface="Calibri"/>
                <a:cs typeface="Times New Roman"/>
              </a:rPr>
              <a:t>              w </a:t>
            </a:r>
            <a:r>
              <a:rPr lang="pl-PL" sz="1400" i="1" dirty="0">
                <a:solidFill>
                  <a:srgbClr val="000000"/>
                </a:solidFill>
                <a:latin typeface="Calibri"/>
                <a:ea typeface="Calibri"/>
                <a:cs typeface="Times New Roman"/>
              </a:rPr>
              <a:t>przedsiębiorstwach społecznych w ramach działania 8.3 Wsparcie podmiotów ekonomii społecznej RPO WO 2014-2020</a:t>
            </a:r>
            <a:r>
              <a:rPr lang="pl-PL" sz="1400" i="1" dirty="0" smtClean="0">
                <a:solidFill>
                  <a:srgbClr val="000000"/>
                </a:solidFill>
                <a:latin typeface="Calibri"/>
                <a:ea typeface="Calibri"/>
                <a:cs typeface="Times New Roman"/>
              </a:rPr>
              <a:t>.</a:t>
            </a:r>
          </a:p>
          <a:p>
            <a:pPr marL="342900" lvl="0" indent="-342900">
              <a:lnSpc>
                <a:spcPct val="115000"/>
              </a:lnSpc>
              <a:spcAft>
                <a:spcPts val="0"/>
              </a:spcAft>
              <a:buFont typeface="+mj-lt"/>
              <a:buAutoNum type="arabicPeriod" startAt="11"/>
            </a:pPr>
            <a:endParaRPr lang="pl-PL" sz="1400" dirty="0">
              <a:solidFill>
                <a:srgbClr val="000000"/>
              </a:solidFill>
              <a:latin typeface="Calibri"/>
              <a:ea typeface="Calibri"/>
              <a:cs typeface="Times New Roman"/>
            </a:endParaRPr>
          </a:p>
          <a:p>
            <a:pPr marL="342900" lvl="0" indent="-342900">
              <a:lnSpc>
                <a:spcPct val="115000"/>
              </a:lnSpc>
              <a:spcAft>
                <a:spcPts val="0"/>
              </a:spcAft>
              <a:buFont typeface="+mj-lt"/>
              <a:buAutoNum type="arabicPeriod" startAt="11"/>
            </a:pPr>
            <a:r>
              <a:rPr lang="pl-PL" sz="1400" dirty="0">
                <a:solidFill>
                  <a:srgbClr val="000000"/>
                </a:solidFill>
                <a:latin typeface="Calibri"/>
                <a:ea typeface="Calibri"/>
                <a:cs typeface="Times New Roman"/>
              </a:rPr>
              <a:t>Pozostałe limity i ograniczenia w realizacji projektów niewskazane w Regulaminie konkursu określone są </a:t>
            </a:r>
            <a:r>
              <a:rPr lang="pl-PL" sz="1400" dirty="0" smtClean="0">
                <a:solidFill>
                  <a:srgbClr val="000000"/>
                </a:solidFill>
                <a:latin typeface="Calibri"/>
                <a:ea typeface="Calibri"/>
                <a:cs typeface="Times New Roman"/>
              </a:rPr>
              <a:t>                          w </a:t>
            </a:r>
            <a:r>
              <a:rPr lang="pl-PL" sz="1400" dirty="0">
                <a:solidFill>
                  <a:srgbClr val="000000"/>
                </a:solidFill>
                <a:latin typeface="Calibri"/>
                <a:ea typeface="Calibri"/>
                <a:cs typeface="Times New Roman"/>
              </a:rPr>
              <a:t>pozostałych dokumentach </a:t>
            </a:r>
            <a:r>
              <a:rPr lang="pl-PL" sz="1400" dirty="0" smtClean="0">
                <a:solidFill>
                  <a:srgbClr val="000000"/>
                </a:solidFill>
                <a:latin typeface="Calibri"/>
                <a:ea typeface="Calibri"/>
                <a:cs typeface="Times New Roman"/>
              </a:rPr>
              <a:t>IZ RPO </a:t>
            </a:r>
            <a:r>
              <a:rPr lang="pl-PL" sz="1400" dirty="0">
                <a:solidFill>
                  <a:srgbClr val="000000"/>
                </a:solidFill>
                <a:latin typeface="Calibri"/>
                <a:ea typeface="Calibri"/>
                <a:cs typeface="Times New Roman"/>
              </a:rPr>
              <a:t>WO niezbędnych dla przeprowadzenia procedury konkursowej, w tym </a:t>
            </a:r>
            <a:r>
              <a:rPr lang="pl-PL" sz="1400" dirty="0" smtClean="0">
                <a:solidFill>
                  <a:srgbClr val="000000"/>
                </a:solidFill>
                <a:latin typeface="Calibri"/>
                <a:ea typeface="Calibri"/>
                <a:cs typeface="Times New Roman"/>
              </a:rPr>
              <a:t>                      w </a:t>
            </a:r>
            <a:r>
              <a:rPr lang="pl-PL" sz="1400" dirty="0">
                <a:solidFill>
                  <a:srgbClr val="000000"/>
                </a:solidFill>
                <a:latin typeface="Calibri"/>
                <a:ea typeface="Calibri"/>
                <a:cs typeface="Times New Roman"/>
              </a:rPr>
              <a:t>SZOOP 2014-2020 oraz umowie o dofinansowanie.</a:t>
            </a:r>
          </a:p>
          <a:p>
            <a:pPr marL="342900" lvl="0" indent="-342900">
              <a:lnSpc>
                <a:spcPct val="115000"/>
              </a:lnSpc>
              <a:spcAft>
                <a:spcPts val="0"/>
              </a:spcAft>
              <a:buSzPts val="800"/>
              <a:buFont typeface="Calibri"/>
              <a:buChar char="–"/>
            </a:pPr>
            <a:endParaRPr lang="pl-PL" sz="1400" dirty="0" smtClean="0">
              <a:latin typeface="+mj-lt"/>
            </a:endParaRPr>
          </a:p>
          <a:p>
            <a:pPr algn="just">
              <a:lnSpc>
                <a:spcPct val="115000"/>
              </a:lnSpc>
              <a:spcAft>
                <a:spcPts val="0"/>
              </a:spcAft>
            </a:pPr>
            <a:endParaRPr lang="pl-PL" sz="1400" dirty="0">
              <a:latin typeface="+mn-lt"/>
            </a:endParaRPr>
          </a:p>
          <a:p>
            <a:pPr algn="just">
              <a:lnSpc>
                <a:spcPct val="115000"/>
              </a:lnSpc>
              <a:spcAft>
                <a:spcPts val="0"/>
              </a:spcAft>
            </a:pPr>
            <a:endParaRPr lang="pl-PL" sz="1400" dirty="0" smtClean="0">
              <a:latin typeface="+mn-lt"/>
            </a:endParaRPr>
          </a:p>
          <a:p>
            <a:pPr algn="just">
              <a:lnSpc>
                <a:spcPct val="115000"/>
              </a:lnSpc>
              <a:spcAft>
                <a:spcPts val="0"/>
              </a:spcAft>
            </a:pPr>
            <a:endParaRPr lang="pl-PL" sz="1400" dirty="0" smtClean="0">
              <a:latin typeface="+mn-lt"/>
            </a:endParaRPr>
          </a:p>
          <a:p>
            <a:pPr algn="just">
              <a:lnSpc>
                <a:spcPct val="115000"/>
              </a:lnSpc>
              <a:spcAft>
                <a:spcPts val="0"/>
              </a:spcAft>
            </a:pPr>
            <a:endParaRPr lang="pl-PL" sz="1400" dirty="0">
              <a:latin typeface="+mn-lt"/>
            </a:endParaRPr>
          </a:p>
          <a:p>
            <a:pPr algn="just">
              <a:lnSpc>
                <a:spcPct val="115000"/>
              </a:lnSpc>
              <a:spcAft>
                <a:spcPts val="0"/>
              </a:spcAft>
            </a:pPr>
            <a:endParaRPr lang="pl-PL" sz="1400" dirty="0" smtClean="0">
              <a:latin typeface="+mn-lt"/>
            </a:endParaRPr>
          </a:p>
          <a:p>
            <a:pPr algn="just">
              <a:lnSpc>
                <a:spcPct val="115000"/>
              </a:lnSpc>
              <a:spcAft>
                <a:spcPts val="0"/>
              </a:spcAft>
            </a:pPr>
            <a:endParaRPr lang="pl-PL" sz="1400" dirty="0">
              <a:latin typeface="+mn-lt"/>
            </a:endParaRPr>
          </a:p>
          <a:p>
            <a:pPr algn="just">
              <a:lnSpc>
                <a:spcPct val="115000"/>
              </a:lnSpc>
              <a:spcAft>
                <a:spcPts val="0"/>
              </a:spcAft>
            </a:pPr>
            <a:endParaRPr lang="pl-PL" sz="1400" dirty="0" smtClean="0">
              <a:latin typeface="+mn-lt"/>
            </a:endParaRPr>
          </a:p>
          <a:p>
            <a:pPr algn="just">
              <a:lnSpc>
                <a:spcPct val="115000"/>
              </a:lnSpc>
              <a:spcAft>
                <a:spcPts val="0"/>
              </a:spcAft>
            </a:pPr>
            <a:endParaRPr lang="pl-PL" sz="1400" dirty="0">
              <a:latin typeface="+mn-lt"/>
            </a:endParaRPr>
          </a:p>
          <a:p>
            <a:pPr lvl="0" algn="just">
              <a:lnSpc>
                <a:spcPct val="115000"/>
              </a:lnSpc>
              <a:spcAft>
                <a:spcPts val="0"/>
              </a:spcAft>
            </a:pPr>
            <a:endParaRPr lang="pl-PL" sz="1400" dirty="0">
              <a:latin typeface="Calibri" panose="020F0502020204030204" pitchFamily="34" charset="0"/>
            </a:endParaRPr>
          </a:p>
        </p:txBody>
      </p:sp>
      <p:sp>
        <p:nvSpPr>
          <p:cNvPr id="2" name="Symbol zastępczy numeru slajdu 1"/>
          <p:cNvSpPr>
            <a:spLocks noGrp="1"/>
          </p:cNvSpPr>
          <p:nvPr>
            <p:ph type="sldNum" sz="quarter" idx="12"/>
          </p:nvPr>
        </p:nvSpPr>
        <p:spPr/>
        <p:txBody>
          <a:bodyPr/>
          <a:lstStyle/>
          <a:p>
            <a:fld id="{E7DF194F-FC7D-43B2-A93E-2F6BC4B6766C}" type="slidenum">
              <a:rPr lang="pl-PL" altLang="pl-PL" smtClean="0"/>
              <a:pPr/>
              <a:t>17</a:t>
            </a:fld>
            <a:endParaRPr lang="pl-PL" altLang="pl-PL"/>
          </a:p>
        </p:txBody>
      </p:sp>
      <p:pic>
        <p:nvPicPr>
          <p:cNvPr id="8" name="Obraz 7"/>
          <p:cNvPicPr/>
          <p:nvPr/>
        </p:nvPicPr>
        <p:blipFill>
          <a:blip r:embed="rId2" cstate="print">
            <a:extLst>
              <a:ext uri="{28A0092B-C50C-407E-A947-70E740481C1C}">
                <a14:useLocalDpi xmlns:a14="http://schemas.microsoft.com/office/drawing/2010/main" val="0"/>
              </a:ext>
            </a:extLst>
          </a:blip>
          <a:stretch>
            <a:fillRect/>
          </a:stretch>
        </p:blipFill>
        <p:spPr>
          <a:xfrm>
            <a:off x="1691640" y="5589240"/>
            <a:ext cx="5760720" cy="552450"/>
          </a:xfrm>
          <a:prstGeom prst="rect">
            <a:avLst/>
          </a:prstGeom>
        </p:spPr>
      </p:pic>
    </p:spTree>
    <p:extLst>
      <p:ext uri="{BB962C8B-B14F-4D97-AF65-F5344CB8AC3E}">
        <p14:creationId xmlns:p14="http://schemas.microsoft.com/office/powerpoint/2010/main" val="646519805"/>
      </p:ext>
    </p:extLst>
  </p:cSld>
  <p:clrMapOvr>
    <a:masterClrMapping/>
  </p:clrMapOvr>
  <p:transition spd="slow"/>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Obraz 22"/>
          <p:cNvPicPr>
            <a:picLocks noChangeAspect="1" noChangeArrowheads="1"/>
          </p:cNvPicPr>
          <p:nvPr/>
        </p:nvPicPr>
        <p:blipFill>
          <a:blip r:embed="rId2" cstate="print">
            <a:extLst>
              <a:ext uri="{28A0092B-C50C-407E-A947-70E740481C1C}">
                <a14:useLocalDpi xmlns:a14="http://schemas.microsoft.com/office/drawing/2010/main" val="0"/>
              </a:ext>
            </a:extLst>
          </a:blip>
          <a:stretch>
            <a:fillRect/>
          </a:stretch>
        </p:blipFill>
        <p:spPr bwMode="auto">
          <a:xfrm>
            <a:off x="1828800" y="6061761"/>
            <a:ext cx="5291138" cy="635215"/>
          </a:xfrm>
          <a:prstGeom prst="rect">
            <a:avLst/>
          </a:prstGeom>
          <a:noFill/>
          <a:ln w="9525">
            <a:noFill/>
            <a:miter lim="800000"/>
            <a:headEnd/>
            <a:tailEnd/>
          </a:ln>
        </p:spPr>
      </p:pic>
      <p:sp>
        <p:nvSpPr>
          <p:cNvPr id="9" name="Prostokąt 8"/>
          <p:cNvSpPr/>
          <p:nvPr/>
        </p:nvSpPr>
        <p:spPr>
          <a:xfrm>
            <a:off x="0" y="0"/>
            <a:ext cx="9144000" cy="1052736"/>
          </a:xfrm>
          <a:prstGeom prst="rect">
            <a:avLst/>
          </a:prstGeom>
          <a:solidFill>
            <a:schemeClr val="accent1">
              <a:lumMod val="60000"/>
              <a:lumOff val="40000"/>
            </a:schemeClr>
          </a:solidFill>
          <a:ln w="38100">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pl-PL" dirty="0"/>
          </a:p>
        </p:txBody>
      </p:sp>
      <p:sp>
        <p:nvSpPr>
          <p:cNvPr id="11" name="Prostokąt zaokrąglony 10"/>
          <p:cNvSpPr/>
          <p:nvPr/>
        </p:nvSpPr>
        <p:spPr>
          <a:xfrm>
            <a:off x="214282" y="116631"/>
            <a:ext cx="8715436" cy="706027"/>
          </a:xfrm>
          <a:prstGeom prst="roundRect">
            <a:avLst/>
          </a:prstGeom>
          <a:ln w="44450">
            <a:solidFill>
              <a:schemeClr val="tx1"/>
            </a:solidFill>
          </a:ln>
          <a:effectLst>
            <a:glow rad="101600">
              <a:schemeClr val="accent6">
                <a:satMod val="175000"/>
                <a:alpha val="40000"/>
              </a:schemeClr>
            </a:glow>
            <a:outerShdw blurRad="50800" dist="38100" dir="5400000" algn="t" rotWithShape="0">
              <a:prstClr val="black">
                <a:alpha val="40000"/>
              </a:prstClr>
            </a:outerShdw>
            <a:softEdge rad="317500"/>
          </a:effectLst>
          <a:scene3d>
            <a:camera prst="orthographicFront">
              <a:rot lat="0" lon="0" rev="0"/>
            </a:camera>
            <a:lightRig rig="glow" dir="t">
              <a:rot lat="0" lon="0" rev="4800000"/>
            </a:lightRig>
          </a:scene3d>
          <a:sp3d prstMaterial="matte">
            <a:bevelT w="127000" h="63500" prst="riblet"/>
          </a:sp3d>
        </p:spPr>
        <p:style>
          <a:lnRef idx="2">
            <a:schemeClr val="accent6"/>
          </a:lnRef>
          <a:fillRef idx="1">
            <a:schemeClr val="lt1"/>
          </a:fillRef>
          <a:effectRef idx="0">
            <a:schemeClr val="accent6"/>
          </a:effectRef>
          <a:fontRef idx="minor">
            <a:schemeClr val="dk1"/>
          </a:fontRef>
        </p:style>
        <p:txBody>
          <a:bodyPr anchor="ctr"/>
          <a:lstStyle/>
          <a:p>
            <a:pPr algn="ctr" eaLnBrk="1" fontAlgn="auto" hangingPunct="1">
              <a:spcBef>
                <a:spcPts val="0"/>
              </a:spcBef>
              <a:spcAft>
                <a:spcPts val="0"/>
              </a:spcAft>
              <a:defRPr/>
            </a:pPr>
            <a:r>
              <a:rPr lang="pl-PL" sz="3200" b="1" dirty="0">
                <a:solidFill>
                  <a:schemeClr val="tx1"/>
                </a:solidFill>
              </a:rPr>
              <a:t>Wojewódzki Urząd Pracy w Opolu</a:t>
            </a:r>
          </a:p>
        </p:txBody>
      </p:sp>
      <p:sp>
        <p:nvSpPr>
          <p:cNvPr id="7177" name="Prostokąt 1"/>
          <p:cNvSpPr>
            <a:spLocks noChangeArrowheads="1"/>
          </p:cNvSpPr>
          <p:nvPr/>
        </p:nvSpPr>
        <p:spPr bwMode="auto">
          <a:xfrm>
            <a:off x="0" y="1169367"/>
            <a:ext cx="8856984" cy="7099379"/>
          </a:xfrm>
          <a:prstGeom prst="rect">
            <a:avLst/>
          </a:prstGeom>
          <a:noFill/>
          <a:ln w="9525">
            <a:noFill/>
            <a:miter lim="800000"/>
            <a:headEnd/>
            <a:tailEnd/>
          </a:ln>
        </p:spPr>
        <p:txBody>
          <a:bodyPr wrap="square">
            <a:spAutoFit/>
          </a:bodyPr>
          <a:lstStyle/>
          <a:p>
            <a:pPr algn="ctr"/>
            <a:endParaRPr lang="pl-PL" altLang="pl-PL" sz="1400" b="1" u="sng" dirty="0" smtClean="0">
              <a:solidFill>
                <a:schemeClr val="accent6">
                  <a:lumMod val="75000"/>
                </a:schemeClr>
              </a:solidFill>
              <a:latin typeface="Calibri" pitchFamily="34" charset="0"/>
              <a:cs typeface="Times New Roman" pitchFamily="18" charset="0"/>
            </a:endParaRPr>
          </a:p>
          <a:p>
            <a:pPr algn="ctr"/>
            <a:r>
              <a:rPr lang="pl-PL" altLang="pl-PL" sz="2000" b="1" u="sng" dirty="0" smtClean="0">
                <a:latin typeface="+mn-lt"/>
                <a:cs typeface="Arial" panose="020B0604020202020204" pitchFamily="34" charset="0"/>
              </a:rPr>
              <a:t>Kryteria wyboru projektów</a:t>
            </a:r>
          </a:p>
          <a:p>
            <a:pPr algn="just"/>
            <a:endParaRPr lang="pl-PL" sz="1600" b="1" dirty="0">
              <a:latin typeface="+mj-lt"/>
            </a:endParaRPr>
          </a:p>
          <a:p>
            <a:pPr algn="just"/>
            <a:r>
              <a:rPr lang="pl-PL" sz="1600" b="1" dirty="0" smtClean="0">
                <a:latin typeface="+mj-lt"/>
              </a:rPr>
              <a:t>KRYTERIA FORMALNE</a:t>
            </a:r>
          </a:p>
          <a:p>
            <a:pPr algn="just"/>
            <a:endParaRPr lang="pl-PL" sz="1600" b="1" dirty="0" smtClean="0">
              <a:latin typeface="+mj-lt"/>
            </a:endParaRPr>
          </a:p>
          <a:p>
            <a:pPr marL="342900" indent="-342900" algn="just">
              <a:lnSpc>
                <a:spcPct val="150000"/>
              </a:lnSpc>
              <a:buFont typeface="+mj-lt"/>
              <a:buAutoNum type="arabicPeriod"/>
            </a:pPr>
            <a:r>
              <a:rPr lang="pl-PL" sz="1400" dirty="0">
                <a:latin typeface="+mj-lt"/>
              </a:rPr>
              <a:t>Wnioskodawca oraz Partnerzy (jeśli dotyczy) uprawnieni do </a:t>
            </a:r>
            <a:r>
              <a:rPr lang="pl-PL" sz="1400" dirty="0" smtClean="0">
                <a:latin typeface="+mj-lt"/>
              </a:rPr>
              <a:t>składania wniosku.</a:t>
            </a:r>
          </a:p>
          <a:p>
            <a:pPr marL="342900" indent="-342900" algn="just">
              <a:lnSpc>
                <a:spcPct val="150000"/>
              </a:lnSpc>
              <a:buFont typeface="+mj-lt"/>
              <a:buAutoNum type="arabicPeriod"/>
            </a:pPr>
            <a:r>
              <a:rPr lang="pl-PL" sz="1400" dirty="0" smtClean="0">
                <a:latin typeface="+mj-lt"/>
              </a:rPr>
              <a:t>Roczny </a:t>
            </a:r>
            <a:r>
              <a:rPr lang="pl-PL" sz="1400" dirty="0">
                <a:latin typeface="+mj-lt"/>
              </a:rPr>
              <a:t>obrót Wnioskodawcy i/lub </a:t>
            </a:r>
            <a:r>
              <a:rPr lang="pl-PL" sz="1400" dirty="0" smtClean="0">
                <a:latin typeface="+mj-lt"/>
              </a:rPr>
              <a:t>Partnera (o </a:t>
            </a:r>
            <a:r>
              <a:rPr lang="pl-PL" sz="1400" dirty="0">
                <a:latin typeface="+mj-lt"/>
              </a:rPr>
              <a:t>ile budżet projektu uwzględnia wydatki Partnera) jest równy </a:t>
            </a:r>
            <a:r>
              <a:rPr lang="pl-PL" sz="1400" dirty="0" smtClean="0">
                <a:latin typeface="+mj-lt"/>
              </a:rPr>
              <a:t>lub wyższy </a:t>
            </a:r>
            <a:r>
              <a:rPr lang="pl-PL" sz="1400" dirty="0">
                <a:latin typeface="+mj-lt"/>
              </a:rPr>
              <a:t>od wydatków w projekcie</a:t>
            </a:r>
            <a:r>
              <a:rPr lang="pl-PL" sz="1400" dirty="0" smtClean="0">
                <a:latin typeface="+mj-lt"/>
              </a:rPr>
              <a:t>.</a:t>
            </a:r>
          </a:p>
          <a:p>
            <a:pPr marL="342900" indent="-342900" algn="just">
              <a:lnSpc>
                <a:spcPct val="150000"/>
              </a:lnSpc>
              <a:buFont typeface="+mj-lt"/>
              <a:buAutoNum type="arabicPeriod"/>
            </a:pPr>
            <a:r>
              <a:rPr lang="pl-PL" sz="1400" dirty="0">
                <a:latin typeface="+mj-lt"/>
              </a:rPr>
              <a:t>Wnioskodawca wybrał wszystkie wskaźniki </a:t>
            </a:r>
            <a:r>
              <a:rPr lang="pl-PL" sz="1400" dirty="0" smtClean="0">
                <a:latin typeface="+mj-lt"/>
              </a:rPr>
              <a:t>horyzontalne.</a:t>
            </a:r>
          </a:p>
          <a:p>
            <a:pPr marL="342900" indent="-342900" algn="just">
              <a:lnSpc>
                <a:spcPct val="150000"/>
              </a:lnSpc>
              <a:buFont typeface="+mj-lt"/>
              <a:buAutoNum type="arabicPeriod"/>
            </a:pPr>
            <a:r>
              <a:rPr lang="pl-PL" sz="1400" dirty="0" smtClean="0">
                <a:latin typeface="+mj-lt"/>
              </a:rPr>
              <a:t>Wnioskodawca </a:t>
            </a:r>
            <a:r>
              <a:rPr lang="pl-PL" sz="1400" dirty="0">
                <a:latin typeface="+mj-lt"/>
              </a:rPr>
              <a:t>określił wartość docelową większą od </a:t>
            </a:r>
            <a:r>
              <a:rPr lang="pl-PL" sz="1400" dirty="0" smtClean="0">
                <a:latin typeface="+mj-lt"/>
              </a:rPr>
              <a:t>zera przynajmniej </a:t>
            </a:r>
            <a:r>
              <a:rPr lang="pl-PL" sz="1400" dirty="0">
                <a:latin typeface="+mj-lt"/>
              </a:rPr>
              <a:t>dla jednego wskaźnika w </a:t>
            </a:r>
            <a:r>
              <a:rPr lang="pl-PL" sz="1400" dirty="0" smtClean="0">
                <a:latin typeface="+mj-lt"/>
              </a:rPr>
              <a:t>projekcie.</a:t>
            </a:r>
          </a:p>
          <a:p>
            <a:pPr marL="342900" indent="-342900" algn="just">
              <a:lnSpc>
                <a:spcPct val="150000"/>
              </a:lnSpc>
              <a:buFont typeface="+mj-lt"/>
              <a:buAutoNum type="arabicPeriod"/>
            </a:pPr>
            <a:r>
              <a:rPr lang="pl-PL" sz="1400" dirty="0" smtClean="0">
                <a:latin typeface="+mj-lt"/>
              </a:rPr>
              <a:t>Wnioskodawca </a:t>
            </a:r>
            <a:r>
              <a:rPr lang="pl-PL" sz="1400" dirty="0">
                <a:latin typeface="+mj-lt"/>
              </a:rPr>
              <a:t>oraz partnerzy (jeśli dotyczy) nie </a:t>
            </a:r>
            <a:r>
              <a:rPr lang="pl-PL" sz="1400" dirty="0" smtClean="0">
                <a:latin typeface="+mj-lt"/>
              </a:rPr>
              <a:t>podlegają wykluczeniu </a:t>
            </a:r>
            <a:r>
              <a:rPr lang="pl-PL" sz="1400" dirty="0">
                <a:latin typeface="+mj-lt"/>
              </a:rPr>
              <a:t>z ubiegania się o dofinansowanie na podstawie</a:t>
            </a:r>
            <a:r>
              <a:rPr lang="pl-PL" sz="1400" dirty="0" smtClean="0">
                <a:latin typeface="+mj-lt"/>
              </a:rPr>
              <a:t>:</a:t>
            </a:r>
            <a:r>
              <a:rPr lang="pl-PL" sz="1400" dirty="0">
                <a:latin typeface="+mj-lt"/>
              </a:rPr>
              <a:t> </a:t>
            </a:r>
            <a:endParaRPr lang="pl-PL" sz="1400" dirty="0" smtClean="0">
              <a:latin typeface="+mj-lt"/>
            </a:endParaRPr>
          </a:p>
          <a:p>
            <a:pPr algn="just">
              <a:lnSpc>
                <a:spcPct val="150000"/>
              </a:lnSpc>
            </a:pPr>
            <a:r>
              <a:rPr lang="pl-PL" sz="1400" dirty="0" smtClean="0">
                <a:latin typeface="+mj-lt"/>
              </a:rPr>
              <a:t>-      art</a:t>
            </a:r>
            <a:r>
              <a:rPr lang="pl-PL" sz="1400" dirty="0">
                <a:latin typeface="+mj-lt"/>
              </a:rPr>
              <a:t>. 207 ust. 4 ustawy z dnia 27 sierpnia 2009 r. o </a:t>
            </a:r>
            <a:r>
              <a:rPr lang="pl-PL" sz="1400" dirty="0" smtClean="0">
                <a:latin typeface="+mj-lt"/>
              </a:rPr>
              <a:t>finansach publicznych,</a:t>
            </a:r>
            <a:r>
              <a:rPr lang="pl-PL" sz="1400" dirty="0">
                <a:latin typeface="+mj-lt"/>
              </a:rPr>
              <a:t> </a:t>
            </a:r>
            <a:endParaRPr lang="pl-PL" sz="1400" dirty="0" smtClean="0">
              <a:latin typeface="+mj-lt"/>
            </a:endParaRPr>
          </a:p>
          <a:p>
            <a:pPr marL="285750" indent="-285750" algn="just">
              <a:lnSpc>
                <a:spcPct val="150000"/>
              </a:lnSpc>
              <a:buFontTx/>
              <a:buChar char="-"/>
            </a:pPr>
            <a:r>
              <a:rPr lang="pl-PL" sz="1400" dirty="0" smtClean="0">
                <a:latin typeface="+mj-lt"/>
              </a:rPr>
              <a:t>art</a:t>
            </a:r>
            <a:r>
              <a:rPr lang="pl-PL" sz="1400" dirty="0">
                <a:latin typeface="+mj-lt"/>
              </a:rPr>
              <a:t>. 12 ustawy z dnia 15 czerwca 2012 r. o skutkach </a:t>
            </a:r>
            <a:r>
              <a:rPr lang="pl-PL" sz="1400" dirty="0" smtClean="0">
                <a:latin typeface="+mj-lt"/>
              </a:rPr>
              <a:t>powierzania wykonywania pracy cudzoziemcom </a:t>
            </a:r>
            <a:r>
              <a:rPr lang="pl-PL" sz="1400" dirty="0">
                <a:latin typeface="+mj-lt"/>
              </a:rPr>
              <a:t>przebywającym wbrew </a:t>
            </a:r>
            <a:r>
              <a:rPr lang="pl-PL" sz="1400" dirty="0" smtClean="0">
                <a:latin typeface="+mj-lt"/>
              </a:rPr>
              <a:t>przepisom na </a:t>
            </a:r>
            <a:r>
              <a:rPr lang="pl-PL" sz="1400" dirty="0">
                <a:latin typeface="+mj-lt"/>
              </a:rPr>
              <a:t>terytorium Rzeczypospolitej Polskiej</a:t>
            </a:r>
            <a:r>
              <a:rPr lang="pl-PL" sz="1400" dirty="0" smtClean="0">
                <a:latin typeface="+mj-lt"/>
              </a:rPr>
              <a:t>,</a:t>
            </a:r>
            <a:r>
              <a:rPr lang="pl-PL" sz="1400" dirty="0">
                <a:latin typeface="+mj-lt"/>
              </a:rPr>
              <a:t> </a:t>
            </a:r>
            <a:endParaRPr lang="pl-PL" sz="1400" dirty="0" smtClean="0">
              <a:latin typeface="+mj-lt"/>
            </a:endParaRPr>
          </a:p>
          <a:p>
            <a:pPr marL="285750" indent="-285750" algn="just">
              <a:lnSpc>
                <a:spcPct val="150000"/>
              </a:lnSpc>
              <a:buFontTx/>
              <a:buChar char="-"/>
            </a:pPr>
            <a:r>
              <a:rPr lang="pl-PL" sz="1400" dirty="0" smtClean="0">
                <a:latin typeface="+mj-lt"/>
              </a:rPr>
              <a:t>art</a:t>
            </a:r>
            <a:r>
              <a:rPr lang="pl-PL" sz="1400" dirty="0">
                <a:latin typeface="+mj-lt"/>
              </a:rPr>
              <a:t>. 9 ustawy z dnia 28 października 2002 r. o </a:t>
            </a:r>
            <a:r>
              <a:rPr lang="pl-PL" sz="1400" dirty="0" smtClean="0">
                <a:latin typeface="+mj-lt"/>
              </a:rPr>
              <a:t>odpowiedzialności podmiotów </a:t>
            </a:r>
            <a:r>
              <a:rPr lang="pl-PL" sz="1400" dirty="0">
                <a:latin typeface="+mj-lt"/>
              </a:rPr>
              <a:t>zbiorowych za czyny zabronione pod groźbą kary</a:t>
            </a:r>
            <a:r>
              <a:rPr lang="pl-PL" sz="1400" dirty="0" smtClean="0">
                <a:latin typeface="+mj-lt"/>
              </a:rPr>
              <a:t>.</a:t>
            </a:r>
          </a:p>
          <a:p>
            <a:endParaRPr lang="pl-PL" sz="1600" dirty="0"/>
          </a:p>
          <a:p>
            <a:pPr algn="just"/>
            <a:endParaRPr lang="pl-PL" sz="1600" dirty="0"/>
          </a:p>
          <a:p>
            <a:pPr marL="342900" indent="-342900" algn="just">
              <a:buFont typeface="+mj-lt"/>
              <a:buAutoNum type="arabicPeriod"/>
            </a:pPr>
            <a:endParaRPr lang="pl-PL" sz="1600" dirty="0"/>
          </a:p>
          <a:p>
            <a:pPr algn="just"/>
            <a:endParaRPr lang="pl-PL" altLang="pl-PL" sz="2000" b="1" u="sng" dirty="0">
              <a:latin typeface="+mn-lt"/>
              <a:cs typeface="Arial" panose="020B0604020202020204" pitchFamily="34" charset="0"/>
            </a:endParaRPr>
          </a:p>
          <a:p>
            <a:pPr algn="just"/>
            <a:endParaRPr lang="pl-PL" sz="1400" dirty="0" smtClean="0"/>
          </a:p>
          <a:p>
            <a:pPr algn="just"/>
            <a:endParaRPr lang="pl-PL" sz="1400" baseline="30000" dirty="0" smtClean="0"/>
          </a:p>
          <a:p>
            <a:endParaRPr lang="pl-PL" altLang="pl-PL" sz="1400" dirty="0" smtClean="0">
              <a:latin typeface="+mj-lt"/>
              <a:cs typeface="Times New Roman" pitchFamily="18" charset="0"/>
            </a:endParaRPr>
          </a:p>
          <a:p>
            <a:pPr algn="just"/>
            <a:endParaRPr lang="pl-PL" altLang="pl-PL" sz="1600" dirty="0">
              <a:latin typeface="Calibri" pitchFamily="34" charset="0"/>
              <a:cs typeface="Times New Roman" pitchFamily="18" charset="0"/>
            </a:endParaRPr>
          </a:p>
        </p:txBody>
      </p:sp>
      <p:sp>
        <p:nvSpPr>
          <p:cNvPr id="2" name="Symbol zastępczy numeru slajdu 1"/>
          <p:cNvSpPr>
            <a:spLocks noGrp="1"/>
          </p:cNvSpPr>
          <p:nvPr>
            <p:ph type="sldNum" sz="quarter" idx="12"/>
          </p:nvPr>
        </p:nvSpPr>
        <p:spPr/>
        <p:txBody>
          <a:bodyPr/>
          <a:lstStyle/>
          <a:p>
            <a:fld id="{E7DF194F-FC7D-43B2-A93E-2F6BC4B6766C}" type="slidenum">
              <a:rPr lang="pl-PL" altLang="pl-PL" smtClean="0"/>
              <a:pPr/>
              <a:t>18</a:t>
            </a:fld>
            <a:endParaRPr lang="pl-PL" altLang="pl-PL"/>
          </a:p>
        </p:txBody>
      </p:sp>
      <p:pic>
        <p:nvPicPr>
          <p:cNvPr id="8" name="Obraz 7"/>
          <p:cNvPicPr/>
          <p:nvPr/>
        </p:nvPicPr>
        <p:blipFill>
          <a:blip r:embed="rId3" cstate="print">
            <a:extLst>
              <a:ext uri="{28A0092B-C50C-407E-A947-70E740481C1C}">
                <a14:useLocalDpi xmlns:a14="http://schemas.microsoft.com/office/drawing/2010/main" val="0"/>
              </a:ext>
            </a:extLst>
          </a:blip>
          <a:stretch>
            <a:fillRect/>
          </a:stretch>
        </p:blipFill>
        <p:spPr>
          <a:xfrm>
            <a:off x="1594009" y="6080125"/>
            <a:ext cx="5760720" cy="552450"/>
          </a:xfrm>
          <a:prstGeom prst="rect">
            <a:avLst/>
          </a:prstGeom>
        </p:spPr>
      </p:pic>
    </p:spTree>
    <p:extLst>
      <p:ext uri="{BB962C8B-B14F-4D97-AF65-F5344CB8AC3E}">
        <p14:creationId xmlns:p14="http://schemas.microsoft.com/office/powerpoint/2010/main" val="814934776"/>
      </p:ext>
    </p:extLst>
  </p:cSld>
  <p:clrMapOvr>
    <a:masterClrMapping/>
  </p:clrMapOvr>
  <p:transition spd="slow"/>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Prostokąt 8"/>
          <p:cNvSpPr/>
          <p:nvPr/>
        </p:nvSpPr>
        <p:spPr>
          <a:xfrm>
            <a:off x="0" y="0"/>
            <a:ext cx="9144000" cy="1052736"/>
          </a:xfrm>
          <a:prstGeom prst="rect">
            <a:avLst/>
          </a:prstGeom>
          <a:solidFill>
            <a:schemeClr val="accent1">
              <a:lumMod val="60000"/>
              <a:lumOff val="40000"/>
            </a:schemeClr>
          </a:solidFill>
          <a:ln w="38100">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pl-PL" dirty="0"/>
          </a:p>
        </p:txBody>
      </p:sp>
      <p:sp>
        <p:nvSpPr>
          <p:cNvPr id="11" name="Prostokąt zaokrąglony 10"/>
          <p:cNvSpPr/>
          <p:nvPr/>
        </p:nvSpPr>
        <p:spPr>
          <a:xfrm>
            <a:off x="214282" y="116631"/>
            <a:ext cx="8715436" cy="706027"/>
          </a:xfrm>
          <a:prstGeom prst="roundRect">
            <a:avLst/>
          </a:prstGeom>
          <a:ln w="44450">
            <a:solidFill>
              <a:schemeClr val="tx1"/>
            </a:solidFill>
          </a:ln>
          <a:effectLst>
            <a:glow rad="101600">
              <a:schemeClr val="accent6">
                <a:satMod val="175000"/>
                <a:alpha val="40000"/>
              </a:schemeClr>
            </a:glow>
            <a:outerShdw blurRad="50800" dist="38100" dir="5400000" algn="t" rotWithShape="0">
              <a:prstClr val="black">
                <a:alpha val="40000"/>
              </a:prstClr>
            </a:outerShdw>
            <a:softEdge rad="317500"/>
          </a:effectLst>
          <a:scene3d>
            <a:camera prst="orthographicFront">
              <a:rot lat="0" lon="0" rev="0"/>
            </a:camera>
            <a:lightRig rig="glow" dir="t">
              <a:rot lat="0" lon="0" rev="4800000"/>
            </a:lightRig>
          </a:scene3d>
          <a:sp3d prstMaterial="matte">
            <a:bevelT w="127000" h="63500" prst="riblet"/>
          </a:sp3d>
        </p:spPr>
        <p:style>
          <a:lnRef idx="2">
            <a:schemeClr val="accent6"/>
          </a:lnRef>
          <a:fillRef idx="1">
            <a:schemeClr val="lt1"/>
          </a:fillRef>
          <a:effectRef idx="0">
            <a:schemeClr val="accent6"/>
          </a:effectRef>
          <a:fontRef idx="minor">
            <a:schemeClr val="dk1"/>
          </a:fontRef>
        </p:style>
        <p:txBody>
          <a:bodyPr anchor="ctr"/>
          <a:lstStyle/>
          <a:p>
            <a:pPr algn="ctr" eaLnBrk="1" fontAlgn="auto" hangingPunct="1">
              <a:spcBef>
                <a:spcPts val="0"/>
              </a:spcBef>
              <a:spcAft>
                <a:spcPts val="0"/>
              </a:spcAft>
              <a:defRPr/>
            </a:pPr>
            <a:r>
              <a:rPr lang="pl-PL" sz="3200" b="1" dirty="0">
                <a:solidFill>
                  <a:schemeClr val="tx1"/>
                </a:solidFill>
              </a:rPr>
              <a:t>Wojewódzki Urząd Pracy w Opolu</a:t>
            </a:r>
          </a:p>
        </p:txBody>
      </p:sp>
      <p:sp>
        <p:nvSpPr>
          <p:cNvPr id="7177" name="Prostokąt 1"/>
          <p:cNvSpPr>
            <a:spLocks noChangeArrowheads="1"/>
          </p:cNvSpPr>
          <p:nvPr/>
        </p:nvSpPr>
        <p:spPr bwMode="auto">
          <a:xfrm>
            <a:off x="45877" y="1169367"/>
            <a:ext cx="8856984" cy="5237331"/>
          </a:xfrm>
          <a:prstGeom prst="rect">
            <a:avLst/>
          </a:prstGeom>
          <a:noFill/>
          <a:ln w="9525">
            <a:noFill/>
            <a:miter lim="800000"/>
            <a:headEnd/>
            <a:tailEnd/>
          </a:ln>
        </p:spPr>
        <p:txBody>
          <a:bodyPr wrap="square">
            <a:spAutoFit/>
          </a:bodyPr>
          <a:lstStyle/>
          <a:p>
            <a:pPr algn="ctr"/>
            <a:endParaRPr lang="pl-PL" altLang="pl-PL" sz="1400" b="1" u="sng" dirty="0" smtClean="0">
              <a:solidFill>
                <a:schemeClr val="accent6">
                  <a:lumMod val="75000"/>
                </a:schemeClr>
              </a:solidFill>
              <a:latin typeface="Calibri" pitchFamily="34" charset="0"/>
              <a:cs typeface="Times New Roman" pitchFamily="18" charset="0"/>
            </a:endParaRPr>
          </a:p>
          <a:p>
            <a:pPr algn="ctr"/>
            <a:r>
              <a:rPr lang="pl-PL" altLang="pl-PL" sz="2000" b="1" u="sng" dirty="0" smtClean="0">
                <a:latin typeface="+mn-lt"/>
                <a:cs typeface="Arial" panose="020B0604020202020204" pitchFamily="34" charset="0"/>
              </a:rPr>
              <a:t>Kryteria wyboru projektów</a:t>
            </a:r>
          </a:p>
          <a:p>
            <a:pPr algn="just"/>
            <a:endParaRPr lang="pl-PL" sz="1600" b="1" dirty="0">
              <a:latin typeface="+mj-lt"/>
            </a:endParaRPr>
          </a:p>
          <a:p>
            <a:pPr algn="just"/>
            <a:r>
              <a:rPr lang="pl-PL" sz="1600" b="1" dirty="0" smtClean="0">
                <a:latin typeface="+mj-lt"/>
              </a:rPr>
              <a:t>KRYTERIA FORMALNE C.D.</a:t>
            </a:r>
          </a:p>
          <a:p>
            <a:pPr algn="just"/>
            <a:endParaRPr lang="pl-PL" sz="1600" b="1" dirty="0" smtClean="0">
              <a:latin typeface="+mj-lt"/>
            </a:endParaRPr>
          </a:p>
          <a:p>
            <a:pPr marL="342900" indent="-342900" algn="just">
              <a:lnSpc>
                <a:spcPct val="150000"/>
              </a:lnSpc>
              <a:buFont typeface="+mj-lt"/>
              <a:buAutoNum type="arabicPeriod" startAt="6"/>
            </a:pPr>
            <a:r>
              <a:rPr lang="pl-PL" sz="1400" dirty="0">
                <a:latin typeface="+mj-lt"/>
              </a:rPr>
              <a:t>W przypadku projektu partnerskiego spełnione zostały wymogi dotyczące wyboru partnerów, o których mowa </a:t>
            </a:r>
            <a:br>
              <a:rPr lang="pl-PL" sz="1400" dirty="0">
                <a:latin typeface="+mj-lt"/>
              </a:rPr>
            </a:br>
            <a:r>
              <a:rPr lang="pl-PL" sz="1400" dirty="0">
                <a:latin typeface="+mj-lt"/>
              </a:rPr>
              <a:t>w art. 33 ustawy z dnia 11 lipca 2014 r. o zasadach realizacji programów w zakresie polityki spójności finansowanych w perspektywie finansowej 2014–2020. </a:t>
            </a:r>
          </a:p>
          <a:p>
            <a:pPr marL="342900" indent="-342900" algn="just">
              <a:lnSpc>
                <a:spcPct val="150000"/>
              </a:lnSpc>
              <a:buFont typeface="+mj-lt"/>
              <a:buAutoNum type="arabicPeriod" startAt="6"/>
            </a:pPr>
            <a:r>
              <a:rPr lang="pl-PL" sz="1400" dirty="0">
                <a:latin typeface="+mj-lt"/>
              </a:rPr>
              <a:t>Projekt nie został fizycznie ukończony lub w pełni zrealizowany przed złożeniem wniosku o </a:t>
            </a:r>
            <a:r>
              <a:rPr lang="pl-PL" sz="1400" dirty="0" smtClean="0">
                <a:latin typeface="+mj-lt"/>
              </a:rPr>
              <a:t>dofinansowanie.</a:t>
            </a:r>
          </a:p>
          <a:p>
            <a:pPr marL="342900" indent="-342900" algn="just">
              <a:lnSpc>
                <a:spcPct val="150000"/>
              </a:lnSpc>
              <a:buFont typeface="+mj-lt"/>
              <a:buAutoNum type="arabicPeriod" startAt="6"/>
            </a:pPr>
            <a:r>
              <a:rPr lang="pl-PL" sz="1400" dirty="0" smtClean="0">
                <a:latin typeface="+mn-lt"/>
              </a:rPr>
              <a:t>Wartość </a:t>
            </a:r>
            <a:r>
              <a:rPr lang="pl-PL" sz="1400" dirty="0">
                <a:latin typeface="+mn-lt"/>
              </a:rPr>
              <a:t>dofinansowania nie jest wyższa niż kwota alokacji </a:t>
            </a:r>
            <a:r>
              <a:rPr lang="pl-PL" sz="1400" dirty="0" smtClean="0">
                <a:latin typeface="+mn-lt"/>
              </a:rPr>
              <a:t>określona w </a:t>
            </a:r>
            <a:r>
              <a:rPr lang="pl-PL" sz="1400" dirty="0">
                <a:latin typeface="+mn-lt"/>
              </a:rPr>
              <a:t>konkursie</a:t>
            </a:r>
            <a:r>
              <a:rPr lang="pl-PL" sz="1400" dirty="0" smtClean="0">
                <a:latin typeface="+mn-lt"/>
              </a:rPr>
              <a:t>.</a:t>
            </a:r>
            <a:r>
              <a:rPr lang="pl-PL" sz="1400" dirty="0">
                <a:latin typeface="+mn-lt"/>
              </a:rPr>
              <a:t> </a:t>
            </a:r>
            <a:endParaRPr lang="pl-PL" sz="1400" dirty="0" smtClean="0">
              <a:latin typeface="+mn-lt"/>
            </a:endParaRPr>
          </a:p>
          <a:p>
            <a:pPr marL="342900" indent="-342900" algn="just">
              <a:lnSpc>
                <a:spcPct val="150000"/>
              </a:lnSpc>
              <a:buFont typeface="+mj-lt"/>
              <a:buAutoNum type="arabicPeriod" startAt="6"/>
            </a:pPr>
            <a:r>
              <a:rPr lang="pl-PL" sz="1400" dirty="0" smtClean="0">
                <a:latin typeface="+mn-lt"/>
              </a:rPr>
              <a:t>Podmiot aplikujący o dofinansowanie </a:t>
            </a:r>
            <a:r>
              <a:rPr lang="pl-PL" sz="1400" dirty="0">
                <a:latin typeface="+mn-lt"/>
              </a:rPr>
              <a:t>składa dopuszczalną w Regulaminie konkursu liczbę wniosków </a:t>
            </a:r>
            <a:r>
              <a:rPr lang="pl-PL" sz="1400" dirty="0" smtClean="0">
                <a:latin typeface="+mn-lt"/>
              </a:rPr>
              <a:t/>
            </a:r>
            <a:br>
              <a:rPr lang="pl-PL" sz="1400" dirty="0" smtClean="0">
                <a:latin typeface="+mn-lt"/>
              </a:rPr>
            </a:br>
            <a:r>
              <a:rPr lang="pl-PL" sz="1400" dirty="0" smtClean="0">
                <a:latin typeface="+mn-lt"/>
              </a:rPr>
              <a:t>o </a:t>
            </a:r>
            <a:r>
              <a:rPr lang="pl-PL" sz="1400" dirty="0">
                <a:latin typeface="+mn-lt"/>
              </a:rPr>
              <a:t>dofinansowanie </a:t>
            </a:r>
            <a:r>
              <a:rPr lang="pl-PL" sz="1400" dirty="0" smtClean="0">
                <a:latin typeface="+mn-lt"/>
              </a:rPr>
              <a:t>projektu i/lub zawiera dopuszczalną w Regulaminie konkursu liczbę partnerstw (</a:t>
            </a:r>
            <a:r>
              <a:rPr lang="pl-PL" sz="1400" dirty="0">
                <a:latin typeface="+mn-lt"/>
              </a:rPr>
              <a:t>o ile dotyczy).</a:t>
            </a:r>
            <a:endParaRPr lang="pl-PL" sz="1400" dirty="0" smtClean="0">
              <a:latin typeface="+mn-lt"/>
            </a:endParaRPr>
          </a:p>
          <a:p>
            <a:pPr algn="just"/>
            <a:endParaRPr lang="pl-PL" sz="1600" dirty="0"/>
          </a:p>
          <a:p>
            <a:pPr marL="342900" indent="-342900" algn="just">
              <a:buFont typeface="+mj-lt"/>
              <a:buAutoNum type="arabicPeriod"/>
            </a:pPr>
            <a:endParaRPr lang="pl-PL" sz="1600" dirty="0"/>
          </a:p>
          <a:p>
            <a:pPr algn="just"/>
            <a:endParaRPr lang="pl-PL" altLang="pl-PL" sz="2000" b="1" u="sng" dirty="0">
              <a:latin typeface="+mn-lt"/>
              <a:cs typeface="Arial" panose="020B0604020202020204" pitchFamily="34" charset="0"/>
            </a:endParaRPr>
          </a:p>
          <a:p>
            <a:pPr algn="just"/>
            <a:endParaRPr lang="pl-PL" sz="1400" dirty="0" smtClean="0"/>
          </a:p>
          <a:p>
            <a:pPr algn="just"/>
            <a:endParaRPr lang="pl-PL" sz="1400" baseline="30000" dirty="0" smtClean="0"/>
          </a:p>
          <a:p>
            <a:endParaRPr lang="pl-PL" altLang="pl-PL" sz="1400" dirty="0" smtClean="0">
              <a:latin typeface="+mj-lt"/>
              <a:cs typeface="Times New Roman" pitchFamily="18" charset="0"/>
            </a:endParaRPr>
          </a:p>
          <a:p>
            <a:pPr algn="just"/>
            <a:endParaRPr lang="pl-PL" altLang="pl-PL" sz="1600" dirty="0">
              <a:latin typeface="Calibri" pitchFamily="34" charset="0"/>
              <a:cs typeface="Times New Roman" pitchFamily="18" charset="0"/>
            </a:endParaRPr>
          </a:p>
        </p:txBody>
      </p:sp>
      <p:sp>
        <p:nvSpPr>
          <p:cNvPr id="2" name="Symbol zastępczy numeru slajdu 1"/>
          <p:cNvSpPr>
            <a:spLocks noGrp="1"/>
          </p:cNvSpPr>
          <p:nvPr>
            <p:ph type="sldNum" sz="quarter" idx="12"/>
          </p:nvPr>
        </p:nvSpPr>
        <p:spPr/>
        <p:txBody>
          <a:bodyPr/>
          <a:lstStyle/>
          <a:p>
            <a:fld id="{E7DF194F-FC7D-43B2-A93E-2F6BC4B6766C}" type="slidenum">
              <a:rPr lang="pl-PL" altLang="pl-PL" smtClean="0"/>
              <a:pPr/>
              <a:t>19</a:t>
            </a:fld>
            <a:endParaRPr lang="pl-PL" altLang="pl-PL"/>
          </a:p>
        </p:txBody>
      </p:sp>
      <p:pic>
        <p:nvPicPr>
          <p:cNvPr id="8" name="Obraz 7"/>
          <p:cNvPicPr/>
          <p:nvPr/>
        </p:nvPicPr>
        <p:blipFill>
          <a:blip r:embed="rId2" cstate="print">
            <a:extLst>
              <a:ext uri="{28A0092B-C50C-407E-A947-70E740481C1C}">
                <a14:useLocalDpi xmlns:a14="http://schemas.microsoft.com/office/drawing/2010/main" val="0"/>
              </a:ext>
            </a:extLst>
          </a:blip>
          <a:stretch>
            <a:fillRect/>
          </a:stretch>
        </p:blipFill>
        <p:spPr>
          <a:xfrm>
            <a:off x="1475656" y="5877272"/>
            <a:ext cx="5760720" cy="552450"/>
          </a:xfrm>
          <a:prstGeom prst="rect">
            <a:avLst/>
          </a:prstGeom>
        </p:spPr>
      </p:pic>
    </p:spTree>
    <p:extLst>
      <p:ext uri="{BB962C8B-B14F-4D97-AF65-F5344CB8AC3E}">
        <p14:creationId xmlns:p14="http://schemas.microsoft.com/office/powerpoint/2010/main" val="943963585"/>
      </p:ext>
    </p:extLst>
  </p:cSld>
  <p:clrMapOvr>
    <a:masterClrMapping/>
  </p:clrMapOvr>
  <p:transition spd="slow"/>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Prostokąt 8"/>
          <p:cNvSpPr/>
          <p:nvPr/>
        </p:nvSpPr>
        <p:spPr>
          <a:xfrm>
            <a:off x="0" y="0"/>
            <a:ext cx="9144000" cy="1052736"/>
          </a:xfrm>
          <a:prstGeom prst="rect">
            <a:avLst/>
          </a:prstGeom>
          <a:solidFill>
            <a:schemeClr val="accent1">
              <a:lumMod val="60000"/>
              <a:lumOff val="40000"/>
            </a:schemeClr>
          </a:solidFill>
          <a:ln w="38100">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pl-PL" dirty="0"/>
          </a:p>
        </p:txBody>
      </p:sp>
      <p:sp>
        <p:nvSpPr>
          <p:cNvPr id="11" name="Prostokąt zaokrąglony 10"/>
          <p:cNvSpPr/>
          <p:nvPr/>
        </p:nvSpPr>
        <p:spPr>
          <a:xfrm>
            <a:off x="214282" y="116631"/>
            <a:ext cx="8715436" cy="706027"/>
          </a:xfrm>
          <a:prstGeom prst="roundRect">
            <a:avLst/>
          </a:prstGeom>
          <a:ln w="44450">
            <a:solidFill>
              <a:schemeClr val="tx1"/>
            </a:solidFill>
          </a:ln>
          <a:effectLst>
            <a:glow rad="101600">
              <a:schemeClr val="accent6">
                <a:satMod val="175000"/>
                <a:alpha val="40000"/>
              </a:schemeClr>
            </a:glow>
            <a:outerShdw blurRad="50800" dist="38100" dir="5400000" algn="t" rotWithShape="0">
              <a:prstClr val="black">
                <a:alpha val="40000"/>
              </a:prstClr>
            </a:outerShdw>
            <a:softEdge rad="317500"/>
          </a:effectLst>
          <a:scene3d>
            <a:camera prst="orthographicFront">
              <a:rot lat="0" lon="0" rev="0"/>
            </a:camera>
            <a:lightRig rig="glow" dir="t">
              <a:rot lat="0" lon="0" rev="4800000"/>
            </a:lightRig>
          </a:scene3d>
          <a:sp3d prstMaterial="matte">
            <a:bevelT w="127000" h="63500" prst="riblet"/>
          </a:sp3d>
        </p:spPr>
        <p:style>
          <a:lnRef idx="2">
            <a:schemeClr val="accent6"/>
          </a:lnRef>
          <a:fillRef idx="1">
            <a:schemeClr val="lt1"/>
          </a:fillRef>
          <a:effectRef idx="0">
            <a:schemeClr val="accent6"/>
          </a:effectRef>
          <a:fontRef idx="minor">
            <a:schemeClr val="dk1"/>
          </a:fontRef>
        </p:style>
        <p:txBody>
          <a:bodyPr anchor="ctr"/>
          <a:lstStyle/>
          <a:p>
            <a:pPr algn="ctr" eaLnBrk="1" fontAlgn="auto" hangingPunct="1">
              <a:spcBef>
                <a:spcPts val="0"/>
              </a:spcBef>
              <a:spcAft>
                <a:spcPts val="0"/>
              </a:spcAft>
              <a:defRPr/>
            </a:pPr>
            <a:r>
              <a:rPr lang="pl-PL" sz="3200" b="1" dirty="0">
                <a:solidFill>
                  <a:schemeClr val="tx1"/>
                </a:solidFill>
              </a:rPr>
              <a:t>Wojewódzki Urząd Pracy w Opolu</a:t>
            </a:r>
          </a:p>
        </p:txBody>
      </p:sp>
      <p:sp>
        <p:nvSpPr>
          <p:cNvPr id="7177" name="Prostokąt 1"/>
          <p:cNvSpPr>
            <a:spLocks noChangeArrowheads="1"/>
          </p:cNvSpPr>
          <p:nvPr/>
        </p:nvSpPr>
        <p:spPr bwMode="auto">
          <a:xfrm>
            <a:off x="395536" y="1268760"/>
            <a:ext cx="8136904" cy="4185761"/>
          </a:xfrm>
          <a:prstGeom prst="rect">
            <a:avLst/>
          </a:prstGeom>
          <a:noFill/>
          <a:ln w="9525">
            <a:noFill/>
            <a:miter lim="800000"/>
            <a:headEnd/>
            <a:tailEnd/>
          </a:ln>
        </p:spPr>
        <p:txBody>
          <a:bodyPr wrap="square">
            <a:spAutoFit/>
          </a:bodyPr>
          <a:lstStyle/>
          <a:p>
            <a:pPr algn="ctr"/>
            <a:r>
              <a:rPr lang="pl-PL" altLang="pl-PL" sz="2000" b="1" u="sng" dirty="0">
                <a:latin typeface="Calibri" pitchFamily="34" charset="0"/>
                <a:cs typeface="Times New Roman" pitchFamily="18" charset="0"/>
              </a:rPr>
              <a:t>Termin i </a:t>
            </a:r>
            <a:r>
              <a:rPr lang="pl-PL" altLang="pl-PL" sz="2000" b="1" u="sng" dirty="0" smtClean="0">
                <a:latin typeface="Calibri" pitchFamily="34" charset="0"/>
                <a:cs typeface="Times New Roman" pitchFamily="18" charset="0"/>
              </a:rPr>
              <a:t>miejsce naboru wniosków konkursowych w ramach 	Działania 8.3 Wsparcie podmiotów ekonomii społecznej </a:t>
            </a:r>
            <a:endParaRPr lang="pl-PL" altLang="pl-PL" sz="2000" b="1" u="sng" dirty="0">
              <a:latin typeface="Calibri" pitchFamily="34" charset="0"/>
              <a:cs typeface="Times New Roman" pitchFamily="18" charset="0"/>
            </a:endParaRPr>
          </a:p>
          <a:p>
            <a:pPr algn="ctr"/>
            <a:endParaRPr lang="pl-PL" altLang="pl-PL" sz="1400" b="1" u="sng" dirty="0" smtClean="0">
              <a:latin typeface="Calibri" pitchFamily="34" charset="0"/>
              <a:cs typeface="Times New Roman" pitchFamily="18" charset="0"/>
            </a:endParaRPr>
          </a:p>
          <a:p>
            <a:pPr algn="just"/>
            <a:r>
              <a:rPr lang="pl-PL" altLang="pl-PL" sz="1400" dirty="0" smtClean="0">
                <a:latin typeface="Calibri" pitchFamily="34" charset="0"/>
                <a:cs typeface="Times New Roman" pitchFamily="18" charset="0"/>
              </a:rPr>
              <a:t>Wojewódzki Urząd Pracy w Opolu (zwany dalej</a:t>
            </a:r>
            <a:r>
              <a:rPr lang="pl-PL" altLang="pl-PL" sz="1400" b="1" dirty="0" smtClean="0">
                <a:latin typeface="Calibri" pitchFamily="34" charset="0"/>
                <a:cs typeface="Times New Roman" pitchFamily="18" charset="0"/>
              </a:rPr>
              <a:t> IOK </a:t>
            </a:r>
            <a:r>
              <a:rPr lang="pl-PL" altLang="pl-PL" sz="1400" dirty="0" smtClean="0">
                <a:latin typeface="Calibri" pitchFamily="34" charset="0"/>
                <a:cs typeface="Times New Roman" pitchFamily="18" charset="0"/>
              </a:rPr>
              <a:t>– Instytucja Organizująca Konkurs) prowadzi nabór </a:t>
            </a:r>
            <a:r>
              <a:rPr lang="pl-PL" altLang="pl-PL" sz="1400" dirty="0">
                <a:latin typeface="Calibri" pitchFamily="34" charset="0"/>
                <a:cs typeface="Times New Roman" pitchFamily="18" charset="0"/>
              </a:rPr>
              <a:t>wniosków o dofinansowanie </a:t>
            </a:r>
            <a:r>
              <a:rPr lang="pl-PL" altLang="pl-PL" sz="1400" dirty="0" smtClean="0">
                <a:latin typeface="Calibri" pitchFamily="34" charset="0"/>
                <a:cs typeface="Times New Roman" pitchFamily="18" charset="0"/>
              </a:rPr>
              <a:t>projektów konkursowych od </a:t>
            </a:r>
            <a:r>
              <a:rPr lang="pl-PL" altLang="pl-PL" sz="1400" dirty="0">
                <a:latin typeface="Calibri" pitchFamily="34" charset="0"/>
                <a:cs typeface="Times New Roman" pitchFamily="18" charset="0"/>
              </a:rPr>
              <a:t>dnia </a:t>
            </a:r>
            <a:r>
              <a:rPr lang="pl-PL" altLang="pl-PL" sz="1400" b="1" dirty="0" smtClean="0">
                <a:latin typeface="Calibri" pitchFamily="34" charset="0"/>
                <a:cs typeface="Times New Roman" pitchFamily="18" charset="0"/>
              </a:rPr>
              <a:t>12.07.2018 r</a:t>
            </a:r>
            <a:r>
              <a:rPr lang="pl-PL" altLang="pl-PL" sz="1400" b="1" dirty="0">
                <a:latin typeface="Calibri" pitchFamily="34" charset="0"/>
                <a:cs typeface="Times New Roman" pitchFamily="18" charset="0"/>
              </a:rPr>
              <a:t>. </a:t>
            </a:r>
            <a:r>
              <a:rPr lang="pl-PL" altLang="pl-PL" sz="1400" b="1" dirty="0" smtClean="0">
                <a:latin typeface="Calibri" pitchFamily="34" charset="0"/>
                <a:cs typeface="Times New Roman" pitchFamily="18" charset="0"/>
              </a:rPr>
              <a:t>(czwartek) </a:t>
            </a:r>
            <a:r>
              <a:rPr lang="pl-PL" altLang="pl-PL" sz="1400" dirty="0" smtClean="0">
                <a:latin typeface="Calibri" pitchFamily="34" charset="0"/>
                <a:cs typeface="Times New Roman" pitchFamily="18" charset="0"/>
              </a:rPr>
              <a:t>do </a:t>
            </a:r>
            <a:r>
              <a:rPr lang="pl-PL" altLang="pl-PL" sz="1400" dirty="0">
                <a:latin typeface="Calibri" pitchFamily="34" charset="0"/>
                <a:cs typeface="Times New Roman" pitchFamily="18" charset="0"/>
              </a:rPr>
              <a:t>dnia </a:t>
            </a:r>
            <a:r>
              <a:rPr lang="pl-PL" altLang="pl-PL" sz="1400" b="1" dirty="0" smtClean="0">
                <a:latin typeface="Calibri" pitchFamily="34" charset="0"/>
                <a:cs typeface="Times New Roman" pitchFamily="18" charset="0"/>
              </a:rPr>
              <a:t>20.07.2018 r. (piątek).</a:t>
            </a:r>
          </a:p>
          <a:p>
            <a:pPr algn="just"/>
            <a:endParaRPr lang="pl-PL" altLang="pl-PL" sz="1400" b="1" dirty="0">
              <a:latin typeface="Calibri" pitchFamily="34" charset="0"/>
              <a:cs typeface="Times New Roman" pitchFamily="18" charset="0"/>
            </a:endParaRPr>
          </a:p>
          <a:p>
            <a:pPr algn="just"/>
            <a:r>
              <a:rPr lang="pl-PL" altLang="pl-PL" sz="1400" b="1" dirty="0">
                <a:latin typeface="Calibri" pitchFamily="34" charset="0"/>
                <a:cs typeface="Times New Roman" pitchFamily="18" charset="0"/>
              </a:rPr>
              <a:t>Wypełniony w </a:t>
            </a:r>
            <a:r>
              <a:rPr lang="pl-PL" altLang="pl-PL" sz="1400" b="1" u="sng" dirty="0">
                <a:solidFill>
                  <a:schemeClr val="accent6">
                    <a:lumMod val="75000"/>
                  </a:schemeClr>
                </a:solidFill>
                <a:latin typeface="Calibri" pitchFamily="34" charset="0"/>
                <a:cs typeface="Times New Roman" pitchFamily="18" charset="0"/>
                <a:hlinkClick r:id="rId2"/>
              </a:rPr>
              <a:t>Panelu Wnioskodawcy SYZYF RPO WO 2014-2020</a:t>
            </a:r>
            <a:r>
              <a:rPr lang="pl-PL" altLang="pl-PL" sz="1400" b="1" dirty="0">
                <a:latin typeface="Calibri" pitchFamily="34" charset="0"/>
                <a:cs typeface="Times New Roman" pitchFamily="18" charset="0"/>
              </a:rPr>
              <a:t>, tj. generatorze wniosków </a:t>
            </a:r>
            <a:r>
              <a:rPr lang="pl-PL" altLang="pl-PL" sz="1400" b="1" dirty="0" smtClean="0">
                <a:latin typeface="Calibri" pitchFamily="34" charset="0"/>
                <a:cs typeface="Times New Roman" pitchFamily="18" charset="0"/>
              </a:rPr>
              <a:t>formularz </a:t>
            </a:r>
            <a:r>
              <a:rPr lang="pl-PL" altLang="pl-PL" sz="1400" b="1" dirty="0">
                <a:latin typeface="Calibri" pitchFamily="34" charset="0"/>
                <a:cs typeface="Times New Roman" pitchFamily="18" charset="0"/>
              </a:rPr>
              <a:t>wniosku o dofinansowanie </a:t>
            </a:r>
            <a:r>
              <a:rPr lang="pl-PL" altLang="pl-PL" sz="1400" b="1" dirty="0" smtClean="0">
                <a:latin typeface="Calibri" pitchFamily="34" charset="0"/>
                <a:cs typeface="Times New Roman" pitchFamily="18" charset="0"/>
              </a:rPr>
              <a:t>projektu, Wnioskodawca musi wysłać </a:t>
            </a:r>
            <a:r>
              <a:rPr lang="pl-PL" altLang="pl-PL" sz="1400" b="1" dirty="0">
                <a:latin typeface="Calibri" pitchFamily="34" charset="0"/>
                <a:cs typeface="Times New Roman" pitchFamily="18" charset="0"/>
              </a:rPr>
              <a:t>on-line </a:t>
            </a:r>
            <a:r>
              <a:rPr lang="pl-PL" altLang="pl-PL" sz="1400" dirty="0">
                <a:latin typeface="Calibri" pitchFamily="34" charset="0"/>
                <a:cs typeface="Times New Roman" pitchFamily="18" charset="0"/>
              </a:rPr>
              <a:t>(taką funkcjonalność zapewnia generator wniosków dostępny na stronie internetowej </a:t>
            </a:r>
            <a:r>
              <a:rPr lang="pl-PL" altLang="pl-PL" sz="1400" u="sng" dirty="0">
                <a:solidFill>
                  <a:schemeClr val="accent6">
                    <a:lumMod val="75000"/>
                  </a:schemeClr>
                </a:solidFill>
                <a:latin typeface="Calibri" pitchFamily="34" charset="0"/>
                <a:cs typeface="Times New Roman" pitchFamily="18" charset="0"/>
                <a:hlinkClick r:id="rId3"/>
              </a:rPr>
              <a:t>www.pw.opolskie.pl</a:t>
            </a:r>
            <a:r>
              <a:rPr lang="pl-PL" altLang="pl-PL" sz="1400" dirty="0">
                <a:latin typeface="Calibri" pitchFamily="34" charset="0"/>
                <a:cs typeface="Times New Roman" pitchFamily="18" charset="0"/>
              </a:rPr>
              <a:t>)</a:t>
            </a:r>
            <a:r>
              <a:rPr lang="pl-PL" altLang="pl-PL" sz="1400" dirty="0">
                <a:solidFill>
                  <a:schemeClr val="accent6">
                    <a:lumMod val="75000"/>
                  </a:schemeClr>
                </a:solidFill>
                <a:latin typeface="Calibri" pitchFamily="34" charset="0"/>
                <a:cs typeface="Times New Roman" pitchFamily="18" charset="0"/>
              </a:rPr>
              <a:t> </a:t>
            </a:r>
            <a:r>
              <a:rPr lang="pl-PL" altLang="pl-PL" sz="1400" b="1" dirty="0">
                <a:latin typeface="Calibri" pitchFamily="34" charset="0"/>
                <a:cs typeface="Times New Roman" pitchFamily="18" charset="0"/>
              </a:rPr>
              <a:t>w wyżej określonym terminie.</a:t>
            </a:r>
            <a:endParaRPr lang="pl-PL" altLang="pl-PL" sz="1600" b="1" dirty="0">
              <a:latin typeface="Calibri" pitchFamily="34" charset="0"/>
              <a:cs typeface="Times New Roman" pitchFamily="18" charset="0"/>
            </a:endParaRPr>
          </a:p>
          <a:p>
            <a:pPr algn="just"/>
            <a:endParaRPr lang="pl-PL" altLang="pl-PL" sz="600" dirty="0">
              <a:latin typeface="Calibri" pitchFamily="34" charset="0"/>
              <a:cs typeface="Times New Roman" pitchFamily="18" charset="0"/>
            </a:endParaRPr>
          </a:p>
          <a:p>
            <a:pPr algn="just"/>
            <a:r>
              <a:rPr lang="pl-PL" altLang="pl-PL" sz="1400" b="1" dirty="0">
                <a:latin typeface="Calibri" pitchFamily="34" charset="0"/>
                <a:cs typeface="Times New Roman" pitchFamily="18" charset="0"/>
              </a:rPr>
              <a:t>Natomiast wersję papierową wniosku </a:t>
            </a:r>
            <a:r>
              <a:rPr lang="pl-PL" altLang="pl-PL" sz="1400" b="1" u="sng" dirty="0">
                <a:latin typeface="Calibri" pitchFamily="34" charset="0"/>
                <a:cs typeface="Times New Roman" pitchFamily="18" charset="0"/>
              </a:rPr>
              <a:t>(w </a:t>
            </a:r>
            <a:r>
              <a:rPr lang="pl-PL" altLang="pl-PL" sz="1400" b="1" u="sng" dirty="0" smtClean="0">
                <a:latin typeface="Calibri" pitchFamily="34" charset="0"/>
                <a:cs typeface="Times New Roman" pitchFamily="18" charset="0"/>
              </a:rPr>
              <a:t>jednym egzemplarzu) </a:t>
            </a:r>
            <a:r>
              <a:rPr lang="pl-PL" altLang="pl-PL" sz="1400" b="1" dirty="0">
                <a:latin typeface="Calibri" pitchFamily="34" charset="0"/>
                <a:cs typeface="Times New Roman" pitchFamily="18" charset="0"/>
              </a:rPr>
              <a:t>wraz z wymaganą dokumentacją</a:t>
            </a:r>
            <a:r>
              <a:rPr lang="pl-PL" altLang="pl-PL" sz="1400" dirty="0">
                <a:latin typeface="Calibri" pitchFamily="34" charset="0"/>
                <a:cs typeface="Times New Roman" pitchFamily="18" charset="0"/>
              </a:rPr>
              <a:t>, </a:t>
            </a:r>
            <a:r>
              <a:rPr lang="pl-PL" altLang="pl-PL" sz="1400" b="1" dirty="0">
                <a:latin typeface="Calibri" pitchFamily="34" charset="0"/>
                <a:cs typeface="Times New Roman" pitchFamily="18" charset="0"/>
              </a:rPr>
              <a:t>należy składać od poniedziałku do piątku w godzinach pracy </a:t>
            </a:r>
            <a:r>
              <a:rPr lang="pl-PL" altLang="pl-PL" sz="1400" b="1" dirty="0" smtClean="0">
                <a:latin typeface="Calibri" pitchFamily="34" charset="0"/>
                <a:cs typeface="Times New Roman" pitchFamily="18" charset="0"/>
              </a:rPr>
              <a:t>urzędu, </a:t>
            </a:r>
            <a:r>
              <a:rPr lang="pl-PL" altLang="pl-PL" sz="1400" b="1" dirty="0">
                <a:latin typeface="Calibri" pitchFamily="34" charset="0"/>
                <a:cs typeface="Times New Roman" pitchFamily="18" charset="0"/>
              </a:rPr>
              <a:t>tj. od 7:30 do 15:30 w: </a:t>
            </a:r>
            <a:endParaRPr lang="pl-PL" altLang="pl-PL" sz="1600" b="1" dirty="0">
              <a:latin typeface="Calibri" pitchFamily="34" charset="0"/>
              <a:cs typeface="Times New Roman" pitchFamily="18" charset="0"/>
            </a:endParaRPr>
          </a:p>
          <a:p>
            <a:pPr algn="just"/>
            <a:endParaRPr lang="pl-PL" altLang="pl-PL" sz="800" dirty="0">
              <a:latin typeface="Calibri" pitchFamily="34" charset="0"/>
              <a:cs typeface="Times New Roman" pitchFamily="18" charset="0"/>
            </a:endParaRPr>
          </a:p>
          <a:p>
            <a:pPr algn="ctr"/>
            <a:r>
              <a:rPr lang="pl-PL" altLang="pl-PL" sz="1200" b="1" dirty="0">
                <a:latin typeface="Calibri" pitchFamily="34" charset="0"/>
                <a:cs typeface="Times New Roman" pitchFamily="18" charset="0"/>
              </a:rPr>
              <a:t>Wojewódzkim Urzędzie Pracy w Opolu</a:t>
            </a:r>
            <a:endParaRPr lang="pl-PL" altLang="pl-PL" sz="1200" dirty="0">
              <a:latin typeface="Calibri" pitchFamily="34" charset="0"/>
              <a:cs typeface="Times New Roman" pitchFamily="18" charset="0"/>
            </a:endParaRPr>
          </a:p>
          <a:p>
            <a:pPr algn="ctr"/>
            <a:r>
              <a:rPr lang="pl-PL" altLang="pl-PL" sz="1200" b="1" dirty="0">
                <a:latin typeface="Calibri" pitchFamily="34" charset="0"/>
                <a:cs typeface="Times New Roman" pitchFamily="18" charset="0"/>
              </a:rPr>
              <a:t>Punkt Informacyjny o EFS</a:t>
            </a:r>
            <a:endParaRPr lang="pl-PL" altLang="pl-PL" sz="1200" dirty="0">
              <a:latin typeface="Calibri" pitchFamily="34" charset="0"/>
              <a:cs typeface="Times New Roman" pitchFamily="18" charset="0"/>
            </a:endParaRPr>
          </a:p>
          <a:p>
            <a:pPr algn="ctr"/>
            <a:r>
              <a:rPr lang="pl-PL" altLang="pl-PL" sz="1200" b="1" dirty="0">
                <a:latin typeface="Calibri" pitchFamily="34" charset="0"/>
                <a:cs typeface="Times New Roman" pitchFamily="18" charset="0"/>
              </a:rPr>
              <a:t>Pokój nr 14</a:t>
            </a:r>
            <a:endParaRPr lang="pl-PL" altLang="pl-PL" sz="1200" dirty="0">
              <a:latin typeface="Calibri" pitchFamily="34" charset="0"/>
              <a:cs typeface="Times New Roman" pitchFamily="18" charset="0"/>
            </a:endParaRPr>
          </a:p>
          <a:p>
            <a:pPr algn="ctr"/>
            <a:r>
              <a:rPr lang="pl-PL" altLang="pl-PL" sz="1200" b="1" dirty="0">
                <a:latin typeface="Calibri" pitchFamily="34" charset="0"/>
                <a:cs typeface="Times New Roman" pitchFamily="18" charset="0"/>
              </a:rPr>
              <a:t>ul. Głogowska 25c 45-315 </a:t>
            </a:r>
            <a:r>
              <a:rPr lang="pl-PL" altLang="pl-PL" sz="1200" b="1" dirty="0" smtClean="0">
                <a:latin typeface="Calibri" pitchFamily="34" charset="0"/>
                <a:cs typeface="Times New Roman" pitchFamily="18" charset="0"/>
              </a:rPr>
              <a:t>Opole</a:t>
            </a:r>
            <a:endParaRPr lang="pl-PL" altLang="pl-PL" sz="1200" dirty="0" smtClean="0">
              <a:latin typeface="Calibri" pitchFamily="34" charset="0"/>
              <a:cs typeface="Times New Roman" pitchFamily="18" charset="0"/>
            </a:endParaRPr>
          </a:p>
          <a:p>
            <a:pPr algn="ctr"/>
            <a:r>
              <a:rPr lang="pl-PL" altLang="pl-PL" sz="800" b="1" dirty="0">
                <a:latin typeface="Calibri" pitchFamily="34" charset="0"/>
                <a:cs typeface="Times New Roman" pitchFamily="18" charset="0"/>
              </a:rPr>
              <a:t> </a:t>
            </a:r>
            <a:endParaRPr lang="pl-PL" altLang="pl-PL" sz="800" dirty="0">
              <a:latin typeface="Calibri" pitchFamily="34" charset="0"/>
              <a:cs typeface="Times New Roman" pitchFamily="18" charset="0"/>
            </a:endParaRPr>
          </a:p>
          <a:p>
            <a:pPr algn="just"/>
            <a:endParaRPr lang="pl-PL" altLang="pl-PL" sz="1600" dirty="0">
              <a:latin typeface="Calibri" pitchFamily="34" charset="0"/>
              <a:cs typeface="Times New Roman" pitchFamily="18" charset="0"/>
            </a:endParaRPr>
          </a:p>
        </p:txBody>
      </p:sp>
      <p:sp>
        <p:nvSpPr>
          <p:cNvPr id="2" name="Symbol zastępczy numeru slajdu 1"/>
          <p:cNvSpPr>
            <a:spLocks noGrp="1"/>
          </p:cNvSpPr>
          <p:nvPr>
            <p:ph type="sldNum" sz="quarter" idx="12"/>
          </p:nvPr>
        </p:nvSpPr>
        <p:spPr/>
        <p:txBody>
          <a:bodyPr/>
          <a:lstStyle/>
          <a:p>
            <a:fld id="{E7DF194F-FC7D-43B2-A93E-2F6BC4B6766C}" type="slidenum">
              <a:rPr lang="pl-PL" altLang="pl-PL" smtClean="0"/>
              <a:pPr/>
              <a:t>2</a:t>
            </a:fld>
            <a:endParaRPr lang="pl-PL" altLang="pl-PL" dirty="0"/>
          </a:p>
        </p:txBody>
      </p:sp>
      <p:sp>
        <p:nvSpPr>
          <p:cNvPr id="3" name="Rectangle 2"/>
          <p:cNvSpPr>
            <a:spLocks noChangeArrowheads="1"/>
          </p:cNvSpPr>
          <p:nvPr/>
        </p:nvSpPr>
        <p:spPr bwMode="auto">
          <a:xfrm>
            <a:off x="1475656" y="5349984"/>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pl-PL" dirty="0"/>
          </a:p>
        </p:txBody>
      </p:sp>
      <p:pic>
        <p:nvPicPr>
          <p:cNvPr id="8" name="Obraz 7"/>
          <p:cNvPicPr/>
          <p:nvPr/>
        </p:nvPicPr>
        <p:blipFill>
          <a:blip r:embed="rId4" cstate="print">
            <a:extLst>
              <a:ext uri="{28A0092B-C50C-407E-A947-70E740481C1C}">
                <a14:useLocalDpi xmlns:a14="http://schemas.microsoft.com/office/drawing/2010/main" val="0"/>
              </a:ext>
            </a:extLst>
          </a:blip>
          <a:stretch>
            <a:fillRect/>
          </a:stretch>
        </p:blipFill>
        <p:spPr>
          <a:xfrm>
            <a:off x="1331640" y="5805542"/>
            <a:ext cx="5760720" cy="552450"/>
          </a:xfrm>
          <a:prstGeom prst="rect">
            <a:avLst/>
          </a:prstGeom>
        </p:spPr>
      </p:pic>
    </p:spTree>
  </p:cSld>
  <p:clrMapOvr>
    <a:masterClrMapping/>
  </p:clrMapOvr>
  <p:transition spd="slow"/>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Prostokąt 8"/>
          <p:cNvSpPr/>
          <p:nvPr/>
        </p:nvSpPr>
        <p:spPr>
          <a:xfrm>
            <a:off x="0" y="0"/>
            <a:ext cx="9144000" cy="1052736"/>
          </a:xfrm>
          <a:prstGeom prst="rect">
            <a:avLst/>
          </a:prstGeom>
          <a:solidFill>
            <a:schemeClr val="accent1">
              <a:lumMod val="60000"/>
              <a:lumOff val="40000"/>
            </a:schemeClr>
          </a:solidFill>
          <a:ln w="38100">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pl-PL" dirty="0"/>
          </a:p>
        </p:txBody>
      </p:sp>
      <p:sp>
        <p:nvSpPr>
          <p:cNvPr id="11" name="Prostokąt zaokrąglony 10"/>
          <p:cNvSpPr/>
          <p:nvPr/>
        </p:nvSpPr>
        <p:spPr>
          <a:xfrm>
            <a:off x="214282" y="116631"/>
            <a:ext cx="8715436" cy="706027"/>
          </a:xfrm>
          <a:prstGeom prst="roundRect">
            <a:avLst/>
          </a:prstGeom>
          <a:ln w="44450">
            <a:solidFill>
              <a:schemeClr val="tx1"/>
            </a:solidFill>
          </a:ln>
          <a:effectLst>
            <a:glow rad="101600">
              <a:schemeClr val="accent6">
                <a:satMod val="175000"/>
                <a:alpha val="40000"/>
              </a:schemeClr>
            </a:glow>
            <a:outerShdw blurRad="50800" dist="38100" dir="5400000" algn="t" rotWithShape="0">
              <a:prstClr val="black">
                <a:alpha val="40000"/>
              </a:prstClr>
            </a:outerShdw>
            <a:softEdge rad="317500"/>
          </a:effectLst>
          <a:scene3d>
            <a:camera prst="orthographicFront">
              <a:rot lat="0" lon="0" rev="0"/>
            </a:camera>
            <a:lightRig rig="glow" dir="t">
              <a:rot lat="0" lon="0" rev="4800000"/>
            </a:lightRig>
          </a:scene3d>
          <a:sp3d prstMaterial="matte">
            <a:bevelT w="127000" h="63500" prst="riblet"/>
          </a:sp3d>
        </p:spPr>
        <p:style>
          <a:lnRef idx="2">
            <a:schemeClr val="accent6"/>
          </a:lnRef>
          <a:fillRef idx="1">
            <a:schemeClr val="lt1"/>
          </a:fillRef>
          <a:effectRef idx="0">
            <a:schemeClr val="accent6"/>
          </a:effectRef>
          <a:fontRef idx="minor">
            <a:schemeClr val="dk1"/>
          </a:fontRef>
        </p:style>
        <p:txBody>
          <a:bodyPr anchor="ctr"/>
          <a:lstStyle/>
          <a:p>
            <a:pPr algn="ctr" eaLnBrk="1" fontAlgn="auto" hangingPunct="1">
              <a:spcBef>
                <a:spcPts val="0"/>
              </a:spcBef>
              <a:spcAft>
                <a:spcPts val="0"/>
              </a:spcAft>
              <a:defRPr/>
            </a:pPr>
            <a:r>
              <a:rPr lang="pl-PL" sz="3200" b="1" dirty="0">
                <a:solidFill>
                  <a:schemeClr val="tx1"/>
                </a:solidFill>
              </a:rPr>
              <a:t>Wojewódzki Urząd Pracy w Opolu</a:t>
            </a:r>
          </a:p>
        </p:txBody>
      </p:sp>
      <p:sp>
        <p:nvSpPr>
          <p:cNvPr id="7177" name="Prostokąt 1"/>
          <p:cNvSpPr>
            <a:spLocks noChangeArrowheads="1"/>
          </p:cNvSpPr>
          <p:nvPr/>
        </p:nvSpPr>
        <p:spPr bwMode="auto">
          <a:xfrm>
            <a:off x="45877" y="1169367"/>
            <a:ext cx="8856984" cy="3713837"/>
          </a:xfrm>
          <a:prstGeom prst="rect">
            <a:avLst/>
          </a:prstGeom>
          <a:noFill/>
          <a:ln w="9525">
            <a:noFill/>
            <a:miter lim="800000"/>
            <a:headEnd/>
            <a:tailEnd/>
          </a:ln>
        </p:spPr>
        <p:txBody>
          <a:bodyPr wrap="square">
            <a:spAutoFit/>
          </a:bodyPr>
          <a:lstStyle/>
          <a:p>
            <a:pPr algn="ctr"/>
            <a:endParaRPr lang="pl-PL" altLang="pl-PL" sz="1400" b="1" u="sng" dirty="0" smtClean="0">
              <a:solidFill>
                <a:schemeClr val="accent6">
                  <a:lumMod val="75000"/>
                </a:schemeClr>
              </a:solidFill>
              <a:latin typeface="Calibri" pitchFamily="34" charset="0"/>
              <a:cs typeface="Times New Roman" pitchFamily="18" charset="0"/>
            </a:endParaRPr>
          </a:p>
          <a:p>
            <a:pPr algn="ctr"/>
            <a:r>
              <a:rPr lang="pl-PL" altLang="pl-PL" sz="2000" b="1" u="sng" dirty="0" smtClean="0">
                <a:latin typeface="+mn-lt"/>
                <a:cs typeface="Arial" panose="020B0604020202020204" pitchFamily="34" charset="0"/>
              </a:rPr>
              <a:t>Kryteria wyboru projektów</a:t>
            </a:r>
          </a:p>
          <a:p>
            <a:pPr algn="just"/>
            <a:endParaRPr lang="pl-PL" sz="1600" b="1" dirty="0" smtClean="0">
              <a:latin typeface="+mj-lt"/>
            </a:endParaRPr>
          </a:p>
          <a:p>
            <a:pPr algn="just"/>
            <a:endParaRPr lang="pl-PL" sz="1600" b="1" dirty="0">
              <a:latin typeface="+mj-lt"/>
            </a:endParaRPr>
          </a:p>
          <a:p>
            <a:pPr algn="just"/>
            <a:r>
              <a:rPr lang="pl-PL" sz="1600" b="1" dirty="0" smtClean="0">
                <a:latin typeface="+mj-lt"/>
              </a:rPr>
              <a:t>KRYTERIA MERYTORYCZNE – UNIWERSALNE </a:t>
            </a:r>
          </a:p>
          <a:p>
            <a:pPr algn="just"/>
            <a:endParaRPr lang="pl-PL" sz="1400" b="1" dirty="0" smtClean="0">
              <a:latin typeface="+mj-lt"/>
            </a:endParaRPr>
          </a:p>
          <a:p>
            <a:pPr marL="342900" indent="-342900" algn="just">
              <a:lnSpc>
                <a:spcPct val="150000"/>
              </a:lnSpc>
              <a:buFont typeface="+mj-lt"/>
              <a:buAutoNum type="arabicPeriod"/>
            </a:pPr>
            <a:r>
              <a:rPr lang="pl-PL" sz="1400" dirty="0">
                <a:latin typeface="+mj-lt"/>
              </a:rPr>
              <a:t>Wybrane wskaźniki są adekwatne do określonego na poziomie projektu celu/ typu projektu/ grupy docelowej</a:t>
            </a:r>
            <a:r>
              <a:rPr lang="pl-PL" sz="1400" dirty="0" smtClean="0">
                <a:latin typeface="+mj-lt"/>
              </a:rPr>
              <a:t>.</a:t>
            </a:r>
          </a:p>
          <a:p>
            <a:pPr marL="342900" indent="-342900" algn="just">
              <a:lnSpc>
                <a:spcPct val="150000"/>
              </a:lnSpc>
              <a:buFont typeface="+mj-lt"/>
              <a:buAutoNum type="arabicPeriod"/>
            </a:pPr>
            <a:r>
              <a:rPr lang="pl-PL" sz="1400" dirty="0">
                <a:latin typeface="+mj-lt"/>
              </a:rPr>
              <a:t>Założone wartości docelowe wskaźników większe od zera są realne do osiągnięcia.</a:t>
            </a:r>
          </a:p>
          <a:p>
            <a:pPr marL="342900" indent="-342900" algn="just">
              <a:lnSpc>
                <a:spcPct val="150000"/>
              </a:lnSpc>
              <a:buFont typeface="+mj-lt"/>
              <a:buAutoNum type="arabicPeriod"/>
            </a:pPr>
            <a:endParaRPr lang="pl-PL" sz="1600" dirty="0"/>
          </a:p>
          <a:p>
            <a:pPr algn="just"/>
            <a:endParaRPr lang="pl-PL" altLang="pl-PL" sz="2000" b="1" u="sng" dirty="0">
              <a:latin typeface="+mn-lt"/>
              <a:cs typeface="Arial" panose="020B0604020202020204" pitchFamily="34" charset="0"/>
            </a:endParaRPr>
          </a:p>
          <a:p>
            <a:pPr algn="just"/>
            <a:endParaRPr lang="pl-PL" sz="1400" dirty="0" smtClean="0"/>
          </a:p>
          <a:p>
            <a:pPr algn="just"/>
            <a:endParaRPr lang="pl-PL" sz="1400" baseline="30000" dirty="0" smtClean="0"/>
          </a:p>
          <a:p>
            <a:endParaRPr lang="pl-PL" altLang="pl-PL" sz="1400" dirty="0" smtClean="0">
              <a:latin typeface="+mj-lt"/>
              <a:cs typeface="Times New Roman" pitchFamily="18" charset="0"/>
            </a:endParaRPr>
          </a:p>
          <a:p>
            <a:pPr algn="just"/>
            <a:endParaRPr lang="pl-PL" altLang="pl-PL" sz="1600" dirty="0">
              <a:latin typeface="Calibri" pitchFamily="34" charset="0"/>
              <a:cs typeface="Times New Roman" pitchFamily="18" charset="0"/>
            </a:endParaRPr>
          </a:p>
        </p:txBody>
      </p:sp>
      <p:sp>
        <p:nvSpPr>
          <p:cNvPr id="2" name="Symbol zastępczy numeru slajdu 1"/>
          <p:cNvSpPr>
            <a:spLocks noGrp="1"/>
          </p:cNvSpPr>
          <p:nvPr>
            <p:ph type="sldNum" sz="quarter" idx="12"/>
          </p:nvPr>
        </p:nvSpPr>
        <p:spPr/>
        <p:txBody>
          <a:bodyPr/>
          <a:lstStyle/>
          <a:p>
            <a:fld id="{E7DF194F-FC7D-43B2-A93E-2F6BC4B6766C}" type="slidenum">
              <a:rPr lang="pl-PL" altLang="pl-PL" smtClean="0"/>
              <a:pPr/>
              <a:t>20</a:t>
            </a:fld>
            <a:endParaRPr lang="pl-PL" altLang="pl-PL"/>
          </a:p>
        </p:txBody>
      </p:sp>
      <p:pic>
        <p:nvPicPr>
          <p:cNvPr id="8" name="Obraz 7"/>
          <p:cNvPicPr/>
          <p:nvPr/>
        </p:nvPicPr>
        <p:blipFill>
          <a:blip r:embed="rId2" cstate="print">
            <a:extLst>
              <a:ext uri="{28A0092B-C50C-407E-A947-70E740481C1C}">
                <a14:useLocalDpi xmlns:a14="http://schemas.microsoft.com/office/drawing/2010/main" val="0"/>
              </a:ext>
            </a:extLst>
          </a:blip>
          <a:stretch>
            <a:fillRect/>
          </a:stretch>
        </p:blipFill>
        <p:spPr>
          <a:xfrm>
            <a:off x="1691640" y="5661248"/>
            <a:ext cx="5760720" cy="552450"/>
          </a:xfrm>
          <a:prstGeom prst="rect">
            <a:avLst/>
          </a:prstGeom>
        </p:spPr>
      </p:pic>
    </p:spTree>
    <p:extLst>
      <p:ext uri="{BB962C8B-B14F-4D97-AF65-F5344CB8AC3E}">
        <p14:creationId xmlns:p14="http://schemas.microsoft.com/office/powerpoint/2010/main" val="1977640463"/>
      </p:ext>
    </p:extLst>
  </p:cSld>
  <p:clrMapOvr>
    <a:masterClrMapping/>
  </p:clrMapOvr>
  <p:transition spd="slow"/>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Obraz 22"/>
          <p:cNvPicPr>
            <a:picLocks noChangeAspect="1" noChangeArrowheads="1"/>
          </p:cNvPicPr>
          <p:nvPr/>
        </p:nvPicPr>
        <p:blipFill>
          <a:blip r:embed="rId2" cstate="print">
            <a:extLst>
              <a:ext uri="{28A0092B-C50C-407E-A947-70E740481C1C}">
                <a14:useLocalDpi xmlns:a14="http://schemas.microsoft.com/office/drawing/2010/main" val="0"/>
              </a:ext>
            </a:extLst>
          </a:blip>
          <a:stretch>
            <a:fillRect/>
          </a:stretch>
        </p:blipFill>
        <p:spPr bwMode="auto">
          <a:xfrm>
            <a:off x="1828800" y="6061761"/>
            <a:ext cx="5291138" cy="635215"/>
          </a:xfrm>
          <a:prstGeom prst="rect">
            <a:avLst/>
          </a:prstGeom>
          <a:noFill/>
          <a:ln w="9525">
            <a:noFill/>
            <a:miter lim="800000"/>
            <a:headEnd/>
            <a:tailEnd/>
          </a:ln>
        </p:spPr>
      </p:pic>
      <p:sp>
        <p:nvSpPr>
          <p:cNvPr id="9" name="Prostokąt 8"/>
          <p:cNvSpPr/>
          <p:nvPr/>
        </p:nvSpPr>
        <p:spPr>
          <a:xfrm>
            <a:off x="0" y="0"/>
            <a:ext cx="9144000" cy="1052736"/>
          </a:xfrm>
          <a:prstGeom prst="rect">
            <a:avLst/>
          </a:prstGeom>
          <a:solidFill>
            <a:schemeClr val="accent1">
              <a:lumMod val="60000"/>
              <a:lumOff val="40000"/>
            </a:schemeClr>
          </a:solidFill>
          <a:ln w="38100">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pl-PL" dirty="0"/>
          </a:p>
        </p:txBody>
      </p:sp>
      <p:sp>
        <p:nvSpPr>
          <p:cNvPr id="11" name="Prostokąt zaokrąglony 10"/>
          <p:cNvSpPr/>
          <p:nvPr/>
        </p:nvSpPr>
        <p:spPr>
          <a:xfrm>
            <a:off x="214282" y="116631"/>
            <a:ext cx="8715436" cy="706027"/>
          </a:xfrm>
          <a:prstGeom prst="roundRect">
            <a:avLst/>
          </a:prstGeom>
          <a:ln w="44450">
            <a:solidFill>
              <a:schemeClr val="tx1"/>
            </a:solidFill>
          </a:ln>
          <a:effectLst>
            <a:glow rad="101600">
              <a:schemeClr val="accent6">
                <a:satMod val="175000"/>
                <a:alpha val="40000"/>
              </a:schemeClr>
            </a:glow>
            <a:outerShdw blurRad="50800" dist="38100" dir="5400000" algn="t" rotWithShape="0">
              <a:prstClr val="black">
                <a:alpha val="40000"/>
              </a:prstClr>
            </a:outerShdw>
            <a:softEdge rad="317500"/>
          </a:effectLst>
          <a:scene3d>
            <a:camera prst="orthographicFront">
              <a:rot lat="0" lon="0" rev="0"/>
            </a:camera>
            <a:lightRig rig="glow" dir="t">
              <a:rot lat="0" lon="0" rev="4800000"/>
            </a:lightRig>
          </a:scene3d>
          <a:sp3d prstMaterial="matte">
            <a:bevelT w="127000" h="63500" prst="riblet"/>
          </a:sp3d>
        </p:spPr>
        <p:style>
          <a:lnRef idx="2">
            <a:schemeClr val="accent6"/>
          </a:lnRef>
          <a:fillRef idx="1">
            <a:schemeClr val="lt1"/>
          </a:fillRef>
          <a:effectRef idx="0">
            <a:schemeClr val="accent6"/>
          </a:effectRef>
          <a:fontRef idx="minor">
            <a:schemeClr val="dk1"/>
          </a:fontRef>
        </p:style>
        <p:txBody>
          <a:bodyPr anchor="ctr"/>
          <a:lstStyle/>
          <a:p>
            <a:pPr algn="ctr" eaLnBrk="1" fontAlgn="auto" hangingPunct="1">
              <a:spcBef>
                <a:spcPts val="0"/>
              </a:spcBef>
              <a:spcAft>
                <a:spcPts val="0"/>
              </a:spcAft>
              <a:defRPr/>
            </a:pPr>
            <a:r>
              <a:rPr lang="pl-PL" sz="3200" b="1" dirty="0">
                <a:solidFill>
                  <a:schemeClr val="tx1"/>
                </a:solidFill>
              </a:rPr>
              <a:t>Wojewódzki Urząd Pracy w Opolu</a:t>
            </a:r>
          </a:p>
        </p:txBody>
      </p:sp>
      <p:sp>
        <p:nvSpPr>
          <p:cNvPr id="7177" name="Prostokąt 1"/>
          <p:cNvSpPr>
            <a:spLocks noChangeArrowheads="1"/>
          </p:cNvSpPr>
          <p:nvPr/>
        </p:nvSpPr>
        <p:spPr bwMode="auto">
          <a:xfrm>
            <a:off x="45877" y="1169367"/>
            <a:ext cx="8856984" cy="7253268"/>
          </a:xfrm>
          <a:prstGeom prst="rect">
            <a:avLst/>
          </a:prstGeom>
          <a:noFill/>
          <a:ln w="9525">
            <a:noFill/>
            <a:miter lim="800000"/>
            <a:headEnd/>
            <a:tailEnd/>
          </a:ln>
        </p:spPr>
        <p:txBody>
          <a:bodyPr wrap="square">
            <a:spAutoFit/>
          </a:bodyPr>
          <a:lstStyle/>
          <a:p>
            <a:pPr algn="ctr"/>
            <a:endParaRPr lang="pl-PL" altLang="pl-PL" sz="1400" b="1" u="sng" dirty="0" smtClean="0">
              <a:solidFill>
                <a:schemeClr val="accent6">
                  <a:lumMod val="75000"/>
                </a:schemeClr>
              </a:solidFill>
              <a:latin typeface="Calibri" pitchFamily="34" charset="0"/>
              <a:cs typeface="Times New Roman" pitchFamily="18" charset="0"/>
            </a:endParaRPr>
          </a:p>
          <a:p>
            <a:pPr algn="ctr"/>
            <a:r>
              <a:rPr lang="pl-PL" altLang="pl-PL" sz="2000" b="1" u="sng" dirty="0" smtClean="0">
                <a:latin typeface="+mn-lt"/>
                <a:cs typeface="Arial" panose="020B0604020202020204" pitchFamily="34" charset="0"/>
              </a:rPr>
              <a:t>Kryteria wyboru projektów</a:t>
            </a:r>
          </a:p>
          <a:p>
            <a:pPr algn="just"/>
            <a:endParaRPr lang="pl-PL" sz="1600" b="1" dirty="0">
              <a:latin typeface="+mj-lt"/>
            </a:endParaRPr>
          </a:p>
          <a:p>
            <a:pPr algn="just"/>
            <a:r>
              <a:rPr lang="pl-PL" sz="1600" b="1" dirty="0" smtClean="0">
                <a:latin typeface="+mn-lt"/>
              </a:rPr>
              <a:t>KRYTERIA </a:t>
            </a:r>
            <a:r>
              <a:rPr lang="pl-PL" sz="1600" b="1" dirty="0">
                <a:latin typeface="+mn-lt"/>
              </a:rPr>
              <a:t>HORYZONTALNE </a:t>
            </a:r>
            <a:r>
              <a:rPr lang="pl-PL" sz="1600" b="1" dirty="0" smtClean="0">
                <a:latin typeface="+mn-lt"/>
              </a:rPr>
              <a:t>UNIWERSALNE</a:t>
            </a:r>
          </a:p>
          <a:p>
            <a:pPr algn="just"/>
            <a:endParaRPr lang="pl-PL" sz="1600" b="1" dirty="0" smtClean="0">
              <a:latin typeface="+mn-lt"/>
            </a:endParaRPr>
          </a:p>
          <a:p>
            <a:pPr marL="342900" indent="-342900" algn="just">
              <a:buFont typeface="+mj-lt"/>
              <a:buAutoNum type="arabicPeriod"/>
            </a:pPr>
            <a:r>
              <a:rPr lang="pl-PL" sz="1400" dirty="0">
                <a:latin typeface="+mj-lt"/>
              </a:rPr>
              <a:t>Zgodność z prawodawstwem </a:t>
            </a:r>
            <a:r>
              <a:rPr lang="pl-PL" sz="1400" dirty="0" smtClean="0">
                <a:latin typeface="+mj-lt"/>
              </a:rPr>
              <a:t>unijnym. </a:t>
            </a:r>
          </a:p>
          <a:p>
            <a:pPr marL="342900" indent="-342900" algn="just">
              <a:buFont typeface="+mj-lt"/>
              <a:buAutoNum type="arabicPeriod"/>
            </a:pPr>
            <a:r>
              <a:rPr lang="pl-PL" sz="1400" dirty="0" smtClean="0">
                <a:latin typeface="+mj-lt"/>
              </a:rPr>
              <a:t>Zgodność z zasadą równości kobiet </a:t>
            </a:r>
            <a:r>
              <a:rPr lang="pl-PL" sz="1400" dirty="0">
                <a:latin typeface="+mj-lt"/>
              </a:rPr>
              <a:t>i mężczyzn w oparciu o standard </a:t>
            </a:r>
            <a:r>
              <a:rPr lang="pl-PL" sz="1400" dirty="0" smtClean="0">
                <a:latin typeface="+mj-lt"/>
              </a:rPr>
              <a:t>minimum.</a:t>
            </a:r>
          </a:p>
          <a:p>
            <a:pPr marL="342900" indent="-342900" algn="just">
              <a:buFont typeface="+mj-lt"/>
              <a:buAutoNum type="arabicPeriod"/>
            </a:pPr>
            <a:r>
              <a:rPr lang="pl-PL" sz="1400" dirty="0" smtClean="0">
                <a:latin typeface="+mj-lt"/>
              </a:rPr>
              <a:t>Zgodność z zasadą zrównoważonego </a:t>
            </a:r>
            <a:r>
              <a:rPr lang="pl-PL" sz="1400" dirty="0">
                <a:latin typeface="+mj-lt"/>
              </a:rPr>
              <a:t>rozwoju</a:t>
            </a:r>
            <a:r>
              <a:rPr lang="pl-PL" sz="1400" dirty="0" smtClean="0">
                <a:latin typeface="+mj-lt"/>
              </a:rPr>
              <a:t>.</a:t>
            </a:r>
          </a:p>
          <a:p>
            <a:pPr marL="342900" indent="-342900" algn="just">
              <a:buFont typeface="+mj-lt"/>
              <a:buAutoNum type="arabicPeriod"/>
            </a:pPr>
            <a:r>
              <a:rPr lang="pl-PL" sz="1400" dirty="0">
                <a:latin typeface="+mj-lt"/>
              </a:rPr>
              <a:t>Beneficjent wykazał, że projekt będzie miał pozytywny wpływ na zasadę </a:t>
            </a:r>
            <a:r>
              <a:rPr lang="pl-PL" sz="1400" dirty="0" smtClean="0">
                <a:latin typeface="+mj-lt"/>
              </a:rPr>
              <a:t>niedyskryminacji, w </a:t>
            </a:r>
            <a:r>
              <a:rPr lang="pl-PL" sz="1400" dirty="0">
                <a:latin typeface="+mj-lt"/>
              </a:rPr>
              <a:t>tym dostępności dla osób z niepełnoprawnościami. Przez pozytywny wpływ należy rozumieć zapewnienie dostępności do oferowanego w projekcie wsparcia dla wszystkich jego uczestników oraz zapewnienie dostępności wszystkich produktów projektu (które nie zostały uznane za neutralne) dla wszystkich ich użytkowników, zgodnie ze </a:t>
            </a:r>
            <a:r>
              <a:rPr lang="pl-PL" sz="1400" dirty="0" smtClean="0">
                <a:latin typeface="+mj-lt"/>
              </a:rPr>
              <a:t>standardami dostępności</a:t>
            </a:r>
            <a:r>
              <a:rPr lang="pl-PL" sz="1400" dirty="0">
                <a:latin typeface="+mj-lt"/>
              </a:rPr>
              <a:t>, stanowiącymi załącznik do Wytycznych w zakresie realizacji zasady równości szans i niedyskryminacji, w tym dostępności dla osób z niepełnosprawnościami oraz zasady równości szans kobiet i mężczyzn w ramach funduszy unijnych na lata </a:t>
            </a:r>
            <a:r>
              <a:rPr lang="pl-PL" sz="1400" dirty="0" smtClean="0">
                <a:latin typeface="+mj-lt"/>
              </a:rPr>
              <a:t>2014-2020.</a:t>
            </a:r>
          </a:p>
          <a:p>
            <a:pPr marL="342900" indent="-342900" algn="just">
              <a:buFont typeface="+mj-lt"/>
              <a:buAutoNum type="arabicPeriod"/>
            </a:pPr>
            <a:r>
              <a:rPr lang="pl-PL" sz="1400" dirty="0" smtClean="0">
                <a:solidFill>
                  <a:prstClr val="black"/>
                </a:solidFill>
                <a:latin typeface="Calibri"/>
              </a:rPr>
              <a:t>Zgodność </a:t>
            </a:r>
            <a:r>
              <a:rPr lang="pl-PL" sz="1400" dirty="0">
                <a:solidFill>
                  <a:prstClr val="black"/>
                </a:solidFill>
                <a:latin typeface="Calibri"/>
              </a:rPr>
              <a:t>z prawodawstwem  krajowym, w tym z przepisami ustawy Prawo zamówień </a:t>
            </a:r>
            <a:r>
              <a:rPr lang="pl-PL" sz="1400" dirty="0" smtClean="0">
                <a:solidFill>
                  <a:prstClr val="black"/>
                </a:solidFill>
                <a:latin typeface="Calibri"/>
              </a:rPr>
              <a:t>publicznych.</a:t>
            </a:r>
          </a:p>
          <a:p>
            <a:pPr marL="342900" indent="-342900" algn="just">
              <a:buFont typeface="+mj-lt"/>
              <a:buAutoNum type="arabicPeriod"/>
            </a:pPr>
            <a:r>
              <a:rPr lang="pl-PL" sz="1400" dirty="0" smtClean="0">
                <a:solidFill>
                  <a:prstClr val="black"/>
                </a:solidFill>
                <a:latin typeface="Calibri"/>
              </a:rPr>
              <a:t>Zgodność </a:t>
            </a:r>
            <a:r>
              <a:rPr lang="pl-PL" sz="1400" dirty="0">
                <a:solidFill>
                  <a:prstClr val="black"/>
                </a:solidFill>
                <a:latin typeface="Calibri"/>
              </a:rPr>
              <a:t>z zasadami dotyczącymi pomocy publicznej</a:t>
            </a:r>
            <a:r>
              <a:rPr lang="pl-PL" sz="1400" dirty="0" smtClean="0">
                <a:solidFill>
                  <a:prstClr val="black"/>
                </a:solidFill>
                <a:latin typeface="Calibri"/>
              </a:rPr>
              <a:t>.</a:t>
            </a:r>
          </a:p>
          <a:p>
            <a:pPr marL="342900" indent="-342900" algn="just">
              <a:buFont typeface="+mj-lt"/>
              <a:buAutoNum type="arabicPeriod"/>
            </a:pPr>
            <a:r>
              <a:rPr lang="pl-PL" sz="1400" dirty="0">
                <a:latin typeface="Calibri"/>
                <a:ea typeface="Calibri"/>
                <a:cs typeface="Times New Roman"/>
              </a:rPr>
              <a:t>Czy projekt jest zgodny ze Szczegółowym Opisem  Osi Priorytetowych RPO WO 2014-2020 – EFS (dokument aktualny na dzień ogłoszenia konkursu - wersja przyjęta przez Zarząd Województwa Opolskiego Uchwałą </a:t>
            </a:r>
            <a:r>
              <a:rPr lang="pl-PL" sz="1400" dirty="0" smtClean="0">
                <a:latin typeface="Calibri"/>
                <a:ea typeface="Calibri"/>
                <a:cs typeface="Times New Roman"/>
              </a:rPr>
              <a:t>                           nr </a:t>
            </a:r>
            <a:r>
              <a:rPr lang="pl-PL" sz="1400" dirty="0">
                <a:latin typeface="Calibri"/>
                <a:ea typeface="Calibri"/>
                <a:cs typeface="Times New Roman"/>
              </a:rPr>
              <a:t>733/2015 z dnia 16 czerwca 2015 r. z </a:t>
            </a:r>
            <a:r>
              <a:rPr lang="pl-PL" sz="1400" dirty="0" err="1">
                <a:latin typeface="Calibri"/>
                <a:ea typeface="Calibri"/>
                <a:cs typeface="Times New Roman"/>
              </a:rPr>
              <a:t>późn</a:t>
            </a:r>
            <a:r>
              <a:rPr lang="pl-PL" sz="1400" dirty="0">
                <a:latin typeface="Calibri"/>
                <a:ea typeface="Calibri"/>
                <a:cs typeface="Times New Roman"/>
              </a:rPr>
              <a:t>. zmianami), w zakresie zgodności z kartą działania, którego nabór dotyczy.</a:t>
            </a:r>
            <a:endParaRPr lang="pl-PL" sz="1400" dirty="0">
              <a:solidFill>
                <a:prstClr val="black"/>
              </a:solidFill>
              <a:latin typeface="Calibri"/>
            </a:endParaRPr>
          </a:p>
          <a:p>
            <a:pPr marL="342900" indent="-342900" algn="just">
              <a:buFont typeface="+mj-lt"/>
              <a:buAutoNum type="arabicPeriod"/>
            </a:pPr>
            <a:endParaRPr lang="pl-PL" sz="1400" dirty="0">
              <a:latin typeface="+mj-lt"/>
            </a:endParaRPr>
          </a:p>
          <a:p>
            <a:pPr marL="342900" indent="-342900" algn="just">
              <a:buFont typeface="+mj-lt"/>
              <a:buAutoNum type="arabicPeriod"/>
            </a:pPr>
            <a:endParaRPr lang="pl-PL" sz="1400" dirty="0" smtClean="0">
              <a:latin typeface="+mj-lt"/>
            </a:endParaRPr>
          </a:p>
          <a:p>
            <a:pPr marL="342900" indent="-342900" algn="just">
              <a:buFont typeface="+mj-lt"/>
              <a:buAutoNum type="arabicPeriod"/>
            </a:pPr>
            <a:endParaRPr lang="pl-PL" sz="1400" dirty="0">
              <a:latin typeface="+mj-lt"/>
            </a:endParaRPr>
          </a:p>
          <a:p>
            <a:pPr marL="342900" indent="-342900" algn="just">
              <a:buFont typeface="+mj-lt"/>
              <a:buAutoNum type="arabicPeriod"/>
            </a:pPr>
            <a:endParaRPr lang="pl-PL" sz="1400" dirty="0" smtClean="0">
              <a:latin typeface="+mj-lt"/>
            </a:endParaRPr>
          </a:p>
          <a:p>
            <a:pPr marL="742950" lvl="1" indent="-285750" algn="just">
              <a:buFontTx/>
              <a:buChar char="-"/>
            </a:pPr>
            <a:endParaRPr lang="pl-PL" sz="1400" dirty="0">
              <a:latin typeface="+mj-lt"/>
            </a:endParaRPr>
          </a:p>
          <a:p>
            <a:pPr algn="just"/>
            <a:endParaRPr lang="pl-PL" sz="1600" dirty="0"/>
          </a:p>
          <a:p>
            <a:pPr algn="just"/>
            <a:endParaRPr lang="pl-PL" altLang="pl-PL" sz="2000" b="1" u="sng" dirty="0">
              <a:latin typeface="+mn-lt"/>
              <a:cs typeface="Arial" panose="020B0604020202020204" pitchFamily="34" charset="0"/>
            </a:endParaRPr>
          </a:p>
          <a:p>
            <a:pPr algn="just"/>
            <a:endParaRPr lang="pl-PL" sz="1400" dirty="0" smtClean="0"/>
          </a:p>
          <a:p>
            <a:pPr algn="just"/>
            <a:endParaRPr lang="pl-PL" sz="1400" baseline="30000" dirty="0" smtClean="0"/>
          </a:p>
          <a:p>
            <a:endParaRPr lang="pl-PL" altLang="pl-PL" sz="1400" dirty="0" smtClean="0">
              <a:latin typeface="+mj-lt"/>
              <a:cs typeface="Times New Roman" pitchFamily="18" charset="0"/>
            </a:endParaRPr>
          </a:p>
          <a:p>
            <a:pPr algn="just"/>
            <a:endParaRPr lang="pl-PL" altLang="pl-PL" sz="1600" dirty="0">
              <a:latin typeface="Calibri" pitchFamily="34" charset="0"/>
              <a:cs typeface="Times New Roman" pitchFamily="18" charset="0"/>
            </a:endParaRPr>
          </a:p>
        </p:txBody>
      </p:sp>
      <p:sp>
        <p:nvSpPr>
          <p:cNvPr id="2" name="Symbol zastępczy numeru slajdu 1"/>
          <p:cNvSpPr>
            <a:spLocks noGrp="1"/>
          </p:cNvSpPr>
          <p:nvPr>
            <p:ph type="sldNum" sz="quarter" idx="12"/>
          </p:nvPr>
        </p:nvSpPr>
        <p:spPr/>
        <p:txBody>
          <a:bodyPr/>
          <a:lstStyle/>
          <a:p>
            <a:fld id="{E7DF194F-FC7D-43B2-A93E-2F6BC4B6766C}" type="slidenum">
              <a:rPr lang="pl-PL" altLang="pl-PL" smtClean="0"/>
              <a:pPr/>
              <a:t>21</a:t>
            </a:fld>
            <a:endParaRPr lang="pl-PL" altLang="pl-PL"/>
          </a:p>
        </p:txBody>
      </p:sp>
      <p:pic>
        <p:nvPicPr>
          <p:cNvPr id="8" name="Obraz 7"/>
          <p:cNvPicPr/>
          <p:nvPr/>
        </p:nvPicPr>
        <p:blipFill>
          <a:blip r:embed="rId3" cstate="print">
            <a:extLst>
              <a:ext uri="{28A0092B-C50C-407E-A947-70E740481C1C}">
                <a14:useLocalDpi xmlns:a14="http://schemas.microsoft.com/office/drawing/2010/main" val="0"/>
              </a:ext>
            </a:extLst>
          </a:blip>
          <a:stretch>
            <a:fillRect/>
          </a:stretch>
        </p:blipFill>
        <p:spPr>
          <a:xfrm>
            <a:off x="1594009" y="6103143"/>
            <a:ext cx="5760720" cy="552450"/>
          </a:xfrm>
          <a:prstGeom prst="rect">
            <a:avLst/>
          </a:prstGeom>
        </p:spPr>
      </p:pic>
    </p:spTree>
    <p:extLst>
      <p:ext uri="{BB962C8B-B14F-4D97-AF65-F5344CB8AC3E}">
        <p14:creationId xmlns:p14="http://schemas.microsoft.com/office/powerpoint/2010/main" val="2313576417"/>
      </p:ext>
    </p:extLst>
  </p:cSld>
  <p:clrMapOvr>
    <a:masterClrMapping/>
  </p:clrMapOvr>
  <p:transition spd="slow"/>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Prostokąt 8"/>
          <p:cNvSpPr/>
          <p:nvPr/>
        </p:nvSpPr>
        <p:spPr>
          <a:xfrm>
            <a:off x="0" y="0"/>
            <a:ext cx="9144000" cy="1052736"/>
          </a:xfrm>
          <a:prstGeom prst="rect">
            <a:avLst/>
          </a:prstGeom>
          <a:solidFill>
            <a:schemeClr val="accent1">
              <a:lumMod val="60000"/>
              <a:lumOff val="40000"/>
            </a:schemeClr>
          </a:solidFill>
          <a:ln w="38100">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pl-PL" dirty="0"/>
          </a:p>
        </p:txBody>
      </p:sp>
      <p:sp>
        <p:nvSpPr>
          <p:cNvPr id="11" name="Prostokąt zaokrąglony 10"/>
          <p:cNvSpPr/>
          <p:nvPr/>
        </p:nvSpPr>
        <p:spPr>
          <a:xfrm>
            <a:off x="214282" y="116631"/>
            <a:ext cx="8715436" cy="706027"/>
          </a:xfrm>
          <a:prstGeom prst="roundRect">
            <a:avLst/>
          </a:prstGeom>
          <a:ln w="44450">
            <a:solidFill>
              <a:schemeClr val="tx1"/>
            </a:solidFill>
          </a:ln>
          <a:effectLst>
            <a:glow rad="101600">
              <a:schemeClr val="accent6">
                <a:satMod val="175000"/>
                <a:alpha val="40000"/>
              </a:schemeClr>
            </a:glow>
            <a:outerShdw blurRad="50800" dist="38100" dir="5400000" algn="t" rotWithShape="0">
              <a:prstClr val="black">
                <a:alpha val="40000"/>
              </a:prstClr>
            </a:outerShdw>
            <a:softEdge rad="317500"/>
          </a:effectLst>
          <a:scene3d>
            <a:camera prst="orthographicFront">
              <a:rot lat="0" lon="0" rev="0"/>
            </a:camera>
            <a:lightRig rig="glow" dir="t">
              <a:rot lat="0" lon="0" rev="4800000"/>
            </a:lightRig>
          </a:scene3d>
          <a:sp3d prstMaterial="matte">
            <a:bevelT w="127000" h="63500" prst="riblet"/>
          </a:sp3d>
        </p:spPr>
        <p:style>
          <a:lnRef idx="2">
            <a:schemeClr val="accent6"/>
          </a:lnRef>
          <a:fillRef idx="1">
            <a:schemeClr val="lt1"/>
          </a:fillRef>
          <a:effectRef idx="0">
            <a:schemeClr val="accent6"/>
          </a:effectRef>
          <a:fontRef idx="minor">
            <a:schemeClr val="dk1"/>
          </a:fontRef>
        </p:style>
        <p:txBody>
          <a:bodyPr anchor="ctr"/>
          <a:lstStyle/>
          <a:p>
            <a:pPr algn="ctr" eaLnBrk="1" fontAlgn="auto" hangingPunct="1">
              <a:spcBef>
                <a:spcPts val="0"/>
              </a:spcBef>
              <a:spcAft>
                <a:spcPts val="0"/>
              </a:spcAft>
              <a:defRPr/>
            </a:pPr>
            <a:r>
              <a:rPr lang="pl-PL" sz="3200" b="1" dirty="0">
                <a:solidFill>
                  <a:schemeClr val="tx1"/>
                </a:solidFill>
              </a:rPr>
              <a:t>Wojewódzki Urząd Pracy w Opolu</a:t>
            </a:r>
          </a:p>
        </p:txBody>
      </p:sp>
      <p:sp>
        <p:nvSpPr>
          <p:cNvPr id="7177" name="Prostokąt 1"/>
          <p:cNvSpPr>
            <a:spLocks noChangeArrowheads="1"/>
          </p:cNvSpPr>
          <p:nvPr/>
        </p:nvSpPr>
        <p:spPr bwMode="auto">
          <a:xfrm>
            <a:off x="45877" y="1169367"/>
            <a:ext cx="8856984" cy="5068054"/>
          </a:xfrm>
          <a:prstGeom prst="rect">
            <a:avLst/>
          </a:prstGeom>
          <a:noFill/>
          <a:ln w="9525">
            <a:noFill/>
            <a:miter lim="800000"/>
            <a:headEnd/>
            <a:tailEnd/>
          </a:ln>
        </p:spPr>
        <p:txBody>
          <a:bodyPr wrap="square">
            <a:spAutoFit/>
          </a:bodyPr>
          <a:lstStyle/>
          <a:p>
            <a:pPr algn="ctr"/>
            <a:endParaRPr lang="pl-PL" altLang="pl-PL" sz="1400" b="1" u="sng" dirty="0" smtClean="0">
              <a:solidFill>
                <a:schemeClr val="accent6">
                  <a:lumMod val="75000"/>
                </a:schemeClr>
              </a:solidFill>
              <a:latin typeface="Calibri" pitchFamily="34" charset="0"/>
              <a:cs typeface="Times New Roman" pitchFamily="18" charset="0"/>
            </a:endParaRPr>
          </a:p>
          <a:p>
            <a:pPr algn="ctr"/>
            <a:r>
              <a:rPr lang="pl-PL" altLang="pl-PL" sz="2000" b="1" u="sng" dirty="0" smtClean="0">
                <a:latin typeface="+mn-lt"/>
                <a:cs typeface="Arial" panose="020B0604020202020204" pitchFamily="34" charset="0"/>
              </a:rPr>
              <a:t>Kryteria wyboru projektów</a:t>
            </a:r>
          </a:p>
          <a:p>
            <a:pPr algn="just"/>
            <a:endParaRPr lang="pl-PL" sz="1600" b="1" dirty="0">
              <a:latin typeface="+mj-lt"/>
            </a:endParaRPr>
          </a:p>
          <a:p>
            <a:pPr algn="just"/>
            <a:r>
              <a:rPr lang="pl-PL" sz="1600" b="1" dirty="0" smtClean="0">
                <a:latin typeface="+mj-lt"/>
              </a:rPr>
              <a:t>KRYTERIA SZCZEGÓŁOWE UNIWERSALNE</a:t>
            </a:r>
          </a:p>
          <a:p>
            <a:pPr algn="just"/>
            <a:endParaRPr lang="pl-PL" sz="1600" b="1" dirty="0" smtClean="0">
              <a:latin typeface="+mj-lt"/>
            </a:endParaRPr>
          </a:p>
          <a:p>
            <a:pPr marL="342900" indent="-342900" algn="just">
              <a:buFont typeface="+mj-lt"/>
              <a:buAutoNum type="arabicPeriod"/>
            </a:pPr>
            <a:r>
              <a:rPr lang="pl-PL" sz="1400" dirty="0">
                <a:latin typeface="+mn-lt"/>
              </a:rPr>
              <a:t>Projekt skierowany do osób fizycznych </a:t>
            </a:r>
            <a:r>
              <a:rPr lang="pl-PL" sz="1400" dirty="0" smtClean="0">
                <a:latin typeface="+mn-lt"/>
              </a:rPr>
              <a:t>mieszkających </a:t>
            </a:r>
            <a:r>
              <a:rPr lang="pl-PL" sz="1400" dirty="0">
                <a:latin typeface="+mn-lt"/>
              </a:rPr>
              <a:t>w rozumieniu Kodeksu Cywilnego </a:t>
            </a:r>
            <a:r>
              <a:rPr lang="pl-PL" sz="1400" dirty="0" smtClean="0">
                <a:latin typeface="+mn-lt"/>
              </a:rPr>
              <a:t>i/lub pracujących </a:t>
            </a:r>
            <a:r>
              <a:rPr lang="pl-PL" sz="1400" dirty="0">
                <a:latin typeface="+mn-lt"/>
              </a:rPr>
              <a:t>i/lub uczących się na terenie województwa opolskiego (Jeżeli dotyczy. Kryterium może zostać uszczegółowione w ramach poszczególnych konkursów). </a:t>
            </a:r>
            <a:endParaRPr lang="pl-PL" sz="1400" dirty="0" smtClean="0">
              <a:latin typeface="+mn-lt"/>
            </a:endParaRPr>
          </a:p>
          <a:p>
            <a:pPr marL="342900" indent="-342900" algn="just">
              <a:buFont typeface="+mj-lt"/>
              <a:buAutoNum type="arabicPeriod"/>
            </a:pPr>
            <a:r>
              <a:rPr lang="pl-PL" sz="1400" dirty="0" smtClean="0">
                <a:latin typeface="Calibri" panose="020F0502020204030204" pitchFamily="34" charset="0"/>
                <a:ea typeface="Calibri" panose="020F0502020204030204" pitchFamily="34" charset="0"/>
                <a:cs typeface="Times New Roman" panose="02020603050405020304" pitchFamily="18" charset="0"/>
              </a:rPr>
              <a:t>Projekt </a:t>
            </a:r>
            <a:r>
              <a:rPr lang="pl-PL" sz="1400" dirty="0">
                <a:latin typeface="Calibri" panose="020F0502020204030204" pitchFamily="34" charset="0"/>
                <a:ea typeface="Calibri" panose="020F0502020204030204" pitchFamily="34" charset="0"/>
                <a:cs typeface="Times New Roman" panose="02020603050405020304" pitchFamily="18" charset="0"/>
              </a:rPr>
              <a:t>skierowany do podmiotów, których siedziba/oddział znajduje </a:t>
            </a:r>
            <a:r>
              <a:rPr lang="pl-PL" sz="1400" dirty="0" smtClean="0">
                <a:latin typeface="Calibri" panose="020F0502020204030204" pitchFamily="34" charset="0"/>
                <a:ea typeface="Calibri" panose="020F0502020204030204" pitchFamily="34" charset="0"/>
                <a:cs typeface="Times New Roman" panose="02020603050405020304" pitchFamily="18" charset="0"/>
              </a:rPr>
              <a:t>się </a:t>
            </a:r>
            <a:r>
              <a:rPr lang="pl-PL" sz="1400" dirty="0">
                <a:latin typeface="Calibri" panose="020F0502020204030204" pitchFamily="34" charset="0"/>
                <a:ea typeface="Calibri" panose="020F0502020204030204" pitchFamily="34" charset="0"/>
                <a:cs typeface="Times New Roman" panose="02020603050405020304" pitchFamily="18" charset="0"/>
              </a:rPr>
              <a:t>na terenie województwa opolskiego. </a:t>
            </a:r>
            <a:r>
              <a:rPr lang="pl-PL" sz="1400" dirty="0" smtClean="0">
                <a:latin typeface="Calibri" panose="020F0502020204030204" pitchFamily="34" charset="0"/>
                <a:ea typeface="Calibri" panose="020F0502020204030204" pitchFamily="34" charset="0"/>
                <a:cs typeface="Times New Roman" panose="02020603050405020304" pitchFamily="18" charset="0"/>
              </a:rPr>
              <a:t/>
            </a:r>
            <a:br>
              <a:rPr lang="pl-PL" sz="1400" dirty="0" smtClean="0">
                <a:latin typeface="Calibri" panose="020F0502020204030204" pitchFamily="34" charset="0"/>
                <a:ea typeface="Calibri" panose="020F0502020204030204" pitchFamily="34" charset="0"/>
                <a:cs typeface="Times New Roman" panose="02020603050405020304" pitchFamily="18" charset="0"/>
              </a:rPr>
            </a:br>
            <a:r>
              <a:rPr lang="pl-PL" sz="1400" dirty="0" smtClean="0">
                <a:latin typeface="Calibri" panose="020F0502020204030204" pitchFamily="34" charset="0"/>
                <a:ea typeface="Calibri" panose="020F0502020204030204" pitchFamily="34" charset="0"/>
                <a:cs typeface="Times New Roman" panose="02020603050405020304" pitchFamily="18" charset="0"/>
              </a:rPr>
              <a:t>(Jeżeli </a:t>
            </a:r>
            <a:r>
              <a:rPr lang="pl-PL" sz="1400" dirty="0">
                <a:latin typeface="Calibri" panose="020F0502020204030204" pitchFamily="34" charset="0"/>
                <a:ea typeface="Calibri" panose="020F0502020204030204" pitchFamily="34" charset="0"/>
                <a:cs typeface="Times New Roman" panose="02020603050405020304" pitchFamily="18" charset="0"/>
              </a:rPr>
              <a:t>dotyczy. Kryterium może zostać uszczegółowione w ramach poszczególnych konkursów). </a:t>
            </a:r>
            <a:endParaRPr lang="pl-PL" sz="1400" dirty="0" smtClean="0">
              <a:latin typeface="Calibri" panose="020F0502020204030204" pitchFamily="34" charset="0"/>
              <a:ea typeface="Calibri" panose="020F0502020204030204" pitchFamily="34" charset="0"/>
              <a:cs typeface="Times New Roman" panose="02020603050405020304" pitchFamily="18" charset="0"/>
            </a:endParaRPr>
          </a:p>
          <a:p>
            <a:pPr marL="342900" indent="-342900" algn="just">
              <a:buFont typeface="+mj-lt"/>
              <a:buAutoNum type="arabicPeriod"/>
            </a:pPr>
            <a:r>
              <a:rPr lang="pl-PL" sz="1400" dirty="0" smtClean="0">
                <a:latin typeface="+mn-lt"/>
              </a:rPr>
              <a:t>Wnioskodawca </a:t>
            </a:r>
            <a:r>
              <a:rPr lang="pl-PL" sz="1400" dirty="0">
                <a:latin typeface="+mn-lt"/>
              </a:rPr>
              <a:t>w okresie realizacji prowadzi biuro projektu (lub posiada siedzibę, filię, delegaturę, oddział czy inną prawnie dozwoloną formę organizacyjną działalności podmiotu) na terenie województwa opolskiego z możliwością udostępnienia pełnej dokumentacji wdrażanego projektu oraz zapewniające uczestnikom projektu możliwość osobistego kontaktu z kadrą projektu. </a:t>
            </a:r>
            <a:endParaRPr lang="pl-PL" sz="1400" dirty="0" smtClean="0">
              <a:latin typeface="+mn-lt"/>
            </a:endParaRPr>
          </a:p>
          <a:p>
            <a:pPr marL="342900" indent="-342900" algn="just">
              <a:buFont typeface="+mj-lt"/>
              <a:buAutoNum type="arabicPeriod"/>
            </a:pPr>
            <a:r>
              <a:rPr lang="pl-PL" sz="1400" dirty="0" smtClean="0">
                <a:latin typeface="+mn-lt"/>
                <a:ea typeface="Calibri" panose="020F0502020204030204" pitchFamily="34" charset="0"/>
                <a:cs typeface="Arial" panose="020B0604020202020204" pitchFamily="34" charset="0"/>
              </a:rPr>
              <a:t>Projekt </a:t>
            </a:r>
            <a:r>
              <a:rPr lang="pl-PL" sz="1400" dirty="0">
                <a:latin typeface="+mn-lt"/>
                <a:ea typeface="Calibri" panose="020F0502020204030204" pitchFamily="34" charset="0"/>
                <a:cs typeface="Arial" panose="020B0604020202020204" pitchFamily="34" charset="0"/>
              </a:rPr>
              <a:t>jest realizowany na terenie województwa opolskiego</a:t>
            </a:r>
            <a:r>
              <a:rPr lang="pl-PL" sz="1400" dirty="0" smtClean="0">
                <a:latin typeface="+mn-lt"/>
                <a:ea typeface="Calibri" panose="020F0502020204030204" pitchFamily="34" charset="0"/>
                <a:cs typeface="Arial" panose="020B0604020202020204" pitchFamily="34" charset="0"/>
              </a:rPr>
              <a:t>.</a:t>
            </a:r>
          </a:p>
          <a:p>
            <a:pPr marL="342900" indent="-342900" algn="just">
              <a:buFont typeface="+mj-lt"/>
              <a:buAutoNum type="arabicPeriod"/>
            </a:pPr>
            <a:r>
              <a:rPr lang="pl-PL" sz="1400" dirty="0">
                <a:latin typeface="+mn-lt"/>
              </a:rPr>
              <a:t>Kwalifikowalność wydatków </a:t>
            </a:r>
            <a:r>
              <a:rPr lang="pl-PL" sz="1400" dirty="0" smtClean="0">
                <a:latin typeface="+mn-lt"/>
              </a:rPr>
              <a:t>projektu.</a:t>
            </a:r>
          </a:p>
          <a:p>
            <a:pPr marL="342900" indent="-342900" algn="just">
              <a:buFont typeface="+mj-lt"/>
              <a:buAutoNum type="arabicPeriod"/>
            </a:pPr>
            <a:r>
              <a:rPr lang="pl-PL" sz="1400" dirty="0">
                <a:latin typeface="+mn-lt"/>
                <a:ea typeface="Times New Roman" panose="02020603050405020304" pitchFamily="18" charset="0"/>
                <a:cs typeface="Times New Roman" panose="02020603050405020304" pitchFamily="18" charset="0"/>
              </a:rPr>
              <a:t>Termin rozpoczęcia realizacji </a:t>
            </a:r>
            <a:r>
              <a:rPr lang="pl-PL" sz="1400" dirty="0" smtClean="0">
                <a:latin typeface="+mn-lt"/>
                <a:ea typeface="Times New Roman" panose="02020603050405020304" pitchFamily="18" charset="0"/>
                <a:cs typeface="Times New Roman" panose="02020603050405020304" pitchFamily="18" charset="0"/>
              </a:rPr>
              <a:t>projektu.</a:t>
            </a:r>
            <a:endParaRPr lang="pl-PL" sz="1400" dirty="0" smtClean="0">
              <a:latin typeface="+mn-lt"/>
            </a:endParaRPr>
          </a:p>
          <a:p>
            <a:pPr algn="just"/>
            <a:endParaRPr lang="pl-PL" altLang="pl-PL" sz="2000" b="1" u="sng" dirty="0">
              <a:latin typeface="+mn-lt"/>
              <a:cs typeface="Arial" panose="020B0604020202020204" pitchFamily="34" charset="0"/>
            </a:endParaRPr>
          </a:p>
          <a:p>
            <a:pPr algn="just"/>
            <a:endParaRPr lang="pl-PL" sz="1400" dirty="0" smtClean="0"/>
          </a:p>
          <a:p>
            <a:pPr algn="just"/>
            <a:endParaRPr lang="pl-PL" sz="1400" baseline="30000" dirty="0" smtClean="0"/>
          </a:p>
          <a:p>
            <a:endParaRPr lang="pl-PL" altLang="pl-PL" sz="1400" dirty="0" smtClean="0">
              <a:latin typeface="+mj-lt"/>
              <a:cs typeface="Times New Roman" pitchFamily="18" charset="0"/>
            </a:endParaRPr>
          </a:p>
          <a:p>
            <a:pPr algn="just"/>
            <a:endParaRPr lang="pl-PL" altLang="pl-PL" sz="1600" dirty="0">
              <a:latin typeface="Calibri" pitchFamily="34" charset="0"/>
              <a:cs typeface="Times New Roman" pitchFamily="18" charset="0"/>
            </a:endParaRPr>
          </a:p>
        </p:txBody>
      </p:sp>
      <p:sp>
        <p:nvSpPr>
          <p:cNvPr id="2" name="Symbol zastępczy numeru slajdu 1"/>
          <p:cNvSpPr>
            <a:spLocks noGrp="1"/>
          </p:cNvSpPr>
          <p:nvPr>
            <p:ph type="sldNum" sz="quarter" idx="12"/>
          </p:nvPr>
        </p:nvSpPr>
        <p:spPr/>
        <p:txBody>
          <a:bodyPr/>
          <a:lstStyle/>
          <a:p>
            <a:fld id="{E7DF194F-FC7D-43B2-A93E-2F6BC4B6766C}" type="slidenum">
              <a:rPr lang="pl-PL" altLang="pl-PL" smtClean="0"/>
              <a:pPr/>
              <a:t>22</a:t>
            </a:fld>
            <a:endParaRPr lang="pl-PL" altLang="pl-PL"/>
          </a:p>
        </p:txBody>
      </p:sp>
      <p:pic>
        <p:nvPicPr>
          <p:cNvPr id="8" name="Obraz 7"/>
          <p:cNvPicPr/>
          <p:nvPr/>
        </p:nvPicPr>
        <p:blipFill>
          <a:blip r:embed="rId2" cstate="print">
            <a:extLst>
              <a:ext uri="{28A0092B-C50C-407E-A947-70E740481C1C}">
                <a14:useLocalDpi xmlns:a14="http://schemas.microsoft.com/office/drawing/2010/main" val="0"/>
              </a:ext>
            </a:extLst>
          </a:blip>
          <a:stretch>
            <a:fillRect/>
          </a:stretch>
        </p:blipFill>
        <p:spPr>
          <a:xfrm>
            <a:off x="1594009" y="5801602"/>
            <a:ext cx="5760720" cy="552450"/>
          </a:xfrm>
          <a:prstGeom prst="rect">
            <a:avLst/>
          </a:prstGeom>
        </p:spPr>
      </p:pic>
    </p:spTree>
    <p:extLst>
      <p:ext uri="{BB962C8B-B14F-4D97-AF65-F5344CB8AC3E}">
        <p14:creationId xmlns:p14="http://schemas.microsoft.com/office/powerpoint/2010/main" val="3377225148"/>
      </p:ext>
    </p:extLst>
  </p:cSld>
  <p:clrMapOvr>
    <a:masterClrMapping/>
  </p:clrMapOvr>
  <p:transition spd="slow"/>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Obraz 22"/>
          <p:cNvPicPr>
            <a:picLocks noChangeAspect="1" noChangeArrowheads="1"/>
          </p:cNvPicPr>
          <p:nvPr/>
        </p:nvPicPr>
        <p:blipFill>
          <a:blip r:embed="rId2" cstate="print">
            <a:extLst>
              <a:ext uri="{28A0092B-C50C-407E-A947-70E740481C1C}">
                <a14:useLocalDpi xmlns:a14="http://schemas.microsoft.com/office/drawing/2010/main" val="0"/>
              </a:ext>
            </a:extLst>
          </a:blip>
          <a:stretch>
            <a:fillRect/>
          </a:stretch>
        </p:blipFill>
        <p:spPr bwMode="auto">
          <a:xfrm>
            <a:off x="1828800" y="6061761"/>
            <a:ext cx="5291138" cy="635215"/>
          </a:xfrm>
          <a:prstGeom prst="rect">
            <a:avLst/>
          </a:prstGeom>
          <a:noFill/>
          <a:ln w="9525">
            <a:noFill/>
            <a:miter lim="800000"/>
            <a:headEnd/>
            <a:tailEnd/>
          </a:ln>
        </p:spPr>
      </p:pic>
      <p:sp>
        <p:nvSpPr>
          <p:cNvPr id="9" name="Prostokąt 8"/>
          <p:cNvSpPr/>
          <p:nvPr/>
        </p:nvSpPr>
        <p:spPr>
          <a:xfrm>
            <a:off x="0" y="0"/>
            <a:ext cx="9144000" cy="1052736"/>
          </a:xfrm>
          <a:prstGeom prst="rect">
            <a:avLst/>
          </a:prstGeom>
          <a:solidFill>
            <a:schemeClr val="accent1">
              <a:lumMod val="60000"/>
              <a:lumOff val="40000"/>
            </a:schemeClr>
          </a:solidFill>
          <a:ln w="38100">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pl-PL" dirty="0"/>
          </a:p>
        </p:txBody>
      </p:sp>
      <p:sp>
        <p:nvSpPr>
          <p:cNvPr id="11" name="Prostokąt zaokrąglony 10"/>
          <p:cNvSpPr/>
          <p:nvPr/>
        </p:nvSpPr>
        <p:spPr>
          <a:xfrm>
            <a:off x="214282" y="116631"/>
            <a:ext cx="8715436" cy="706027"/>
          </a:xfrm>
          <a:prstGeom prst="roundRect">
            <a:avLst/>
          </a:prstGeom>
          <a:ln w="44450">
            <a:solidFill>
              <a:schemeClr val="tx1"/>
            </a:solidFill>
          </a:ln>
          <a:effectLst>
            <a:glow rad="101600">
              <a:schemeClr val="accent6">
                <a:satMod val="175000"/>
                <a:alpha val="40000"/>
              </a:schemeClr>
            </a:glow>
            <a:outerShdw blurRad="50800" dist="38100" dir="5400000" algn="t" rotWithShape="0">
              <a:prstClr val="black">
                <a:alpha val="40000"/>
              </a:prstClr>
            </a:outerShdw>
            <a:softEdge rad="317500"/>
          </a:effectLst>
          <a:scene3d>
            <a:camera prst="orthographicFront">
              <a:rot lat="0" lon="0" rev="0"/>
            </a:camera>
            <a:lightRig rig="glow" dir="t">
              <a:rot lat="0" lon="0" rev="4800000"/>
            </a:lightRig>
          </a:scene3d>
          <a:sp3d prstMaterial="matte">
            <a:bevelT w="127000" h="63500" prst="riblet"/>
          </a:sp3d>
        </p:spPr>
        <p:style>
          <a:lnRef idx="2">
            <a:schemeClr val="accent6"/>
          </a:lnRef>
          <a:fillRef idx="1">
            <a:schemeClr val="lt1"/>
          </a:fillRef>
          <a:effectRef idx="0">
            <a:schemeClr val="accent6"/>
          </a:effectRef>
          <a:fontRef idx="minor">
            <a:schemeClr val="dk1"/>
          </a:fontRef>
        </p:style>
        <p:txBody>
          <a:bodyPr anchor="ctr"/>
          <a:lstStyle/>
          <a:p>
            <a:pPr algn="ctr" eaLnBrk="1" fontAlgn="auto" hangingPunct="1">
              <a:spcBef>
                <a:spcPts val="0"/>
              </a:spcBef>
              <a:spcAft>
                <a:spcPts val="0"/>
              </a:spcAft>
              <a:defRPr/>
            </a:pPr>
            <a:r>
              <a:rPr lang="pl-PL" sz="3200" b="1" dirty="0">
                <a:solidFill>
                  <a:schemeClr val="tx1"/>
                </a:solidFill>
              </a:rPr>
              <a:t>Wojewódzki Urząd Pracy w Opolu</a:t>
            </a:r>
          </a:p>
        </p:txBody>
      </p:sp>
      <p:sp>
        <p:nvSpPr>
          <p:cNvPr id="7177" name="Prostokąt 1"/>
          <p:cNvSpPr>
            <a:spLocks noChangeArrowheads="1"/>
          </p:cNvSpPr>
          <p:nvPr/>
        </p:nvSpPr>
        <p:spPr bwMode="auto">
          <a:xfrm>
            <a:off x="45877" y="1169367"/>
            <a:ext cx="8856984" cy="6883936"/>
          </a:xfrm>
          <a:prstGeom prst="rect">
            <a:avLst/>
          </a:prstGeom>
          <a:noFill/>
          <a:ln w="9525">
            <a:noFill/>
            <a:miter lim="800000"/>
            <a:headEnd/>
            <a:tailEnd/>
          </a:ln>
        </p:spPr>
        <p:txBody>
          <a:bodyPr wrap="square">
            <a:spAutoFit/>
          </a:bodyPr>
          <a:lstStyle/>
          <a:p>
            <a:pPr algn="ctr"/>
            <a:endParaRPr lang="pl-PL" altLang="pl-PL" sz="1400" b="1" u="sng" dirty="0" smtClean="0">
              <a:solidFill>
                <a:schemeClr val="accent6">
                  <a:lumMod val="75000"/>
                </a:schemeClr>
              </a:solidFill>
              <a:latin typeface="Calibri" pitchFamily="34" charset="0"/>
              <a:cs typeface="Times New Roman" pitchFamily="18" charset="0"/>
            </a:endParaRPr>
          </a:p>
          <a:p>
            <a:pPr algn="ctr"/>
            <a:r>
              <a:rPr lang="pl-PL" altLang="pl-PL" sz="2000" b="1" u="sng" dirty="0" smtClean="0">
                <a:latin typeface="+mn-lt"/>
                <a:cs typeface="Arial" panose="020B0604020202020204" pitchFamily="34" charset="0"/>
              </a:rPr>
              <a:t>Kryteria wyboru projektów</a:t>
            </a:r>
          </a:p>
          <a:p>
            <a:pPr algn="just"/>
            <a:endParaRPr lang="pl-PL" sz="1600" b="1" dirty="0">
              <a:latin typeface="+mj-lt"/>
            </a:endParaRPr>
          </a:p>
          <a:p>
            <a:pPr algn="just"/>
            <a:r>
              <a:rPr lang="pl-PL" sz="1600" b="1" dirty="0" smtClean="0">
                <a:latin typeface="+mj-lt"/>
              </a:rPr>
              <a:t>KRYTERIA MERYTORYCZNE (PUNKTOWANE)</a:t>
            </a:r>
          </a:p>
          <a:p>
            <a:pPr algn="just"/>
            <a:endParaRPr lang="pl-PL" sz="1600" b="1" dirty="0" smtClean="0">
              <a:latin typeface="+mj-lt"/>
            </a:endParaRPr>
          </a:p>
          <a:p>
            <a:pPr marL="342900" indent="-342900" algn="just">
              <a:lnSpc>
                <a:spcPct val="150000"/>
              </a:lnSpc>
              <a:buFont typeface="+mj-lt"/>
              <a:buAutoNum type="arabicPeriod"/>
            </a:pPr>
            <a:r>
              <a:rPr lang="pl-PL" sz="1400" dirty="0" smtClean="0">
                <a:latin typeface="+mj-lt"/>
              </a:rPr>
              <a:t>Potencjał </a:t>
            </a:r>
            <a:r>
              <a:rPr lang="pl-PL" sz="1400" dirty="0">
                <a:latin typeface="+mj-lt"/>
              </a:rPr>
              <a:t>Wnioskodawcy i/lub Partnerów w tym </a:t>
            </a:r>
            <a:r>
              <a:rPr lang="pl-PL" sz="1400" dirty="0" smtClean="0">
                <a:latin typeface="+mj-lt"/>
              </a:rPr>
              <a:t>opis:</a:t>
            </a:r>
          </a:p>
          <a:p>
            <a:pPr marL="742950" lvl="1" indent="-285750" algn="just">
              <a:lnSpc>
                <a:spcPct val="150000"/>
              </a:lnSpc>
              <a:buFontTx/>
              <a:buChar char="-"/>
            </a:pPr>
            <a:r>
              <a:rPr lang="pl-PL" sz="1400" dirty="0" smtClean="0">
                <a:latin typeface="+mj-lt"/>
              </a:rPr>
              <a:t>zasobów </a:t>
            </a:r>
            <a:r>
              <a:rPr lang="pl-PL" sz="1400" dirty="0">
                <a:latin typeface="+mj-lt"/>
              </a:rPr>
              <a:t>finansowych, jakie wniesie do projektu Wnioskodawca i/lub </a:t>
            </a:r>
            <a:r>
              <a:rPr lang="pl-PL" sz="1400" dirty="0" smtClean="0">
                <a:latin typeface="+mj-lt"/>
              </a:rPr>
              <a:t>Partnerzy,</a:t>
            </a:r>
          </a:p>
          <a:p>
            <a:pPr marL="742950" lvl="1" indent="-285750" algn="just">
              <a:lnSpc>
                <a:spcPct val="150000"/>
              </a:lnSpc>
              <a:buFontTx/>
              <a:buChar char="-"/>
            </a:pPr>
            <a:r>
              <a:rPr lang="pl-PL" sz="1400" dirty="0" smtClean="0">
                <a:latin typeface="+mj-lt"/>
              </a:rPr>
              <a:t>potencjału </a:t>
            </a:r>
            <a:r>
              <a:rPr lang="pl-PL" sz="1400" dirty="0">
                <a:latin typeface="+mj-lt"/>
              </a:rPr>
              <a:t>kadrowego Wnioskodawcy i/lub Partnerów </a:t>
            </a:r>
            <a:r>
              <a:rPr lang="pl-PL" sz="1400" dirty="0" smtClean="0">
                <a:latin typeface="+mj-lt"/>
              </a:rPr>
              <a:t>i </a:t>
            </a:r>
            <a:r>
              <a:rPr lang="pl-PL" sz="1400" dirty="0">
                <a:latin typeface="+mj-lt"/>
              </a:rPr>
              <a:t>sposobu jego wykorzystania w ramach </a:t>
            </a:r>
            <a:r>
              <a:rPr lang="pl-PL" sz="1400" dirty="0" smtClean="0">
                <a:latin typeface="+mj-lt"/>
              </a:rPr>
              <a:t>projektu,</a:t>
            </a:r>
          </a:p>
          <a:p>
            <a:pPr marL="742950" lvl="1" indent="-285750" algn="just">
              <a:lnSpc>
                <a:spcPct val="150000"/>
              </a:lnSpc>
              <a:buFontTx/>
              <a:buChar char="-"/>
            </a:pPr>
            <a:r>
              <a:rPr lang="pl-PL" sz="1400" dirty="0" smtClean="0">
                <a:latin typeface="+mj-lt"/>
              </a:rPr>
              <a:t>potencjału </a:t>
            </a:r>
            <a:r>
              <a:rPr lang="pl-PL" sz="1400" dirty="0">
                <a:latin typeface="+mj-lt"/>
              </a:rPr>
              <a:t>technicznego w tym sprzętowego i warunków lokalowych Wnioskodawcy i/lub Partnerów  </a:t>
            </a:r>
            <a:r>
              <a:rPr lang="pl-PL" sz="1400" dirty="0" smtClean="0">
                <a:latin typeface="+mj-lt"/>
              </a:rPr>
              <a:t/>
            </a:r>
            <a:br>
              <a:rPr lang="pl-PL" sz="1400" dirty="0" smtClean="0">
                <a:latin typeface="+mj-lt"/>
              </a:rPr>
            </a:br>
            <a:r>
              <a:rPr lang="pl-PL" sz="1400" dirty="0" smtClean="0">
                <a:latin typeface="+mj-lt"/>
              </a:rPr>
              <a:t>i </a:t>
            </a:r>
            <a:r>
              <a:rPr lang="pl-PL" sz="1400" dirty="0">
                <a:latin typeface="+mj-lt"/>
              </a:rPr>
              <a:t>sposobu jego wykorzystania w ramach </a:t>
            </a:r>
            <a:r>
              <a:rPr lang="pl-PL" sz="1400" dirty="0" smtClean="0">
                <a:latin typeface="+mj-lt"/>
              </a:rPr>
              <a:t>projektu.</a:t>
            </a:r>
          </a:p>
          <a:p>
            <a:pPr marL="342900" indent="-342900" algn="just">
              <a:lnSpc>
                <a:spcPct val="150000"/>
              </a:lnSpc>
              <a:buFont typeface="+mj-lt"/>
              <a:buAutoNum type="arabicPeriod" startAt="2"/>
            </a:pPr>
            <a:r>
              <a:rPr lang="pl-PL" sz="1400" dirty="0" smtClean="0">
                <a:latin typeface="+mj-lt"/>
              </a:rPr>
              <a:t>Doświadczenie </a:t>
            </a:r>
            <a:r>
              <a:rPr lang="pl-PL" sz="1400" dirty="0">
                <a:latin typeface="+mj-lt"/>
              </a:rPr>
              <a:t>Wnioskodawcy i/lub Partnerów </a:t>
            </a:r>
            <a:r>
              <a:rPr lang="pl-PL" sz="1400" dirty="0" smtClean="0">
                <a:latin typeface="+mj-lt"/>
              </a:rPr>
              <a:t>z </a:t>
            </a:r>
            <a:r>
              <a:rPr lang="pl-PL" sz="1400" dirty="0">
                <a:latin typeface="+mj-lt"/>
              </a:rPr>
              <a:t>uwzględnieniem dotychczasowej </a:t>
            </a:r>
            <a:r>
              <a:rPr lang="pl-PL" sz="1400" dirty="0" smtClean="0">
                <a:latin typeface="+mj-lt"/>
              </a:rPr>
              <a:t>działalności:</a:t>
            </a:r>
          </a:p>
          <a:p>
            <a:pPr marL="742950" lvl="1" indent="-285750" algn="just">
              <a:lnSpc>
                <a:spcPct val="150000"/>
              </a:lnSpc>
              <a:buFontTx/>
              <a:buChar char="-"/>
            </a:pPr>
            <a:r>
              <a:rPr lang="pl-PL" sz="1400" dirty="0" smtClean="0">
                <a:latin typeface="+mj-lt"/>
              </a:rPr>
              <a:t>w </a:t>
            </a:r>
            <a:r>
              <a:rPr lang="pl-PL" sz="1400" dirty="0">
                <a:latin typeface="+mj-lt"/>
              </a:rPr>
              <a:t>obszarze merytorycznym wsparcia projektu (zakres tematyczny</a:t>
            </a:r>
            <a:r>
              <a:rPr lang="pl-PL" sz="1400" dirty="0" smtClean="0">
                <a:latin typeface="+mj-lt"/>
              </a:rPr>
              <a:t>),</a:t>
            </a:r>
          </a:p>
          <a:p>
            <a:pPr marL="742950" lvl="1" indent="-285750" algn="just">
              <a:lnSpc>
                <a:spcPct val="150000"/>
              </a:lnSpc>
              <a:buFontTx/>
              <a:buChar char="-"/>
            </a:pPr>
            <a:r>
              <a:rPr lang="pl-PL" sz="1400" dirty="0" smtClean="0">
                <a:latin typeface="+mj-lt"/>
              </a:rPr>
              <a:t>na </a:t>
            </a:r>
            <a:r>
              <a:rPr lang="pl-PL" sz="1400" dirty="0">
                <a:latin typeface="+mj-lt"/>
              </a:rPr>
              <a:t>rzecz grupy </a:t>
            </a:r>
            <a:r>
              <a:rPr lang="pl-PL" sz="1400" dirty="0" smtClean="0">
                <a:latin typeface="+mj-lt"/>
              </a:rPr>
              <a:t>docelowej,</a:t>
            </a:r>
          </a:p>
          <a:p>
            <a:pPr marL="742950" lvl="1" indent="-285750" algn="just">
              <a:lnSpc>
                <a:spcPct val="150000"/>
              </a:lnSpc>
              <a:buFontTx/>
              <a:buChar char="-"/>
            </a:pPr>
            <a:r>
              <a:rPr lang="pl-PL" sz="1400" dirty="0" smtClean="0">
                <a:latin typeface="+mj-lt"/>
              </a:rPr>
              <a:t>na </a:t>
            </a:r>
            <a:r>
              <a:rPr lang="pl-PL" sz="1400" dirty="0">
                <a:latin typeface="+mj-lt"/>
              </a:rPr>
              <a:t>określonym obszarze terytorialnym, na  którym będzie realizowany projekt</a:t>
            </a:r>
            <a:r>
              <a:rPr lang="pl-PL" sz="1400" dirty="0" smtClean="0">
                <a:latin typeface="+mj-lt"/>
              </a:rPr>
              <a:t>.</a:t>
            </a:r>
          </a:p>
          <a:p>
            <a:pPr marL="342900" indent="-342900" algn="just">
              <a:lnSpc>
                <a:spcPct val="150000"/>
              </a:lnSpc>
              <a:buFont typeface="+mj-lt"/>
              <a:buAutoNum type="arabicPeriod" startAt="3"/>
            </a:pPr>
            <a:r>
              <a:rPr lang="pl-PL" sz="1400" dirty="0">
                <a:latin typeface="+mj-lt"/>
              </a:rPr>
              <a:t>Trafność doboru i opisu zadań przewidzianych do realizacji w ramach projektu</a:t>
            </a:r>
            <a:r>
              <a:rPr lang="pl-PL" sz="1400" dirty="0" smtClean="0">
                <a:latin typeface="+mj-lt"/>
              </a:rPr>
              <a:t>.</a:t>
            </a:r>
          </a:p>
          <a:p>
            <a:pPr marL="342900" indent="-342900" algn="just">
              <a:lnSpc>
                <a:spcPct val="150000"/>
              </a:lnSpc>
              <a:buFont typeface="+mj-lt"/>
              <a:buAutoNum type="arabicPeriod" startAt="3"/>
            </a:pPr>
            <a:r>
              <a:rPr lang="pl-PL" sz="1400" dirty="0">
                <a:latin typeface="+mj-lt"/>
              </a:rPr>
              <a:t>Poprawność sporządzenia budżetu projektu.</a:t>
            </a:r>
          </a:p>
          <a:p>
            <a:pPr algn="just">
              <a:lnSpc>
                <a:spcPct val="150000"/>
              </a:lnSpc>
            </a:pPr>
            <a:endParaRPr lang="pl-PL" sz="1400" dirty="0">
              <a:latin typeface="+mj-lt"/>
            </a:endParaRPr>
          </a:p>
          <a:p>
            <a:pPr lvl="1" algn="just"/>
            <a:endParaRPr lang="pl-PL" sz="1400" dirty="0">
              <a:latin typeface="+mj-lt"/>
            </a:endParaRPr>
          </a:p>
          <a:p>
            <a:pPr algn="just"/>
            <a:endParaRPr lang="pl-PL" sz="2000" dirty="0"/>
          </a:p>
          <a:p>
            <a:pPr algn="just"/>
            <a:endParaRPr lang="pl-PL" altLang="pl-PL" sz="2000" b="1" u="sng" dirty="0">
              <a:latin typeface="+mn-lt"/>
              <a:cs typeface="Arial" panose="020B0604020202020204" pitchFamily="34" charset="0"/>
            </a:endParaRPr>
          </a:p>
          <a:p>
            <a:pPr algn="just"/>
            <a:endParaRPr lang="pl-PL" sz="1400" dirty="0" smtClean="0"/>
          </a:p>
          <a:p>
            <a:pPr algn="just"/>
            <a:endParaRPr lang="pl-PL" sz="1400" baseline="30000" dirty="0" smtClean="0"/>
          </a:p>
          <a:p>
            <a:endParaRPr lang="pl-PL" altLang="pl-PL" sz="1400" dirty="0" smtClean="0">
              <a:latin typeface="+mj-lt"/>
              <a:cs typeface="Times New Roman" pitchFamily="18" charset="0"/>
            </a:endParaRPr>
          </a:p>
          <a:p>
            <a:pPr algn="just"/>
            <a:endParaRPr lang="pl-PL" altLang="pl-PL" sz="1600" dirty="0">
              <a:latin typeface="Calibri" pitchFamily="34" charset="0"/>
              <a:cs typeface="Times New Roman" pitchFamily="18" charset="0"/>
            </a:endParaRPr>
          </a:p>
        </p:txBody>
      </p:sp>
      <p:sp>
        <p:nvSpPr>
          <p:cNvPr id="2" name="Symbol zastępczy numeru slajdu 1"/>
          <p:cNvSpPr>
            <a:spLocks noGrp="1"/>
          </p:cNvSpPr>
          <p:nvPr>
            <p:ph type="sldNum" sz="quarter" idx="12"/>
          </p:nvPr>
        </p:nvSpPr>
        <p:spPr/>
        <p:txBody>
          <a:bodyPr/>
          <a:lstStyle/>
          <a:p>
            <a:fld id="{E7DF194F-FC7D-43B2-A93E-2F6BC4B6766C}" type="slidenum">
              <a:rPr lang="pl-PL" altLang="pl-PL" smtClean="0"/>
              <a:pPr/>
              <a:t>23</a:t>
            </a:fld>
            <a:endParaRPr lang="pl-PL" altLang="pl-PL" dirty="0"/>
          </a:p>
        </p:txBody>
      </p:sp>
      <p:pic>
        <p:nvPicPr>
          <p:cNvPr id="8" name="Obraz 7"/>
          <p:cNvPicPr/>
          <p:nvPr/>
        </p:nvPicPr>
        <p:blipFill>
          <a:blip r:embed="rId3" cstate="print">
            <a:extLst>
              <a:ext uri="{28A0092B-C50C-407E-A947-70E740481C1C}">
                <a14:useLocalDpi xmlns:a14="http://schemas.microsoft.com/office/drawing/2010/main" val="0"/>
              </a:ext>
            </a:extLst>
          </a:blip>
          <a:stretch>
            <a:fillRect/>
          </a:stretch>
        </p:blipFill>
        <p:spPr>
          <a:xfrm>
            <a:off x="1362178" y="6080125"/>
            <a:ext cx="5760720" cy="552450"/>
          </a:xfrm>
          <a:prstGeom prst="rect">
            <a:avLst/>
          </a:prstGeom>
        </p:spPr>
      </p:pic>
    </p:spTree>
    <p:extLst>
      <p:ext uri="{BB962C8B-B14F-4D97-AF65-F5344CB8AC3E}">
        <p14:creationId xmlns:p14="http://schemas.microsoft.com/office/powerpoint/2010/main" val="2177156578"/>
      </p:ext>
    </p:extLst>
  </p:cSld>
  <p:clrMapOvr>
    <a:masterClrMapping/>
  </p:clrMapOvr>
  <p:transition spd="slow"/>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Prostokąt 8"/>
          <p:cNvSpPr/>
          <p:nvPr/>
        </p:nvSpPr>
        <p:spPr>
          <a:xfrm>
            <a:off x="0" y="0"/>
            <a:ext cx="9144000" cy="1052736"/>
          </a:xfrm>
          <a:prstGeom prst="rect">
            <a:avLst/>
          </a:prstGeom>
          <a:solidFill>
            <a:schemeClr val="accent1">
              <a:lumMod val="60000"/>
              <a:lumOff val="40000"/>
            </a:schemeClr>
          </a:solidFill>
          <a:ln w="38100">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pl-PL" dirty="0"/>
          </a:p>
        </p:txBody>
      </p:sp>
      <p:sp>
        <p:nvSpPr>
          <p:cNvPr id="11" name="Prostokąt zaokrąglony 10"/>
          <p:cNvSpPr/>
          <p:nvPr/>
        </p:nvSpPr>
        <p:spPr>
          <a:xfrm>
            <a:off x="214282" y="116631"/>
            <a:ext cx="8715436" cy="706027"/>
          </a:xfrm>
          <a:prstGeom prst="roundRect">
            <a:avLst/>
          </a:prstGeom>
          <a:ln w="44450">
            <a:solidFill>
              <a:schemeClr val="tx1"/>
            </a:solidFill>
          </a:ln>
          <a:effectLst>
            <a:glow rad="101600">
              <a:schemeClr val="accent6">
                <a:satMod val="175000"/>
                <a:alpha val="40000"/>
              </a:schemeClr>
            </a:glow>
            <a:outerShdw blurRad="50800" dist="38100" dir="5400000" algn="t" rotWithShape="0">
              <a:prstClr val="black">
                <a:alpha val="40000"/>
              </a:prstClr>
            </a:outerShdw>
            <a:softEdge rad="317500"/>
          </a:effectLst>
          <a:scene3d>
            <a:camera prst="orthographicFront">
              <a:rot lat="0" lon="0" rev="0"/>
            </a:camera>
            <a:lightRig rig="glow" dir="t">
              <a:rot lat="0" lon="0" rev="4800000"/>
            </a:lightRig>
          </a:scene3d>
          <a:sp3d prstMaterial="matte">
            <a:bevelT w="127000" h="63500" prst="riblet"/>
          </a:sp3d>
        </p:spPr>
        <p:style>
          <a:lnRef idx="2">
            <a:schemeClr val="accent6"/>
          </a:lnRef>
          <a:fillRef idx="1">
            <a:schemeClr val="lt1"/>
          </a:fillRef>
          <a:effectRef idx="0">
            <a:schemeClr val="accent6"/>
          </a:effectRef>
          <a:fontRef idx="minor">
            <a:schemeClr val="dk1"/>
          </a:fontRef>
        </p:style>
        <p:txBody>
          <a:bodyPr anchor="ctr"/>
          <a:lstStyle/>
          <a:p>
            <a:pPr algn="ctr" eaLnBrk="1" fontAlgn="auto" hangingPunct="1">
              <a:spcBef>
                <a:spcPts val="0"/>
              </a:spcBef>
              <a:spcAft>
                <a:spcPts val="0"/>
              </a:spcAft>
              <a:defRPr/>
            </a:pPr>
            <a:r>
              <a:rPr lang="pl-PL" sz="3200" b="1" dirty="0">
                <a:solidFill>
                  <a:schemeClr val="tx1"/>
                </a:solidFill>
              </a:rPr>
              <a:t>Wojewódzki Urząd Pracy w Opolu</a:t>
            </a:r>
          </a:p>
        </p:txBody>
      </p:sp>
      <p:sp>
        <p:nvSpPr>
          <p:cNvPr id="7177" name="Prostokąt 1"/>
          <p:cNvSpPr>
            <a:spLocks noChangeArrowheads="1"/>
          </p:cNvSpPr>
          <p:nvPr/>
        </p:nvSpPr>
        <p:spPr bwMode="auto">
          <a:xfrm>
            <a:off x="45877" y="1169367"/>
            <a:ext cx="8856984" cy="5822107"/>
          </a:xfrm>
          <a:prstGeom prst="rect">
            <a:avLst/>
          </a:prstGeom>
          <a:noFill/>
          <a:ln w="9525">
            <a:noFill/>
            <a:miter lim="800000"/>
            <a:headEnd/>
            <a:tailEnd/>
          </a:ln>
        </p:spPr>
        <p:txBody>
          <a:bodyPr wrap="square">
            <a:spAutoFit/>
          </a:bodyPr>
          <a:lstStyle/>
          <a:p>
            <a:pPr algn="ctr"/>
            <a:endParaRPr lang="pl-PL" altLang="pl-PL" sz="1400" b="1" u="sng" dirty="0" smtClean="0">
              <a:solidFill>
                <a:schemeClr val="accent6">
                  <a:lumMod val="75000"/>
                </a:schemeClr>
              </a:solidFill>
              <a:latin typeface="Calibri" pitchFamily="34" charset="0"/>
              <a:cs typeface="Times New Roman" pitchFamily="18" charset="0"/>
            </a:endParaRPr>
          </a:p>
          <a:p>
            <a:pPr algn="ctr"/>
            <a:r>
              <a:rPr lang="pl-PL" altLang="pl-PL" sz="2000" b="1" u="sng" dirty="0" smtClean="0">
                <a:latin typeface="+mn-lt"/>
                <a:cs typeface="Arial" panose="020B0604020202020204" pitchFamily="34" charset="0"/>
              </a:rPr>
              <a:t>Kryteria wyboru projektów</a:t>
            </a:r>
          </a:p>
          <a:p>
            <a:pPr algn="just"/>
            <a:endParaRPr lang="pl-PL" sz="1600" b="1" dirty="0">
              <a:latin typeface="+mj-lt"/>
            </a:endParaRPr>
          </a:p>
          <a:p>
            <a:pPr algn="just"/>
            <a:r>
              <a:rPr lang="pl-PL" sz="1600" b="1" dirty="0" smtClean="0">
                <a:latin typeface="+mj-lt"/>
              </a:rPr>
              <a:t>KRYTERIUM NEGOCJACYJNE – UNIWERSALNE </a:t>
            </a:r>
          </a:p>
          <a:p>
            <a:pPr algn="just"/>
            <a:endParaRPr lang="pl-PL" sz="1600" b="1" dirty="0" smtClean="0">
              <a:latin typeface="+mj-lt"/>
            </a:endParaRPr>
          </a:p>
          <a:p>
            <a:pPr marL="342900" indent="-342900" algn="just">
              <a:lnSpc>
                <a:spcPct val="150000"/>
              </a:lnSpc>
              <a:buFont typeface="+mj-lt"/>
              <a:buAutoNum type="arabicPeriod"/>
            </a:pPr>
            <a:r>
              <a:rPr lang="pl-PL" sz="1400" dirty="0">
                <a:latin typeface="Calibri" pitchFamily="34" charset="0"/>
              </a:rPr>
              <a:t>Projekt spełnia warunki postawione przez oceniających lub przewodniczącego Komisji Oceny Projektów.</a:t>
            </a:r>
          </a:p>
          <a:p>
            <a:pPr algn="just">
              <a:lnSpc>
                <a:spcPct val="150000"/>
              </a:lnSpc>
            </a:pPr>
            <a:endParaRPr lang="pl-PL" sz="1400" dirty="0">
              <a:latin typeface="+mj-lt"/>
            </a:endParaRPr>
          </a:p>
          <a:p>
            <a:pPr algn="just">
              <a:lnSpc>
                <a:spcPct val="150000"/>
              </a:lnSpc>
            </a:pPr>
            <a:r>
              <a:rPr lang="pl-PL" sz="1300" dirty="0">
                <a:latin typeface="+mj-lt"/>
              </a:rPr>
              <a:t>Kryterium weryfikowane na etapie negocjacji przez przewodniczącego Komisji Oceny Projektów (KOP). W </a:t>
            </a:r>
            <a:r>
              <a:rPr lang="pl-PL" sz="1300" dirty="0" smtClean="0">
                <a:latin typeface="+mj-lt"/>
              </a:rPr>
              <a:t>ramach </a:t>
            </a:r>
            <a:r>
              <a:rPr lang="pl-PL" sz="1300" dirty="0">
                <a:latin typeface="+mj-lt"/>
              </a:rPr>
              <a:t>weryfikacji kryterium sprawdzeniu podlega czy:</a:t>
            </a:r>
          </a:p>
          <a:p>
            <a:pPr marL="457200" indent="-457200" algn="just">
              <a:lnSpc>
                <a:spcPct val="150000"/>
              </a:lnSpc>
              <a:buFont typeface="+mj-lt"/>
              <a:buAutoNum type="arabicPeriod"/>
            </a:pPr>
            <a:r>
              <a:rPr lang="pl-PL" sz="1300" dirty="0">
                <a:latin typeface="+mj-lt"/>
              </a:rPr>
              <a:t>do wniosku zostały wprowadzone zmiany wymagane przez </a:t>
            </a:r>
            <a:r>
              <a:rPr lang="pl-PL" sz="1300" dirty="0" smtClean="0">
                <a:latin typeface="+mj-lt"/>
              </a:rPr>
              <a:t>oceniających w </a:t>
            </a:r>
            <a:r>
              <a:rPr lang="pl-PL" sz="1300" dirty="0">
                <a:latin typeface="+mj-lt"/>
              </a:rPr>
              <a:t>kartach oceny lub przez przewodniczącego KOP wynikające z ustaleń negocjacyjnych, </a:t>
            </a:r>
            <a:endParaRPr lang="pl-PL" sz="1300" dirty="0" smtClean="0">
              <a:latin typeface="+mj-lt"/>
            </a:endParaRPr>
          </a:p>
          <a:p>
            <a:pPr marL="457200" indent="-457200" algn="just">
              <a:lnSpc>
                <a:spcPct val="150000"/>
              </a:lnSpc>
              <a:buFont typeface="+mj-lt"/>
              <a:buAutoNum type="arabicPeriod"/>
            </a:pPr>
            <a:r>
              <a:rPr lang="pl-PL" sz="1300" dirty="0">
                <a:latin typeface="+mj-lt"/>
              </a:rPr>
              <a:t>podczas negocjacji KOP uzyskała wymagane wyjaśnienia i informacje od wnioskodawcy, </a:t>
            </a:r>
          </a:p>
          <a:p>
            <a:pPr marL="457200" indent="-457200" algn="just">
              <a:lnSpc>
                <a:spcPct val="150000"/>
              </a:lnSpc>
              <a:buFont typeface="+mj-lt"/>
              <a:buAutoNum type="arabicPeriod"/>
            </a:pPr>
            <a:r>
              <a:rPr lang="pl-PL" sz="1300" dirty="0">
                <a:latin typeface="+mj-lt"/>
              </a:rPr>
              <a:t>do wniosku wprowadzono zmiany nieuzgodnione w ramach negocjacji. </a:t>
            </a:r>
          </a:p>
          <a:p>
            <a:pPr algn="just">
              <a:lnSpc>
                <a:spcPct val="150000"/>
              </a:lnSpc>
            </a:pPr>
            <a:endParaRPr lang="pl-PL" sz="1300" dirty="0">
              <a:latin typeface="+mj-lt"/>
            </a:endParaRPr>
          </a:p>
          <a:p>
            <a:pPr algn="just">
              <a:lnSpc>
                <a:spcPct val="150000"/>
              </a:lnSpc>
            </a:pPr>
            <a:r>
              <a:rPr lang="pl-PL" sz="1300" dirty="0">
                <a:latin typeface="+mj-lt"/>
              </a:rPr>
              <a:t>Jeśli odpowiedź na pytania 1-2 jest pozytywna, a na pytanie 3 negatywna,  kryterium zostanie uznane za spełnione i projekt otrzyma ocenę pozytywną. Inna niż wskazana powyżej odpowiedź na którekolwiek z pytań skutkuje  oceną  negatywną i  brakiem możliwości dofinansowania projektu.</a:t>
            </a:r>
            <a:endParaRPr lang="pl-PL" altLang="pl-PL" sz="1300" b="1" u="sng" dirty="0">
              <a:latin typeface="+mj-lt"/>
              <a:cs typeface="Arial" panose="020B0604020202020204" pitchFamily="34" charset="0"/>
            </a:endParaRPr>
          </a:p>
          <a:p>
            <a:pPr algn="just"/>
            <a:endParaRPr lang="pl-PL" sz="1400" dirty="0" smtClean="0"/>
          </a:p>
          <a:p>
            <a:pPr algn="just"/>
            <a:endParaRPr lang="pl-PL" sz="1400" baseline="30000" dirty="0" smtClean="0"/>
          </a:p>
          <a:p>
            <a:endParaRPr lang="pl-PL" altLang="pl-PL" sz="1400" dirty="0" smtClean="0">
              <a:latin typeface="+mj-lt"/>
              <a:cs typeface="Times New Roman" pitchFamily="18" charset="0"/>
            </a:endParaRPr>
          </a:p>
          <a:p>
            <a:pPr algn="just"/>
            <a:endParaRPr lang="pl-PL" altLang="pl-PL" sz="1600" dirty="0">
              <a:latin typeface="Calibri" pitchFamily="34" charset="0"/>
              <a:cs typeface="Times New Roman" pitchFamily="18" charset="0"/>
            </a:endParaRPr>
          </a:p>
        </p:txBody>
      </p:sp>
      <p:sp>
        <p:nvSpPr>
          <p:cNvPr id="2" name="Symbol zastępczy numeru slajdu 1"/>
          <p:cNvSpPr>
            <a:spLocks noGrp="1"/>
          </p:cNvSpPr>
          <p:nvPr>
            <p:ph type="sldNum" sz="quarter" idx="12"/>
          </p:nvPr>
        </p:nvSpPr>
        <p:spPr/>
        <p:txBody>
          <a:bodyPr/>
          <a:lstStyle/>
          <a:p>
            <a:fld id="{E7DF194F-FC7D-43B2-A93E-2F6BC4B6766C}" type="slidenum">
              <a:rPr lang="pl-PL" altLang="pl-PL" smtClean="0"/>
              <a:pPr/>
              <a:t>24</a:t>
            </a:fld>
            <a:endParaRPr lang="pl-PL" altLang="pl-PL"/>
          </a:p>
        </p:txBody>
      </p:sp>
      <p:pic>
        <p:nvPicPr>
          <p:cNvPr id="8" name="Obraz 7"/>
          <p:cNvPicPr/>
          <p:nvPr/>
        </p:nvPicPr>
        <p:blipFill>
          <a:blip r:embed="rId2" cstate="print">
            <a:extLst>
              <a:ext uri="{28A0092B-C50C-407E-A947-70E740481C1C}">
                <a14:useLocalDpi xmlns:a14="http://schemas.microsoft.com/office/drawing/2010/main" val="0"/>
              </a:ext>
            </a:extLst>
          </a:blip>
          <a:stretch>
            <a:fillRect/>
          </a:stretch>
        </p:blipFill>
        <p:spPr>
          <a:xfrm>
            <a:off x="1691640" y="6116169"/>
            <a:ext cx="5760720" cy="552450"/>
          </a:xfrm>
          <a:prstGeom prst="rect">
            <a:avLst/>
          </a:prstGeom>
        </p:spPr>
      </p:pic>
    </p:spTree>
    <p:extLst>
      <p:ext uri="{BB962C8B-B14F-4D97-AF65-F5344CB8AC3E}">
        <p14:creationId xmlns:p14="http://schemas.microsoft.com/office/powerpoint/2010/main" val="2237240583"/>
      </p:ext>
    </p:extLst>
  </p:cSld>
  <p:clrMapOvr>
    <a:masterClrMapping/>
  </p:clrMapOvr>
  <p:transition spd="slow"/>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Prostokąt 8"/>
          <p:cNvSpPr/>
          <p:nvPr/>
        </p:nvSpPr>
        <p:spPr>
          <a:xfrm>
            <a:off x="0" y="0"/>
            <a:ext cx="9144000" cy="1052736"/>
          </a:xfrm>
          <a:prstGeom prst="rect">
            <a:avLst/>
          </a:prstGeom>
          <a:solidFill>
            <a:schemeClr val="accent1">
              <a:lumMod val="60000"/>
              <a:lumOff val="40000"/>
            </a:schemeClr>
          </a:solidFill>
          <a:ln w="38100">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pl-PL" dirty="0"/>
          </a:p>
        </p:txBody>
      </p:sp>
      <p:sp>
        <p:nvSpPr>
          <p:cNvPr id="11" name="Prostokąt zaokrąglony 10"/>
          <p:cNvSpPr/>
          <p:nvPr/>
        </p:nvSpPr>
        <p:spPr>
          <a:xfrm>
            <a:off x="214282" y="116631"/>
            <a:ext cx="8715436" cy="706027"/>
          </a:xfrm>
          <a:prstGeom prst="roundRect">
            <a:avLst/>
          </a:prstGeom>
          <a:ln w="44450">
            <a:solidFill>
              <a:schemeClr val="tx1"/>
            </a:solidFill>
          </a:ln>
          <a:effectLst>
            <a:glow rad="101600">
              <a:schemeClr val="accent6">
                <a:satMod val="175000"/>
                <a:alpha val="40000"/>
              </a:schemeClr>
            </a:glow>
            <a:outerShdw blurRad="50800" dist="38100" dir="5400000" algn="t" rotWithShape="0">
              <a:prstClr val="black">
                <a:alpha val="40000"/>
              </a:prstClr>
            </a:outerShdw>
            <a:softEdge rad="317500"/>
          </a:effectLst>
          <a:scene3d>
            <a:camera prst="orthographicFront">
              <a:rot lat="0" lon="0" rev="0"/>
            </a:camera>
            <a:lightRig rig="glow" dir="t">
              <a:rot lat="0" lon="0" rev="4800000"/>
            </a:lightRig>
          </a:scene3d>
          <a:sp3d prstMaterial="matte">
            <a:bevelT w="127000" h="63500" prst="riblet"/>
          </a:sp3d>
        </p:spPr>
        <p:style>
          <a:lnRef idx="2">
            <a:schemeClr val="accent6"/>
          </a:lnRef>
          <a:fillRef idx="1">
            <a:schemeClr val="lt1"/>
          </a:fillRef>
          <a:effectRef idx="0">
            <a:schemeClr val="accent6"/>
          </a:effectRef>
          <a:fontRef idx="minor">
            <a:schemeClr val="dk1"/>
          </a:fontRef>
        </p:style>
        <p:txBody>
          <a:bodyPr anchor="ctr"/>
          <a:lstStyle/>
          <a:p>
            <a:pPr algn="ctr" eaLnBrk="1" fontAlgn="auto" hangingPunct="1">
              <a:spcBef>
                <a:spcPts val="0"/>
              </a:spcBef>
              <a:spcAft>
                <a:spcPts val="0"/>
              </a:spcAft>
              <a:defRPr/>
            </a:pPr>
            <a:r>
              <a:rPr lang="pl-PL" sz="3200" b="1" dirty="0">
                <a:solidFill>
                  <a:schemeClr val="tx1"/>
                </a:solidFill>
              </a:rPr>
              <a:t>Wojewódzki Urząd Pracy w Opolu</a:t>
            </a:r>
          </a:p>
        </p:txBody>
      </p:sp>
      <p:sp>
        <p:nvSpPr>
          <p:cNvPr id="7177" name="Prostokąt 1"/>
          <p:cNvSpPr>
            <a:spLocks noChangeArrowheads="1"/>
          </p:cNvSpPr>
          <p:nvPr/>
        </p:nvSpPr>
        <p:spPr bwMode="auto">
          <a:xfrm>
            <a:off x="0" y="822658"/>
            <a:ext cx="8856984" cy="5801588"/>
          </a:xfrm>
          <a:prstGeom prst="rect">
            <a:avLst/>
          </a:prstGeom>
          <a:noFill/>
          <a:ln w="9525">
            <a:noFill/>
            <a:miter lim="800000"/>
            <a:headEnd/>
            <a:tailEnd/>
          </a:ln>
        </p:spPr>
        <p:txBody>
          <a:bodyPr wrap="square">
            <a:spAutoFit/>
          </a:bodyPr>
          <a:lstStyle/>
          <a:p>
            <a:pPr algn="ctr"/>
            <a:endParaRPr lang="pl-PL" altLang="pl-PL" sz="1400" b="1" u="sng" dirty="0" smtClean="0">
              <a:solidFill>
                <a:schemeClr val="accent6">
                  <a:lumMod val="75000"/>
                </a:schemeClr>
              </a:solidFill>
              <a:latin typeface="Calibri" pitchFamily="34" charset="0"/>
              <a:cs typeface="Times New Roman" pitchFamily="18" charset="0"/>
            </a:endParaRPr>
          </a:p>
          <a:p>
            <a:pPr algn="ctr"/>
            <a:endParaRPr lang="pl-PL" altLang="pl-PL" sz="2000" b="1" u="sng" dirty="0" smtClean="0">
              <a:latin typeface="+mn-lt"/>
              <a:cs typeface="Arial" panose="020B0604020202020204" pitchFamily="34" charset="0"/>
            </a:endParaRPr>
          </a:p>
          <a:p>
            <a:pPr algn="ctr"/>
            <a:r>
              <a:rPr lang="pl-PL" altLang="pl-PL" sz="2000" b="1" u="sng" dirty="0" smtClean="0">
                <a:latin typeface="+mn-lt"/>
                <a:cs typeface="Arial" panose="020B0604020202020204" pitchFamily="34" charset="0"/>
              </a:rPr>
              <a:t>Kryteria wyboru projektów</a:t>
            </a:r>
          </a:p>
          <a:p>
            <a:pPr algn="just"/>
            <a:endParaRPr lang="pl-PL" sz="1600" b="1" dirty="0">
              <a:latin typeface="+mj-lt"/>
            </a:endParaRPr>
          </a:p>
          <a:p>
            <a:pPr algn="just"/>
            <a:r>
              <a:rPr lang="pl-PL" sz="1600" b="1" dirty="0" smtClean="0">
                <a:latin typeface="+mj-lt"/>
              </a:rPr>
              <a:t>KRYTERIA MERYTORYCZNE SZCZEGÓŁOWE </a:t>
            </a:r>
          </a:p>
          <a:p>
            <a:pPr algn="just"/>
            <a:endParaRPr lang="pl-PL" sz="1600" b="1" dirty="0" smtClean="0">
              <a:latin typeface="+mj-lt"/>
            </a:endParaRPr>
          </a:p>
          <a:p>
            <a:pPr marL="342900" indent="-342900" algn="just">
              <a:lnSpc>
                <a:spcPct val="150000"/>
              </a:lnSpc>
              <a:buFont typeface="+mj-lt"/>
              <a:buAutoNum type="arabicPeriod"/>
            </a:pPr>
            <a:r>
              <a:rPr lang="pl-PL" sz="1400" dirty="0" smtClean="0">
                <a:latin typeface="Calibri"/>
                <a:ea typeface="Times New Roman"/>
                <a:cs typeface="Arial"/>
              </a:rPr>
              <a:t>Realizacja </a:t>
            </a:r>
            <a:r>
              <a:rPr lang="pl-PL" sz="1400" dirty="0">
                <a:latin typeface="Calibri"/>
                <a:ea typeface="Times New Roman"/>
                <a:cs typeface="Arial"/>
              </a:rPr>
              <a:t>projektu  jest zawężona do terytorium jednego z obszarów, tj.:</a:t>
            </a:r>
            <a:endParaRPr lang="pl-PL" sz="1200" dirty="0">
              <a:latin typeface="Calibri"/>
              <a:ea typeface="Times New Roman"/>
              <a:cs typeface="Times New Roman"/>
            </a:endParaRPr>
          </a:p>
          <a:p>
            <a:pPr algn="just">
              <a:lnSpc>
                <a:spcPct val="150000"/>
              </a:lnSpc>
              <a:spcAft>
                <a:spcPts val="0"/>
              </a:spcAft>
            </a:pPr>
            <a:r>
              <a:rPr lang="pl-PL" sz="1400" dirty="0" smtClean="0">
                <a:latin typeface="Calibri"/>
                <a:ea typeface="Times New Roman"/>
                <a:cs typeface="Arial"/>
              </a:rPr>
              <a:t>         -</a:t>
            </a:r>
            <a:r>
              <a:rPr lang="pl-PL" sz="1400" b="1" dirty="0">
                <a:latin typeface="Calibri"/>
                <a:ea typeface="Times New Roman"/>
                <a:cs typeface="Arial"/>
              </a:rPr>
              <a:t>obszaru północnego  </a:t>
            </a:r>
            <a:r>
              <a:rPr lang="pl-PL" sz="1400" dirty="0">
                <a:latin typeface="Calibri"/>
                <a:ea typeface="Times New Roman"/>
                <a:cs typeface="Arial"/>
              </a:rPr>
              <a:t>(powiaty: kluczborski, brzeski, namysłowski, oleski),</a:t>
            </a:r>
            <a:endParaRPr lang="pl-PL" sz="1200" dirty="0">
              <a:latin typeface="Calibri"/>
              <a:ea typeface="Times New Roman"/>
              <a:cs typeface="Times New Roman"/>
            </a:endParaRPr>
          </a:p>
          <a:p>
            <a:pPr algn="just">
              <a:lnSpc>
                <a:spcPct val="150000"/>
              </a:lnSpc>
              <a:spcAft>
                <a:spcPts val="0"/>
              </a:spcAft>
            </a:pPr>
            <a:r>
              <a:rPr lang="pl-PL" sz="1400" dirty="0" smtClean="0">
                <a:latin typeface="Calibri"/>
                <a:ea typeface="Times New Roman"/>
                <a:cs typeface="Arial"/>
              </a:rPr>
              <a:t>         -</a:t>
            </a:r>
            <a:r>
              <a:rPr lang="pl-PL" sz="1400" b="1" dirty="0">
                <a:latin typeface="Calibri"/>
                <a:ea typeface="Times New Roman"/>
                <a:cs typeface="Arial"/>
              </a:rPr>
              <a:t>obszaru środkowego </a:t>
            </a:r>
            <a:r>
              <a:rPr lang="pl-PL" sz="1400" dirty="0">
                <a:latin typeface="Calibri"/>
                <a:ea typeface="Times New Roman"/>
                <a:cs typeface="Arial"/>
              </a:rPr>
              <a:t>(</a:t>
            </a:r>
            <a:r>
              <a:rPr lang="pl-PL" sz="1400" u="sng" dirty="0">
                <a:latin typeface="Calibri"/>
                <a:ea typeface="Times New Roman"/>
                <a:cs typeface="Arial"/>
              </a:rPr>
              <a:t>obszar 1:</a:t>
            </a:r>
            <a:r>
              <a:rPr lang="pl-PL" sz="1400" dirty="0">
                <a:latin typeface="Calibri"/>
                <a:ea typeface="Times New Roman"/>
                <a:cs typeface="Arial"/>
              </a:rPr>
              <a:t> powiaty  opolski, grodzki-miasto Opole, </a:t>
            </a:r>
            <a:r>
              <a:rPr lang="pl-PL" sz="1400" u="sng" dirty="0">
                <a:latin typeface="Calibri"/>
                <a:ea typeface="Times New Roman"/>
                <a:cs typeface="Arial"/>
              </a:rPr>
              <a:t>obszar 2:</a:t>
            </a:r>
            <a:r>
              <a:rPr lang="pl-PL" sz="1400" dirty="0">
                <a:latin typeface="Calibri"/>
                <a:ea typeface="Times New Roman"/>
                <a:cs typeface="Arial"/>
              </a:rPr>
              <a:t> powiaty nyski, prudnicki), </a:t>
            </a:r>
            <a:endParaRPr lang="pl-PL" sz="1200" dirty="0">
              <a:latin typeface="Calibri"/>
              <a:ea typeface="Times New Roman"/>
              <a:cs typeface="Times New Roman"/>
            </a:endParaRPr>
          </a:p>
          <a:p>
            <a:pPr algn="just">
              <a:lnSpc>
                <a:spcPct val="150000"/>
              </a:lnSpc>
              <a:spcAft>
                <a:spcPts val="0"/>
              </a:spcAft>
            </a:pPr>
            <a:r>
              <a:rPr lang="pl-PL" sz="1400" dirty="0" smtClean="0">
                <a:latin typeface="Calibri"/>
                <a:ea typeface="Times New Roman"/>
                <a:cs typeface="Arial"/>
              </a:rPr>
              <a:t>         -</a:t>
            </a:r>
            <a:r>
              <a:rPr lang="pl-PL" sz="1400" b="1" dirty="0">
                <a:latin typeface="Calibri"/>
                <a:ea typeface="Times New Roman"/>
                <a:cs typeface="Arial"/>
              </a:rPr>
              <a:t>obszaru południoweg</a:t>
            </a:r>
            <a:r>
              <a:rPr lang="pl-PL" sz="1400" dirty="0">
                <a:latin typeface="Calibri"/>
                <a:ea typeface="Times New Roman"/>
                <a:cs typeface="Arial"/>
              </a:rPr>
              <a:t>o (głubczycki, kędzierzyńsko-kozielski, krapkowicki, strzelecki</a:t>
            </a:r>
            <a:r>
              <a:rPr lang="pl-PL" sz="1400" dirty="0" smtClean="0">
                <a:latin typeface="Calibri"/>
                <a:ea typeface="Times New Roman"/>
                <a:cs typeface="Arial"/>
              </a:rPr>
              <a:t>).</a:t>
            </a:r>
            <a:endParaRPr lang="pl-PL" sz="1200" dirty="0" smtClean="0">
              <a:latin typeface="Calibri"/>
              <a:ea typeface="Times New Roman"/>
              <a:cs typeface="Times New Roman"/>
            </a:endParaRPr>
          </a:p>
          <a:p>
            <a:pPr algn="just">
              <a:lnSpc>
                <a:spcPct val="150000"/>
              </a:lnSpc>
              <a:spcAft>
                <a:spcPts val="0"/>
              </a:spcAft>
            </a:pPr>
            <a:r>
              <a:rPr lang="pl-PL" sz="1400" dirty="0" smtClean="0">
                <a:latin typeface="Calibri"/>
                <a:ea typeface="Times New Roman"/>
                <a:cs typeface="Arial"/>
              </a:rPr>
              <a:t>OWES </a:t>
            </a:r>
            <a:r>
              <a:rPr lang="pl-PL" sz="1400" dirty="0">
                <a:latin typeface="Calibri"/>
                <a:ea typeface="Times New Roman"/>
                <a:cs typeface="Arial"/>
              </a:rPr>
              <a:t>składa wniosek o dofinansowanie, który obejmuje wsparciem (teren, grupy docelowe) minimum 1 z wskazanych wyżej obszarów. </a:t>
            </a:r>
            <a:endParaRPr lang="pl-PL" sz="1200" dirty="0">
              <a:latin typeface="Calibri"/>
              <a:ea typeface="Times New Roman"/>
              <a:cs typeface="Times New Roman"/>
            </a:endParaRPr>
          </a:p>
          <a:p>
            <a:pPr algn="just">
              <a:lnSpc>
                <a:spcPct val="150000"/>
              </a:lnSpc>
              <a:spcAft>
                <a:spcPts val="0"/>
              </a:spcAft>
            </a:pPr>
            <a:r>
              <a:rPr lang="pl-PL" sz="1400" dirty="0">
                <a:latin typeface="Calibri"/>
                <a:ea typeface="Times New Roman"/>
                <a:cs typeface="Arial"/>
              </a:rPr>
              <a:t>Na terenie  każdego z w/w obszarów usługi wsparcia ekonomii społecznej może świadczyć wyłącznie jeden podmiot / </a:t>
            </a:r>
            <a:r>
              <a:rPr lang="pl-PL" sz="1400" dirty="0" smtClean="0">
                <a:latin typeface="Calibri"/>
                <a:ea typeface="Times New Roman"/>
                <a:cs typeface="Arial"/>
              </a:rPr>
              <a:t>OWES.</a:t>
            </a:r>
          </a:p>
          <a:p>
            <a:pPr marL="342900" indent="-342900" algn="just">
              <a:lnSpc>
                <a:spcPct val="150000"/>
              </a:lnSpc>
              <a:spcAft>
                <a:spcPts val="0"/>
              </a:spcAft>
              <a:buFont typeface="+mj-lt"/>
              <a:buAutoNum type="arabicPeriod" startAt="2"/>
            </a:pPr>
            <a:r>
              <a:rPr lang="pl-PL" sz="1400" dirty="0" smtClean="0">
                <a:latin typeface="Calibri"/>
                <a:ea typeface="Times New Roman"/>
                <a:cs typeface="Arial"/>
              </a:rPr>
              <a:t>Akredytacja </a:t>
            </a:r>
            <a:r>
              <a:rPr lang="pl-PL" sz="1400" dirty="0">
                <a:latin typeface="Calibri"/>
                <a:ea typeface="Times New Roman"/>
                <a:cs typeface="Arial"/>
              </a:rPr>
              <a:t>ministra właściwego ds. zabezpieczenia społecznego dla wszystkich typów usług wsparcia ekonomii </a:t>
            </a:r>
            <a:r>
              <a:rPr lang="pl-PL" sz="1400" dirty="0" smtClean="0">
                <a:latin typeface="Calibri"/>
                <a:ea typeface="Times New Roman"/>
                <a:cs typeface="Arial"/>
              </a:rPr>
              <a:t>społecznej.</a:t>
            </a:r>
            <a:endParaRPr lang="pl-PL" sz="1400" dirty="0" smtClean="0">
              <a:latin typeface="+mj-lt"/>
            </a:endParaRPr>
          </a:p>
          <a:p>
            <a:pPr marL="285750" indent="-285750" algn="just">
              <a:lnSpc>
                <a:spcPct val="150000"/>
              </a:lnSpc>
              <a:buFontTx/>
              <a:buChar char="-"/>
            </a:pPr>
            <a:endParaRPr lang="pl-PL" sz="1400" dirty="0">
              <a:latin typeface="+mj-lt"/>
            </a:endParaRPr>
          </a:p>
          <a:p>
            <a:pPr marL="285750" indent="-285750" algn="just">
              <a:buFontTx/>
              <a:buChar char="-"/>
            </a:pPr>
            <a:endParaRPr lang="pl-PL" sz="1400" dirty="0" smtClean="0">
              <a:latin typeface="+mj-lt"/>
            </a:endParaRPr>
          </a:p>
          <a:p>
            <a:pPr marL="285750" indent="-285750" algn="just">
              <a:buFontTx/>
              <a:buChar char="-"/>
            </a:pPr>
            <a:endParaRPr lang="pl-PL" sz="1400" dirty="0" smtClean="0">
              <a:latin typeface="+mj-lt"/>
            </a:endParaRPr>
          </a:p>
          <a:p>
            <a:endParaRPr lang="pl-PL" altLang="pl-PL" sz="1000" dirty="0" smtClean="0">
              <a:latin typeface="+mj-lt"/>
              <a:cs typeface="Times New Roman" pitchFamily="18" charset="0"/>
            </a:endParaRPr>
          </a:p>
        </p:txBody>
      </p:sp>
      <p:sp>
        <p:nvSpPr>
          <p:cNvPr id="2" name="Symbol zastępczy numeru slajdu 1"/>
          <p:cNvSpPr>
            <a:spLocks noGrp="1"/>
          </p:cNvSpPr>
          <p:nvPr>
            <p:ph type="sldNum" sz="quarter" idx="12"/>
          </p:nvPr>
        </p:nvSpPr>
        <p:spPr/>
        <p:txBody>
          <a:bodyPr/>
          <a:lstStyle/>
          <a:p>
            <a:fld id="{E7DF194F-FC7D-43B2-A93E-2F6BC4B6766C}" type="slidenum">
              <a:rPr lang="pl-PL" altLang="pl-PL" smtClean="0"/>
              <a:pPr/>
              <a:t>25</a:t>
            </a:fld>
            <a:endParaRPr lang="pl-PL" altLang="pl-PL"/>
          </a:p>
        </p:txBody>
      </p:sp>
      <p:pic>
        <p:nvPicPr>
          <p:cNvPr id="8" name="Obraz 7"/>
          <p:cNvPicPr/>
          <p:nvPr/>
        </p:nvPicPr>
        <p:blipFill>
          <a:blip r:embed="rId2" cstate="print">
            <a:extLst>
              <a:ext uri="{28A0092B-C50C-407E-A947-70E740481C1C}">
                <a14:useLocalDpi xmlns:a14="http://schemas.microsoft.com/office/drawing/2010/main" val="0"/>
              </a:ext>
            </a:extLst>
          </a:blip>
          <a:stretch>
            <a:fillRect/>
          </a:stretch>
        </p:blipFill>
        <p:spPr>
          <a:xfrm>
            <a:off x="1548132" y="5898602"/>
            <a:ext cx="5760720" cy="552450"/>
          </a:xfrm>
          <a:prstGeom prst="rect">
            <a:avLst/>
          </a:prstGeom>
        </p:spPr>
      </p:pic>
    </p:spTree>
    <p:extLst>
      <p:ext uri="{BB962C8B-B14F-4D97-AF65-F5344CB8AC3E}">
        <p14:creationId xmlns:p14="http://schemas.microsoft.com/office/powerpoint/2010/main" val="2888886478"/>
      </p:ext>
    </p:extLst>
  </p:cSld>
  <p:clrMapOvr>
    <a:masterClrMapping/>
  </p:clrMapOvr>
  <p:transition spd="slow"/>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12"/>
          </p:nvPr>
        </p:nvSpPr>
        <p:spPr/>
        <p:txBody>
          <a:bodyPr/>
          <a:lstStyle/>
          <a:p>
            <a:fld id="{E7DF194F-FC7D-43B2-A93E-2F6BC4B6766C}" type="slidenum">
              <a:rPr lang="pl-PL" altLang="pl-PL" smtClean="0"/>
              <a:pPr/>
              <a:t>26</a:t>
            </a:fld>
            <a:endParaRPr lang="pl-PL" altLang="pl-PL"/>
          </a:p>
        </p:txBody>
      </p:sp>
      <p:sp>
        <p:nvSpPr>
          <p:cNvPr id="3" name="Prostokąt 1"/>
          <p:cNvSpPr>
            <a:spLocks noChangeArrowheads="1"/>
          </p:cNvSpPr>
          <p:nvPr/>
        </p:nvSpPr>
        <p:spPr bwMode="auto">
          <a:xfrm>
            <a:off x="0" y="822658"/>
            <a:ext cx="8856984" cy="5955476"/>
          </a:xfrm>
          <a:prstGeom prst="rect">
            <a:avLst/>
          </a:prstGeom>
          <a:noFill/>
          <a:ln w="9525">
            <a:noFill/>
            <a:miter lim="800000"/>
            <a:headEnd/>
            <a:tailEnd/>
          </a:ln>
        </p:spPr>
        <p:txBody>
          <a:bodyPr wrap="square">
            <a:spAutoFit/>
          </a:bodyPr>
          <a:lstStyle/>
          <a:p>
            <a:pPr algn="ctr"/>
            <a:endParaRPr lang="pl-PL" altLang="pl-PL" sz="1400" b="1" u="sng" dirty="0" smtClean="0">
              <a:solidFill>
                <a:schemeClr val="accent6">
                  <a:lumMod val="75000"/>
                </a:schemeClr>
              </a:solidFill>
              <a:latin typeface="Calibri" pitchFamily="34" charset="0"/>
              <a:cs typeface="Times New Roman" pitchFamily="18" charset="0"/>
            </a:endParaRPr>
          </a:p>
          <a:p>
            <a:pPr algn="ctr"/>
            <a:r>
              <a:rPr lang="pl-PL" altLang="pl-PL" sz="2000" b="1" u="sng" dirty="0" smtClean="0">
                <a:latin typeface="+mn-lt"/>
                <a:cs typeface="Arial" panose="020B0604020202020204" pitchFamily="34" charset="0"/>
              </a:rPr>
              <a:t>Kryteria wyboru projektów</a:t>
            </a:r>
          </a:p>
          <a:p>
            <a:pPr algn="just"/>
            <a:endParaRPr lang="pl-PL" sz="1600" b="1" dirty="0">
              <a:latin typeface="+mj-lt"/>
            </a:endParaRPr>
          </a:p>
          <a:p>
            <a:pPr algn="just"/>
            <a:r>
              <a:rPr lang="pl-PL" sz="1600" b="1" dirty="0" smtClean="0">
                <a:latin typeface="+mj-lt"/>
              </a:rPr>
              <a:t>KRYTERIA MERYTORYCZNE SZCZEGÓŁOWE C.D.</a:t>
            </a:r>
          </a:p>
          <a:p>
            <a:pPr marL="342900" indent="-342900">
              <a:lnSpc>
                <a:spcPct val="150000"/>
              </a:lnSpc>
              <a:spcAft>
                <a:spcPts val="0"/>
              </a:spcAft>
              <a:buFont typeface="+mj-lt"/>
              <a:buAutoNum type="arabicPeriod" startAt="3"/>
            </a:pPr>
            <a:r>
              <a:rPr lang="pl-PL" sz="1400" dirty="0" smtClean="0">
                <a:latin typeface="Calibri"/>
                <a:ea typeface="Times New Roman"/>
                <a:cs typeface="Arial"/>
              </a:rPr>
              <a:t>Projekt </a:t>
            </a:r>
            <a:r>
              <a:rPr lang="pl-PL" sz="1400" dirty="0">
                <a:latin typeface="Calibri"/>
                <a:ea typeface="Times New Roman"/>
                <a:cs typeface="Arial"/>
              </a:rPr>
              <a:t>skierowany jest do grup docelowych z terenu danego obszaru, tj.:</a:t>
            </a:r>
            <a:br>
              <a:rPr lang="pl-PL" sz="1400" dirty="0">
                <a:latin typeface="Calibri"/>
                <a:ea typeface="Times New Roman"/>
                <a:cs typeface="Arial"/>
              </a:rPr>
            </a:br>
            <a:r>
              <a:rPr lang="pl-PL" sz="1400" dirty="0">
                <a:latin typeface="Calibri"/>
                <a:ea typeface="Times New Roman"/>
                <a:cs typeface="Arial"/>
              </a:rPr>
              <a:t>- obszaru północnego  (powiaty kluczborski, brzeski, namysłowski, oleski</a:t>
            </a:r>
            <a:r>
              <a:rPr lang="pl-PL" sz="1400" dirty="0" smtClean="0">
                <a:latin typeface="Calibri"/>
                <a:ea typeface="Times New Roman"/>
                <a:cs typeface="Arial"/>
              </a:rPr>
              <a:t>),</a:t>
            </a:r>
            <a:endParaRPr lang="pl-PL" sz="1200" dirty="0" smtClean="0">
              <a:latin typeface="Calibri"/>
              <a:ea typeface="Times New Roman"/>
              <a:cs typeface="Times New Roman"/>
            </a:endParaRPr>
          </a:p>
          <a:p>
            <a:pPr>
              <a:lnSpc>
                <a:spcPct val="150000"/>
              </a:lnSpc>
              <a:spcAft>
                <a:spcPts val="0"/>
              </a:spcAft>
            </a:pPr>
            <a:r>
              <a:rPr lang="pl-PL" sz="1200" dirty="0" smtClean="0">
                <a:latin typeface="Calibri"/>
                <a:ea typeface="Times New Roman"/>
                <a:cs typeface="Times New Roman"/>
              </a:rPr>
              <a:t>          - </a:t>
            </a:r>
            <a:r>
              <a:rPr lang="pl-PL" sz="1400" dirty="0" smtClean="0">
                <a:latin typeface="Calibri"/>
                <a:ea typeface="Times New Roman"/>
                <a:cs typeface="Arial"/>
              </a:rPr>
              <a:t>obszaru </a:t>
            </a:r>
            <a:r>
              <a:rPr lang="pl-PL" sz="1400" dirty="0">
                <a:latin typeface="Calibri"/>
                <a:ea typeface="Times New Roman"/>
                <a:cs typeface="Arial"/>
              </a:rPr>
              <a:t>środkowego (obszar 1: powiaty  opolski, grodzki-miasto Opole,  obszar 2: powiaty nyski, prudnicki</a:t>
            </a:r>
            <a:r>
              <a:rPr lang="pl-PL" sz="1400" dirty="0" smtClean="0">
                <a:latin typeface="Calibri"/>
                <a:ea typeface="Times New Roman"/>
                <a:cs typeface="Arial"/>
              </a:rPr>
              <a:t>),</a:t>
            </a:r>
            <a:endParaRPr lang="pl-PL" sz="1200" dirty="0" smtClean="0">
              <a:latin typeface="Calibri"/>
              <a:ea typeface="Times New Roman"/>
              <a:cs typeface="Times New Roman"/>
            </a:endParaRPr>
          </a:p>
          <a:p>
            <a:pPr>
              <a:lnSpc>
                <a:spcPct val="150000"/>
              </a:lnSpc>
              <a:spcAft>
                <a:spcPts val="0"/>
              </a:spcAft>
            </a:pPr>
            <a:r>
              <a:rPr lang="pl-PL" sz="1200" dirty="0" smtClean="0">
                <a:latin typeface="Calibri"/>
                <a:ea typeface="Times New Roman"/>
                <a:cs typeface="Times New Roman"/>
              </a:rPr>
              <a:t>          - </a:t>
            </a:r>
            <a:r>
              <a:rPr lang="pl-PL" sz="1400" dirty="0" smtClean="0">
                <a:latin typeface="Calibri"/>
                <a:ea typeface="Times New Roman"/>
                <a:cs typeface="Arial"/>
              </a:rPr>
              <a:t>obszaru </a:t>
            </a:r>
            <a:r>
              <a:rPr lang="pl-PL" sz="1400" dirty="0">
                <a:latin typeface="Calibri"/>
                <a:ea typeface="Times New Roman"/>
                <a:cs typeface="Arial"/>
              </a:rPr>
              <a:t>południowego (głubczycki, kędzierzyńsko-kozielski, krapkowicki, strzelecki</a:t>
            </a:r>
            <a:r>
              <a:rPr lang="pl-PL" sz="1400" dirty="0" smtClean="0">
                <a:latin typeface="Calibri"/>
                <a:ea typeface="Times New Roman"/>
                <a:cs typeface="Arial"/>
              </a:rPr>
              <a:t>).</a:t>
            </a:r>
            <a:endParaRPr lang="pl-PL" sz="1400" dirty="0">
              <a:latin typeface="Calibri"/>
              <a:ea typeface="Times New Roman"/>
              <a:cs typeface="Arial"/>
            </a:endParaRPr>
          </a:p>
          <a:p>
            <a:pPr marL="228600" indent="-228600" algn="just">
              <a:lnSpc>
                <a:spcPct val="150000"/>
              </a:lnSpc>
              <a:spcAft>
                <a:spcPts val="0"/>
              </a:spcAft>
              <a:buFont typeface="+mj-lt"/>
              <a:buAutoNum type="arabicPeriod" startAt="4"/>
            </a:pPr>
            <a:r>
              <a:rPr lang="pl-PL" sz="1400" dirty="0">
                <a:latin typeface="Calibri"/>
                <a:ea typeface="Times New Roman"/>
                <a:cs typeface="Arial"/>
              </a:rPr>
              <a:t>Wnioskodawca w okresie realizacji projektu prowadzi biuro projektu (lub posiada siedzibę, filię, delegaturę, oddział czy inną prawnie dozwoloną formę organizacyjną ) na terenie danego obszaru, tj.:</a:t>
            </a:r>
            <a:endParaRPr lang="pl-PL" sz="1400" dirty="0">
              <a:latin typeface="Calibri"/>
              <a:ea typeface="Times New Roman"/>
              <a:cs typeface="Times New Roman"/>
            </a:endParaRPr>
          </a:p>
          <a:p>
            <a:pPr lvl="0" algn="just">
              <a:lnSpc>
                <a:spcPct val="150000"/>
              </a:lnSpc>
              <a:spcAft>
                <a:spcPts val="0"/>
              </a:spcAft>
            </a:pPr>
            <a:r>
              <a:rPr lang="pl-PL" sz="1400" dirty="0" smtClean="0">
                <a:latin typeface="Calibri"/>
                <a:ea typeface="Times New Roman"/>
                <a:cs typeface="Arial"/>
              </a:rPr>
              <a:t>       - obszaru </a:t>
            </a:r>
            <a:r>
              <a:rPr lang="pl-PL" sz="1400" dirty="0">
                <a:latin typeface="Calibri"/>
                <a:ea typeface="Times New Roman"/>
                <a:cs typeface="Arial"/>
              </a:rPr>
              <a:t>północnego  (powiaty: kluczborski, brzeski, namysłowski, oleski</a:t>
            </a:r>
            <a:r>
              <a:rPr lang="pl-PL" sz="1400" dirty="0" smtClean="0">
                <a:latin typeface="Calibri"/>
                <a:ea typeface="Times New Roman"/>
                <a:cs typeface="Arial"/>
              </a:rPr>
              <a:t>),</a:t>
            </a:r>
            <a:endParaRPr lang="pl-PL" sz="1400" dirty="0" smtClean="0">
              <a:latin typeface="Calibri"/>
              <a:ea typeface="Times New Roman"/>
              <a:cs typeface="Times New Roman"/>
            </a:endParaRPr>
          </a:p>
          <a:p>
            <a:pPr lvl="0" algn="just">
              <a:lnSpc>
                <a:spcPct val="150000"/>
              </a:lnSpc>
              <a:spcAft>
                <a:spcPts val="0"/>
              </a:spcAft>
            </a:pPr>
            <a:r>
              <a:rPr lang="pl-PL" sz="1400" dirty="0" smtClean="0">
                <a:latin typeface="Calibri"/>
                <a:ea typeface="Times New Roman"/>
                <a:cs typeface="Arial"/>
              </a:rPr>
              <a:t>       - obszaru środkowego (obszar 1: powiaty  opolski, grodzki-miasto Opole, obszar 2: powiaty nyski, prudnicki),</a:t>
            </a:r>
            <a:endParaRPr lang="pl-PL" sz="1400" dirty="0" smtClean="0">
              <a:latin typeface="Calibri"/>
              <a:ea typeface="Times New Roman"/>
              <a:cs typeface="Times New Roman"/>
            </a:endParaRPr>
          </a:p>
          <a:p>
            <a:pPr lvl="0" algn="just">
              <a:lnSpc>
                <a:spcPct val="150000"/>
              </a:lnSpc>
              <a:spcAft>
                <a:spcPts val="0"/>
              </a:spcAft>
            </a:pPr>
            <a:r>
              <a:rPr lang="pl-PL" sz="1400" dirty="0" smtClean="0">
                <a:latin typeface="Calibri"/>
                <a:ea typeface="Times New Roman"/>
                <a:cs typeface="Times New Roman"/>
              </a:rPr>
              <a:t>       - obszaru </a:t>
            </a:r>
            <a:r>
              <a:rPr lang="pl-PL" sz="1400" dirty="0">
                <a:latin typeface="Calibri"/>
                <a:ea typeface="Times New Roman"/>
                <a:cs typeface="Times New Roman"/>
              </a:rPr>
              <a:t>południowego (powiaty: głubczycki, kędzierzyńsko-kozielski, krapkowicki, strzelecki).</a:t>
            </a:r>
          </a:p>
          <a:p>
            <a:pPr>
              <a:lnSpc>
                <a:spcPct val="150000"/>
              </a:lnSpc>
            </a:pPr>
            <a:r>
              <a:rPr lang="pl-PL" sz="1400" dirty="0">
                <a:latin typeface="Calibri"/>
                <a:ea typeface="Times New Roman"/>
                <a:cs typeface="Arial"/>
              </a:rPr>
              <a:t>Biuro projektu musi być czynne 5 dni w tygodniu  przez minimum 6  godzin </a:t>
            </a:r>
            <a:r>
              <a:rPr lang="pl-PL" sz="1400" dirty="0" smtClean="0">
                <a:latin typeface="Calibri"/>
                <a:ea typeface="Times New Roman"/>
                <a:cs typeface="Arial"/>
              </a:rPr>
              <a:t>dziennie.</a:t>
            </a:r>
            <a:endParaRPr lang="pl-PL" sz="1400" dirty="0">
              <a:latin typeface="Calibri"/>
              <a:ea typeface="Times New Roman"/>
              <a:cs typeface="Times New Roman"/>
            </a:endParaRPr>
          </a:p>
          <a:p>
            <a:pPr marL="342900" indent="-342900" algn="just">
              <a:lnSpc>
                <a:spcPct val="150000"/>
              </a:lnSpc>
              <a:buFont typeface="+mj-lt"/>
              <a:buAutoNum type="arabicPeriod" startAt="5"/>
            </a:pPr>
            <a:r>
              <a:rPr lang="pl-PL" sz="1400" dirty="0">
                <a:latin typeface="Calibri"/>
                <a:ea typeface="Times New Roman"/>
                <a:cs typeface="Arial"/>
              </a:rPr>
              <a:t>Maksymalna wartość dofinansowania dla poszczególnych obszarów województwa. </a:t>
            </a:r>
            <a:endParaRPr lang="pl-PL" sz="1400" dirty="0" smtClean="0">
              <a:latin typeface="Calibri"/>
              <a:ea typeface="Times New Roman"/>
              <a:cs typeface="Arial"/>
            </a:endParaRPr>
          </a:p>
          <a:p>
            <a:pPr marL="342900" indent="-342900" algn="just">
              <a:lnSpc>
                <a:spcPct val="150000"/>
              </a:lnSpc>
              <a:buFont typeface="+mj-lt"/>
              <a:buAutoNum type="arabicPeriod" startAt="5"/>
            </a:pPr>
            <a:r>
              <a:rPr lang="pl-PL" sz="1400" dirty="0">
                <a:latin typeface="Calibri"/>
                <a:ea typeface="Times New Roman"/>
                <a:cs typeface="Arial"/>
              </a:rPr>
              <a:t>Projekt skierowany jest do osób zagrożonych ubóstwem lub wykluczeniem społecznym</a:t>
            </a:r>
            <a:r>
              <a:rPr lang="pl-PL" sz="1400" dirty="0" smtClean="0">
                <a:latin typeface="Calibri"/>
                <a:ea typeface="Times New Roman"/>
                <a:cs typeface="Arial"/>
              </a:rPr>
              <a:t>.</a:t>
            </a:r>
          </a:p>
          <a:p>
            <a:pPr marL="342900" indent="-342900" algn="just">
              <a:lnSpc>
                <a:spcPct val="150000"/>
              </a:lnSpc>
              <a:buFont typeface="+mj-lt"/>
              <a:buAutoNum type="arabicPeriod" startAt="5"/>
            </a:pPr>
            <a:r>
              <a:rPr lang="pl-PL" sz="1400" dirty="0">
                <a:latin typeface="Calibri"/>
                <a:ea typeface="Times New Roman"/>
                <a:cs typeface="Arial"/>
              </a:rPr>
              <a:t>Projekt skierowany jest do podmiotów ekonomii społecznej.</a:t>
            </a:r>
            <a:endParaRPr lang="pl-PL" sz="1400" dirty="0" smtClean="0">
              <a:latin typeface="+mj-lt"/>
            </a:endParaRPr>
          </a:p>
          <a:p>
            <a:pPr marL="285750" indent="-285750" algn="just">
              <a:buFontTx/>
              <a:buChar char="-"/>
            </a:pPr>
            <a:endParaRPr lang="pl-PL" sz="1400" dirty="0">
              <a:latin typeface="+mj-lt"/>
            </a:endParaRPr>
          </a:p>
          <a:p>
            <a:pPr marL="285750" indent="-285750" algn="just">
              <a:buFontTx/>
              <a:buChar char="-"/>
            </a:pPr>
            <a:endParaRPr lang="pl-PL" sz="1400" dirty="0" smtClean="0">
              <a:latin typeface="+mj-lt"/>
            </a:endParaRPr>
          </a:p>
          <a:p>
            <a:pPr algn="just"/>
            <a:r>
              <a:rPr lang="pl-PL" sz="1400" dirty="0" smtClean="0">
                <a:latin typeface="+mj-lt"/>
              </a:rPr>
              <a:t> </a:t>
            </a:r>
          </a:p>
        </p:txBody>
      </p:sp>
      <p:sp>
        <p:nvSpPr>
          <p:cNvPr id="4" name="Prostokąt 3"/>
          <p:cNvSpPr/>
          <p:nvPr/>
        </p:nvSpPr>
        <p:spPr>
          <a:xfrm>
            <a:off x="0" y="0"/>
            <a:ext cx="9144000" cy="1052736"/>
          </a:xfrm>
          <a:prstGeom prst="rect">
            <a:avLst/>
          </a:prstGeom>
          <a:solidFill>
            <a:schemeClr val="accent1">
              <a:lumMod val="60000"/>
              <a:lumOff val="40000"/>
            </a:schemeClr>
          </a:solidFill>
          <a:ln w="38100">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pl-PL" dirty="0"/>
          </a:p>
        </p:txBody>
      </p:sp>
      <p:sp>
        <p:nvSpPr>
          <p:cNvPr id="5" name="Prostokąt zaokrąglony 4"/>
          <p:cNvSpPr/>
          <p:nvPr/>
        </p:nvSpPr>
        <p:spPr>
          <a:xfrm>
            <a:off x="214282" y="116631"/>
            <a:ext cx="8715436" cy="706027"/>
          </a:xfrm>
          <a:prstGeom prst="roundRect">
            <a:avLst/>
          </a:prstGeom>
          <a:ln w="44450">
            <a:solidFill>
              <a:schemeClr val="tx1"/>
            </a:solidFill>
          </a:ln>
          <a:effectLst>
            <a:glow rad="101600">
              <a:schemeClr val="accent6">
                <a:satMod val="175000"/>
                <a:alpha val="40000"/>
              </a:schemeClr>
            </a:glow>
            <a:outerShdw blurRad="50800" dist="38100" dir="5400000" algn="t" rotWithShape="0">
              <a:prstClr val="black">
                <a:alpha val="40000"/>
              </a:prstClr>
            </a:outerShdw>
            <a:softEdge rad="317500"/>
          </a:effectLst>
          <a:scene3d>
            <a:camera prst="orthographicFront">
              <a:rot lat="0" lon="0" rev="0"/>
            </a:camera>
            <a:lightRig rig="glow" dir="t">
              <a:rot lat="0" lon="0" rev="4800000"/>
            </a:lightRig>
          </a:scene3d>
          <a:sp3d prstMaterial="matte">
            <a:bevelT w="127000" h="63500" prst="riblet"/>
          </a:sp3d>
        </p:spPr>
        <p:style>
          <a:lnRef idx="2">
            <a:schemeClr val="accent6"/>
          </a:lnRef>
          <a:fillRef idx="1">
            <a:schemeClr val="lt1"/>
          </a:fillRef>
          <a:effectRef idx="0">
            <a:schemeClr val="accent6"/>
          </a:effectRef>
          <a:fontRef idx="minor">
            <a:schemeClr val="dk1"/>
          </a:fontRef>
        </p:style>
        <p:txBody>
          <a:bodyPr anchor="ctr"/>
          <a:lstStyle/>
          <a:p>
            <a:pPr algn="ctr" eaLnBrk="1" fontAlgn="auto" hangingPunct="1">
              <a:spcBef>
                <a:spcPts val="0"/>
              </a:spcBef>
              <a:spcAft>
                <a:spcPts val="0"/>
              </a:spcAft>
              <a:defRPr/>
            </a:pPr>
            <a:r>
              <a:rPr lang="pl-PL" sz="3200" b="1" dirty="0">
                <a:solidFill>
                  <a:schemeClr val="tx1"/>
                </a:solidFill>
              </a:rPr>
              <a:t>Wojewódzki Urząd Pracy w Opolu</a:t>
            </a:r>
          </a:p>
        </p:txBody>
      </p:sp>
      <p:pic>
        <p:nvPicPr>
          <p:cNvPr id="7" name="Obraz 6"/>
          <p:cNvPicPr/>
          <p:nvPr/>
        </p:nvPicPr>
        <p:blipFill>
          <a:blip r:embed="rId2" cstate="print">
            <a:extLst>
              <a:ext uri="{28A0092B-C50C-407E-A947-70E740481C1C}">
                <a14:useLocalDpi xmlns:a14="http://schemas.microsoft.com/office/drawing/2010/main" val="0"/>
              </a:ext>
            </a:extLst>
          </a:blip>
          <a:stretch>
            <a:fillRect/>
          </a:stretch>
        </p:blipFill>
        <p:spPr>
          <a:xfrm>
            <a:off x="1691640" y="6169025"/>
            <a:ext cx="5760720" cy="552450"/>
          </a:xfrm>
          <a:prstGeom prst="rect">
            <a:avLst/>
          </a:prstGeom>
        </p:spPr>
      </p:pic>
    </p:spTree>
    <p:extLst>
      <p:ext uri="{BB962C8B-B14F-4D97-AF65-F5344CB8AC3E}">
        <p14:creationId xmlns:p14="http://schemas.microsoft.com/office/powerpoint/2010/main" val="3676462859"/>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12"/>
          </p:nvPr>
        </p:nvSpPr>
        <p:spPr/>
        <p:txBody>
          <a:bodyPr/>
          <a:lstStyle/>
          <a:p>
            <a:fld id="{E7DF194F-FC7D-43B2-A93E-2F6BC4B6766C}" type="slidenum">
              <a:rPr lang="pl-PL" altLang="pl-PL" smtClean="0"/>
              <a:pPr/>
              <a:t>27</a:t>
            </a:fld>
            <a:endParaRPr lang="pl-PL" altLang="pl-PL"/>
          </a:p>
        </p:txBody>
      </p:sp>
      <p:sp>
        <p:nvSpPr>
          <p:cNvPr id="3" name="Prostokąt 1"/>
          <p:cNvSpPr>
            <a:spLocks noChangeArrowheads="1"/>
          </p:cNvSpPr>
          <p:nvPr/>
        </p:nvSpPr>
        <p:spPr bwMode="auto">
          <a:xfrm>
            <a:off x="0" y="822658"/>
            <a:ext cx="8856984" cy="5216813"/>
          </a:xfrm>
          <a:prstGeom prst="rect">
            <a:avLst/>
          </a:prstGeom>
          <a:noFill/>
          <a:ln w="9525">
            <a:noFill/>
            <a:miter lim="800000"/>
            <a:headEnd/>
            <a:tailEnd/>
          </a:ln>
        </p:spPr>
        <p:txBody>
          <a:bodyPr wrap="square">
            <a:spAutoFit/>
          </a:bodyPr>
          <a:lstStyle/>
          <a:p>
            <a:pPr algn="ctr"/>
            <a:endParaRPr lang="pl-PL" altLang="pl-PL" sz="1400" b="1" u="sng" dirty="0" smtClean="0">
              <a:solidFill>
                <a:schemeClr val="accent6">
                  <a:lumMod val="75000"/>
                </a:schemeClr>
              </a:solidFill>
              <a:latin typeface="Calibri" pitchFamily="34" charset="0"/>
              <a:cs typeface="Times New Roman" pitchFamily="18" charset="0"/>
            </a:endParaRPr>
          </a:p>
          <a:p>
            <a:pPr algn="ctr"/>
            <a:endParaRPr lang="pl-PL" altLang="pl-PL" sz="2000" b="1" u="sng" dirty="0" smtClean="0">
              <a:latin typeface="+mn-lt"/>
              <a:cs typeface="Arial" panose="020B0604020202020204" pitchFamily="34" charset="0"/>
            </a:endParaRPr>
          </a:p>
          <a:p>
            <a:pPr algn="ctr"/>
            <a:r>
              <a:rPr lang="pl-PL" altLang="pl-PL" sz="2000" b="1" u="sng" dirty="0" smtClean="0">
                <a:latin typeface="+mn-lt"/>
                <a:cs typeface="Arial" panose="020B0604020202020204" pitchFamily="34" charset="0"/>
              </a:rPr>
              <a:t>Kryteria wyboru projektów</a:t>
            </a:r>
          </a:p>
          <a:p>
            <a:pPr algn="just"/>
            <a:endParaRPr lang="pl-PL" sz="1600" b="1" dirty="0">
              <a:latin typeface="+mj-lt"/>
            </a:endParaRPr>
          </a:p>
          <a:p>
            <a:pPr algn="just"/>
            <a:r>
              <a:rPr lang="pl-PL" sz="1600" b="1" dirty="0" smtClean="0">
                <a:latin typeface="+mj-lt"/>
              </a:rPr>
              <a:t>KRYTERIA MERYTORYCZNE SZCZEGÓŁOWE C.D.</a:t>
            </a:r>
          </a:p>
          <a:p>
            <a:pPr algn="just"/>
            <a:endParaRPr lang="pl-PL" sz="1600" b="1" dirty="0">
              <a:latin typeface="+mj-lt"/>
            </a:endParaRPr>
          </a:p>
          <a:p>
            <a:pPr marL="342900" indent="-342900" algn="just">
              <a:lnSpc>
                <a:spcPct val="150000"/>
              </a:lnSpc>
              <a:spcAft>
                <a:spcPts val="0"/>
              </a:spcAft>
              <a:buFont typeface="+mj-lt"/>
              <a:buAutoNum type="arabicPeriod" startAt="8"/>
            </a:pPr>
            <a:r>
              <a:rPr lang="pl-PL" sz="1400" dirty="0" smtClean="0">
                <a:latin typeface="Calibri"/>
                <a:ea typeface="Times New Roman"/>
                <a:cs typeface="Arial"/>
              </a:rPr>
              <a:t>Okres </a:t>
            </a:r>
            <a:r>
              <a:rPr lang="pl-PL" sz="1400" dirty="0">
                <a:latin typeface="Calibri"/>
                <a:ea typeface="Times New Roman"/>
                <a:cs typeface="Arial"/>
              </a:rPr>
              <a:t>realizacji projektu dla obszaru północnego i południowego  wynosi  min. 36 </a:t>
            </a:r>
            <a:r>
              <a:rPr lang="pl-PL" sz="1400" dirty="0" smtClean="0">
                <a:latin typeface="Calibri"/>
                <a:ea typeface="Times New Roman"/>
                <a:cs typeface="Arial"/>
              </a:rPr>
              <a:t>m-</a:t>
            </a:r>
            <a:r>
              <a:rPr lang="pl-PL" sz="1400" dirty="0" err="1" smtClean="0">
                <a:latin typeface="Calibri"/>
                <a:ea typeface="Times New Roman"/>
                <a:cs typeface="Arial"/>
              </a:rPr>
              <a:t>cy</a:t>
            </a:r>
            <a:r>
              <a:rPr lang="pl-PL" sz="1400" dirty="0" smtClean="0">
                <a:latin typeface="Calibri"/>
                <a:ea typeface="Times New Roman"/>
                <a:cs typeface="Arial"/>
              </a:rPr>
              <a:t>.</a:t>
            </a:r>
            <a:endParaRPr lang="pl-PL" sz="1200" dirty="0" smtClean="0">
              <a:latin typeface="Calibri"/>
              <a:ea typeface="Times New Roman"/>
              <a:cs typeface="Times New Roman"/>
            </a:endParaRPr>
          </a:p>
          <a:p>
            <a:pPr algn="just">
              <a:lnSpc>
                <a:spcPct val="150000"/>
              </a:lnSpc>
              <a:spcAft>
                <a:spcPts val="0"/>
              </a:spcAft>
            </a:pPr>
            <a:r>
              <a:rPr lang="pl-PL" sz="1400" dirty="0" smtClean="0">
                <a:latin typeface="Calibri"/>
                <a:ea typeface="Times New Roman"/>
                <a:cs typeface="Arial"/>
              </a:rPr>
              <a:t>         Okres </a:t>
            </a:r>
            <a:r>
              <a:rPr lang="pl-PL" sz="1400" dirty="0">
                <a:latin typeface="Calibri"/>
                <a:ea typeface="Times New Roman"/>
                <a:cs typeface="Arial"/>
              </a:rPr>
              <a:t>realizacji projektu dla obszaru środkowego (zarówno obszar 1 jak i obszar 2) wynosi 60 m-</a:t>
            </a:r>
            <a:r>
              <a:rPr lang="pl-PL" sz="1400" dirty="0" err="1">
                <a:latin typeface="Calibri"/>
                <a:ea typeface="Times New Roman"/>
                <a:cs typeface="Arial"/>
              </a:rPr>
              <a:t>cy</a:t>
            </a:r>
            <a:r>
              <a:rPr lang="pl-PL" sz="1400" dirty="0" smtClean="0">
                <a:latin typeface="Calibri"/>
                <a:ea typeface="Times New Roman"/>
                <a:cs typeface="Arial"/>
              </a:rPr>
              <a:t>.</a:t>
            </a:r>
          </a:p>
          <a:p>
            <a:pPr marL="342900" indent="-342900" algn="just">
              <a:lnSpc>
                <a:spcPct val="150000"/>
              </a:lnSpc>
              <a:buFont typeface="+mj-lt"/>
              <a:buAutoNum type="arabicPeriod" startAt="9"/>
            </a:pPr>
            <a:r>
              <a:rPr lang="pl-PL" sz="1400" dirty="0" smtClean="0">
                <a:latin typeface="Calibri"/>
                <a:ea typeface="Times New Roman"/>
                <a:cs typeface="Arial"/>
              </a:rPr>
              <a:t>W </a:t>
            </a:r>
            <a:r>
              <a:rPr lang="pl-PL" sz="1400" dirty="0">
                <a:latin typeface="Calibri"/>
                <a:ea typeface="Times New Roman"/>
                <a:cs typeface="Arial"/>
              </a:rPr>
              <a:t>ramach projektu OWES zapewnia udzielanie wsparcia doradczego  m. in. w zakresie wykorzystania zwrotnych instrumentów finansowych/dotacji dla przedsiębiorstw społecznych dla działających spółdzielni socjalnych powstałych lub wspartych w perspektywie finansowej 2007-2013 oraz zapewnia, </a:t>
            </a:r>
            <a:r>
              <a:rPr lang="pl-PL" sz="1400" dirty="0" smtClean="0">
                <a:latin typeface="Calibri"/>
                <a:ea typeface="Times New Roman"/>
                <a:cs typeface="Arial"/>
              </a:rPr>
              <a:t>iż </a:t>
            </a:r>
            <a:r>
              <a:rPr lang="pl-PL" sz="1400" dirty="0">
                <a:latin typeface="Calibri"/>
                <a:ea typeface="Times New Roman"/>
                <a:cs typeface="Arial"/>
              </a:rPr>
              <a:t>będzie </a:t>
            </a:r>
            <a:r>
              <a:rPr lang="pl-PL" sz="1400" dirty="0" smtClean="0">
                <a:latin typeface="Calibri"/>
                <a:ea typeface="Times New Roman"/>
                <a:cs typeface="Arial"/>
              </a:rPr>
              <a:t>współpracował                        z </a:t>
            </a:r>
            <a:r>
              <a:rPr lang="pl-PL" sz="1400" dirty="0">
                <a:latin typeface="Calibri"/>
                <a:ea typeface="Times New Roman"/>
                <a:cs typeface="Arial"/>
              </a:rPr>
              <a:t>pośrednikami finansowymi  oferującymi instrumenty finansowe bezpośrednio podmiotom ekonomii </a:t>
            </a:r>
            <a:r>
              <a:rPr lang="pl-PL" sz="1400" dirty="0" smtClean="0">
                <a:latin typeface="Calibri"/>
                <a:ea typeface="Times New Roman"/>
                <a:cs typeface="Arial"/>
              </a:rPr>
              <a:t>społecznej.</a:t>
            </a:r>
          </a:p>
          <a:p>
            <a:pPr marL="342900" indent="-342900" algn="just">
              <a:lnSpc>
                <a:spcPct val="150000"/>
              </a:lnSpc>
              <a:buFont typeface="+mj-lt"/>
              <a:buAutoNum type="arabicPeriod" startAt="9"/>
            </a:pPr>
            <a:r>
              <a:rPr lang="pl-PL" sz="1400" dirty="0" smtClean="0">
                <a:latin typeface="Calibri"/>
                <a:ea typeface="Times New Roman"/>
                <a:cs typeface="Arial"/>
              </a:rPr>
              <a:t>W </a:t>
            </a:r>
            <a:r>
              <a:rPr lang="pl-PL" sz="1400" dirty="0">
                <a:latin typeface="Calibri"/>
                <a:ea typeface="Times New Roman"/>
                <a:cs typeface="Arial"/>
              </a:rPr>
              <a:t>ramach projektu OWES gwarantuje realizację wszystkich typów operacji przewidzianych do wsparcia w trybie konkursowym. </a:t>
            </a:r>
            <a:endParaRPr lang="pl-PL" sz="1400" dirty="0" smtClean="0">
              <a:latin typeface="Calibri"/>
              <a:ea typeface="Times New Roman"/>
              <a:cs typeface="Arial"/>
            </a:endParaRPr>
          </a:p>
          <a:p>
            <a:pPr marL="342900" indent="-342900" algn="just">
              <a:lnSpc>
                <a:spcPct val="150000"/>
              </a:lnSpc>
              <a:buFont typeface="+mj-lt"/>
              <a:buAutoNum type="arabicPeriod" startAt="9"/>
            </a:pPr>
            <a:r>
              <a:rPr lang="pl-PL" sz="1400" dirty="0">
                <a:latin typeface="Calibri"/>
                <a:ea typeface="Times New Roman"/>
                <a:cs typeface="Times New Roman"/>
              </a:rPr>
              <a:t>Komplementarność z projektami realizowanymi w ramach działania 8.2 Włączenie społeczne.</a:t>
            </a:r>
          </a:p>
          <a:p>
            <a:pPr algn="just"/>
            <a:endParaRPr lang="pl-PL" sz="1400" dirty="0">
              <a:latin typeface="+mj-lt"/>
            </a:endParaRPr>
          </a:p>
          <a:p>
            <a:pPr marL="285750" indent="-285750" algn="just">
              <a:buFontTx/>
              <a:buChar char="-"/>
            </a:pPr>
            <a:endParaRPr lang="pl-PL" sz="1400" dirty="0" smtClean="0">
              <a:latin typeface="+mj-lt"/>
            </a:endParaRPr>
          </a:p>
          <a:p>
            <a:pPr algn="just"/>
            <a:r>
              <a:rPr lang="pl-PL" sz="1400" dirty="0" smtClean="0">
                <a:latin typeface="+mj-lt"/>
              </a:rPr>
              <a:t> </a:t>
            </a:r>
          </a:p>
        </p:txBody>
      </p:sp>
      <p:sp>
        <p:nvSpPr>
          <p:cNvPr id="4" name="Prostokąt 3"/>
          <p:cNvSpPr/>
          <p:nvPr/>
        </p:nvSpPr>
        <p:spPr>
          <a:xfrm>
            <a:off x="0" y="0"/>
            <a:ext cx="9144000" cy="1052736"/>
          </a:xfrm>
          <a:prstGeom prst="rect">
            <a:avLst/>
          </a:prstGeom>
          <a:solidFill>
            <a:schemeClr val="accent1">
              <a:lumMod val="60000"/>
              <a:lumOff val="40000"/>
            </a:schemeClr>
          </a:solidFill>
          <a:ln w="38100">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pl-PL" dirty="0"/>
          </a:p>
        </p:txBody>
      </p:sp>
      <p:sp>
        <p:nvSpPr>
          <p:cNvPr id="5" name="Prostokąt zaokrąglony 4"/>
          <p:cNvSpPr/>
          <p:nvPr/>
        </p:nvSpPr>
        <p:spPr>
          <a:xfrm>
            <a:off x="214282" y="116631"/>
            <a:ext cx="8715436" cy="706027"/>
          </a:xfrm>
          <a:prstGeom prst="roundRect">
            <a:avLst/>
          </a:prstGeom>
          <a:ln w="44450">
            <a:solidFill>
              <a:schemeClr val="tx1"/>
            </a:solidFill>
          </a:ln>
          <a:effectLst>
            <a:glow rad="101600">
              <a:schemeClr val="accent6">
                <a:satMod val="175000"/>
                <a:alpha val="40000"/>
              </a:schemeClr>
            </a:glow>
            <a:outerShdw blurRad="50800" dist="38100" dir="5400000" algn="t" rotWithShape="0">
              <a:prstClr val="black">
                <a:alpha val="40000"/>
              </a:prstClr>
            </a:outerShdw>
            <a:softEdge rad="317500"/>
          </a:effectLst>
          <a:scene3d>
            <a:camera prst="orthographicFront">
              <a:rot lat="0" lon="0" rev="0"/>
            </a:camera>
            <a:lightRig rig="glow" dir="t">
              <a:rot lat="0" lon="0" rev="4800000"/>
            </a:lightRig>
          </a:scene3d>
          <a:sp3d prstMaterial="matte">
            <a:bevelT w="127000" h="63500" prst="riblet"/>
          </a:sp3d>
        </p:spPr>
        <p:style>
          <a:lnRef idx="2">
            <a:schemeClr val="accent6"/>
          </a:lnRef>
          <a:fillRef idx="1">
            <a:schemeClr val="lt1"/>
          </a:fillRef>
          <a:effectRef idx="0">
            <a:schemeClr val="accent6"/>
          </a:effectRef>
          <a:fontRef idx="minor">
            <a:schemeClr val="dk1"/>
          </a:fontRef>
        </p:style>
        <p:txBody>
          <a:bodyPr anchor="ctr"/>
          <a:lstStyle/>
          <a:p>
            <a:pPr algn="ctr" eaLnBrk="1" fontAlgn="auto" hangingPunct="1">
              <a:spcBef>
                <a:spcPts val="0"/>
              </a:spcBef>
              <a:spcAft>
                <a:spcPts val="0"/>
              </a:spcAft>
              <a:defRPr/>
            </a:pPr>
            <a:r>
              <a:rPr lang="pl-PL" sz="3200" b="1" dirty="0">
                <a:solidFill>
                  <a:schemeClr val="tx1"/>
                </a:solidFill>
              </a:rPr>
              <a:t>Wojewódzki Urząd Pracy w Opolu</a:t>
            </a:r>
          </a:p>
        </p:txBody>
      </p:sp>
      <p:pic>
        <p:nvPicPr>
          <p:cNvPr id="7" name="Obraz 6"/>
          <p:cNvPicPr/>
          <p:nvPr/>
        </p:nvPicPr>
        <p:blipFill>
          <a:blip r:embed="rId2" cstate="print">
            <a:extLst>
              <a:ext uri="{28A0092B-C50C-407E-A947-70E740481C1C}">
                <a14:useLocalDpi xmlns:a14="http://schemas.microsoft.com/office/drawing/2010/main" val="0"/>
              </a:ext>
            </a:extLst>
          </a:blip>
          <a:stretch>
            <a:fillRect/>
          </a:stretch>
        </p:blipFill>
        <p:spPr>
          <a:xfrm>
            <a:off x="1691640" y="5854494"/>
            <a:ext cx="5760720" cy="552450"/>
          </a:xfrm>
          <a:prstGeom prst="rect">
            <a:avLst/>
          </a:prstGeom>
        </p:spPr>
      </p:pic>
    </p:spTree>
    <p:extLst>
      <p:ext uri="{BB962C8B-B14F-4D97-AF65-F5344CB8AC3E}">
        <p14:creationId xmlns:p14="http://schemas.microsoft.com/office/powerpoint/2010/main" val="3755335524"/>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12"/>
          </p:nvPr>
        </p:nvSpPr>
        <p:spPr/>
        <p:txBody>
          <a:bodyPr/>
          <a:lstStyle/>
          <a:p>
            <a:fld id="{E7DF194F-FC7D-43B2-A93E-2F6BC4B6766C}" type="slidenum">
              <a:rPr lang="pl-PL" altLang="pl-PL" smtClean="0"/>
              <a:pPr/>
              <a:t>28</a:t>
            </a:fld>
            <a:endParaRPr lang="pl-PL" altLang="pl-PL"/>
          </a:p>
        </p:txBody>
      </p:sp>
      <p:sp>
        <p:nvSpPr>
          <p:cNvPr id="3" name="Prostokąt 1"/>
          <p:cNvSpPr>
            <a:spLocks noChangeArrowheads="1"/>
          </p:cNvSpPr>
          <p:nvPr/>
        </p:nvSpPr>
        <p:spPr bwMode="auto">
          <a:xfrm>
            <a:off x="0" y="822658"/>
            <a:ext cx="8856984" cy="5710794"/>
          </a:xfrm>
          <a:prstGeom prst="rect">
            <a:avLst/>
          </a:prstGeom>
          <a:noFill/>
          <a:ln w="9525">
            <a:noFill/>
            <a:miter lim="800000"/>
            <a:headEnd/>
            <a:tailEnd/>
          </a:ln>
        </p:spPr>
        <p:txBody>
          <a:bodyPr wrap="square">
            <a:spAutoFit/>
          </a:bodyPr>
          <a:lstStyle/>
          <a:p>
            <a:pPr algn="ctr"/>
            <a:endParaRPr lang="pl-PL" altLang="pl-PL" sz="1400" b="1" u="sng" dirty="0" smtClean="0">
              <a:solidFill>
                <a:schemeClr val="accent6">
                  <a:lumMod val="75000"/>
                </a:schemeClr>
              </a:solidFill>
              <a:latin typeface="Calibri" pitchFamily="34" charset="0"/>
              <a:cs typeface="Times New Roman" pitchFamily="18" charset="0"/>
            </a:endParaRPr>
          </a:p>
          <a:p>
            <a:pPr algn="ctr"/>
            <a:endParaRPr lang="pl-PL" altLang="pl-PL" sz="2000" b="1" u="sng" dirty="0" smtClean="0">
              <a:latin typeface="+mn-lt"/>
              <a:cs typeface="Arial" panose="020B0604020202020204" pitchFamily="34" charset="0"/>
            </a:endParaRPr>
          </a:p>
          <a:p>
            <a:pPr algn="ctr"/>
            <a:r>
              <a:rPr lang="pl-PL" altLang="pl-PL" sz="2000" b="1" u="sng" dirty="0" smtClean="0">
                <a:latin typeface="+mn-lt"/>
                <a:cs typeface="Arial" panose="020B0604020202020204" pitchFamily="34" charset="0"/>
              </a:rPr>
              <a:t>Kryteria wyboru projektów</a:t>
            </a:r>
          </a:p>
          <a:p>
            <a:pPr algn="just"/>
            <a:endParaRPr lang="pl-PL" sz="1600" b="1" dirty="0">
              <a:latin typeface="+mj-lt"/>
            </a:endParaRPr>
          </a:p>
          <a:p>
            <a:pPr algn="just"/>
            <a:r>
              <a:rPr lang="pl-PL" sz="1600" b="1" dirty="0" smtClean="0">
                <a:latin typeface="+mj-lt"/>
              </a:rPr>
              <a:t>KRYTERIA MERYTORYCZNE SZCZEGÓŁOWE C.D.</a:t>
            </a:r>
          </a:p>
          <a:p>
            <a:pPr algn="just"/>
            <a:endParaRPr lang="pl-PL" sz="1400" dirty="0">
              <a:latin typeface="+mj-lt"/>
            </a:endParaRPr>
          </a:p>
          <a:p>
            <a:pPr marL="342900" indent="-342900" algn="just">
              <a:lnSpc>
                <a:spcPct val="115000"/>
              </a:lnSpc>
              <a:spcAft>
                <a:spcPts val="0"/>
              </a:spcAft>
              <a:buFont typeface="+mj-lt"/>
              <a:buAutoNum type="arabicPeriod" startAt="12"/>
            </a:pPr>
            <a:r>
              <a:rPr lang="pl-PL" sz="1400" dirty="0">
                <a:latin typeface="Calibri"/>
                <a:ea typeface="Times New Roman"/>
                <a:cs typeface="Arial"/>
              </a:rPr>
              <a:t>OWES dla obszaru północnego zobowiązuje  się do osiągnięcia w ramach realizowanego projektu niżej wskazanych wskaźników efektywnościowych (jeśli dotyczy):</a:t>
            </a:r>
            <a:endParaRPr lang="pl-PL" sz="1200" dirty="0">
              <a:latin typeface="Calibri"/>
              <a:ea typeface="Times New Roman"/>
              <a:cs typeface="Times New Roman"/>
            </a:endParaRPr>
          </a:p>
          <a:p>
            <a:pPr algn="just">
              <a:lnSpc>
                <a:spcPct val="115000"/>
              </a:lnSpc>
              <a:spcBef>
                <a:spcPts val="600"/>
              </a:spcBef>
              <a:spcAft>
                <a:spcPts val="600"/>
              </a:spcAft>
            </a:pPr>
            <a:r>
              <a:rPr lang="pl-PL" sz="1400" dirty="0">
                <a:latin typeface="Calibri"/>
                <a:ea typeface="Times New Roman"/>
                <a:cs typeface="Times New Roman"/>
              </a:rPr>
              <a:t>a)  </a:t>
            </a:r>
            <a:r>
              <a:rPr lang="pl-PL" sz="1400" dirty="0">
                <a:latin typeface="Calibri"/>
                <a:ea typeface="Times New Roman"/>
                <a:cs typeface="Arial"/>
              </a:rPr>
              <a:t>wskaźnik 1: liczba grup inicjatywnych, które w wyniku działalności OWES  wypracowały założenia co do utworzenia PES </a:t>
            </a:r>
            <a:r>
              <a:rPr lang="pl-PL" sz="1400" dirty="0" smtClean="0">
                <a:latin typeface="Calibri"/>
                <a:ea typeface="Times New Roman"/>
                <a:cs typeface="Arial"/>
              </a:rPr>
              <a:t>24;</a:t>
            </a:r>
            <a:endParaRPr lang="pl-PL" sz="1200" dirty="0" smtClean="0">
              <a:latin typeface="Calibri"/>
              <a:ea typeface="Times New Roman"/>
              <a:cs typeface="Times New Roman"/>
            </a:endParaRPr>
          </a:p>
          <a:p>
            <a:pPr algn="just">
              <a:lnSpc>
                <a:spcPct val="115000"/>
              </a:lnSpc>
              <a:spcBef>
                <a:spcPts val="600"/>
              </a:spcBef>
              <a:spcAft>
                <a:spcPts val="600"/>
              </a:spcAft>
            </a:pPr>
            <a:r>
              <a:rPr lang="pl-PL" sz="1400" dirty="0" smtClean="0">
                <a:latin typeface="Calibri"/>
                <a:ea typeface="Times New Roman"/>
                <a:cs typeface="Times New Roman"/>
              </a:rPr>
              <a:t>b</a:t>
            </a:r>
            <a:r>
              <a:rPr lang="pl-PL" sz="1400" dirty="0">
                <a:latin typeface="Calibri"/>
                <a:ea typeface="Times New Roman"/>
                <a:cs typeface="Times New Roman"/>
              </a:rPr>
              <a:t>)  </a:t>
            </a:r>
            <a:r>
              <a:rPr lang="pl-PL" sz="1400" dirty="0" smtClean="0">
                <a:latin typeface="Calibri"/>
                <a:ea typeface="Times New Roman"/>
                <a:cs typeface="Arial"/>
              </a:rPr>
              <a:t>wskaźnik </a:t>
            </a:r>
            <a:r>
              <a:rPr lang="pl-PL" sz="1400" dirty="0">
                <a:latin typeface="Calibri"/>
                <a:ea typeface="Times New Roman"/>
                <a:cs typeface="Arial"/>
              </a:rPr>
              <a:t>2: liczba środowisk, które w wyniku działalności OWES przystąpiły do wspólnej realizacji przedsięwzięcia mającego na celu rozwój ekonomii społecznej 30;</a:t>
            </a:r>
            <a:endParaRPr lang="pl-PL" sz="1200" dirty="0">
              <a:latin typeface="Calibri"/>
              <a:ea typeface="Times New Roman"/>
              <a:cs typeface="Times New Roman"/>
            </a:endParaRPr>
          </a:p>
          <a:p>
            <a:pPr algn="just">
              <a:lnSpc>
                <a:spcPct val="115000"/>
              </a:lnSpc>
              <a:spcBef>
                <a:spcPts val="600"/>
              </a:spcBef>
              <a:spcAft>
                <a:spcPts val="600"/>
              </a:spcAft>
            </a:pPr>
            <a:r>
              <a:rPr lang="pl-PL" sz="1400" dirty="0">
                <a:latin typeface="Calibri"/>
                <a:ea typeface="Times New Roman"/>
                <a:cs typeface="Times New Roman"/>
              </a:rPr>
              <a:t>c)  </a:t>
            </a:r>
            <a:r>
              <a:rPr lang="pl-PL" sz="1400" dirty="0">
                <a:latin typeface="Calibri"/>
                <a:ea typeface="Times New Roman"/>
                <a:cs typeface="Arial"/>
              </a:rPr>
              <a:t>wskaźnik 3: liczba  miejsc pracy utworzonych w wyniku działalności OWES dla osób, wskazanych w definicji PS 30;</a:t>
            </a:r>
            <a:endParaRPr lang="pl-PL" sz="1200" dirty="0">
              <a:latin typeface="Calibri"/>
              <a:ea typeface="Times New Roman"/>
              <a:cs typeface="Times New Roman"/>
            </a:endParaRPr>
          </a:p>
          <a:p>
            <a:pPr algn="just">
              <a:lnSpc>
                <a:spcPct val="115000"/>
              </a:lnSpc>
              <a:spcBef>
                <a:spcPts val="600"/>
              </a:spcBef>
              <a:spcAft>
                <a:spcPts val="600"/>
              </a:spcAft>
            </a:pPr>
            <a:r>
              <a:rPr lang="pl-PL" sz="1400" dirty="0">
                <a:latin typeface="Calibri"/>
                <a:ea typeface="Times New Roman"/>
                <a:cs typeface="Times New Roman"/>
              </a:rPr>
              <a:t>d) </a:t>
            </a:r>
            <a:r>
              <a:rPr lang="pl-PL" sz="1400" dirty="0" smtClean="0">
                <a:latin typeface="Calibri"/>
                <a:ea typeface="Times New Roman"/>
                <a:cs typeface="Times New Roman"/>
              </a:rPr>
              <a:t> </a:t>
            </a:r>
            <a:r>
              <a:rPr lang="pl-PL" sz="1400" dirty="0" smtClean="0">
                <a:latin typeface="Calibri"/>
                <a:ea typeface="Times New Roman"/>
                <a:cs typeface="Arial"/>
              </a:rPr>
              <a:t>wskaźnik </a:t>
            </a:r>
            <a:r>
              <a:rPr lang="pl-PL" sz="1400" dirty="0">
                <a:latin typeface="Calibri"/>
                <a:ea typeface="Times New Roman"/>
                <a:cs typeface="Arial"/>
              </a:rPr>
              <a:t>4: liczba organizacji pozarządowych prowadzących działalność odpłatną pożytku publicznego lub działalność gospodarczą utworzonych w wyniku działalności OWES 4;</a:t>
            </a:r>
            <a:endParaRPr lang="pl-PL" sz="1200" dirty="0">
              <a:latin typeface="Calibri"/>
              <a:ea typeface="Times New Roman"/>
              <a:cs typeface="Times New Roman"/>
            </a:endParaRPr>
          </a:p>
          <a:p>
            <a:pPr algn="just">
              <a:lnSpc>
                <a:spcPct val="115000"/>
              </a:lnSpc>
              <a:spcBef>
                <a:spcPts val="600"/>
              </a:spcBef>
              <a:spcAft>
                <a:spcPts val="600"/>
              </a:spcAft>
            </a:pPr>
            <a:r>
              <a:rPr lang="pl-PL" sz="1400" dirty="0">
                <a:latin typeface="Calibri"/>
                <a:ea typeface="Times New Roman"/>
                <a:cs typeface="Times New Roman"/>
              </a:rPr>
              <a:t>e) </a:t>
            </a:r>
            <a:r>
              <a:rPr lang="pl-PL" sz="1400" dirty="0">
                <a:latin typeface="Calibri"/>
                <a:ea typeface="Times New Roman"/>
                <a:cs typeface="Arial"/>
              </a:rPr>
              <a:t>wskaźnik 5: procent wzrostu obrotów PS objętych wsparciem – 5% - rocznie.</a:t>
            </a:r>
            <a:endParaRPr lang="pl-PL" sz="1200" dirty="0">
              <a:latin typeface="Calibri"/>
              <a:ea typeface="Times New Roman"/>
              <a:cs typeface="Times New Roman"/>
            </a:endParaRPr>
          </a:p>
          <a:p>
            <a:pPr algn="just">
              <a:lnSpc>
                <a:spcPct val="115000"/>
              </a:lnSpc>
              <a:spcBef>
                <a:spcPts val="600"/>
              </a:spcBef>
              <a:spcAft>
                <a:spcPts val="600"/>
              </a:spcAft>
            </a:pPr>
            <a:r>
              <a:rPr lang="pl-PL" sz="1400" dirty="0">
                <a:latin typeface="Calibri"/>
                <a:ea typeface="Times New Roman"/>
                <a:cs typeface="Arial"/>
              </a:rPr>
              <a:t> </a:t>
            </a:r>
            <a:endParaRPr lang="pl-PL" sz="1200" dirty="0">
              <a:latin typeface="Calibri"/>
              <a:ea typeface="Times New Roman"/>
              <a:cs typeface="Times New Roman"/>
            </a:endParaRPr>
          </a:p>
          <a:p>
            <a:pPr marL="342900" indent="-342900" algn="just">
              <a:buFont typeface="+mj-lt"/>
              <a:buAutoNum type="arabicPeriod" startAt="12"/>
            </a:pPr>
            <a:endParaRPr lang="pl-PL" sz="1400" dirty="0" smtClean="0">
              <a:latin typeface="+mj-lt"/>
            </a:endParaRPr>
          </a:p>
          <a:p>
            <a:pPr algn="just"/>
            <a:r>
              <a:rPr lang="pl-PL" sz="1400" dirty="0" smtClean="0">
                <a:latin typeface="+mj-lt"/>
              </a:rPr>
              <a:t> </a:t>
            </a:r>
          </a:p>
        </p:txBody>
      </p:sp>
      <p:sp>
        <p:nvSpPr>
          <p:cNvPr id="4" name="Prostokąt 3"/>
          <p:cNvSpPr/>
          <p:nvPr/>
        </p:nvSpPr>
        <p:spPr>
          <a:xfrm>
            <a:off x="0" y="0"/>
            <a:ext cx="9144000" cy="1052736"/>
          </a:xfrm>
          <a:prstGeom prst="rect">
            <a:avLst/>
          </a:prstGeom>
          <a:solidFill>
            <a:schemeClr val="accent1">
              <a:lumMod val="60000"/>
              <a:lumOff val="40000"/>
            </a:schemeClr>
          </a:solidFill>
          <a:ln w="38100">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pl-PL" dirty="0"/>
          </a:p>
        </p:txBody>
      </p:sp>
      <p:sp>
        <p:nvSpPr>
          <p:cNvPr id="5" name="Prostokąt zaokrąglony 4"/>
          <p:cNvSpPr/>
          <p:nvPr/>
        </p:nvSpPr>
        <p:spPr>
          <a:xfrm>
            <a:off x="214282" y="116631"/>
            <a:ext cx="8715436" cy="706027"/>
          </a:xfrm>
          <a:prstGeom prst="roundRect">
            <a:avLst/>
          </a:prstGeom>
          <a:ln w="44450">
            <a:solidFill>
              <a:schemeClr val="tx1"/>
            </a:solidFill>
          </a:ln>
          <a:effectLst>
            <a:glow rad="101600">
              <a:schemeClr val="accent6">
                <a:satMod val="175000"/>
                <a:alpha val="40000"/>
              </a:schemeClr>
            </a:glow>
            <a:outerShdw blurRad="50800" dist="38100" dir="5400000" algn="t" rotWithShape="0">
              <a:prstClr val="black">
                <a:alpha val="40000"/>
              </a:prstClr>
            </a:outerShdw>
            <a:softEdge rad="317500"/>
          </a:effectLst>
          <a:scene3d>
            <a:camera prst="orthographicFront">
              <a:rot lat="0" lon="0" rev="0"/>
            </a:camera>
            <a:lightRig rig="glow" dir="t">
              <a:rot lat="0" lon="0" rev="4800000"/>
            </a:lightRig>
          </a:scene3d>
          <a:sp3d prstMaterial="matte">
            <a:bevelT w="127000" h="63500" prst="riblet"/>
          </a:sp3d>
        </p:spPr>
        <p:style>
          <a:lnRef idx="2">
            <a:schemeClr val="accent6"/>
          </a:lnRef>
          <a:fillRef idx="1">
            <a:schemeClr val="lt1"/>
          </a:fillRef>
          <a:effectRef idx="0">
            <a:schemeClr val="accent6"/>
          </a:effectRef>
          <a:fontRef idx="minor">
            <a:schemeClr val="dk1"/>
          </a:fontRef>
        </p:style>
        <p:txBody>
          <a:bodyPr anchor="ctr"/>
          <a:lstStyle/>
          <a:p>
            <a:pPr algn="ctr" eaLnBrk="1" fontAlgn="auto" hangingPunct="1">
              <a:spcBef>
                <a:spcPts val="0"/>
              </a:spcBef>
              <a:spcAft>
                <a:spcPts val="0"/>
              </a:spcAft>
              <a:defRPr/>
            </a:pPr>
            <a:r>
              <a:rPr lang="pl-PL" sz="3200" b="1" dirty="0">
                <a:solidFill>
                  <a:schemeClr val="tx1"/>
                </a:solidFill>
              </a:rPr>
              <a:t>Wojewódzki Urząd Pracy w Opolu</a:t>
            </a:r>
          </a:p>
        </p:txBody>
      </p:sp>
      <p:pic>
        <p:nvPicPr>
          <p:cNvPr id="7" name="Obraz 6"/>
          <p:cNvPicPr/>
          <p:nvPr/>
        </p:nvPicPr>
        <p:blipFill>
          <a:blip r:embed="rId2" cstate="print">
            <a:extLst>
              <a:ext uri="{28A0092B-C50C-407E-A947-70E740481C1C}">
                <a14:useLocalDpi xmlns:a14="http://schemas.microsoft.com/office/drawing/2010/main" val="0"/>
              </a:ext>
            </a:extLst>
          </a:blip>
          <a:stretch>
            <a:fillRect/>
          </a:stretch>
        </p:blipFill>
        <p:spPr>
          <a:xfrm>
            <a:off x="1691640" y="5854494"/>
            <a:ext cx="5760720" cy="552450"/>
          </a:xfrm>
          <a:prstGeom prst="rect">
            <a:avLst/>
          </a:prstGeom>
        </p:spPr>
      </p:pic>
    </p:spTree>
    <p:extLst>
      <p:ext uri="{BB962C8B-B14F-4D97-AF65-F5344CB8AC3E}">
        <p14:creationId xmlns:p14="http://schemas.microsoft.com/office/powerpoint/2010/main" val="571765674"/>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12"/>
          </p:nvPr>
        </p:nvSpPr>
        <p:spPr/>
        <p:txBody>
          <a:bodyPr/>
          <a:lstStyle/>
          <a:p>
            <a:fld id="{E7DF194F-FC7D-43B2-A93E-2F6BC4B6766C}" type="slidenum">
              <a:rPr lang="pl-PL" altLang="pl-PL" smtClean="0"/>
              <a:pPr/>
              <a:t>29</a:t>
            </a:fld>
            <a:endParaRPr lang="pl-PL" altLang="pl-PL"/>
          </a:p>
        </p:txBody>
      </p:sp>
      <p:sp>
        <p:nvSpPr>
          <p:cNvPr id="3" name="Prostokąt 1"/>
          <p:cNvSpPr>
            <a:spLocks noChangeArrowheads="1"/>
          </p:cNvSpPr>
          <p:nvPr/>
        </p:nvSpPr>
        <p:spPr bwMode="auto">
          <a:xfrm>
            <a:off x="0" y="822658"/>
            <a:ext cx="8856984" cy="6045501"/>
          </a:xfrm>
          <a:prstGeom prst="rect">
            <a:avLst/>
          </a:prstGeom>
          <a:noFill/>
          <a:ln w="9525">
            <a:noFill/>
            <a:miter lim="800000"/>
            <a:headEnd/>
            <a:tailEnd/>
          </a:ln>
        </p:spPr>
        <p:txBody>
          <a:bodyPr wrap="square">
            <a:spAutoFit/>
          </a:bodyPr>
          <a:lstStyle/>
          <a:p>
            <a:pPr algn="ctr"/>
            <a:endParaRPr lang="pl-PL" altLang="pl-PL" sz="1400" b="1" u="sng" dirty="0" smtClean="0">
              <a:solidFill>
                <a:schemeClr val="accent6">
                  <a:lumMod val="75000"/>
                </a:schemeClr>
              </a:solidFill>
              <a:latin typeface="Calibri" pitchFamily="34" charset="0"/>
              <a:cs typeface="Times New Roman" pitchFamily="18" charset="0"/>
            </a:endParaRPr>
          </a:p>
          <a:p>
            <a:pPr algn="ctr"/>
            <a:endParaRPr lang="pl-PL" altLang="pl-PL" sz="2000" b="1" u="sng" dirty="0" smtClean="0">
              <a:latin typeface="+mn-lt"/>
              <a:cs typeface="Arial" panose="020B0604020202020204" pitchFamily="34" charset="0"/>
            </a:endParaRPr>
          </a:p>
          <a:p>
            <a:pPr algn="ctr"/>
            <a:r>
              <a:rPr lang="pl-PL" altLang="pl-PL" sz="2000" b="1" u="sng" dirty="0" smtClean="0">
                <a:latin typeface="+mn-lt"/>
                <a:cs typeface="Arial" panose="020B0604020202020204" pitchFamily="34" charset="0"/>
              </a:rPr>
              <a:t>Kryteria wyboru projektów</a:t>
            </a:r>
          </a:p>
          <a:p>
            <a:pPr algn="just"/>
            <a:endParaRPr lang="pl-PL" sz="1600" b="1" dirty="0">
              <a:latin typeface="+mj-lt"/>
            </a:endParaRPr>
          </a:p>
          <a:p>
            <a:pPr algn="just"/>
            <a:r>
              <a:rPr lang="pl-PL" sz="1600" b="1" dirty="0" smtClean="0">
                <a:latin typeface="+mj-lt"/>
              </a:rPr>
              <a:t>KRYTERIA MERYTORYCZNE SZCZEGÓŁOWE C.D.</a:t>
            </a:r>
          </a:p>
          <a:p>
            <a:pPr algn="just">
              <a:lnSpc>
                <a:spcPct val="115000"/>
              </a:lnSpc>
              <a:spcAft>
                <a:spcPts val="0"/>
              </a:spcAft>
            </a:pPr>
            <a:endParaRPr lang="pl-PL" sz="1300" dirty="0" smtClean="0">
              <a:latin typeface="Calibri"/>
              <a:ea typeface="Times New Roman"/>
              <a:cs typeface="Times New Roman"/>
            </a:endParaRPr>
          </a:p>
          <a:p>
            <a:pPr marL="228600" indent="-228600" algn="just">
              <a:lnSpc>
                <a:spcPct val="115000"/>
              </a:lnSpc>
              <a:spcAft>
                <a:spcPts val="0"/>
              </a:spcAft>
              <a:buFont typeface="+mj-lt"/>
              <a:buAutoNum type="arabicPeriod" startAt="13"/>
            </a:pPr>
            <a:r>
              <a:rPr lang="pl-PL" sz="1300" dirty="0">
                <a:latin typeface="Calibri"/>
                <a:ea typeface="Times New Roman"/>
                <a:cs typeface="Arial"/>
              </a:rPr>
              <a:t>OWES dla obszaru środkowego  zobowiązuje się do osiągnięcia w ramach realizowanego projektu niżej wskazanych wskaźników efektywnościowych (jeśli dotyczy</a:t>
            </a:r>
            <a:r>
              <a:rPr lang="pl-PL" sz="1300" dirty="0" smtClean="0">
                <a:latin typeface="Calibri"/>
                <a:ea typeface="Times New Roman"/>
                <a:cs typeface="Arial"/>
              </a:rPr>
              <a:t>):</a:t>
            </a:r>
          </a:p>
          <a:p>
            <a:pPr algn="just">
              <a:lnSpc>
                <a:spcPct val="115000"/>
              </a:lnSpc>
              <a:spcAft>
                <a:spcPts val="0"/>
              </a:spcAft>
            </a:pPr>
            <a:endParaRPr lang="pl-PL" sz="800" dirty="0">
              <a:latin typeface="Calibri"/>
              <a:ea typeface="Times New Roman"/>
              <a:cs typeface="Times New Roman"/>
            </a:endParaRPr>
          </a:p>
          <a:p>
            <a:pPr algn="just">
              <a:lnSpc>
                <a:spcPct val="150000"/>
              </a:lnSpc>
              <a:spcAft>
                <a:spcPts val="0"/>
              </a:spcAft>
            </a:pPr>
            <a:r>
              <a:rPr lang="pl-PL" sz="1300" dirty="0">
                <a:latin typeface="Calibri"/>
                <a:ea typeface="Times New Roman"/>
                <a:cs typeface="Arial"/>
              </a:rPr>
              <a:t> </a:t>
            </a:r>
            <a:r>
              <a:rPr lang="pl-PL" sz="1300" u="sng" dirty="0" smtClean="0">
                <a:latin typeface="Calibri"/>
                <a:ea typeface="Times New Roman"/>
                <a:cs typeface="Arial"/>
              </a:rPr>
              <a:t>Dla </a:t>
            </a:r>
            <a:r>
              <a:rPr lang="pl-PL" sz="1300" u="sng" dirty="0">
                <a:latin typeface="Calibri"/>
                <a:ea typeface="Times New Roman"/>
                <a:cs typeface="Arial"/>
              </a:rPr>
              <a:t>obszaru 1: powiaty  opolski, grodzki-miasto Opole:</a:t>
            </a:r>
            <a:endParaRPr lang="pl-PL" sz="1300" u="sng" dirty="0">
              <a:latin typeface="Calibri"/>
              <a:ea typeface="Times New Roman"/>
              <a:cs typeface="Times New Roman"/>
            </a:endParaRPr>
          </a:p>
          <a:p>
            <a:pPr algn="just">
              <a:lnSpc>
                <a:spcPct val="150000"/>
              </a:lnSpc>
              <a:spcAft>
                <a:spcPts val="0"/>
              </a:spcAft>
            </a:pPr>
            <a:r>
              <a:rPr lang="pl-PL" sz="1300" dirty="0">
                <a:latin typeface="Calibri"/>
                <a:ea typeface="Times New Roman"/>
                <a:cs typeface="Arial"/>
              </a:rPr>
              <a:t>a)  wskaźnik 1: liczba grup inicjatywnych, które w wyniku działalności OWES  wypracowały założenia co do utworzenia PES 15;</a:t>
            </a:r>
            <a:endParaRPr lang="pl-PL" sz="1300" dirty="0">
              <a:latin typeface="Calibri"/>
              <a:ea typeface="Times New Roman"/>
              <a:cs typeface="Times New Roman"/>
            </a:endParaRPr>
          </a:p>
          <a:p>
            <a:pPr algn="just">
              <a:lnSpc>
                <a:spcPct val="150000"/>
              </a:lnSpc>
              <a:spcAft>
                <a:spcPts val="0"/>
              </a:spcAft>
            </a:pPr>
            <a:r>
              <a:rPr lang="pl-PL" sz="1300" dirty="0">
                <a:latin typeface="Calibri"/>
                <a:ea typeface="Times New Roman"/>
                <a:cs typeface="Arial"/>
              </a:rPr>
              <a:t>b)   wskaźnik 2: liczba środowisk, które w wyniku działalności OWES przystąpiły do wspólnej realizacji przedsięwzięcia mającego na celu rozwój ekonomii społecznej 25;</a:t>
            </a:r>
            <a:endParaRPr lang="pl-PL" sz="1300" dirty="0">
              <a:latin typeface="Calibri"/>
              <a:ea typeface="Times New Roman"/>
              <a:cs typeface="Times New Roman"/>
            </a:endParaRPr>
          </a:p>
          <a:p>
            <a:pPr algn="just">
              <a:lnSpc>
                <a:spcPct val="150000"/>
              </a:lnSpc>
              <a:spcAft>
                <a:spcPts val="0"/>
              </a:spcAft>
            </a:pPr>
            <a:r>
              <a:rPr lang="pl-PL" sz="1300" dirty="0">
                <a:latin typeface="Calibri"/>
                <a:ea typeface="Times New Roman"/>
                <a:cs typeface="Arial"/>
              </a:rPr>
              <a:t>c)  wskaźnik 3: liczba  miejsc pracy utworzonych w wyniku działalności OWES dla osób, wskazanych w definicji PS 34;</a:t>
            </a:r>
            <a:endParaRPr lang="pl-PL" sz="1300" dirty="0">
              <a:latin typeface="Calibri"/>
              <a:ea typeface="Times New Roman"/>
              <a:cs typeface="Times New Roman"/>
            </a:endParaRPr>
          </a:p>
          <a:p>
            <a:pPr algn="just">
              <a:lnSpc>
                <a:spcPct val="150000"/>
              </a:lnSpc>
              <a:spcAft>
                <a:spcPts val="0"/>
              </a:spcAft>
            </a:pPr>
            <a:r>
              <a:rPr lang="pl-PL" sz="1300" dirty="0">
                <a:latin typeface="Calibri"/>
                <a:ea typeface="Times New Roman"/>
                <a:cs typeface="Arial"/>
              </a:rPr>
              <a:t>d) </a:t>
            </a:r>
            <a:r>
              <a:rPr lang="pl-PL" sz="1300" dirty="0" smtClean="0">
                <a:latin typeface="Calibri"/>
                <a:ea typeface="Times New Roman"/>
                <a:cs typeface="Arial"/>
              </a:rPr>
              <a:t>wskaźnik </a:t>
            </a:r>
            <a:r>
              <a:rPr lang="pl-PL" sz="1300" dirty="0">
                <a:latin typeface="Calibri"/>
                <a:ea typeface="Times New Roman"/>
                <a:cs typeface="Arial"/>
              </a:rPr>
              <a:t>4: liczba organizacji pozarządowych prowadzących działalność odpłatną pożytku publicznego lub działalność gospodarczą utworzonych w wyniku działalności OWES 7;</a:t>
            </a:r>
            <a:endParaRPr lang="pl-PL" sz="1300" dirty="0">
              <a:latin typeface="Calibri"/>
              <a:ea typeface="Times New Roman"/>
              <a:cs typeface="Times New Roman"/>
            </a:endParaRPr>
          </a:p>
          <a:p>
            <a:pPr algn="just">
              <a:lnSpc>
                <a:spcPct val="150000"/>
              </a:lnSpc>
              <a:spcAft>
                <a:spcPts val="0"/>
              </a:spcAft>
            </a:pPr>
            <a:r>
              <a:rPr lang="pl-PL" sz="1300" dirty="0">
                <a:latin typeface="Calibri"/>
                <a:ea typeface="Times New Roman"/>
                <a:cs typeface="Arial"/>
              </a:rPr>
              <a:t>e)  wskaźnik 5: procent wzrostu obrotów PS wsparciem – 5%. średniorocznie</a:t>
            </a:r>
            <a:r>
              <a:rPr lang="pl-PL" sz="1300" dirty="0" smtClean="0">
                <a:latin typeface="Calibri"/>
                <a:ea typeface="Times New Roman"/>
                <a:cs typeface="Arial"/>
              </a:rPr>
              <a:t>.</a:t>
            </a:r>
            <a:endParaRPr lang="pl-PL" sz="1300" dirty="0">
              <a:latin typeface="Calibri"/>
              <a:ea typeface="Times New Roman"/>
              <a:cs typeface="Times New Roman"/>
            </a:endParaRPr>
          </a:p>
          <a:p>
            <a:pPr algn="just">
              <a:lnSpc>
                <a:spcPct val="150000"/>
              </a:lnSpc>
              <a:spcAft>
                <a:spcPts val="0"/>
              </a:spcAft>
            </a:pPr>
            <a:r>
              <a:rPr lang="pl-PL" sz="1300" u="sng" dirty="0">
                <a:latin typeface="Calibri"/>
                <a:ea typeface="Times New Roman"/>
                <a:cs typeface="Arial"/>
              </a:rPr>
              <a:t>Dla obszaru 2: powiaty nyski, prudnicki: </a:t>
            </a:r>
            <a:endParaRPr lang="pl-PL" sz="1300" u="sng" dirty="0">
              <a:latin typeface="Calibri"/>
              <a:ea typeface="Times New Roman"/>
              <a:cs typeface="Times New Roman"/>
            </a:endParaRPr>
          </a:p>
          <a:p>
            <a:pPr algn="just">
              <a:lnSpc>
                <a:spcPct val="150000"/>
              </a:lnSpc>
              <a:spcAft>
                <a:spcPts val="0"/>
              </a:spcAft>
            </a:pPr>
            <a:r>
              <a:rPr lang="pl-PL" sz="1300" dirty="0">
                <a:latin typeface="Calibri"/>
                <a:ea typeface="Times New Roman"/>
                <a:cs typeface="Arial"/>
              </a:rPr>
              <a:t>a)  wskaźnik 1: liczba grup inicjatywnych, które w wyniku działalności OWES  wypracowały założenia co do utworzenia PES 21;</a:t>
            </a:r>
            <a:endParaRPr lang="pl-PL" sz="1300" dirty="0">
              <a:latin typeface="Calibri"/>
              <a:ea typeface="Times New Roman"/>
              <a:cs typeface="Times New Roman"/>
            </a:endParaRPr>
          </a:p>
          <a:p>
            <a:pPr algn="just">
              <a:lnSpc>
                <a:spcPct val="115000"/>
              </a:lnSpc>
              <a:spcBef>
                <a:spcPts val="600"/>
              </a:spcBef>
              <a:spcAft>
                <a:spcPts val="600"/>
              </a:spcAft>
            </a:pPr>
            <a:endParaRPr lang="pl-PL" sz="1200" dirty="0">
              <a:latin typeface="Calibri"/>
              <a:ea typeface="Times New Roman"/>
              <a:cs typeface="Times New Roman"/>
            </a:endParaRPr>
          </a:p>
          <a:p>
            <a:pPr marL="342900" indent="-342900" algn="just">
              <a:buFont typeface="+mj-lt"/>
              <a:buAutoNum type="arabicPeriod" startAt="12"/>
            </a:pPr>
            <a:endParaRPr lang="pl-PL" sz="1400" dirty="0" smtClean="0">
              <a:latin typeface="+mj-lt"/>
            </a:endParaRPr>
          </a:p>
          <a:p>
            <a:pPr algn="just"/>
            <a:r>
              <a:rPr lang="pl-PL" sz="1400" dirty="0" smtClean="0">
                <a:latin typeface="+mj-lt"/>
              </a:rPr>
              <a:t> </a:t>
            </a:r>
          </a:p>
        </p:txBody>
      </p:sp>
      <p:sp>
        <p:nvSpPr>
          <p:cNvPr id="4" name="Prostokąt 3"/>
          <p:cNvSpPr/>
          <p:nvPr/>
        </p:nvSpPr>
        <p:spPr>
          <a:xfrm>
            <a:off x="0" y="0"/>
            <a:ext cx="9144000" cy="1052736"/>
          </a:xfrm>
          <a:prstGeom prst="rect">
            <a:avLst/>
          </a:prstGeom>
          <a:solidFill>
            <a:schemeClr val="accent1">
              <a:lumMod val="60000"/>
              <a:lumOff val="40000"/>
            </a:schemeClr>
          </a:solidFill>
          <a:ln w="38100">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pl-PL" dirty="0"/>
          </a:p>
        </p:txBody>
      </p:sp>
      <p:sp>
        <p:nvSpPr>
          <p:cNvPr id="5" name="Prostokąt zaokrąglony 4"/>
          <p:cNvSpPr/>
          <p:nvPr/>
        </p:nvSpPr>
        <p:spPr>
          <a:xfrm>
            <a:off x="214282" y="116631"/>
            <a:ext cx="8715436" cy="706027"/>
          </a:xfrm>
          <a:prstGeom prst="roundRect">
            <a:avLst/>
          </a:prstGeom>
          <a:ln w="44450">
            <a:solidFill>
              <a:schemeClr val="tx1"/>
            </a:solidFill>
          </a:ln>
          <a:effectLst>
            <a:glow rad="101600">
              <a:schemeClr val="accent6">
                <a:satMod val="175000"/>
                <a:alpha val="40000"/>
              </a:schemeClr>
            </a:glow>
            <a:outerShdw blurRad="50800" dist="38100" dir="5400000" algn="t" rotWithShape="0">
              <a:prstClr val="black">
                <a:alpha val="40000"/>
              </a:prstClr>
            </a:outerShdw>
            <a:softEdge rad="317500"/>
          </a:effectLst>
          <a:scene3d>
            <a:camera prst="orthographicFront">
              <a:rot lat="0" lon="0" rev="0"/>
            </a:camera>
            <a:lightRig rig="glow" dir="t">
              <a:rot lat="0" lon="0" rev="4800000"/>
            </a:lightRig>
          </a:scene3d>
          <a:sp3d prstMaterial="matte">
            <a:bevelT w="127000" h="63500" prst="riblet"/>
          </a:sp3d>
        </p:spPr>
        <p:style>
          <a:lnRef idx="2">
            <a:schemeClr val="accent6"/>
          </a:lnRef>
          <a:fillRef idx="1">
            <a:schemeClr val="lt1"/>
          </a:fillRef>
          <a:effectRef idx="0">
            <a:schemeClr val="accent6"/>
          </a:effectRef>
          <a:fontRef idx="minor">
            <a:schemeClr val="dk1"/>
          </a:fontRef>
        </p:style>
        <p:txBody>
          <a:bodyPr anchor="ctr"/>
          <a:lstStyle/>
          <a:p>
            <a:pPr algn="ctr" eaLnBrk="1" fontAlgn="auto" hangingPunct="1">
              <a:spcBef>
                <a:spcPts val="0"/>
              </a:spcBef>
              <a:spcAft>
                <a:spcPts val="0"/>
              </a:spcAft>
              <a:defRPr/>
            </a:pPr>
            <a:r>
              <a:rPr lang="pl-PL" sz="3200" b="1" dirty="0">
                <a:solidFill>
                  <a:schemeClr val="tx1"/>
                </a:solidFill>
              </a:rPr>
              <a:t>Wojewódzki Urząd Pracy w Opolu</a:t>
            </a:r>
          </a:p>
        </p:txBody>
      </p:sp>
      <p:pic>
        <p:nvPicPr>
          <p:cNvPr id="7" name="Obraz 6"/>
          <p:cNvPicPr/>
          <p:nvPr/>
        </p:nvPicPr>
        <p:blipFill>
          <a:blip r:embed="rId2" cstate="print">
            <a:extLst>
              <a:ext uri="{28A0092B-C50C-407E-A947-70E740481C1C}">
                <a14:useLocalDpi xmlns:a14="http://schemas.microsoft.com/office/drawing/2010/main" val="0"/>
              </a:ext>
            </a:extLst>
          </a:blip>
          <a:stretch>
            <a:fillRect/>
          </a:stretch>
        </p:blipFill>
        <p:spPr>
          <a:xfrm>
            <a:off x="1691640" y="6073479"/>
            <a:ext cx="5760720" cy="552450"/>
          </a:xfrm>
          <a:prstGeom prst="rect">
            <a:avLst/>
          </a:prstGeom>
        </p:spPr>
      </p:pic>
    </p:spTree>
    <p:extLst>
      <p:ext uri="{BB962C8B-B14F-4D97-AF65-F5344CB8AC3E}">
        <p14:creationId xmlns:p14="http://schemas.microsoft.com/office/powerpoint/2010/main" val="369538355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Prostokąt 8"/>
          <p:cNvSpPr/>
          <p:nvPr/>
        </p:nvSpPr>
        <p:spPr>
          <a:xfrm>
            <a:off x="0" y="0"/>
            <a:ext cx="9144000" cy="1052736"/>
          </a:xfrm>
          <a:prstGeom prst="rect">
            <a:avLst/>
          </a:prstGeom>
          <a:solidFill>
            <a:schemeClr val="accent1">
              <a:lumMod val="60000"/>
              <a:lumOff val="40000"/>
            </a:schemeClr>
          </a:solidFill>
          <a:ln w="38100">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pl-PL" dirty="0"/>
          </a:p>
        </p:txBody>
      </p:sp>
      <p:sp>
        <p:nvSpPr>
          <p:cNvPr id="11" name="Prostokąt zaokrąglony 10"/>
          <p:cNvSpPr/>
          <p:nvPr/>
        </p:nvSpPr>
        <p:spPr>
          <a:xfrm>
            <a:off x="214282" y="116631"/>
            <a:ext cx="8715436" cy="706027"/>
          </a:xfrm>
          <a:prstGeom prst="roundRect">
            <a:avLst/>
          </a:prstGeom>
          <a:ln w="44450">
            <a:solidFill>
              <a:schemeClr val="tx1"/>
            </a:solidFill>
          </a:ln>
          <a:effectLst>
            <a:glow rad="101600">
              <a:schemeClr val="accent6">
                <a:satMod val="175000"/>
                <a:alpha val="40000"/>
              </a:schemeClr>
            </a:glow>
            <a:outerShdw blurRad="50800" dist="38100" dir="5400000" algn="t" rotWithShape="0">
              <a:prstClr val="black">
                <a:alpha val="40000"/>
              </a:prstClr>
            </a:outerShdw>
            <a:softEdge rad="317500"/>
          </a:effectLst>
          <a:scene3d>
            <a:camera prst="orthographicFront">
              <a:rot lat="0" lon="0" rev="0"/>
            </a:camera>
            <a:lightRig rig="glow" dir="t">
              <a:rot lat="0" lon="0" rev="4800000"/>
            </a:lightRig>
          </a:scene3d>
          <a:sp3d prstMaterial="matte">
            <a:bevelT w="127000" h="63500" prst="riblet"/>
          </a:sp3d>
        </p:spPr>
        <p:style>
          <a:lnRef idx="2">
            <a:schemeClr val="accent6"/>
          </a:lnRef>
          <a:fillRef idx="1">
            <a:schemeClr val="lt1"/>
          </a:fillRef>
          <a:effectRef idx="0">
            <a:schemeClr val="accent6"/>
          </a:effectRef>
          <a:fontRef idx="minor">
            <a:schemeClr val="dk1"/>
          </a:fontRef>
        </p:style>
        <p:txBody>
          <a:bodyPr anchor="ctr"/>
          <a:lstStyle/>
          <a:p>
            <a:pPr algn="ctr" eaLnBrk="1" fontAlgn="auto" hangingPunct="1">
              <a:spcBef>
                <a:spcPts val="0"/>
              </a:spcBef>
              <a:spcAft>
                <a:spcPts val="0"/>
              </a:spcAft>
              <a:defRPr/>
            </a:pPr>
            <a:r>
              <a:rPr lang="pl-PL" sz="3200" b="1" dirty="0">
                <a:solidFill>
                  <a:schemeClr val="tx1"/>
                </a:solidFill>
              </a:rPr>
              <a:t>Wojewódzki Urząd Pracy w Opolu</a:t>
            </a:r>
          </a:p>
        </p:txBody>
      </p:sp>
      <p:sp>
        <p:nvSpPr>
          <p:cNvPr id="7177" name="Prostokąt 1"/>
          <p:cNvSpPr>
            <a:spLocks noChangeArrowheads="1"/>
          </p:cNvSpPr>
          <p:nvPr/>
        </p:nvSpPr>
        <p:spPr bwMode="auto">
          <a:xfrm>
            <a:off x="179512" y="1268760"/>
            <a:ext cx="8750206" cy="4154984"/>
          </a:xfrm>
          <a:prstGeom prst="rect">
            <a:avLst/>
          </a:prstGeom>
          <a:noFill/>
          <a:ln w="9525">
            <a:noFill/>
            <a:miter lim="800000"/>
            <a:headEnd/>
            <a:tailEnd/>
          </a:ln>
        </p:spPr>
        <p:txBody>
          <a:bodyPr wrap="square">
            <a:spAutoFit/>
          </a:bodyPr>
          <a:lstStyle/>
          <a:p>
            <a:pPr algn="ctr"/>
            <a:endParaRPr lang="pl-PL" altLang="pl-PL" sz="1400" b="1" u="sng" dirty="0">
              <a:solidFill>
                <a:schemeClr val="accent6">
                  <a:lumMod val="75000"/>
                </a:schemeClr>
              </a:solidFill>
              <a:latin typeface="Calibri" pitchFamily="34" charset="0"/>
              <a:cs typeface="Times New Roman" pitchFamily="18" charset="0"/>
            </a:endParaRPr>
          </a:p>
          <a:p>
            <a:pPr algn="ctr"/>
            <a:r>
              <a:rPr lang="pl-PL" altLang="pl-PL" sz="2000" b="1" u="sng" dirty="0" smtClean="0">
                <a:latin typeface="+mj-lt"/>
                <a:cs typeface="Arial" panose="020B0604020202020204" pitchFamily="34" charset="0"/>
              </a:rPr>
              <a:t>Procedura konkursowa przebiega w następującej kolejności:</a:t>
            </a:r>
          </a:p>
          <a:p>
            <a:pPr algn="ctr"/>
            <a:endParaRPr lang="pl-PL" altLang="pl-PL" sz="1600" b="1" u="sng" dirty="0">
              <a:latin typeface="+mj-lt"/>
              <a:cs typeface="Arial" panose="020B0604020202020204" pitchFamily="34" charset="0"/>
            </a:endParaRPr>
          </a:p>
          <a:p>
            <a:pPr algn="just"/>
            <a:endParaRPr lang="pl-PL" altLang="pl-PL" sz="1600" b="1" u="sng" dirty="0" smtClean="0">
              <a:latin typeface="+mj-lt"/>
              <a:cs typeface="Arial" panose="020B0604020202020204" pitchFamily="34" charset="0"/>
            </a:endParaRPr>
          </a:p>
          <a:p>
            <a:pPr algn="just"/>
            <a:r>
              <a:rPr lang="pl-PL" sz="1400" dirty="0" smtClean="0">
                <a:latin typeface="+mj-lt"/>
              </a:rPr>
              <a:t>1. Nabór </a:t>
            </a:r>
            <a:r>
              <a:rPr lang="pl-PL" sz="1400" dirty="0">
                <a:latin typeface="+mj-lt"/>
              </a:rPr>
              <a:t>wniosków o dofinansowanie (składanie wniosków o </a:t>
            </a:r>
            <a:r>
              <a:rPr lang="pl-PL" sz="1400" dirty="0" smtClean="0">
                <a:latin typeface="+mj-lt"/>
              </a:rPr>
              <a:t>dofinasowanie);</a:t>
            </a:r>
          </a:p>
          <a:p>
            <a:pPr algn="just"/>
            <a:endParaRPr lang="pl-PL" sz="1400" dirty="0" smtClean="0">
              <a:latin typeface="+mj-lt"/>
            </a:endParaRPr>
          </a:p>
          <a:p>
            <a:pPr algn="just"/>
            <a:r>
              <a:rPr lang="pl-PL" sz="1400" dirty="0" smtClean="0">
                <a:latin typeface="+mj-lt"/>
              </a:rPr>
              <a:t>2</a:t>
            </a:r>
            <a:r>
              <a:rPr lang="pl-PL" sz="1400" dirty="0">
                <a:latin typeface="+mj-lt"/>
              </a:rPr>
              <a:t>. </a:t>
            </a:r>
            <a:r>
              <a:rPr lang="pl-PL" sz="1400" dirty="0" smtClean="0">
                <a:latin typeface="+mj-lt"/>
              </a:rPr>
              <a:t>Ocena wniosków o dofinansowanie projektów:</a:t>
            </a:r>
          </a:p>
          <a:p>
            <a:pPr algn="just"/>
            <a:endParaRPr lang="pl-PL" sz="1400" dirty="0">
              <a:latin typeface="+mj-lt"/>
            </a:endParaRPr>
          </a:p>
          <a:p>
            <a:pPr marL="285750" indent="-285750" algn="just">
              <a:buFont typeface="Arial" panose="020B0604020202020204" pitchFamily="34" charset="0"/>
              <a:buChar char="•"/>
            </a:pPr>
            <a:r>
              <a:rPr lang="pl-PL" sz="1400" dirty="0" smtClean="0">
                <a:latin typeface="+mj-lt"/>
              </a:rPr>
              <a:t>Etap I </a:t>
            </a:r>
            <a:r>
              <a:rPr lang="pl-PL" sz="1400" dirty="0">
                <a:latin typeface="+mj-lt"/>
              </a:rPr>
              <a:t>– ocena formalna (obligatoryjna</a:t>
            </a:r>
            <a:r>
              <a:rPr lang="pl-PL" sz="1400" dirty="0" smtClean="0">
                <a:latin typeface="+mj-lt"/>
              </a:rPr>
              <a:t>)</a:t>
            </a:r>
            <a:r>
              <a:rPr lang="pl-PL" sz="1400" dirty="0">
                <a:latin typeface="+mj-lt"/>
              </a:rPr>
              <a:t> </a:t>
            </a:r>
            <a:r>
              <a:rPr lang="pl-PL" sz="1400" b="1" dirty="0">
                <a:latin typeface="+mj-lt"/>
              </a:rPr>
              <a:t>do 45 dni kalendarzowych </a:t>
            </a:r>
            <a:r>
              <a:rPr lang="pl-PL" sz="1400" dirty="0">
                <a:latin typeface="+mj-lt"/>
              </a:rPr>
              <a:t>od dnia zakończenia naboru </a:t>
            </a:r>
            <a:r>
              <a:rPr lang="pl-PL" sz="1400" dirty="0" smtClean="0">
                <a:latin typeface="+mj-lt"/>
              </a:rPr>
              <a:t>wniosków,                    tj.: </a:t>
            </a:r>
            <a:r>
              <a:rPr lang="pl-PL" sz="1400" b="1" dirty="0" smtClean="0">
                <a:latin typeface="+mj-lt"/>
              </a:rPr>
              <a:t>do 03.09.2018 r.</a:t>
            </a:r>
            <a:r>
              <a:rPr lang="pl-PL" sz="1400" dirty="0" smtClean="0">
                <a:latin typeface="+mj-lt"/>
              </a:rPr>
              <a:t>;</a:t>
            </a:r>
          </a:p>
          <a:p>
            <a:pPr algn="just"/>
            <a:endParaRPr lang="pl-PL" sz="1400" dirty="0" smtClean="0">
              <a:latin typeface="+mj-lt"/>
            </a:endParaRPr>
          </a:p>
          <a:p>
            <a:pPr marL="285750" indent="-285750" algn="just">
              <a:buFont typeface="Arial" panose="020B0604020202020204" pitchFamily="34" charset="0"/>
              <a:buChar char="•"/>
            </a:pPr>
            <a:r>
              <a:rPr lang="pl-PL" sz="1400" dirty="0" smtClean="0">
                <a:latin typeface="+mj-lt"/>
              </a:rPr>
              <a:t>Etap II </a:t>
            </a:r>
            <a:r>
              <a:rPr lang="pl-PL" sz="1400" dirty="0">
                <a:latin typeface="+mj-lt"/>
              </a:rPr>
              <a:t>–  ocena merytoryczna (obligatoryjna</a:t>
            </a:r>
            <a:r>
              <a:rPr lang="pl-PL" sz="1400" dirty="0" smtClean="0">
                <a:latin typeface="+mj-lt"/>
              </a:rPr>
              <a:t>)</a:t>
            </a:r>
            <a:r>
              <a:rPr lang="pl-PL" sz="1400" dirty="0">
                <a:latin typeface="+mj-lt"/>
              </a:rPr>
              <a:t> do </a:t>
            </a:r>
            <a:r>
              <a:rPr lang="pl-PL" sz="1400" b="1" dirty="0">
                <a:latin typeface="+mj-lt"/>
              </a:rPr>
              <a:t>55 dni kalendarzowych od dnia następnego po zakończeniu </a:t>
            </a:r>
            <a:r>
              <a:rPr lang="pl-PL" sz="1400" b="1" dirty="0" smtClean="0">
                <a:latin typeface="+mj-lt"/>
              </a:rPr>
              <a:t>   oceny  formalnej </a:t>
            </a:r>
            <a:r>
              <a:rPr lang="pl-PL" sz="1400" b="1" dirty="0">
                <a:latin typeface="+mj-lt"/>
              </a:rPr>
              <a:t>wszystkich </a:t>
            </a:r>
            <a:r>
              <a:rPr lang="pl-PL" sz="1400" b="1" dirty="0" smtClean="0">
                <a:latin typeface="+mj-lt"/>
              </a:rPr>
              <a:t>projektów, </a:t>
            </a:r>
            <a:r>
              <a:rPr lang="pl-PL" sz="1400" dirty="0" smtClean="0">
                <a:latin typeface="+mj-lt"/>
              </a:rPr>
              <a:t>tj.: </a:t>
            </a:r>
            <a:r>
              <a:rPr lang="pl-PL" sz="1400" b="1" dirty="0" smtClean="0">
                <a:latin typeface="+mj-lt"/>
              </a:rPr>
              <a:t>do 26.10.2018 r.; </a:t>
            </a:r>
          </a:p>
          <a:p>
            <a:pPr algn="just"/>
            <a:endParaRPr lang="pl-PL" sz="1400" dirty="0" smtClean="0">
              <a:latin typeface="+mj-lt"/>
            </a:endParaRPr>
          </a:p>
          <a:p>
            <a:pPr marL="285750" indent="-285750" algn="just">
              <a:buFont typeface="Arial" panose="020B0604020202020204" pitchFamily="34" charset="0"/>
              <a:buChar char="•"/>
            </a:pPr>
            <a:r>
              <a:rPr lang="pl-PL" sz="1400" dirty="0" smtClean="0">
                <a:latin typeface="+mj-lt"/>
              </a:rPr>
              <a:t>Etap III </a:t>
            </a:r>
            <a:r>
              <a:rPr lang="pl-PL" sz="1400" dirty="0">
                <a:latin typeface="+mj-lt"/>
              </a:rPr>
              <a:t>– negocjacje (nieobligatoryjne</a:t>
            </a:r>
            <a:r>
              <a:rPr lang="pl-PL" sz="1400" dirty="0" smtClean="0">
                <a:latin typeface="+mj-lt"/>
              </a:rPr>
              <a:t>)</a:t>
            </a:r>
            <a:r>
              <a:rPr lang="pl-PL" sz="1400" dirty="0">
                <a:latin typeface="+mj-lt"/>
              </a:rPr>
              <a:t> </a:t>
            </a:r>
            <a:r>
              <a:rPr lang="pl-PL" sz="1400" dirty="0" smtClean="0">
                <a:latin typeface="+mj-lt"/>
              </a:rPr>
              <a:t>trwają </a:t>
            </a:r>
            <a:r>
              <a:rPr lang="pl-PL" sz="1400" b="1" dirty="0">
                <a:latin typeface="+mj-lt"/>
              </a:rPr>
              <a:t>45 dni </a:t>
            </a:r>
            <a:r>
              <a:rPr lang="pl-PL" sz="1400" b="1" dirty="0" smtClean="0">
                <a:latin typeface="+mj-lt"/>
              </a:rPr>
              <a:t>kalendarzowych, </a:t>
            </a:r>
            <a:r>
              <a:rPr lang="pl-PL" sz="1400" dirty="0" smtClean="0">
                <a:latin typeface="+mj-lt"/>
              </a:rPr>
              <a:t>tj.</a:t>
            </a:r>
            <a:r>
              <a:rPr lang="pl-PL" sz="1400" b="1" dirty="0" smtClean="0">
                <a:latin typeface="+mj-lt"/>
              </a:rPr>
              <a:t>: </a:t>
            </a:r>
            <a:r>
              <a:rPr lang="pl-PL" sz="1400" b="1" smtClean="0">
                <a:latin typeface="+mj-lt"/>
              </a:rPr>
              <a:t>do 10.12.2018 </a:t>
            </a:r>
            <a:r>
              <a:rPr lang="pl-PL" sz="1400" b="1" dirty="0" smtClean="0">
                <a:latin typeface="+mj-lt"/>
              </a:rPr>
              <a:t>r.;</a:t>
            </a:r>
          </a:p>
          <a:p>
            <a:pPr algn="just"/>
            <a:endParaRPr lang="pl-PL" sz="1400" dirty="0" smtClean="0">
              <a:latin typeface="+mj-lt"/>
            </a:endParaRPr>
          </a:p>
          <a:p>
            <a:pPr algn="just"/>
            <a:r>
              <a:rPr lang="pl-PL" sz="1400" dirty="0" smtClean="0">
                <a:latin typeface="+mj-lt"/>
              </a:rPr>
              <a:t>3. Rozstrzygnięcie konkursu.</a:t>
            </a:r>
            <a:endParaRPr lang="pl-PL" altLang="pl-PL" sz="1400" b="1" u="sng" dirty="0" smtClean="0">
              <a:latin typeface="+mj-lt"/>
              <a:cs typeface="Arial" panose="020B0604020202020204" pitchFamily="34" charset="0"/>
            </a:endParaRPr>
          </a:p>
          <a:p>
            <a:pPr algn="just"/>
            <a:endParaRPr lang="pl-PL" altLang="pl-PL" sz="1600" dirty="0">
              <a:latin typeface="Calibri" pitchFamily="34" charset="0"/>
              <a:cs typeface="Times New Roman" pitchFamily="18" charset="0"/>
            </a:endParaRPr>
          </a:p>
        </p:txBody>
      </p:sp>
      <p:sp>
        <p:nvSpPr>
          <p:cNvPr id="2" name="Symbol zastępczy numeru slajdu 1"/>
          <p:cNvSpPr>
            <a:spLocks noGrp="1"/>
          </p:cNvSpPr>
          <p:nvPr>
            <p:ph type="sldNum" sz="quarter" idx="12"/>
          </p:nvPr>
        </p:nvSpPr>
        <p:spPr/>
        <p:txBody>
          <a:bodyPr/>
          <a:lstStyle/>
          <a:p>
            <a:fld id="{E7DF194F-FC7D-43B2-A93E-2F6BC4B6766C}" type="slidenum">
              <a:rPr lang="pl-PL" altLang="pl-PL" smtClean="0"/>
              <a:pPr/>
              <a:t>3</a:t>
            </a:fld>
            <a:endParaRPr lang="pl-PL" altLang="pl-PL" dirty="0"/>
          </a:p>
        </p:txBody>
      </p:sp>
      <p:sp>
        <p:nvSpPr>
          <p:cNvPr id="3" name="Rectangle 2"/>
          <p:cNvSpPr>
            <a:spLocks noChangeArrowheads="1"/>
          </p:cNvSpPr>
          <p:nvPr/>
        </p:nvSpPr>
        <p:spPr bwMode="auto">
          <a:xfrm>
            <a:off x="1331640" y="527187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pl-PL" dirty="0"/>
          </a:p>
        </p:txBody>
      </p:sp>
      <p:pic>
        <p:nvPicPr>
          <p:cNvPr id="8" name="Obraz 7"/>
          <p:cNvPicPr/>
          <p:nvPr/>
        </p:nvPicPr>
        <p:blipFill>
          <a:blip r:embed="rId2" cstate="print">
            <a:extLst>
              <a:ext uri="{28A0092B-C50C-407E-A947-70E740481C1C}">
                <a14:useLocalDpi xmlns:a14="http://schemas.microsoft.com/office/drawing/2010/main" val="0"/>
              </a:ext>
            </a:extLst>
          </a:blip>
          <a:stretch>
            <a:fillRect/>
          </a:stretch>
        </p:blipFill>
        <p:spPr>
          <a:xfrm>
            <a:off x="1547664" y="5729070"/>
            <a:ext cx="5760720" cy="552450"/>
          </a:xfrm>
          <a:prstGeom prst="rect">
            <a:avLst/>
          </a:prstGeom>
        </p:spPr>
      </p:pic>
    </p:spTree>
    <p:extLst>
      <p:ext uri="{BB962C8B-B14F-4D97-AF65-F5344CB8AC3E}">
        <p14:creationId xmlns:p14="http://schemas.microsoft.com/office/powerpoint/2010/main" val="4123983563"/>
      </p:ext>
    </p:extLst>
  </p:cSld>
  <p:clrMapOvr>
    <a:masterClrMapping/>
  </p:clrMapOvr>
  <p:transition spd="slow"/>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12"/>
          </p:nvPr>
        </p:nvSpPr>
        <p:spPr/>
        <p:txBody>
          <a:bodyPr/>
          <a:lstStyle/>
          <a:p>
            <a:fld id="{E7DF194F-FC7D-43B2-A93E-2F6BC4B6766C}" type="slidenum">
              <a:rPr lang="pl-PL" altLang="pl-PL" smtClean="0"/>
              <a:pPr/>
              <a:t>30</a:t>
            </a:fld>
            <a:endParaRPr lang="pl-PL" altLang="pl-PL"/>
          </a:p>
        </p:txBody>
      </p:sp>
      <p:sp>
        <p:nvSpPr>
          <p:cNvPr id="3" name="Prostokąt 1"/>
          <p:cNvSpPr>
            <a:spLocks noChangeArrowheads="1"/>
          </p:cNvSpPr>
          <p:nvPr/>
        </p:nvSpPr>
        <p:spPr bwMode="auto">
          <a:xfrm>
            <a:off x="0" y="822658"/>
            <a:ext cx="8856984" cy="5972404"/>
          </a:xfrm>
          <a:prstGeom prst="rect">
            <a:avLst/>
          </a:prstGeom>
          <a:noFill/>
          <a:ln w="9525">
            <a:noFill/>
            <a:miter lim="800000"/>
            <a:headEnd/>
            <a:tailEnd/>
          </a:ln>
        </p:spPr>
        <p:txBody>
          <a:bodyPr wrap="square">
            <a:spAutoFit/>
          </a:bodyPr>
          <a:lstStyle/>
          <a:p>
            <a:pPr algn="ctr"/>
            <a:endParaRPr lang="pl-PL" altLang="pl-PL" sz="1400" b="1" u="sng" dirty="0" smtClean="0">
              <a:solidFill>
                <a:schemeClr val="accent6">
                  <a:lumMod val="75000"/>
                </a:schemeClr>
              </a:solidFill>
              <a:latin typeface="Calibri" pitchFamily="34" charset="0"/>
              <a:cs typeface="Times New Roman" pitchFamily="18" charset="0"/>
            </a:endParaRPr>
          </a:p>
          <a:p>
            <a:pPr algn="ctr"/>
            <a:endParaRPr lang="pl-PL" altLang="pl-PL" sz="2000" b="1" u="sng" dirty="0" smtClean="0">
              <a:latin typeface="+mn-lt"/>
              <a:cs typeface="Arial" panose="020B0604020202020204" pitchFamily="34" charset="0"/>
            </a:endParaRPr>
          </a:p>
          <a:p>
            <a:pPr algn="ctr"/>
            <a:r>
              <a:rPr lang="pl-PL" altLang="pl-PL" sz="2000" b="1" u="sng" dirty="0" smtClean="0">
                <a:latin typeface="+mn-lt"/>
                <a:cs typeface="Arial" panose="020B0604020202020204" pitchFamily="34" charset="0"/>
              </a:rPr>
              <a:t>Kryteria wyboru projektów</a:t>
            </a:r>
          </a:p>
          <a:p>
            <a:pPr algn="just"/>
            <a:endParaRPr lang="pl-PL" sz="1600" b="1" dirty="0">
              <a:latin typeface="+mj-lt"/>
            </a:endParaRPr>
          </a:p>
          <a:p>
            <a:pPr algn="just"/>
            <a:r>
              <a:rPr lang="pl-PL" sz="1600" b="1" dirty="0" smtClean="0">
                <a:latin typeface="+mj-lt"/>
              </a:rPr>
              <a:t>KRYTERIA MERYTORYCZNE SZCZEGÓŁOWE C.D.</a:t>
            </a:r>
          </a:p>
          <a:p>
            <a:pPr algn="just"/>
            <a:endParaRPr lang="pl-PL" sz="1300" dirty="0">
              <a:latin typeface="+mn-lt"/>
            </a:endParaRPr>
          </a:p>
          <a:p>
            <a:pPr algn="just">
              <a:lnSpc>
                <a:spcPct val="115000"/>
              </a:lnSpc>
              <a:spcAft>
                <a:spcPts val="0"/>
              </a:spcAft>
            </a:pPr>
            <a:r>
              <a:rPr lang="pl-PL" sz="1300" dirty="0" smtClean="0">
                <a:latin typeface="+mn-lt"/>
                <a:ea typeface="Times New Roman"/>
                <a:cs typeface="Arial"/>
              </a:rPr>
              <a:t>b</a:t>
            </a:r>
            <a:r>
              <a:rPr lang="pl-PL" sz="1300" dirty="0">
                <a:latin typeface="+mn-lt"/>
                <a:ea typeface="Times New Roman"/>
                <a:cs typeface="Arial"/>
              </a:rPr>
              <a:t>)  </a:t>
            </a:r>
            <a:r>
              <a:rPr lang="pl-PL" sz="1300" dirty="0" smtClean="0">
                <a:latin typeface="+mn-lt"/>
                <a:ea typeface="Times New Roman"/>
                <a:cs typeface="Arial"/>
              </a:rPr>
              <a:t>wskaźnik </a:t>
            </a:r>
            <a:r>
              <a:rPr lang="pl-PL" sz="1300" dirty="0">
                <a:latin typeface="+mn-lt"/>
                <a:ea typeface="Times New Roman"/>
                <a:cs typeface="Arial"/>
              </a:rPr>
              <a:t>2: liczba środowisk, które w wyniku działalności OWES przystąpiły do wspólnej realizacji przedsięwzięcia mającego na celu rozwój ekonomii społecznej 35;</a:t>
            </a:r>
            <a:endParaRPr lang="pl-PL" sz="1300" dirty="0">
              <a:latin typeface="+mn-lt"/>
              <a:ea typeface="Times New Roman"/>
              <a:cs typeface="Times New Roman"/>
            </a:endParaRPr>
          </a:p>
          <a:p>
            <a:pPr algn="just">
              <a:lnSpc>
                <a:spcPct val="115000"/>
              </a:lnSpc>
              <a:spcAft>
                <a:spcPts val="0"/>
              </a:spcAft>
            </a:pPr>
            <a:r>
              <a:rPr lang="pl-PL" sz="1300" dirty="0">
                <a:latin typeface="+mn-lt"/>
                <a:ea typeface="Times New Roman"/>
                <a:cs typeface="Arial"/>
              </a:rPr>
              <a:t>c)  wskaźnik 3: liczba  miejsc pracy utworzonych w wyniku działalności OWES dla osób, wskazanych w definicji PS 46;</a:t>
            </a:r>
            <a:endParaRPr lang="pl-PL" sz="1300" dirty="0">
              <a:latin typeface="+mn-lt"/>
              <a:ea typeface="Times New Roman"/>
              <a:cs typeface="Times New Roman"/>
            </a:endParaRPr>
          </a:p>
          <a:p>
            <a:pPr algn="just">
              <a:lnSpc>
                <a:spcPct val="115000"/>
              </a:lnSpc>
              <a:spcAft>
                <a:spcPts val="0"/>
              </a:spcAft>
            </a:pPr>
            <a:r>
              <a:rPr lang="pl-PL" sz="1300" dirty="0">
                <a:latin typeface="+mn-lt"/>
                <a:ea typeface="Times New Roman"/>
                <a:cs typeface="Arial"/>
              </a:rPr>
              <a:t>d) </a:t>
            </a:r>
            <a:r>
              <a:rPr lang="pl-PL" sz="1300" dirty="0" smtClean="0">
                <a:latin typeface="+mn-lt"/>
                <a:ea typeface="Times New Roman"/>
                <a:cs typeface="Arial"/>
              </a:rPr>
              <a:t>wskaźnik </a:t>
            </a:r>
            <a:r>
              <a:rPr lang="pl-PL" sz="1300" dirty="0">
                <a:latin typeface="+mn-lt"/>
                <a:ea typeface="Times New Roman"/>
                <a:cs typeface="Arial"/>
              </a:rPr>
              <a:t>4: liczba organizacji pozarządowych prowadzących działalność odpłatną pożytku publicznego lub działalność gospodarczą utworzonych w wyniku działalności OWES 11;</a:t>
            </a:r>
            <a:endParaRPr lang="pl-PL" sz="1300" dirty="0">
              <a:latin typeface="+mn-lt"/>
              <a:ea typeface="Times New Roman"/>
              <a:cs typeface="Times New Roman"/>
            </a:endParaRPr>
          </a:p>
          <a:p>
            <a:r>
              <a:rPr lang="pl-PL" sz="1300" dirty="0">
                <a:latin typeface="+mn-lt"/>
                <a:ea typeface="Times New Roman"/>
                <a:cs typeface="Arial"/>
              </a:rPr>
              <a:t>e)  wskaźnik 5: procent wzrostu obrotów PS objętych wsparciem – 5%. średniorocznie. </a:t>
            </a:r>
            <a:endParaRPr lang="pl-PL" sz="1300" dirty="0" smtClean="0">
              <a:latin typeface="+mn-lt"/>
              <a:ea typeface="Times New Roman"/>
              <a:cs typeface="Arial"/>
            </a:endParaRPr>
          </a:p>
          <a:p>
            <a:endParaRPr lang="pl-PL" sz="1300" dirty="0">
              <a:latin typeface="+mn-lt"/>
              <a:ea typeface="Times New Roman"/>
              <a:cs typeface="Arial"/>
            </a:endParaRPr>
          </a:p>
          <a:p>
            <a:pPr marL="228600" indent="-228600" algn="just">
              <a:lnSpc>
                <a:spcPct val="115000"/>
              </a:lnSpc>
              <a:spcAft>
                <a:spcPts val="0"/>
              </a:spcAft>
              <a:buFont typeface="+mj-lt"/>
              <a:buAutoNum type="arabicPeriod" startAt="14"/>
            </a:pPr>
            <a:r>
              <a:rPr lang="pl-PL" sz="1300" dirty="0" smtClean="0">
                <a:latin typeface="+mn-lt"/>
                <a:ea typeface="Times New Roman"/>
                <a:cs typeface="Arial"/>
              </a:rPr>
              <a:t> OWES </a:t>
            </a:r>
            <a:r>
              <a:rPr lang="pl-PL" sz="1300" dirty="0">
                <a:latin typeface="+mn-lt"/>
                <a:ea typeface="Times New Roman"/>
                <a:cs typeface="Arial"/>
              </a:rPr>
              <a:t>dla obszaru południowego  zobowiązuje  się do osiągnięcia w ramach realizowanego projektu niżej wskazanych wskaźników efektywnościowych (jeśli dotyczy):</a:t>
            </a:r>
            <a:endParaRPr lang="pl-PL" sz="1300" dirty="0">
              <a:latin typeface="+mn-lt"/>
              <a:ea typeface="Times New Roman"/>
              <a:cs typeface="Times New Roman"/>
            </a:endParaRPr>
          </a:p>
          <a:p>
            <a:pPr algn="just">
              <a:lnSpc>
                <a:spcPct val="115000"/>
              </a:lnSpc>
              <a:spcBef>
                <a:spcPts val="600"/>
              </a:spcBef>
              <a:spcAft>
                <a:spcPts val="600"/>
              </a:spcAft>
            </a:pPr>
            <a:r>
              <a:rPr lang="pl-PL" sz="1300" dirty="0">
                <a:latin typeface="+mn-lt"/>
                <a:ea typeface="Times New Roman"/>
                <a:cs typeface="Times New Roman"/>
              </a:rPr>
              <a:t>a)  </a:t>
            </a:r>
            <a:r>
              <a:rPr lang="pl-PL" sz="1300" dirty="0">
                <a:latin typeface="+mn-lt"/>
                <a:ea typeface="Times New Roman"/>
                <a:cs typeface="Arial"/>
              </a:rPr>
              <a:t>wskaźnik 1: liczba grup inicjatywnych, które w wyniku działalności OWES  wypracowały założenia co do utworzenia PES 9;</a:t>
            </a:r>
            <a:endParaRPr lang="pl-PL" sz="1300" dirty="0">
              <a:latin typeface="+mn-lt"/>
              <a:ea typeface="Times New Roman"/>
              <a:cs typeface="Times New Roman"/>
            </a:endParaRPr>
          </a:p>
          <a:p>
            <a:pPr algn="just">
              <a:lnSpc>
                <a:spcPct val="115000"/>
              </a:lnSpc>
              <a:spcBef>
                <a:spcPts val="600"/>
              </a:spcBef>
              <a:spcAft>
                <a:spcPts val="600"/>
              </a:spcAft>
            </a:pPr>
            <a:r>
              <a:rPr lang="pl-PL" sz="1300" dirty="0">
                <a:latin typeface="+mn-lt"/>
                <a:ea typeface="Times New Roman"/>
                <a:cs typeface="Times New Roman"/>
              </a:rPr>
              <a:t>b)   </a:t>
            </a:r>
            <a:r>
              <a:rPr lang="pl-PL" sz="1300" dirty="0">
                <a:latin typeface="+mn-lt"/>
                <a:ea typeface="Times New Roman"/>
                <a:cs typeface="Arial"/>
              </a:rPr>
              <a:t>wskaźnik 2: liczba środowisk, które w wyniku działalności OWES przystąpiły do wspólnej realizacji przedsięwzięcia mającego na celu rozwój ekonomii społecznej 20</a:t>
            </a:r>
            <a:r>
              <a:rPr lang="pl-PL" sz="1300" dirty="0" smtClean="0">
                <a:latin typeface="+mn-lt"/>
                <a:ea typeface="Times New Roman"/>
                <a:cs typeface="Arial"/>
              </a:rPr>
              <a:t>;</a:t>
            </a:r>
          </a:p>
          <a:p>
            <a:pPr algn="just">
              <a:lnSpc>
                <a:spcPct val="115000"/>
              </a:lnSpc>
              <a:spcBef>
                <a:spcPts val="600"/>
              </a:spcBef>
              <a:spcAft>
                <a:spcPts val="600"/>
              </a:spcAft>
            </a:pPr>
            <a:r>
              <a:rPr lang="pl-PL" sz="1300" dirty="0">
                <a:latin typeface="+mn-lt"/>
                <a:ea typeface="Times New Roman"/>
                <a:cs typeface="Times New Roman"/>
              </a:rPr>
              <a:t>c)  </a:t>
            </a:r>
            <a:r>
              <a:rPr lang="pl-PL" sz="1300" dirty="0">
                <a:latin typeface="+mn-lt"/>
                <a:ea typeface="Times New Roman"/>
                <a:cs typeface="Arial"/>
              </a:rPr>
              <a:t>wskaźnik 3: liczba  miejsc pracy utworzonych w wyniku działalności OWES dla osób, wskazanych w definicji PS  30;</a:t>
            </a:r>
            <a:endParaRPr lang="pl-PL" sz="1300" dirty="0">
              <a:latin typeface="+mn-lt"/>
              <a:ea typeface="Times New Roman"/>
              <a:cs typeface="Times New Roman"/>
            </a:endParaRPr>
          </a:p>
          <a:p>
            <a:pPr algn="just">
              <a:lnSpc>
                <a:spcPct val="115000"/>
              </a:lnSpc>
              <a:spcBef>
                <a:spcPts val="600"/>
              </a:spcBef>
              <a:spcAft>
                <a:spcPts val="600"/>
              </a:spcAft>
            </a:pPr>
            <a:endParaRPr lang="pl-PL" sz="1100" dirty="0">
              <a:latin typeface="Calibri"/>
              <a:ea typeface="Times New Roman"/>
              <a:cs typeface="Times New Roman"/>
            </a:endParaRPr>
          </a:p>
          <a:p>
            <a:endParaRPr lang="pl-PL" sz="1200" dirty="0">
              <a:latin typeface="Calibri"/>
              <a:ea typeface="Times New Roman"/>
              <a:cs typeface="Times New Roman"/>
            </a:endParaRPr>
          </a:p>
          <a:p>
            <a:pPr marL="342900" indent="-342900" algn="just">
              <a:buFont typeface="+mj-lt"/>
              <a:buAutoNum type="arabicPeriod" startAt="12"/>
            </a:pPr>
            <a:endParaRPr lang="pl-PL" sz="1400" dirty="0" smtClean="0">
              <a:latin typeface="+mj-lt"/>
            </a:endParaRPr>
          </a:p>
          <a:p>
            <a:pPr algn="just"/>
            <a:r>
              <a:rPr lang="pl-PL" sz="1400" dirty="0" smtClean="0">
                <a:latin typeface="+mj-lt"/>
              </a:rPr>
              <a:t> </a:t>
            </a:r>
          </a:p>
        </p:txBody>
      </p:sp>
      <p:sp>
        <p:nvSpPr>
          <p:cNvPr id="4" name="Prostokąt 3"/>
          <p:cNvSpPr/>
          <p:nvPr/>
        </p:nvSpPr>
        <p:spPr>
          <a:xfrm>
            <a:off x="0" y="0"/>
            <a:ext cx="9144000" cy="1052736"/>
          </a:xfrm>
          <a:prstGeom prst="rect">
            <a:avLst/>
          </a:prstGeom>
          <a:solidFill>
            <a:schemeClr val="accent1">
              <a:lumMod val="60000"/>
              <a:lumOff val="40000"/>
            </a:schemeClr>
          </a:solidFill>
          <a:ln w="38100">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pl-PL" dirty="0"/>
          </a:p>
        </p:txBody>
      </p:sp>
      <p:sp>
        <p:nvSpPr>
          <p:cNvPr id="5" name="Prostokąt zaokrąglony 4"/>
          <p:cNvSpPr/>
          <p:nvPr/>
        </p:nvSpPr>
        <p:spPr>
          <a:xfrm>
            <a:off x="214282" y="116631"/>
            <a:ext cx="8715436" cy="706027"/>
          </a:xfrm>
          <a:prstGeom prst="roundRect">
            <a:avLst/>
          </a:prstGeom>
          <a:ln w="44450">
            <a:solidFill>
              <a:schemeClr val="tx1"/>
            </a:solidFill>
          </a:ln>
          <a:effectLst>
            <a:glow rad="101600">
              <a:schemeClr val="accent6">
                <a:satMod val="175000"/>
                <a:alpha val="40000"/>
              </a:schemeClr>
            </a:glow>
            <a:outerShdw blurRad="50800" dist="38100" dir="5400000" algn="t" rotWithShape="0">
              <a:prstClr val="black">
                <a:alpha val="40000"/>
              </a:prstClr>
            </a:outerShdw>
            <a:softEdge rad="317500"/>
          </a:effectLst>
          <a:scene3d>
            <a:camera prst="orthographicFront">
              <a:rot lat="0" lon="0" rev="0"/>
            </a:camera>
            <a:lightRig rig="glow" dir="t">
              <a:rot lat="0" lon="0" rev="4800000"/>
            </a:lightRig>
          </a:scene3d>
          <a:sp3d prstMaterial="matte">
            <a:bevelT w="127000" h="63500" prst="riblet"/>
          </a:sp3d>
        </p:spPr>
        <p:style>
          <a:lnRef idx="2">
            <a:schemeClr val="accent6"/>
          </a:lnRef>
          <a:fillRef idx="1">
            <a:schemeClr val="lt1"/>
          </a:fillRef>
          <a:effectRef idx="0">
            <a:schemeClr val="accent6"/>
          </a:effectRef>
          <a:fontRef idx="minor">
            <a:schemeClr val="dk1"/>
          </a:fontRef>
        </p:style>
        <p:txBody>
          <a:bodyPr anchor="ctr"/>
          <a:lstStyle/>
          <a:p>
            <a:pPr algn="ctr" eaLnBrk="1" fontAlgn="auto" hangingPunct="1">
              <a:spcBef>
                <a:spcPts val="0"/>
              </a:spcBef>
              <a:spcAft>
                <a:spcPts val="0"/>
              </a:spcAft>
              <a:defRPr/>
            </a:pPr>
            <a:r>
              <a:rPr lang="pl-PL" sz="3200" b="1" dirty="0">
                <a:solidFill>
                  <a:schemeClr val="tx1"/>
                </a:solidFill>
              </a:rPr>
              <a:t>Wojewódzki Urząd Pracy w Opolu</a:t>
            </a:r>
          </a:p>
        </p:txBody>
      </p:sp>
      <p:pic>
        <p:nvPicPr>
          <p:cNvPr id="7" name="Obraz 6"/>
          <p:cNvPicPr/>
          <p:nvPr/>
        </p:nvPicPr>
        <p:blipFill>
          <a:blip r:embed="rId2" cstate="print">
            <a:extLst>
              <a:ext uri="{28A0092B-C50C-407E-A947-70E740481C1C}">
                <a14:useLocalDpi xmlns:a14="http://schemas.microsoft.com/office/drawing/2010/main" val="0"/>
              </a:ext>
            </a:extLst>
          </a:blip>
          <a:stretch>
            <a:fillRect/>
          </a:stretch>
        </p:blipFill>
        <p:spPr>
          <a:xfrm>
            <a:off x="1691640" y="5854494"/>
            <a:ext cx="5760720" cy="552450"/>
          </a:xfrm>
          <a:prstGeom prst="rect">
            <a:avLst/>
          </a:prstGeom>
        </p:spPr>
      </p:pic>
    </p:spTree>
    <p:extLst>
      <p:ext uri="{BB962C8B-B14F-4D97-AF65-F5344CB8AC3E}">
        <p14:creationId xmlns:p14="http://schemas.microsoft.com/office/powerpoint/2010/main" val="2108470237"/>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12"/>
          </p:nvPr>
        </p:nvSpPr>
        <p:spPr/>
        <p:txBody>
          <a:bodyPr/>
          <a:lstStyle/>
          <a:p>
            <a:fld id="{E7DF194F-FC7D-43B2-A93E-2F6BC4B6766C}" type="slidenum">
              <a:rPr lang="pl-PL" altLang="pl-PL" smtClean="0"/>
              <a:pPr/>
              <a:t>31</a:t>
            </a:fld>
            <a:endParaRPr lang="pl-PL" altLang="pl-PL"/>
          </a:p>
        </p:txBody>
      </p:sp>
      <p:sp>
        <p:nvSpPr>
          <p:cNvPr id="3" name="Prostokąt 1"/>
          <p:cNvSpPr>
            <a:spLocks noChangeArrowheads="1"/>
          </p:cNvSpPr>
          <p:nvPr/>
        </p:nvSpPr>
        <p:spPr bwMode="auto">
          <a:xfrm>
            <a:off x="0" y="822658"/>
            <a:ext cx="8856984" cy="5770811"/>
          </a:xfrm>
          <a:prstGeom prst="rect">
            <a:avLst/>
          </a:prstGeom>
          <a:noFill/>
          <a:ln w="9525">
            <a:noFill/>
            <a:miter lim="800000"/>
            <a:headEnd/>
            <a:tailEnd/>
          </a:ln>
        </p:spPr>
        <p:txBody>
          <a:bodyPr wrap="square">
            <a:spAutoFit/>
          </a:bodyPr>
          <a:lstStyle/>
          <a:p>
            <a:pPr algn="ctr"/>
            <a:endParaRPr lang="pl-PL" altLang="pl-PL" sz="1400" b="1" u="sng" dirty="0" smtClean="0">
              <a:solidFill>
                <a:schemeClr val="accent6">
                  <a:lumMod val="75000"/>
                </a:schemeClr>
              </a:solidFill>
              <a:latin typeface="Calibri" pitchFamily="34" charset="0"/>
              <a:cs typeface="Times New Roman" pitchFamily="18" charset="0"/>
            </a:endParaRPr>
          </a:p>
          <a:p>
            <a:pPr algn="ctr"/>
            <a:endParaRPr lang="pl-PL" altLang="pl-PL" sz="2000" b="1" u="sng" dirty="0" smtClean="0">
              <a:latin typeface="+mn-lt"/>
              <a:cs typeface="Arial" panose="020B0604020202020204" pitchFamily="34" charset="0"/>
            </a:endParaRPr>
          </a:p>
          <a:p>
            <a:pPr algn="ctr"/>
            <a:r>
              <a:rPr lang="pl-PL" altLang="pl-PL" sz="2000" b="1" u="sng" dirty="0" smtClean="0">
                <a:latin typeface="+mn-lt"/>
                <a:cs typeface="Arial" panose="020B0604020202020204" pitchFamily="34" charset="0"/>
              </a:rPr>
              <a:t>Kryteria wyboru projektów</a:t>
            </a:r>
          </a:p>
          <a:p>
            <a:pPr algn="just"/>
            <a:endParaRPr lang="pl-PL" sz="1600" b="1" dirty="0">
              <a:latin typeface="+mj-lt"/>
            </a:endParaRPr>
          </a:p>
          <a:p>
            <a:pPr algn="just"/>
            <a:r>
              <a:rPr lang="pl-PL" sz="1600" b="1" dirty="0" smtClean="0">
                <a:latin typeface="+mj-lt"/>
              </a:rPr>
              <a:t>KRYTERIA MERYTORYCZNE SZCZEGÓŁOWE C.D.</a:t>
            </a:r>
          </a:p>
          <a:p>
            <a:pPr algn="just"/>
            <a:endParaRPr lang="pl-PL" sz="1400" dirty="0">
              <a:latin typeface="+mj-lt"/>
            </a:endParaRPr>
          </a:p>
          <a:p>
            <a:pPr algn="just">
              <a:lnSpc>
                <a:spcPct val="150000"/>
              </a:lnSpc>
              <a:spcBef>
                <a:spcPts val="600"/>
              </a:spcBef>
              <a:spcAft>
                <a:spcPts val="600"/>
              </a:spcAft>
            </a:pPr>
            <a:r>
              <a:rPr lang="pl-PL" sz="1200" dirty="0">
                <a:latin typeface="Calibri"/>
                <a:ea typeface="Times New Roman"/>
                <a:cs typeface="Times New Roman"/>
              </a:rPr>
              <a:t>d) </a:t>
            </a:r>
            <a:r>
              <a:rPr lang="pl-PL" sz="1400" dirty="0" smtClean="0">
                <a:latin typeface="Calibri"/>
                <a:ea typeface="Times New Roman"/>
                <a:cs typeface="Arial"/>
              </a:rPr>
              <a:t>wskaźnik </a:t>
            </a:r>
            <a:r>
              <a:rPr lang="pl-PL" sz="1400" dirty="0">
                <a:latin typeface="Calibri"/>
                <a:ea typeface="Times New Roman"/>
                <a:cs typeface="Arial"/>
              </a:rPr>
              <a:t>4: liczba organizacji pozarządowych prowadzących działalność odpłatną pożytku publicznego lub działalność gospodarczą utworzonych w wyniku działalności OWES  3;</a:t>
            </a:r>
            <a:endParaRPr lang="pl-PL" sz="1400" dirty="0">
              <a:latin typeface="Calibri"/>
              <a:ea typeface="Times New Roman"/>
              <a:cs typeface="Times New Roman"/>
            </a:endParaRPr>
          </a:p>
          <a:p>
            <a:pPr algn="just">
              <a:lnSpc>
                <a:spcPct val="150000"/>
              </a:lnSpc>
              <a:spcBef>
                <a:spcPts val="600"/>
              </a:spcBef>
              <a:spcAft>
                <a:spcPts val="600"/>
              </a:spcAft>
            </a:pPr>
            <a:r>
              <a:rPr lang="pl-PL" sz="1400" dirty="0">
                <a:latin typeface="Calibri"/>
                <a:ea typeface="Times New Roman"/>
                <a:cs typeface="Times New Roman"/>
              </a:rPr>
              <a:t>e)  </a:t>
            </a:r>
            <a:r>
              <a:rPr lang="pl-PL" sz="1400" dirty="0">
                <a:latin typeface="Calibri"/>
                <a:ea typeface="Times New Roman"/>
                <a:cs typeface="Arial"/>
              </a:rPr>
              <a:t>wskaźnik 5: procent wzrostu obrotów PS objętych wsparciem – 5% - rocznie.</a:t>
            </a:r>
            <a:endParaRPr lang="pl-PL" sz="1400" dirty="0">
              <a:latin typeface="Calibri"/>
              <a:ea typeface="Times New Roman"/>
              <a:cs typeface="Times New Roman"/>
            </a:endParaRPr>
          </a:p>
          <a:p>
            <a:pPr marL="228600" indent="-228600" algn="just">
              <a:lnSpc>
                <a:spcPct val="150000"/>
              </a:lnSpc>
              <a:spcBef>
                <a:spcPts val="600"/>
              </a:spcBef>
              <a:spcAft>
                <a:spcPts val="600"/>
              </a:spcAft>
              <a:buFont typeface="+mj-lt"/>
              <a:buAutoNum type="arabicPeriod" startAt="15"/>
            </a:pPr>
            <a:r>
              <a:rPr lang="pl-PL" sz="1400" dirty="0">
                <a:latin typeface="Calibri"/>
                <a:ea typeface="Times New Roman"/>
                <a:cs typeface="Arial"/>
              </a:rPr>
              <a:t>W odniesieniu do usług  wspierania ekonomii społecznej o charakterze biznesowym  istnieje możliwość  aby OWES realizował wsparcie wykraczające poza teren danego obszaru (zgodnie z podejściem popytowym). OWES dla danego obszaru nie może jednak objąć wsparciem więcej niż 20% podmiotów ekonomii społecznej spoza obszaru na terenie, którego realizuje projekt. W takim przypadku dany OWES jest zobligowany poinformować o podjętych działaniach OWES właściwy dla obszaru na terenie  którego realizuje działania </a:t>
            </a:r>
            <a:r>
              <a:rPr lang="pl-PL" sz="1400" dirty="0" smtClean="0">
                <a:latin typeface="Calibri"/>
                <a:ea typeface="Times New Roman"/>
                <a:cs typeface="Arial"/>
              </a:rPr>
              <a:t>o </a:t>
            </a:r>
            <a:r>
              <a:rPr lang="pl-PL" sz="1400" dirty="0">
                <a:latin typeface="Calibri"/>
                <a:ea typeface="Times New Roman"/>
                <a:cs typeface="Arial"/>
              </a:rPr>
              <a:t>charakterze biznesowym</a:t>
            </a:r>
            <a:r>
              <a:rPr lang="pl-PL" sz="1400" dirty="0" smtClean="0">
                <a:latin typeface="Calibri"/>
                <a:ea typeface="Times New Roman"/>
                <a:cs typeface="Arial"/>
              </a:rPr>
              <a:t>.</a:t>
            </a:r>
          </a:p>
          <a:p>
            <a:pPr marL="228600" indent="-228600" algn="just">
              <a:lnSpc>
                <a:spcPct val="150000"/>
              </a:lnSpc>
              <a:spcBef>
                <a:spcPts val="600"/>
              </a:spcBef>
              <a:spcAft>
                <a:spcPts val="600"/>
              </a:spcAft>
              <a:buFont typeface="+mj-lt"/>
              <a:buAutoNum type="arabicPeriod" startAt="15"/>
            </a:pPr>
            <a:r>
              <a:rPr lang="pl-PL" sz="1400" dirty="0" smtClean="0">
                <a:latin typeface="Calibri"/>
                <a:ea typeface="Times New Roman"/>
                <a:cs typeface="Arial"/>
              </a:rPr>
              <a:t> OWES </a:t>
            </a:r>
            <a:r>
              <a:rPr lang="pl-PL" sz="1400" dirty="0">
                <a:latin typeface="Calibri"/>
                <a:ea typeface="Times New Roman"/>
                <a:cs typeface="Arial"/>
              </a:rPr>
              <a:t>weryfikuje status </a:t>
            </a:r>
            <a:r>
              <a:rPr lang="pl-PL" sz="1400" dirty="0" smtClean="0">
                <a:latin typeface="Calibri"/>
                <a:ea typeface="Times New Roman"/>
                <a:cs typeface="Arial"/>
              </a:rPr>
              <a:t>PS.</a:t>
            </a:r>
            <a:endParaRPr lang="pl-PL" sz="1400" dirty="0">
              <a:latin typeface="Calibri"/>
              <a:ea typeface="Times New Roman"/>
              <a:cs typeface="Times New Roman"/>
            </a:endParaRPr>
          </a:p>
          <a:p>
            <a:endParaRPr lang="pl-PL" sz="1200" dirty="0">
              <a:latin typeface="Calibri"/>
              <a:ea typeface="Times New Roman"/>
              <a:cs typeface="Times New Roman"/>
            </a:endParaRPr>
          </a:p>
          <a:p>
            <a:pPr marL="342900" indent="-342900" algn="just">
              <a:buFont typeface="+mj-lt"/>
              <a:buAutoNum type="arabicPeriod" startAt="12"/>
            </a:pPr>
            <a:endParaRPr lang="pl-PL" sz="1400" dirty="0" smtClean="0">
              <a:latin typeface="+mj-lt"/>
            </a:endParaRPr>
          </a:p>
          <a:p>
            <a:pPr algn="just"/>
            <a:r>
              <a:rPr lang="pl-PL" sz="1400" dirty="0" smtClean="0">
                <a:latin typeface="+mj-lt"/>
              </a:rPr>
              <a:t> </a:t>
            </a:r>
          </a:p>
        </p:txBody>
      </p:sp>
      <p:sp>
        <p:nvSpPr>
          <p:cNvPr id="4" name="Prostokąt 3"/>
          <p:cNvSpPr/>
          <p:nvPr/>
        </p:nvSpPr>
        <p:spPr>
          <a:xfrm>
            <a:off x="0" y="0"/>
            <a:ext cx="9144000" cy="1052736"/>
          </a:xfrm>
          <a:prstGeom prst="rect">
            <a:avLst/>
          </a:prstGeom>
          <a:solidFill>
            <a:schemeClr val="accent1">
              <a:lumMod val="60000"/>
              <a:lumOff val="40000"/>
            </a:schemeClr>
          </a:solidFill>
          <a:ln w="38100">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pl-PL" dirty="0"/>
          </a:p>
        </p:txBody>
      </p:sp>
      <p:sp>
        <p:nvSpPr>
          <p:cNvPr id="5" name="Prostokąt zaokrąglony 4"/>
          <p:cNvSpPr/>
          <p:nvPr/>
        </p:nvSpPr>
        <p:spPr>
          <a:xfrm>
            <a:off x="214282" y="116631"/>
            <a:ext cx="8715436" cy="706027"/>
          </a:xfrm>
          <a:prstGeom prst="roundRect">
            <a:avLst/>
          </a:prstGeom>
          <a:ln w="44450">
            <a:solidFill>
              <a:schemeClr val="tx1"/>
            </a:solidFill>
          </a:ln>
          <a:effectLst>
            <a:glow rad="101600">
              <a:schemeClr val="accent6">
                <a:satMod val="175000"/>
                <a:alpha val="40000"/>
              </a:schemeClr>
            </a:glow>
            <a:outerShdw blurRad="50800" dist="38100" dir="5400000" algn="t" rotWithShape="0">
              <a:prstClr val="black">
                <a:alpha val="40000"/>
              </a:prstClr>
            </a:outerShdw>
            <a:softEdge rad="317500"/>
          </a:effectLst>
          <a:scene3d>
            <a:camera prst="orthographicFront">
              <a:rot lat="0" lon="0" rev="0"/>
            </a:camera>
            <a:lightRig rig="glow" dir="t">
              <a:rot lat="0" lon="0" rev="4800000"/>
            </a:lightRig>
          </a:scene3d>
          <a:sp3d prstMaterial="matte">
            <a:bevelT w="127000" h="63500" prst="riblet"/>
          </a:sp3d>
        </p:spPr>
        <p:style>
          <a:lnRef idx="2">
            <a:schemeClr val="accent6"/>
          </a:lnRef>
          <a:fillRef idx="1">
            <a:schemeClr val="lt1"/>
          </a:fillRef>
          <a:effectRef idx="0">
            <a:schemeClr val="accent6"/>
          </a:effectRef>
          <a:fontRef idx="minor">
            <a:schemeClr val="dk1"/>
          </a:fontRef>
        </p:style>
        <p:txBody>
          <a:bodyPr anchor="ctr"/>
          <a:lstStyle/>
          <a:p>
            <a:pPr algn="ctr" eaLnBrk="1" fontAlgn="auto" hangingPunct="1">
              <a:spcBef>
                <a:spcPts val="0"/>
              </a:spcBef>
              <a:spcAft>
                <a:spcPts val="0"/>
              </a:spcAft>
              <a:defRPr/>
            </a:pPr>
            <a:r>
              <a:rPr lang="pl-PL" sz="3200" b="1" dirty="0">
                <a:solidFill>
                  <a:schemeClr val="tx1"/>
                </a:solidFill>
              </a:rPr>
              <a:t>Wojewódzki Urząd Pracy w Opolu</a:t>
            </a:r>
          </a:p>
        </p:txBody>
      </p:sp>
      <p:pic>
        <p:nvPicPr>
          <p:cNvPr id="7" name="Obraz 6"/>
          <p:cNvPicPr/>
          <p:nvPr/>
        </p:nvPicPr>
        <p:blipFill>
          <a:blip r:embed="rId2" cstate="print">
            <a:extLst>
              <a:ext uri="{28A0092B-C50C-407E-A947-70E740481C1C}">
                <a14:useLocalDpi xmlns:a14="http://schemas.microsoft.com/office/drawing/2010/main" val="0"/>
              </a:ext>
            </a:extLst>
          </a:blip>
          <a:stretch>
            <a:fillRect/>
          </a:stretch>
        </p:blipFill>
        <p:spPr>
          <a:xfrm>
            <a:off x="1691640" y="5854494"/>
            <a:ext cx="5760720" cy="552450"/>
          </a:xfrm>
          <a:prstGeom prst="rect">
            <a:avLst/>
          </a:prstGeom>
        </p:spPr>
      </p:pic>
    </p:spTree>
    <p:extLst>
      <p:ext uri="{BB962C8B-B14F-4D97-AF65-F5344CB8AC3E}">
        <p14:creationId xmlns:p14="http://schemas.microsoft.com/office/powerpoint/2010/main" val="2512851613"/>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Prostokąt 8"/>
          <p:cNvSpPr/>
          <p:nvPr/>
        </p:nvSpPr>
        <p:spPr>
          <a:xfrm>
            <a:off x="0" y="0"/>
            <a:ext cx="9144000" cy="1052736"/>
          </a:xfrm>
          <a:prstGeom prst="rect">
            <a:avLst/>
          </a:prstGeom>
          <a:solidFill>
            <a:schemeClr val="accent1">
              <a:lumMod val="60000"/>
              <a:lumOff val="40000"/>
            </a:schemeClr>
          </a:solidFill>
          <a:ln w="38100">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pl-PL" dirty="0"/>
          </a:p>
        </p:txBody>
      </p:sp>
      <p:sp>
        <p:nvSpPr>
          <p:cNvPr id="11" name="Prostokąt zaokrąglony 10"/>
          <p:cNvSpPr/>
          <p:nvPr/>
        </p:nvSpPr>
        <p:spPr>
          <a:xfrm>
            <a:off x="214282" y="116631"/>
            <a:ext cx="8715436" cy="706027"/>
          </a:xfrm>
          <a:prstGeom prst="roundRect">
            <a:avLst/>
          </a:prstGeom>
          <a:ln w="44450">
            <a:solidFill>
              <a:schemeClr val="tx1"/>
            </a:solidFill>
          </a:ln>
          <a:effectLst>
            <a:glow rad="101600">
              <a:schemeClr val="accent6">
                <a:satMod val="175000"/>
                <a:alpha val="40000"/>
              </a:schemeClr>
            </a:glow>
            <a:outerShdw blurRad="50800" dist="38100" dir="5400000" algn="t" rotWithShape="0">
              <a:prstClr val="black">
                <a:alpha val="40000"/>
              </a:prstClr>
            </a:outerShdw>
            <a:softEdge rad="317500"/>
          </a:effectLst>
          <a:scene3d>
            <a:camera prst="orthographicFront">
              <a:rot lat="0" lon="0" rev="0"/>
            </a:camera>
            <a:lightRig rig="glow" dir="t">
              <a:rot lat="0" lon="0" rev="4800000"/>
            </a:lightRig>
          </a:scene3d>
          <a:sp3d prstMaterial="matte">
            <a:bevelT w="127000" h="63500" prst="riblet"/>
          </a:sp3d>
        </p:spPr>
        <p:style>
          <a:lnRef idx="2">
            <a:schemeClr val="accent6"/>
          </a:lnRef>
          <a:fillRef idx="1">
            <a:schemeClr val="lt1"/>
          </a:fillRef>
          <a:effectRef idx="0">
            <a:schemeClr val="accent6"/>
          </a:effectRef>
          <a:fontRef idx="minor">
            <a:schemeClr val="dk1"/>
          </a:fontRef>
        </p:style>
        <p:txBody>
          <a:bodyPr anchor="ctr"/>
          <a:lstStyle/>
          <a:p>
            <a:pPr algn="ctr" eaLnBrk="1" fontAlgn="auto" hangingPunct="1">
              <a:spcBef>
                <a:spcPts val="0"/>
              </a:spcBef>
              <a:spcAft>
                <a:spcPts val="0"/>
              </a:spcAft>
              <a:defRPr/>
            </a:pPr>
            <a:r>
              <a:rPr lang="pl-PL" sz="3200" b="1" dirty="0">
                <a:solidFill>
                  <a:schemeClr val="tx1"/>
                </a:solidFill>
              </a:rPr>
              <a:t>Wojewódzki Urząd Pracy w Opolu</a:t>
            </a:r>
          </a:p>
        </p:txBody>
      </p:sp>
      <p:sp>
        <p:nvSpPr>
          <p:cNvPr id="7177" name="Prostokąt 1"/>
          <p:cNvSpPr>
            <a:spLocks noChangeArrowheads="1"/>
          </p:cNvSpPr>
          <p:nvPr/>
        </p:nvSpPr>
        <p:spPr bwMode="auto">
          <a:xfrm>
            <a:off x="45877" y="1169367"/>
            <a:ext cx="8856984" cy="3816429"/>
          </a:xfrm>
          <a:prstGeom prst="rect">
            <a:avLst/>
          </a:prstGeom>
          <a:noFill/>
          <a:ln w="9525">
            <a:noFill/>
            <a:miter lim="800000"/>
            <a:headEnd/>
            <a:tailEnd/>
          </a:ln>
        </p:spPr>
        <p:txBody>
          <a:bodyPr wrap="square">
            <a:spAutoFit/>
          </a:bodyPr>
          <a:lstStyle/>
          <a:p>
            <a:pPr algn="ctr"/>
            <a:r>
              <a:rPr lang="pl-PL" altLang="pl-PL" sz="2000" b="1" u="sng" dirty="0" smtClean="0">
                <a:latin typeface="+mn-lt"/>
                <a:cs typeface="Arial" panose="020B0604020202020204" pitchFamily="34" charset="0"/>
              </a:rPr>
              <a:t>Kryteria wyboru projektów</a:t>
            </a:r>
          </a:p>
          <a:p>
            <a:pPr algn="just"/>
            <a:endParaRPr lang="pl-PL" sz="1600" b="1" dirty="0">
              <a:latin typeface="+mj-lt"/>
            </a:endParaRPr>
          </a:p>
          <a:p>
            <a:pPr algn="just"/>
            <a:r>
              <a:rPr lang="pl-PL" sz="1600" b="1" dirty="0" smtClean="0">
                <a:latin typeface="+mj-lt"/>
              </a:rPr>
              <a:t>KRYTERIA MERYTORYCZNE SZCZEGÓŁOWE (PUNKTOWANE)</a:t>
            </a:r>
          </a:p>
          <a:p>
            <a:pPr algn="just"/>
            <a:endParaRPr lang="pl-PL" sz="1600" b="1" dirty="0">
              <a:latin typeface="+mj-lt"/>
            </a:endParaRPr>
          </a:p>
          <a:p>
            <a:pPr marL="342900" indent="-342900" algn="just">
              <a:lnSpc>
                <a:spcPct val="150000"/>
              </a:lnSpc>
              <a:buFont typeface="+mj-lt"/>
              <a:buAutoNum type="arabicPeriod"/>
            </a:pPr>
            <a:r>
              <a:rPr lang="pl-PL" sz="1400" dirty="0">
                <a:latin typeface="Calibri"/>
                <a:ea typeface="Times New Roman"/>
                <a:cs typeface="Times New Roman"/>
              </a:rPr>
              <a:t>Wnioskodawca w ramach projektu gwarantuje utworzenie dodatkowych miejsc pracy powyżej określonej </a:t>
            </a:r>
            <a:r>
              <a:rPr lang="pl-PL" sz="1400" dirty="0" smtClean="0">
                <a:latin typeface="Calibri"/>
                <a:ea typeface="Times New Roman"/>
                <a:cs typeface="Times New Roman"/>
              </a:rPr>
              <a:t>                       w </a:t>
            </a:r>
            <a:r>
              <a:rPr lang="pl-PL" sz="1400" dirty="0">
                <a:latin typeface="Calibri"/>
                <a:ea typeface="Times New Roman"/>
                <a:cs typeface="Times New Roman"/>
              </a:rPr>
              <a:t>kryteriach bezwzględnych minimalnej  liczby miejsc pracy utworzonych w przedsiębiorstwach społecznych</a:t>
            </a:r>
            <a:r>
              <a:rPr lang="pl-PL" sz="1400" dirty="0" smtClean="0">
                <a:latin typeface="Calibri"/>
                <a:ea typeface="Times New Roman"/>
                <a:cs typeface="Times New Roman"/>
              </a:rPr>
              <a:t>.</a:t>
            </a:r>
          </a:p>
          <a:p>
            <a:pPr marL="342900" indent="-342900" algn="just">
              <a:lnSpc>
                <a:spcPct val="150000"/>
              </a:lnSpc>
              <a:buFont typeface="+mj-lt"/>
              <a:buAutoNum type="arabicPeriod"/>
            </a:pPr>
            <a:r>
              <a:rPr lang="pl-PL" sz="1400" dirty="0">
                <a:latin typeface="Calibri" panose="020F0502020204030204" pitchFamily="34" charset="0"/>
                <a:ea typeface="Times New Roman" panose="02020603050405020304" pitchFamily="18" charset="0"/>
                <a:cs typeface="Times New Roman" panose="02020603050405020304" pitchFamily="18" charset="0"/>
              </a:rPr>
              <a:t>Wsparciem w realizowanym projekcie zostaną objęte osoby opuszczające placówki, o których mowa w art. 88 ust 1 ustawy z dn. 12 marca 2004r.  o pomocy społecznej oraz osoby opuszczające pieczę zastępczą w rozumieniu zapisów ustawy z dn. 09 czerwca 2011r. o wspieraniu rodziny i systemie pieczy zastępczej.</a:t>
            </a:r>
            <a:endParaRPr lang="pl-PL" sz="1400" dirty="0" smtClean="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50000"/>
              </a:lnSpc>
            </a:pPr>
            <a:endParaRPr lang="pl-PL" sz="1400" dirty="0" smtClean="0">
              <a:latin typeface="Calibri" panose="020F0502020204030204" pitchFamily="34" charset="0"/>
              <a:ea typeface="Times New Roman" panose="02020603050405020304" pitchFamily="18" charset="0"/>
              <a:cs typeface="Times New Roman" panose="02020603050405020304" pitchFamily="18" charset="0"/>
            </a:endParaRPr>
          </a:p>
          <a:p>
            <a:pPr marL="342900" indent="-342900" algn="just">
              <a:buFont typeface="+mj-lt"/>
              <a:buAutoNum type="arabicPeriod"/>
            </a:pPr>
            <a:endParaRPr lang="pl-PL" sz="1600" b="1" i="1" dirty="0">
              <a:latin typeface="+mj-lt"/>
            </a:endParaRPr>
          </a:p>
          <a:p>
            <a:pPr algn="just"/>
            <a:endParaRPr lang="pl-PL" sz="1600" b="1" dirty="0">
              <a:latin typeface="+mj-lt"/>
            </a:endParaRPr>
          </a:p>
          <a:p>
            <a:pPr algn="just"/>
            <a:endParaRPr lang="pl-PL" sz="1600" b="1" dirty="0" smtClean="0">
              <a:latin typeface="+mj-lt"/>
            </a:endParaRPr>
          </a:p>
        </p:txBody>
      </p:sp>
      <p:pic>
        <p:nvPicPr>
          <p:cNvPr id="6" name="Obraz 5"/>
          <p:cNvPicPr/>
          <p:nvPr/>
        </p:nvPicPr>
        <p:blipFill>
          <a:blip r:embed="rId2" cstate="print">
            <a:extLst>
              <a:ext uri="{28A0092B-C50C-407E-A947-70E740481C1C}">
                <a14:useLocalDpi xmlns:a14="http://schemas.microsoft.com/office/drawing/2010/main" val="0"/>
              </a:ext>
            </a:extLst>
          </a:blip>
          <a:stretch>
            <a:fillRect/>
          </a:stretch>
        </p:blipFill>
        <p:spPr>
          <a:xfrm>
            <a:off x="1259632" y="5805264"/>
            <a:ext cx="5760720" cy="552450"/>
          </a:xfrm>
          <a:prstGeom prst="rect">
            <a:avLst/>
          </a:prstGeom>
        </p:spPr>
      </p:pic>
    </p:spTree>
    <p:extLst>
      <p:ext uri="{BB962C8B-B14F-4D97-AF65-F5344CB8AC3E}">
        <p14:creationId xmlns:p14="http://schemas.microsoft.com/office/powerpoint/2010/main" val="2803217593"/>
      </p:ext>
    </p:extLst>
  </p:cSld>
  <p:clrMapOvr>
    <a:masterClrMapping/>
  </p:clrMapOvr>
  <p:transition spd="slow"/>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1746" name="Obraz 22"/>
          <p:cNvPicPr>
            <a:picLocks noChangeAspect="1" noChangeArrowheads="1"/>
          </p:cNvPicPr>
          <p:nvPr/>
        </p:nvPicPr>
        <p:blipFill>
          <a:blip r:embed="rId2" cstate="print">
            <a:extLst>
              <a:ext uri="{28A0092B-C50C-407E-A947-70E740481C1C}">
                <a14:useLocalDpi xmlns:a14="http://schemas.microsoft.com/office/drawing/2010/main" val="0"/>
              </a:ext>
            </a:extLst>
          </a:blip>
          <a:stretch>
            <a:fillRect/>
          </a:stretch>
        </p:blipFill>
        <p:spPr bwMode="auto">
          <a:xfrm>
            <a:off x="1858343" y="5949280"/>
            <a:ext cx="5291138" cy="635215"/>
          </a:xfrm>
          <a:prstGeom prst="rect">
            <a:avLst/>
          </a:prstGeom>
          <a:noFill/>
          <a:ln w="9525">
            <a:noFill/>
            <a:miter lim="800000"/>
            <a:headEnd/>
            <a:tailEnd/>
          </a:ln>
        </p:spPr>
      </p:pic>
      <p:sp>
        <p:nvSpPr>
          <p:cNvPr id="9" name="Prostokąt 8"/>
          <p:cNvSpPr/>
          <p:nvPr/>
        </p:nvSpPr>
        <p:spPr>
          <a:xfrm>
            <a:off x="0" y="0"/>
            <a:ext cx="9144000" cy="1052736"/>
          </a:xfrm>
          <a:prstGeom prst="rect">
            <a:avLst/>
          </a:prstGeom>
          <a:solidFill>
            <a:schemeClr val="accent1">
              <a:lumMod val="60000"/>
              <a:lumOff val="40000"/>
            </a:schemeClr>
          </a:solidFill>
          <a:ln w="38100">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pl-PL" dirty="0"/>
          </a:p>
        </p:txBody>
      </p:sp>
      <p:sp>
        <p:nvSpPr>
          <p:cNvPr id="11" name="Prostokąt zaokrąglony 10"/>
          <p:cNvSpPr/>
          <p:nvPr/>
        </p:nvSpPr>
        <p:spPr>
          <a:xfrm>
            <a:off x="214282" y="116631"/>
            <a:ext cx="8715436" cy="706027"/>
          </a:xfrm>
          <a:prstGeom prst="roundRect">
            <a:avLst/>
          </a:prstGeom>
          <a:ln w="44450">
            <a:solidFill>
              <a:schemeClr val="tx1"/>
            </a:solidFill>
          </a:ln>
          <a:effectLst>
            <a:glow rad="101600">
              <a:schemeClr val="accent6">
                <a:satMod val="175000"/>
                <a:alpha val="40000"/>
              </a:schemeClr>
            </a:glow>
            <a:outerShdw blurRad="50800" dist="38100" dir="5400000" algn="t" rotWithShape="0">
              <a:prstClr val="black">
                <a:alpha val="40000"/>
              </a:prstClr>
            </a:outerShdw>
            <a:softEdge rad="317500"/>
          </a:effectLst>
          <a:scene3d>
            <a:camera prst="orthographicFront">
              <a:rot lat="0" lon="0" rev="0"/>
            </a:camera>
            <a:lightRig rig="glow" dir="t">
              <a:rot lat="0" lon="0" rev="4800000"/>
            </a:lightRig>
          </a:scene3d>
          <a:sp3d prstMaterial="matte">
            <a:bevelT w="127000" h="63500" prst="riblet"/>
          </a:sp3d>
        </p:spPr>
        <p:style>
          <a:lnRef idx="2">
            <a:schemeClr val="accent6"/>
          </a:lnRef>
          <a:fillRef idx="1">
            <a:schemeClr val="lt1"/>
          </a:fillRef>
          <a:effectRef idx="0">
            <a:schemeClr val="accent6"/>
          </a:effectRef>
          <a:fontRef idx="minor">
            <a:schemeClr val="dk1"/>
          </a:fontRef>
        </p:style>
        <p:txBody>
          <a:bodyPr anchor="ctr"/>
          <a:lstStyle/>
          <a:p>
            <a:pPr algn="ctr" eaLnBrk="1" fontAlgn="auto" hangingPunct="1">
              <a:spcBef>
                <a:spcPts val="0"/>
              </a:spcBef>
              <a:spcAft>
                <a:spcPts val="0"/>
              </a:spcAft>
              <a:defRPr/>
            </a:pPr>
            <a:r>
              <a:rPr lang="pl-PL" sz="3200" b="1" dirty="0">
                <a:solidFill>
                  <a:schemeClr val="tx1"/>
                </a:solidFill>
              </a:rPr>
              <a:t>Wojewódzki Urząd Pracy w Opolu</a:t>
            </a:r>
          </a:p>
        </p:txBody>
      </p:sp>
      <p:sp>
        <p:nvSpPr>
          <p:cNvPr id="2" name="Prostokąt 1"/>
          <p:cNvSpPr/>
          <p:nvPr/>
        </p:nvSpPr>
        <p:spPr>
          <a:xfrm>
            <a:off x="185738" y="1409700"/>
            <a:ext cx="8418512" cy="2524125"/>
          </a:xfrm>
          <a:prstGeom prst="rect">
            <a:avLst/>
          </a:prstGeom>
        </p:spPr>
        <p:txBody>
          <a:bodyPr>
            <a:spAutoFit/>
          </a:bodyPr>
          <a:lstStyle/>
          <a:p>
            <a:pPr>
              <a:defRPr/>
            </a:pPr>
            <a:r>
              <a:rPr lang="pl-PL" sz="1200" dirty="0"/>
              <a:t> </a:t>
            </a:r>
          </a:p>
          <a:p>
            <a:pPr algn="just">
              <a:defRPr/>
            </a:pPr>
            <a:endParaRPr lang="pl-PL" sz="1200" dirty="0">
              <a:latin typeface="+mn-lt"/>
            </a:endParaRPr>
          </a:p>
          <a:p>
            <a:pPr algn="just">
              <a:defRPr/>
            </a:pPr>
            <a:endParaRPr lang="pl-PL" sz="1200" dirty="0">
              <a:latin typeface="+mn-lt"/>
            </a:endParaRPr>
          </a:p>
          <a:p>
            <a:pPr>
              <a:defRPr/>
            </a:pPr>
            <a:endParaRPr lang="pl-PL" sz="1200" dirty="0">
              <a:latin typeface="+mn-lt"/>
            </a:endParaRPr>
          </a:p>
          <a:p>
            <a:pPr>
              <a:defRPr/>
            </a:pPr>
            <a:endParaRPr lang="pl-PL" sz="1100" dirty="0"/>
          </a:p>
          <a:p>
            <a:pPr>
              <a:defRPr/>
            </a:pPr>
            <a:endParaRPr lang="pl-PL" sz="1100" dirty="0"/>
          </a:p>
          <a:p>
            <a:pPr>
              <a:defRPr/>
            </a:pPr>
            <a:endParaRPr lang="pl-PL" sz="1100" dirty="0"/>
          </a:p>
          <a:p>
            <a:pPr>
              <a:defRPr/>
            </a:pPr>
            <a:endParaRPr lang="pl-PL" sz="1100" dirty="0"/>
          </a:p>
          <a:p>
            <a:pPr>
              <a:defRPr/>
            </a:pPr>
            <a:endParaRPr lang="pl-PL" sz="1100" dirty="0"/>
          </a:p>
          <a:p>
            <a:pPr>
              <a:defRPr/>
            </a:pPr>
            <a:endParaRPr lang="pl-PL" sz="1100" dirty="0"/>
          </a:p>
          <a:p>
            <a:pPr>
              <a:defRPr/>
            </a:pPr>
            <a:endParaRPr lang="pl-PL" sz="1100" dirty="0"/>
          </a:p>
          <a:p>
            <a:pPr>
              <a:defRPr/>
            </a:pPr>
            <a:endParaRPr lang="pl-PL" sz="1100" dirty="0"/>
          </a:p>
          <a:p>
            <a:pPr>
              <a:defRPr/>
            </a:pPr>
            <a:endParaRPr lang="pl-PL" sz="1100" dirty="0"/>
          </a:p>
          <a:p>
            <a:pPr>
              <a:defRPr/>
            </a:pPr>
            <a:endParaRPr lang="pl-PL" sz="1100" dirty="0"/>
          </a:p>
        </p:txBody>
      </p:sp>
      <p:sp>
        <p:nvSpPr>
          <p:cNvPr id="7" name="Prostokąt 6"/>
          <p:cNvSpPr/>
          <p:nvPr/>
        </p:nvSpPr>
        <p:spPr>
          <a:xfrm>
            <a:off x="683568" y="1700808"/>
            <a:ext cx="7704856" cy="523220"/>
          </a:xfrm>
          <a:prstGeom prst="rect">
            <a:avLst/>
          </a:prstGeom>
        </p:spPr>
        <p:txBody>
          <a:bodyPr wrap="square">
            <a:spAutoFit/>
          </a:bodyPr>
          <a:lstStyle/>
          <a:p>
            <a:pPr algn="ctr">
              <a:defRPr/>
            </a:pPr>
            <a:r>
              <a:rPr lang="pl-PL" sz="1400" dirty="0"/>
              <a:t/>
            </a:r>
            <a:br>
              <a:rPr lang="pl-PL" sz="1400" dirty="0"/>
            </a:br>
            <a:endParaRPr lang="pl-PL" sz="1400" dirty="0"/>
          </a:p>
        </p:txBody>
      </p:sp>
      <p:sp>
        <p:nvSpPr>
          <p:cNvPr id="8" name="Prostokąt 7"/>
          <p:cNvSpPr/>
          <p:nvPr/>
        </p:nvSpPr>
        <p:spPr>
          <a:xfrm>
            <a:off x="185738" y="1280909"/>
            <a:ext cx="8743980" cy="3939540"/>
          </a:xfrm>
          <a:prstGeom prst="rect">
            <a:avLst/>
          </a:prstGeom>
        </p:spPr>
        <p:txBody>
          <a:bodyPr wrap="square">
            <a:spAutoFit/>
          </a:bodyPr>
          <a:lstStyle/>
          <a:p>
            <a:pPr algn="ctr"/>
            <a:r>
              <a:rPr lang="pl-PL" sz="2000" b="1" u="sng" dirty="0" smtClean="0">
                <a:latin typeface="+mj-lt"/>
              </a:rPr>
              <a:t>Przygotowanie wniosku o</a:t>
            </a:r>
            <a:r>
              <a:rPr lang="pl-PL" sz="2000" b="1" i="1" u="sng" dirty="0" smtClean="0">
                <a:latin typeface="+mj-lt"/>
              </a:rPr>
              <a:t> </a:t>
            </a:r>
            <a:r>
              <a:rPr lang="pl-PL" sz="2000" b="1" u="sng" dirty="0" smtClean="0">
                <a:latin typeface="+mj-lt"/>
              </a:rPr>
              <a:t>dofinansowanie</a:t>
            </a:r>
          </a:p>
          <a:p>
            <a:pPr algn="ctr"/>
            <a:endParaRPr lang="pl-PL" sz="2000" b="1" u="sng" dirty="0">
              <a:latin typeface="+mj-lt"/>
            </a:endParaRPr>
          </a:p>
          <a:p>
            <a:pPr algn="ctr"/>
            <a:endParaRPr lang="pl-PL" altLang="pl-PL" sz="1400" b="1" dirty="0">
              <a:latin typeface="+mj-lt"/>
              <a:cs typeface="Times New Roman" pitchFamily="18" charset="0"/>
            </a:endParaRPr>
          </a:p>
          <a:p>
            <a:pPr algn="ctr"/>
            <a:r>
              <a:rPr lang="pl-PL" altLang="pl-PL" sz="1400" b="1" u="sng" dirty="0">
                <a:latin typeface="+mj-lt"/>
                <a:cs typeface="Times New Roman" pitchFamily="18" charset="0"/>
              </a:rPr>
              <a:t>Wzór wniosku o </a:t>
            </a:r>
            <a:r>
              <a:rPr lang="pl-PL" altLang="pl-PL" sz="1400" b="1" u="sng" dirty="0" smtClean="0">
                <a:latin typeface="+mj-lt"/>
                <a:cs typeface="Times New Roman" pitchFamily="18" charset="0"/>
              </a:rPr>
              <a:t>dofinansowanie </a:t>
            </a:r>
            <a:r>
              <a:rPr lang="pl-PL" altLang="pl-PL" sz="1400" b="1" u="sng" dirty="0">
                <a:latin typeface="+mj-lt"/>
                <a:cs typeface="Times New Roman" pitchFamily="18" charset="0"/>
              </a:rPr>
              <a:t>projektu, którym </a:t>
            </a:r>
            <a:r>
              <a:rPr lang="pl-PL" altLang="pl-PL" sz="1400" b="1" u="sng" dirty="0" smtClean="0">
                <a:latin typeface="+mj-lt"/>
                <a:cs typeface="Times New Roman" pitchFamily="18" charset="0"/>
              </a:rPr>
              <a:t>Wnioskodawca musi się posługiwać </a:t>
            </a:r>
            <a:r>
              <a:rPr lang="pl-PL" altLang="pl-PL" sz="1400" b="1" u="sng" dirty="0">
                <a:latin typeface="+mj-lt"/>
                <a:cs typeface="Times New Roman" pitchFamily="18" charset="0"/>
              </a:rPr>
              <a:t>ubiegając się </a:t>
            </a:r>
            <a:r>
              <a:rPr lang="pl-PL" altLang="pl-PL" sz="1400" b="1" u="sng" dirty="0" smtClean="0">
                <a:latin typeface="+mj-lt"/>
                <a:cs typeface="Times New Roman" pitchFamily="18" charset="0"/>
              </a:rPr>
              <a:t/>
            </a:r>
            <a:br>
              <a:rPr lang="pl-PL" altLang="pl-PL" sz="1400" b="1" u="sng" dirty="0" smtClean="0">
                <a:latin typeface="+mj-lt"/>
                <a:cs typeface="Times New Roman" pitchFamily="18" charset="0"/>
              </a:rPr>
            </a:br>
            <a:r>
              <a:rPr lang="pl-PL" altLang="pl-PL" sz="1400" b="1" u="sng" dirty="0" smtClean="0">
                <a:latin typeface="+mj-lt"/>
                <a:cs typeface="Times New Roman" pitchFamily="18" charset="0"/>
              </a:rPr>
              <a:t>o </a:t>
            </a:r>
            <a:r>
              <a:rPr lang="pl-PL" altLang="pl-PL" sz="1400" b="1" u="sng" dirty="0">
                <a:latin typeface="+mj-lt"/>
                <a:cs typeface="Times New Roman" pitchFamily="18" charset="0"/>
              </a:rPr>
              <a:t>dofinansowanie </a:t>
            </a:r>
            <a:r>
              <a:rPr lang="pl-PL" altLang="pl-PL" sz="1400" b="1" u="sng" dirty="0" smtClean="0">
                <a:latin typeface="+mj-lt"/>
                <a:cs typeface="Times New Roman" pitchFamily="18" charset="0"/>
              </a:rPr>
              <a:t>projektu </a:t>
            </a:r>
            <a:r>
              <a:rPr lang="pl-PL" altLang="pl-PL" sz="1400" b="1" u="sng" dirty="0">
                <a:latin typeface="+mj-lt"/>
                <a:cs typeface="Times New Roman" pitchFamily="18" charset="0"/>
              </a:rPr>
              <a:t>w ramach danego konkursu stanowi załącznik nr </a:t>
            </a:r>
            <a:r>
              <a:rPr lang="pl-PL" altLang="pl-PL" sz="1400" b="1" u="sng" dirty="0" smtClean="0">
                <a:latin typeface="+mj-lt"/>
                <a:cs typeface="Times New Roman" pitchFamily="18" charset="0"/>
              </a:rPr>
              <a:t>3 </a:t>
            </a:r>
            <a:r>
              <a:rPr lang="pl-PL" altLang="pl-PL" sz="1400" b="1" u="sng" dirty="0">
                <a:latin typeface="+mj-lt"/>
                <a:cs typeface="Times New Roman" pitchFamily="18" charset="0"/>
              </a:rPr>
              <a:t>do Regulaminu </a:t>
            </a:r>
            <a:r>
              <a:rPr lang="pl-PL" altLang="pl-PL" sz="1400" b="1" u="sng" dirty="0" smtClean="0">
                <a:latin typeface="+mj-lt"/>
                <a:cs typeface="Times New Roman" pitchFamily="18" charset="0"/>
              </a:rPr>
              <a:t>Konkursu.</a:t>
            </a:r>
            <a:endParaRPr lang="pl-PL" altLang="pl-PL" sz="1400" b="1" u="sng" dirty="0">
              <a:latin typeface="+mj-lt"/>
              <a:cs typeface="Times New Roman" pitchFamily="18" charset="0"/>
            </a:endParaRPr>
          </a:p>
          <a:p>
            <a:pPr algn="ctr"/>
            <a:endParaRPr lang="pl-PL" sz="1400" b="1" u="sng" dirty="0">
              <a:latin typeface="+mj-lt"/>
            </a:endParaRPr>
          </a:p>
          <a:p>
            <a:pPr algn="ctr"/>
            <a:r>
              <a:rPr lang="pl-PL" altLang="pl-PL" sz="1400" b="1" u="sng" dirty="0">
                <a:latin typeface="+mj-lt"/>
                <a:cs typeface="Times New Roman" pitchFamily="18" charset="0"/>
              </a:rPr>
              <a:t>Instrukcja wypełnienia wniosku o dofinasowanie  projektu znajduje się w załączniku nr </a:t>
            </a:r>
            <a:r>
              <a:rPr lang="pl-PL" altLang="pl-PL" sz="1400" b="1" u="sng" dirty="0" smtClean="0">
                <a:latin typeface="+mj-lt"/>
                <a:cs typeface="Times New Roman" pitchFamily="18" charset="0"/>
              </a:rPr>
              <a:t>2 </a:t>
            </a:r>
            <a:r>
              <a:rPr lang="pl-PL" altLang="pl-PL" sz="1400" b="1" u="sng" dirty="0">
                <a:latin typeface="+mj-lt"/>
                <a:cs typeface="Times New Roman" pitchFamily="18" charset="0"/>
              </a:rPr>
              <a:t>do Regulaminu Konkursu. </a:t>
            </a:r>
            <a:endParaRPr lang="pl-PL" sz="1400" b="1" u="sng" dirty="0" smtClean="0">
              <a:latin typeface="+mj-lt"/>
            </a:endParaRPr>
          </a:p>
          <a:p>
            <a:pPr algn="ctr"/>
            <a:endParaRPr lang="pl-PL" sz="1400" dirty="0" smtClean="0">
              <a:latin typeface="+mj-lt"/>
            </a:endParaRPr>
          </a:p>
          <a:p>
            <a:pPr algn="just"/>
            <a:r>
              <a:rPr lang="pl-PL" sz="1400" dirty="0" smtClean="0">
                <a:latin typeface="+mj-lt"/>
              </a:rPr>
              <a:t>Wniosek o </a:t>
            </a:r>
            <a:r>
              <a:rPr lang="pl-PL" sz="1400" dirty="0">
                <a:latin typeface="+mj-lt"/>
              </a:rPr>
              <a:t>dofinansowanie projektu musi być wypełniony w taki sposób, aby zawierał informacje</a:t>
            </a:r>
            <a:r>
              <a:rPr lang="pl-PL" sz="1400" dirty="0" smtClean="0">
                <a:latin typeface="+mj-lt"/>
              </a:rPr>
              <a:t>,</a:t>
            </a:r>
            <a:br>
              <a:rPr lang="pl-PL" sz="1400" dirty="0" smtClean="0">
                <a:latin typeface="+mj-lt"/>
              </a:rPr>
            </a:br>
            <a:r>
              <a:rPr lang="pl-PL" sz="1400" dirty="0" smtClean="0">
                <a:latin typeface="+mj-lt"/>
              </a:rPr>
              <a:t>które </a:t>
            </a:r>
            <a:r>
              <a:rPr lang="pl-PL" sz="1400" dirty="0">
                <a:latin typeface="+mj-lt"/>
              </a:rPr>
              <a:t>pozwolą na ocenę </a:t>
            </a:r>
            <a:r>
              <a:rPr lang="pl-PL" sz="1400" u="sng" dirty="0">
                <a:latin typeface="+mj-lt"/>
              </a:rPr>
              <a:t>wszystkich kryteriów wyboru projektów</a:t>
            </a:r>
            <a:r>
              <a:rPr lang="pl-PL" sz="1400" dirty="0">
                <a:latin typeface="+mj-lt"/>
              </a:rPr>
              <a:t> </a:t>
            </a:r>
            <a:r>
              <a:rPr lang="pl-PL" sz="1400" dirty="0" smtClean="0">
                <a:latin typeface="+mj-lt"/>
              </a:rPr>
              <a:t>określonych w </a:t>
            </a:r>
            <a:r>
              <a:rPr lang="pl-PL" sz="1400" dirty="0">
                <a:latin typeface="+mj-lt"/>
              </a:rPr>
              <a:t>Regulaminie konkursu.</a:t>
            </a:r>
          </a:p>
          <a:p>
            <a:pPr algn="ctr"/>
            <a:endParaRPr lang="pl-PL" sz="1400" dirty="0" smtClean="0">
              <a:latin typeface="+mj-lt"/>
            </a:endParaRPr>
          </a:p>
          <a:p>
            <a:pPr algn="just"/>
            <a:r>
              <a:rPr lang="pl-PL" sz="1400" b="1" dirty="0" smtClean="0">
                <a:latin typeface="+mj-lt"/>
              </a:rPr>
              <a:t/>
            </a:r>
            <a:br>
              <a:rPr lang="pl-PL" sz="1400" b="1" dirty="0" smtClean="0">
                <a:latin typeface="+mj-lt"/>
              </a:rPr>
            </a:br>
            <a:r>
              <a:rPr lang="pl-PL" sz="1400" b="1" dirty="0">
                <a:latin typeface="+mj-lt"/>
              </a:rPr>
              <a:t>UWAGA! W formularzu wniosku nie należy pozostawiać pustych pól (należy wypełnić je właściwą treścią, lub wpisać: „nie dotyczy”, „-” lub „0” w przypadku tabel, w których należy określić wartość, np. tabel finansowych, tabel dotyczących wartości bazowych i docelowych wskaźników, itp</a:t>
            </a:r>
            <a:r>
              <a:rPr lang="pl-PL" sz="1400" b="1" dirty="0" smtClean="0">
                <a:latin typeface="+mj-lt"/>
              </a:rPr>
              <a:t>.).</a:t>
            </a:r>
          </a:p>
          <a:p>
            <a:pPr algn="ctr"/>
            <a:endParaRPr lang="pl-PL" sz="1400" dirty="0" smtClean="0">
              <a:latin typeface="+mj-lt"/>
            </a:endParaRPr>
          </a:p>
          <a:p>
            <a:pPr algn="just"/>
            <a:endParaRPr lang="pl-PL" sz="1400" dirty="0">
              <a:latin typeface="+mj-lt"/>
            </a:endParaRPr>
          </a:p>
        </p:txBody>
      </p:sp>
      <p:sp>
        <p:nvSpPr>
          <p:cNvPr id="3" name="Symbol zastępczy numeru slajdu 2"/>
          <p:cNvSpPr>
            <a:spLocks noGrp="1"/>
          </p:cNvSpPr>
          <p:nvPr>
            <p:ph type="sldNum" sz="quarter" idx="12"/>
          </p:nvPr>
        </p:nvSpPr>
        <p:spPr/>
        <p:txBody>
          <a:bodyPr/>
          <a:lstStyle/>
          <a:p>
            <a:fld id="{E7DF194F-FC7D-43B2-A93E-2F6BC4B6766C}" type="slidenum">
              <a:rPr lang="pl-PL" altLang="pl-PL" smtClean="0"/>
              <a:pPr/>
              <a:t>33</a:t>
            </a:fld>
            <a:endParaRPr lang="pl-PL" altLang="pl-PL"/>
          </a:p>
        </p:txBody>
      </p:sp>
      <p:pic>
        <p:nvPicPr>
          <p:cNvPr id="12" name="Obraz 11"/>
          <p:cNvPicPr/>
          <p:nvPr/>
        </p:nvPicPr>
        <p:blipFill>
          <a:blip r:embed="rId3" cstate="print">
            <a:extLst>
              <a:ext uri="{28A0092B-C50C-407E-A947-70E740481C1C}">
                <a14:useLocalDpi xmlns:a14="http://schemas.microsoft.com/office/drawing/2010/main" val="0"/>
              </a:ext>
            </a:extLst>
          </a:blip>
          <a:stretch>
            <a:fillRect/>
          </a:stretch>
        </p:blipFill>
        <p:spPr>
          <a:xfrm>
            <a:off x="1406514" y="5986462"/>
            <a:ext cx="5760720" cy="552450"/>
          </a:xfrm>
          <a:prstGeom prst="rect">
            <a:avLst/>
          </a:prstGeom>
        </p:spPr>
      </p:pic>
    </p:spTree>
    <p:extLst>
      <p:ext uri="{BB962C8B-B14F-4D97-AF65-F5344CB8AC3E}">
        <p14:creationId xmlns:p14="http://schemas.microsoft.com/office/powerpoint/2010/main" val="247378178"/>
      </p:ext>
    </p:extLst>
  </p:cSld>
  <p:clrMapOvr>
    <a:masterClrMapping/>
  </p:clrMapOvr>
  <p:transition spd="slow"/>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1746" name="Obraz 22"/>
          <p:cNvPicPr>
            <a:picLocks noChangeAspect="1" noChangeArrowheads="1"/>
          </p:cNvPicPr>
          <p:nvPr/>
        </p:nvPicPr>
        <p:blipFill>
          <a:blip r:embed="rId2" cstate="print">
            <a:extLst>
              <a:ext uri="{28A0092B-C50C-407E-A947-70E740481C1C}">
                <a14:useLocalDpi xmlns:a14="http://schemas.microsoft.com/office/drawing/2010/main" val="0"/>
              </a:ext>
            </a:extLst>
          </a:blip>
          <a:stretch>
            <a:fillRect/>
          </a:stretch>
        </p:blipFill>
        <p:spPr bwMode="auto">
          <a:xfrm>
            <a:off x="1858343" y="5949280"/>
            <a:ext cx="5291138" cy="635215"/>
          </a:xfrm>
          <a:prstGeom prst="rect">
            <a:avLst/>
          </a:prstGeom>
          <a:noFill/>
          <a:ln w="9525">
            <a:noFill/>
            <a:miter lim="800000"/>
            <a:headEnd/>
            <a:tailEnd/>
          </a:ln>
        </p:spPr>
      </p:pic>
      <p:sp>
        <p:nvSpPr>
          <p:cNvPr id="9" name="Prostokąt 8"/>
          <p:cNvSpPr/>
          <p:nvPr/>
        </p:nvSpPr>
        <p:spPr>
          <a:xfrm>
            <a:off x="0" y="0"/>
            <a:ext cx="9144000" cy="1052736"/>
          </a:xfrm>
          <a:prstGeom prst="rect">
            <a:avLst/>
          </a:prstGeom>
          <a:solidFill>
            <a:schemeClr val="accent1">
              <a:lumMod val="60000"/>
              <a:lumOff val="40000"/>
            </a:schemeClr>
          </a:solidFill>
          <a:ln w="38100">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pl-PL" dirty="0"/>
          </a:p>
        </p:txBody>
      </p:sp>
      <p:sp>
        <p:nvSpPr>
          <p:cNvPr id="11" name="Prostokąt zaokrąglony 10"/>
          <p:cNvSpPr/>
          <p:nvPr/>
        </p:nvSpPr>
        <p:spPr>
          <a:xfrm>
            <a:off x="214282" y="116631"/>
            <a:ext cx="8715436" cy="706027"/>
          </a:xfrm>
          <a:prstGeom prst="roundRect">
            <a:avLst/>
          </a:prstGeom>
          <a:ln w="44450">
            <a:solidFill>
              <a:schemeClr val="tx1"/>
            </a:solidFill>
          </a:ln>
          <a:effectLst>
            <a:glow rad="101600">
              <a:schemeClr val="accent6">
                <a:satMod val="175000"/>
                <a:alpha val="40000"/>
              </a:schemeClr>
            </a:glow>
            <a:outerShdw blurRad="50800" dist="38100" dir="5400000" algn="t" rotWithShape="0">
              <a:prstClr val="black">
                <a:alpha val="40000"/>
              </a:prstClr>
            </a:outerShdw>
            <a:softEdge rad="317500"/>
          </a:effectLst>
          <a:scene3d>
            <a:camera prst="orthographicFront">
              <a:rot lat="0" lon="0" rev="0"/>
            </a:camera>
            <a:lightRig rig="glow" dir="t">
              <a:rot lat="0" lon="0" rev="4800000"/>
            </a:lightRig>
          </a:scene3d>
          <a:sp3d prstMaterial="matte">
            <a:bevelT w="127000" h="63500" prst="riblet"/>
          </a:sp3d>
        </p:spPr>
        <p:style>
          <a:lnRef idx="2">
            <a:schemeClr val="accent6"/>
          </a:lnRef>
          <a:fillRef idx="1">
            <a:schemeClr val="lt1"/>
          </a:fillRef>
          <a:effectRef idx="0">
            <a:schemeClr val="accent6"/>
          </a:effectRef>
          <a:fontRef idx="minor">
            <a:schemeClr val="dk1"/>
          </a:fontRef>
        </p:style>
        <p:txBody>
          <a:bodyPr anchor="ctr"/>
          <a:lstStyle/>
          <a:p>
            <a:pPr algn="ctr" eaLnBrk="1" fontAlgn="auto" hangingPunct="1">
              <a:spcBef>
                <a:spcPts val="0"/>
              </a:spcBef>
              <a:spcAft>
                <a:spcPts val="0"/>
              </a:spcAft>
              <a:defRPr/>
            </a:pPr>
            <a:r>
              <a:rPr lang="pl-PL" sz="3200" b="1" dirty="0">
                <a:solidFill>
                  <a:schemeClr val="tx1"/>
                </a:solidFill>
              </a:rPr>
              <a:t>Wojewódzki Urząd Pracy w Opolu</a:t>
            </a:r>
          </a:p>
        </p:txBody>
      </p:sp>
      <p:sp>
        <p:nvSpPr>
          <p:cNvPr id="2" name="Prostokąt 1"/>
          <p:cNvSpPr/>
          <p:nvPr/>
        </p:nvSpPr>
        <p:spPr>
          <a:xfrm>
            <a:off x="185738" y="1409700"/>
            <a:ext cx="8418512" cy="2524125"/>
          </a:xfrm>
          <a:prstGeom prst="rect">
            <a:avLst/>
          </a:prstGeom>
        </p:spPr>
        <p:txBody>
          <a:bodyPr>
            <a:spAutoFit/>
          </a:bodyPr>
          <a:lstStyle/>
          <a:p>
            <a:pPr>
              <a:defRPr/>
            </a:pPr>
            <a:r>
              <a:rPr lang="pl-PL" sz="1200" dirty="0"/>
              <a:t> </a:t>
            </a:r>
          </a:p>
          <a:p>
            <a:pPr algn="just">
              <a:defRPr/>
            </a:pPr>
            <a:endParaRPr lang="pl-PL" sz="1200" dirty="0">
              <a:latin typeface="+mn-lt"/>
            </a:endParaRPr>
          </a:p>
          <a:p>
            <a:pPr algn="just">
              <a:defRPr/>
            </a:pPr>
            <a:endParaRPr lang="pl-PL" sz="1200" dirty="0">
              <a:latin typeface="+mn-lt"/>
            </a:endParaRPr>
          </a:p>
          <a:p>
            <a:pPr>
              <a:defRPr/>
            </a:pPr>
            <a:endParaRPr lang="pl-PL" sz="1200" dirty="0">
              <a:latin typeface="+mn-lt"/>
            </a:endParaRPr>
          </a:p>
          <a:p>
            <a:pPr>
              <a:defRPr/>
            </a:pPr>
            <a:endParaRPr lang="pl-PL" sz="1100" dirty="0"/>
          </a:p>
          <a:p>
            <a:pPr>
              <a:defRPr/>
            </a:pPr>
            <a:endParaRPr lang="pl-PL" sz="1100" dirty="0"/>
          </a:p>
          <a:p>
            <a:pPr>
              <a:defRPr/>
            </a:pPr>
            <a:endParaRPr lang="pl-PL" sz="1100" dirty="0"/>
          </a:p>
          <a:p>
            <a:pPr>
              <a:defRPr/>
            </a:pPr>
            <a:endParaRPr lang="pl-PL" sz="1100" dirty="0"/>
          </a:p>
          <a:p>
            <a:pPr>
              <a:defRPr/>
            </a:pPr>
            <a:endParaRPr lang="pl-PL" sz="1100" dirty="0"/>
          </a:p>
          <a:p>
            <a:pPr>
              <a:defRPr/>
            </a:pPr>
            <a:endParaRPr lang="pl-PL" sz="1100" dirty="0"/>
          </a:p>
          <a:p>
            <a:pPr>
              <a:defRPr/>
            </a:pPr>
            <a:endParaRPr lang="pl-PL" sz="1100" dirty="0"/>
          </a:p>
          <a:p>
            <a:pPr>
              <a:defRPr/>
            </a:pPr>
            <a:endParaRPr lang="pl-PL" sz="1100" dirty="0"/>
          </a:p>
          <a:p>
            <a:pPr>
              <a:defRPr/>
            </a:pPr>
            <a:endParaRPr lang="pl-PL" sz="1100" dirty="0"/>
          </a:p>
          <a:p>
            <a:pPr>
              <a:defRPr/>
            </a:pPr>
            <a:endParaRPr lang="pl-PL" sz="1100" dirty="0"/>
          </a:p>
        </p:txBody>
      </p:sp>
      <p:sp>
        <p:nvSpPr>
          <p:cNvPr id="7" name="Prostokąt 6"/>
          <p:cNvSpPr/>
          <p:nvPr/>
        </p:nvSpPr>
        <p:spPr>
          <a:xfrm>
            <a:off x="683568" y="1700808"/>
            <a:ext cx="7704856" cy="523220"/>
          </a:xfrm>
          <a:prstGeom prst="rect">
            <a:avLst/>
          </a:prstGeom>
        </p:spPr>
        <p:txBody>
          <a:bodyPr wrap="square">
            <a:spAutoFit/>
          </a:bodyPr>
          <a:lstStyle/>
          <a:p>
            <a:pPr algn="ctr">
              <a:defRPr/>
            </a:pPr>
            <a:r>
              <a:rPr lang="pl-PL" sz="1400" dirty="0"/>
              <a:t/>
            </a:r>
            <a:br>
              <a:rPr lang="pl-PL" sz="1400" dirty="0"/>
            </a:br>
            <a:endParaRPr lang="pl-PL" sz="1400" dirty="0"/>
          </a:p>
        </p:txBody>
      </p:sp>
      <p:sp>
        <p:nvSpPr>
          <p:cNvPr id="8" name="Prostokąt 7"/>
          <p:cNvSpPr/>
          <p:nvPr/>
        </p:nvSpPr>
        <p:spPr>
          <a:xfrm>
            <a:off x="185738" y="1280909"/>
            <a:ext cx="8743980" cy="4031873"/>
          </a:xfrm>
          <a:prstGeom prst="rect">
            <a:avLst/>
          </a:prstGeom>
        </p:spPr>
        <p:txBody>
          <a:bodyPr wrap="square">
            <a:spAutoFit/>
          </a:bodyPr>
          <a:lstStyle/>
          <a:p>
            <a:pPr algn="ctr"/>
            <a:r>
              <a:rPr lang="pl-PL" sz="2000" b="1" u="sng" dirty="0" smtClean="0">
                <a:latin typeface="+mj-lt"/>
              </a:rPr>
              <a:t>Przygotowanie wniosku o</a:t>
            </a:r>
            <a:r>
              <a:rPr lang="pl-PL" sz="2000" b="1" i="1" u="sng" dirty="0" smtClean="0">
                <a:latin typeface="+mj-lt"/>
              </a:rPr>
              <a:t> </a:t>
            </a:r>
            <a:r>
              <a:rPr lang="pl-PL" sz="2000" b="1" u="sng" dirty="0" smtClean="0">
                <a:latin typeface="+mj-lt"/>
              </a:rPr>
              <a:t>dofinansowanie</a:t>
            </a:r>
          </a:p>
          <a:p>
            <a:pPr algn="ctr"/>
            <a:r>
              <a:rPr lang="pl-PL" sz="2000" b="1" u="sng" dirty="0" smtClean="0">
                <a:latin typeface="+mj-lt"/>
              </a:rPr>
              <a:t>UWAGA!!!!!!!</a:t>
            </a:r>
          </a:p>
          <a:p>
            <a:pPr algn="ctr"/>
            <a:endParaRPr lang="pl-PL" sz="2000" b="1" u="sng" dirty="0">
              <a:latin typeface="+mj-lt"/>
            </a:endParaRPr>
          </a:p>
          <a:p>
            <a:pPr algn="just"/>
            <a:r>
              <a:rPr lang="pl-PL" sz="1400" b="1" dirty="0" smtClean="0">
                <a:latin typeface="+mj-lt"/>
              </a:rPr>
              <a:t>IZ </a:t>
            </a:r>
            <a:r>
              <a:rPr lang="pl-PL" sz="1400" b="1" dirty="0">
                <a:latin typeface="+mj-lt"/>
              </a:rPr>
              <a:t>RPO określa minimalny zakres informacji, który musi być przedstawiony przez wnioskodawcę we wniosku </a:t>
            </a:r>
            <a:r>
              <a:rPr lang="pl-PL" sz="1400" b="1" dirty="0" smtClean="0">
                <a:latin typeface="+mj-lt"/>
              </a:rPr>
              <a:t/>
            </a:r>
            <a:br>
              <a:rPr lang="pl-PL" sz="1400" b="1" dirty="0" smtClean="0">
                <a:latin typeface="+mj-lt"/>
              </a:rPr>
            </a:br>
            <a:r>
              <a:rPr lang="pl-PL" sz="1400" b="1" dirty="0" smtClean="0">
                <a:latin typeface="+mj-lt"/>
              </a:rPr>
              <a:t>o </a:t>
            </a:r>
            <a:r>
              <a:rPr lang="pl-PL" sz="1400" b="1" dirty="0">
                <a:latin typeface="+mj-lt"/>
              </a:rPr>
              <a:t>dofinansowanie </a:t>
            </a:r>
            <a:r>
              <a:rPr lang="pl-PL" sz="1400" b="1" dirty="0" smtClean="0">
                <a:latin typeface="+mj-lt"/>
              </a:rPr>
              <a:t>projektu </a:t>
            </a:r>
            <a:r>
              <a:rPr lang="pl-PL" sz="1400" b="1" u="sng" dirty="0" smtClean="0">
                <a:latin typeface="+mj-lt"/>
              </a:rPr>
              <a:t>(przykładowo w punkcie 3.5 wniosku)</a:t>
            </a:r>
            <a:r>
              <a:rPr lang="pl-PL" sz="1400" b="1" dirty="0" smtClean="0">
                <a:latin typeface="+mj-lt"/>
              </a:rPr>
              <a:t>, </a:t>
            </a:r>
            <a:r>
              <a:rPr lang="pl-PL" sz="1400" b="1" dirty="0">
                <a:latin typeface="+mj-lt"/>
              </a:rPr>
              <a:t>zawierający co najmniej następujące </a:t>
            </a:r>
            <a:r>
              <a:rPr lang="pl-PL" sz="1400" b="1" dirty="0" smtClean="0">
                <a:latin typeface="+mj-lt"/>
              </a:rPr>
              <a:t>informacje:  </a:t>
            </a:r>
            <a:endParaRPr lang="pl-PL" sz="1400" b="1" dirty="0">
              <a:latin typeface="+mj-lt"/>
            </a:endParaRPr>
          </a:p>
          <a:p>
            <a:pPr algn="ctr"/>
            <a:endParaRPr lang="pl-PL" sz="1400" b="1" u="sng" dirty="0">
              <a:latin typeface="+mj-lt"/>
            </a:endParaRPr>
          </a:p>
          <a:p>
            <a:pPr marL="342900" indent="-342900" algn="just">
              <a:buFont typeface="+mj-lt"/>
              <a:buAutoNum type="arabicPeriod"/>
            </a:pPr>
            <a:r>
              <a:rPr lang="pl-PL" sz="1400" dirty="0" smtClean="0">
                <a:latin typeface="Calibri" panose="020F0502020204030204" pitchFamily="34" charset="0"/>
              </a:rPr>
              <a:t>Należy </a:t>
            </a:r>
            <a:r>
              <a:rPr lang="pl-PL" sz="1400" dirty="0">
                <a:latin typeface="Calibri" panose="020F0502020204030204" pitchFamily="34" charset="0"/>
              </a:rPr>
              <a:t>opisać osoby i/lub instytucje, które objęte zostaną wsparciem w ramach projektu </a:t>
            </a:r>
            <a:r>
              <a:rPr lang="pl-PL" sz="1400" dirty="0" smtClean="0">
                <a:latin typeface="Calibri" panose="020F0502020204030204" pitchFamily="34" charset="0"/>
              </a:rPr>
              <a:t>oraz </a:t>
            </a:r>
            <a:r>
              <a:rPr lang="pl-PL" sz="1400" dirty="0">
                <a:latin typeface="Calibri" panose="020F0502020204030204" pitchFamily="34" charset="0"/>
              </a:rPr>
              <a:t>uzasadnić </a:t>
            </a:r>
            <a:r>
              <a:rPr lang="pl-PL" sz="1400" dirty="0" smtClean="0">
                <a:latin typeface="Calibri" panose="020F0502020204030204" pitchFamily="34" charset="0"/>
              </a:rPr>
              <a:t>–uwzględniając </a:t>
            </a:r>
            <a:r>
              <a:rPr lang="pl-PL" sz="1400" dirty="0">
                <a:latin typeface="Calibri" panose="020F0502020204030204" pitchFamily="34" charset="0"/>
              </a:rPr>
              <a:t>specyfikę objętej wsparciem grupy oraz założony cel projektu – wybór konkretnej grupy </a:t>
            </a:r>
            <a:r>
              <a:rPr lang="pl-PL" sz="1400" dirty="0" smtClean="0">
                <a:latin typeface="Calibri" panose="020F0502020204030204" pitchFamily="34" charset="0"/>
              </a:rPr>
              <a:t>docelowej. Ponadto należy opisać </a:t>
            </a:r>
            <a:r>
              <a:rPr lang="pl-PL" sz="1400" dirty="0">
                <a:latin typeface="+mj-lt"/>
              </a:rPr>
              <a:t>zasady rekrutacji uczestników do projektu; </a:t>
            </a:r>
          </a:p>
          <a:p>
            <a:pPr marL="342900" indent="-342900" algn="just">
              <a:buFont typeface="+mj-lt"/>
              <a:buAutoNum type="arabicPeriod"/>
            </a:pPr>
            <a:r>
              <a:rPr lang="pl-PL" sz="1400" dirty="0" smtClean="0">
                <a:latin typeface="Calibri" panose="020F0502020204030204" pitchFamily="34" charset="0"/>
              </a:rPr>
              <a:t>Należy </a:t>
            </a:r>
            <a:r>
              <a:rPr lang="pl-PL" sz="1400" dirty="0">
                <a:latin typeface="Calibri" panose="020F0502020204030204" pitchFamily="34" charset="0"/>
              </a:rPr>
              <a:t>zamieścić informację na temat miejsca zamieszkania (województwa), w rozumieniu Kodeksu Cywilnego, i/lub pracy i/lub nauki osób fizycznych do których skierowany jest projekt oraz </a:t>
            </a:r>
            <a:r>
              <a:rPr lang="pl-PL" sz="1400" dirty="0" smtClean="0">
                <a:latin typeface="Calibri" panose="020F0502020204030204" pitchFamily="34" charset="0"/>
              </a:rPr>
              <a:t>w </a:t>
            </a:r>
            <a:r>
              <a:rPr lang="pl-PL" sz="1400" dirty="0">
                <a:latin typeface="Calibri" panose="020F0502020204030204" pitchFamily="34" charset="0"/>
              </a:rPr>
              <a:t>przypadku podmiotów miejsca ich </a:t>
            </a:r>
            <a:r>
              <a:rPr lang="pl-PL" sz="1400" dirty="0" smtClean="0">
                <a:latin typeface="Calibri" panose="020F0502020204030204" pitchFamily="34" charset="0"/>
              </a:rPr>
              <a:t>siedziby/oddziału</a:t>
            </a:r>
            <a:r>
              <a:rPr lang="pl-PL" sz="1400" dirty="0">
                <a:latin typeface="Calibri" panose="020F0502020204030204" pitchFamily="34" charset="0"/>
              </a:rPr>
              <a:t>;</a:t>
            </a:r>
            <a:endParaRPr lang="pl-PL" sz="1400" dirty="0" smtClean="0">
              <a:latin typeface="Calibri" panose="020F0502020204030204" pitchFamily="34" charset="0"/>
            </a:endParaRPr>
          </a:p>
          <a:p>
            <a:pPr marL="342900" indent="-342900" algn="just">
              <a:buFont typeface="+mj-lt"/>
              <a:buAutoNum type="arabicPeriod"/>
            </a:pPr>
            <a:r>
              <a:rPr lang="pl-PL" sz="1400" dirty="0">
                <a:latin typeface="Calibri" panose="020F0502020204030204" pitchFamily="34" charset="0"/>
              </a:rPr>
              <a:t>Należy opisać </a:t>
            </a:r>
            <a:r>
              <a:rPr lang="pl-PL" sz="1400" dirty="0" smtClean="0">
                <a:latin typeface="+mj-lt"/>
              </a:rPr>
              <a:t>warunki </a:t>
            </a:r>
            <a:r>
              <a:rPr lang="pl-PL" sz="1400" dirty="0">
                <a:latin typeface="+mj-lt"/>
              </a:rPr>
              <a:t>lokalowe, tj. wykorzystanie bazy lokalowej, w której będzie </a:t>
            </a:r>
            <a:r>
              <a:rPr lang="pl-PL" sz="1400" dirty="0" smtClean="0">
                <a:latin typeface="+mj-lt"/>
              </a:rPr>
              <a:t>realizowany projekt</a:t>
            </a:r>
            <a:r>
              <a:rPr lang="pl-PL" sz="1400" dirty="0">
                <a:latin typeface="+mj-lt"/>
              </a:rPr>
              <a:t>.</a:t>
            </a:r>
          </a:p>
          <a:p>
            <a:endParaRPr lang="pl-PL" sz="1400" dirty="0"/>
          </a:p>
          <a:p>
            <a:pPr marL="342900" indent="-342900">
              <a:buFont typeface="+mj-lt"/>
              <a:buAutoNum type="arabicPeriod"/>
            </a:pPr>
            <a:endParaRPr lang="pl-PL" sz="1400" dirty="0"/>
          </a:p>
          <a:p>
            <a:endParaRPr lang="pl-PL" sz="1400" dirty="0"/>
          </a:p>
          <a:p>
            <a:pPr algn="just"/>
            <a:endParaRPr lang="pl-PL" sz="1400" dirty="0">
              <a:latin typeface="+mj-lt"/>
            </a:endParaRPr>
          </a:p>
        </p:txBody>
      </p:sp>
      <p:sp>
        <p:nvSpPr>
          <p:cNvPr id="3" name="Symbol zastępczy numeru slajdu 2"/>
          <p:cNvSpPr>
            <a:spLocks noGrp="1"/>
          </p:cNvSpPr>
          <p:nvPr>
            <p:ph type="sldNum" sz="quarter" idx="12"/>
          </p:nvPr>
        </p:nvSpPr>
        <p:spPr/>
        <p:txBody>
          <a:bodyPr/>
          <a:lstStyle/>
          <a:p>
            <a:fld id="{E7DF194F-FC7D-43B2-A93E-2F6BC4B6766C}" type="slidenum">
              <a:rPr lang="pl-PL" altLang="pl-PL" smtClean="0"/>
              <a:pPr/>
              <a:t>34</a:t>
            </a:fld>
            <a:endParaRPr lang="pl-PL" altLang="pl-PL" dirty="0"/>
          </a:p>
        </p:txBody>
      </p:sp>
      <p:pic>
        <p:nvPicPr>
          <p:cNvPr id="12" name="Obraz 11"/>
          <p:cNvPicPr/>
          <p:nvPr/>
        </p:nvPicPr>
        <p:blipFill>
          <a:blip r:embed="rId3" cstate="print">
            <a:extLst>
              <a:ext uri="{28A0092B-C50C-407E-A947-70E740481C1C}">
                <a14:useLocalDpi xmlns:a14="http://schemas.microsoft.com/office/drawing/2010/main" val="0"/>
              </a:ext>
            </a:extLst>
          </a:blip>
          <a:stretch>
            <a:fillRect/>
          </a:stretch>
        </p:blipFill>
        <p:spPr>
          <a:xfrm>
            <a:off x="1677368" y="5986462"/>
            <a:ext cx="5760720" cy="552450"/>
          </a:xfrm>
          <a:prstGeom prst="rect">
            <a:avLst/>
          </a:prstGeom>
        </p:spPr>
      </p:pic>
    </p:spTree>
    <p:extLst>
      <p:ext uri="{BB962C8B-B14F-4D97-AF65-F5344CB8AC3E}">
        <p14:creationId xmlns:p14="http://schemas.microsoft.com/office/powerpoint/2010/main" val="3622816417"/>
      </p:ext>
    </p:extLst>
  </p:cSld>
  <p:clrMapOvr>
    <a:masterClrMapping/>
  </p:clrMapOvr>
  <p:transition spd="slow"/>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1746" name="Obraz 22"/>
          <p:cNvPicPr>
            <a:picLocks noChangeAspect="1" noChangeArrowheads="1"/>
          </p:cNvPicPr>
          <p:nvPr/>
        </p:nvPicPr>
        <p:blipFill>
          <a:blip r:embed="rId2" cstate="print">
            <a:extLst>
              <a:ext uri="{28A0092B-C50C-407E-A947-70E740481C1C}">
                <a14:useLocalDpi xmlns:a14="http://schemas.microsoft.com/office/drawing/2010/main" val="0"/>
              </a:ext>
            </a:extLst>
          </a:blip>
          <a:stretch>
            <a:fillRect/>
          </a:stretch>
        </p:blipFill>
        <p:spPr bwMode="auto">
          <a:xfrm>
            <a:off x="1890427" y="5773629"/>
            <a:ext cx="5291138" cy="635215"/>
          </a:xfrm>
          <a:prstGeom prst="rect">
            <a:avLst/>
          </a:prstGeom>
          <a:noFill/>
          <a:ln w="9525">
            <a:noFill/>
            <a:miter lim="800000"/>
            <a:headEnd/>
            <a:tailEnd/>
          </a:ln>
        </p:spPr>
      </p:pic>
      <p:sp>
        <p:nvSpPr>
          <p:cNvPr id="9" name="Prostokąt 8"/>
          <p:cNvSpPr/>
          <p:nvPr/>
        </p:nvSpPr>
        <p:spPr>
          <a:xfrm>
            <a:off x="0" y="0"/>
            <a:ext cx="9144000" cy="1052736"/>
          </a:xfrm>
          <a:prstGeom prst="rect">
            <a:avLst/>
          </a:prstGeom>
          <a:solidFill>
            <a:schemeClr val="accent1">
              <a:lumMod val="60000"/>
              <a:lumOff val="40000"/>
            </a:schemeClr>
          </a:solidFill>
          <a:ln w="38100">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pl-PL" dirty="0"/>
          </a:p>
        </p:txBody>
      </p:sp>
      <p:sp>
        <p:nvSpPr>
          <p:cNvPr id="11" name="Prostokąt zaokrąglony 10"/>
          <p:cNvSpPr/>
          <p:nvPr/>
        </p:nvSpPr>
        <p:spPr>
          <a:xfrm>
            <a:off x="214282" y="116631"/>
            <a:ext cx="8715436" cy="706027"/>
          </a:xfrm>
          <a:prstGeom prst="roundRect">
            <a:avLst/>
          </a:prstGeom>
          <a:ln w="44450">
            <a:solidFill>
              <a:schemeClr val="tx1"/>
            </a:solidFill>
          </a:ln>
          <a:effectLst>
            <a:glow rad="101600">
              <a:schemeClr val="accent6">
                <a:satMod val="175000"/>
                <a:alpha val="40000"/>
              </a:schemeClr>
            </a:glow>
            <a:outerShdw blurRad="50800" dist="38100" dir="5400000" algn="t" rotWithShape="0">
              <a:prstClr val="black">
                <a:alpha val="40000"/>
              </a:prstClr>
            </a:outerShdw>
            <a:softEdge rad="317500"/>
          </a:effectLst>
          <a:scene3d>
            <a:camera prst="orthographicFront">
              <a:rot lat="0" lon="0" rev="0"/>
            </a:camera>
            <a:lightRig rig="glow" dir="t">
              <a:rot lat="0" lon="0" rev="4800000"/>
            </a:lightRig>
          </a:scene3d>
          <a:sp3d prstMaterial="matte">
            <a:bevelT w="127000" h="63500" prst="riblet"/>
          </a:sp3d>
        </p:spPr>
        <p:style>
          <a:lnRef idx="2">
            <a:schemeClr val="accent6"/>
          </a:lnRef>
          <a:fillRef idx="1">
            <a:schemeClr val="lt1"/>
          </a:fillRef>
          <a:effectRef idx="0">
            <a:schemeClr val="accent6"/>
          </a:effectRef>
          <a:fontRef idx="minor">
            <a:schemeClr val="dk1"/>
          </a:fontRef>
        </p:style>
        <p:txBody>
          <a:bodyPr anchor="ctr"/>
          <a:lstStyle/>
          <a:p>
            <a:pPr algn="ctr" eaLnBrk="1" fontAlgn="auto" hangingPunct="1">
              <a:spcBef>
                <a:spcPts val="0"/>
              </a:spcBef>
              <a:spcAft>
                <a:spcPts val="0"/>
              </a:spcAft>
              <a:defRPr/>
            </a:pPr>
            <a:r>
              <a:rPr lang="pl-PL" sz="3200" b="1" dirty="0">
                <a:solidFill>
                  <a:schemeClr val="tx1"/>
                </a:solidFill>
              </a:rPr>
              <a:t>Wojewódzki Urząd Pracy w Opolu</a:t>
            </a:r>
          </a:p>
        </p:txBody>
      </p:sp>
      <p:sp>
        <p:nvSpPr>
          <p:cNvPr id="2" name="Prostokąt 1"/>
          <p:cNvSpPr/>
          <p:nvPr/>
        </p:nvSpPr>
        <p:spPr>
          <a:xfrm>
            <a:off x="185738" y="1409700"/>
            <a:ext cx="8418512" cy="2524125"/>
          </a:xfrm>
          <a:prstGeom prst="rect">
            <a:avLst/>
          </a:prstGeom>
        </p:spPr>
        <p:txBody>
          <a:bodyPr>
            <a:spAutoFit/>
          </a:bodyPr>
          <a:lstStyle/>
          <a:p>
            <a:pPr>
              <a:defRPr/>
            </a:pPr>
            <a:r>
              <a:rPr lang="pl-PL" sz="1200" dirty="0"/>
              <a:t> </a:t>
            </a:r>
          </a:p>
          <a:p>
            <a:pPr algn="just">
              <a:defRPr/>
            </a:pPr>
            <a:endParaRPr lang="pl-PL" sz="1200" dirty="0">
              <a:latin typeface="+mn-lt"/>
            </a:endParaRPr>
          </a:p>
          <a:p>
            <a:pPr algn="just">
              <a:defRPr/>
            </a:pPr>
            <a:endParaRPr lang="pl-PL" sz="1200" dirty="0">
              <a:latin typeface="+mn-lt"/>
            </a:endParaRPr>
          </a:p>
          <a:p>
            <a:pPr>
              <a:defRPr/>
            </a:pPr>
            <a:endParaRPr lang="pl-PL" sz="1200" dirty="0">
              <a:latin typeface="+mn-lt"/>
            </a:endParaRPr>
          </a:p>
          <a:p>
            <a:pPr>
              <a:defRPr/>
            </a:pPr>
            <a:endParaRPr lang="pl-PL" sz="1100" dirty="0"/>
          </a:p>
          <a:p>
            <a:pPr>
              <a:defRPr/>
            </a:pPr>
            <a:endParaRPr lang="pl-PL" sz="1100" dirty="0"/>
          </a:p>
          <a:p>
            <a:pPr>
              <a:defRPr/>
            </a:pPr>
            <a:endParaRPr lang="pl-PL" sz="1100" dirty="0"/>
          </a:p>
          <a:p>
            <a:pPr>
              <a:defRPr/>
            </a:pPr>
            <a:endParaRPr lang="pl-PL" sz="1100" dirty="0"/>
          </a:p>
          <a:p>
            <a:pPr>
              <a:defRPr/>
            </a:pPr>
            <a:endParaRPr lang="pl-PL" sz="1100" dirty="0"/>
          </a:p>
          <a:p>
            <a:pPr>
              <a:defRPr/>
            </a:pPr>
            <a:endParaRPr lang="pl-PL" sz="1100" dirty="0"/>
          </a:p>
          <a:p>
            <a:pPr>
              <a:defRPr/>
            </a:pPr>
            <a:endParaRPr lang="pl-PL" sz="1100" dirty="0"/>
          </a:p>
          <a:p>
            <a:pPr>
              <a:defRPr/>
            </a:pPr>
            <a:endParaRPr lang="pl-PL" sz="1100" dirty="0"/>
          </a:p>
          <a:p>
            <a:pPr>
              <a:defRPr/>
            </a:pPr>
            <a:endParaRPr lang="pl-PL" sz="1100" dirty="0"/>
          </a:p>
          <a:p>
            <a:pPr>
              <a:defRPr/>
            </a:pPr>
            <a:endParaRPr lang="pl-PL" sz="1100" dirty="0"/>
          </a:p>
        </p:txBody>
      </p:sp>
      <p:sp>
        <p:nvSpPr>
          <p:cNvPr id="7" name="Prostokąt 6"/>
          <p:cNvSpPr/>
          <p:nvPr/>
        </p:nvSpPr>
        <p:spPr>
          <a:xfrm>
            <a:off x="683568" y="1700808"/>
            <a:ext cx="7704856" cy="523220"/>
          </a:xfrm>
          <a:prstGeom prst="rect">
            <a:avLst/>
          </a:prstGeom>
        </p:spPr>
        <p:txBody>
          <a:bodyPr wrap="square">
            <a:spAutoFit/>
          </a:bodyPr>
          <a:lstStyle/>
          <a:p>
            <a:pPr algn="ctr">
              <a:defRPr/>
            </a:pPr>
            <a:r>
              <a:rPr lang="pl-PL" sz="1400" dirty="0"/>
              <a:t/>
            </a:r>
            <a:br>
              <a:rPr lang="pl-PL" sz="1400" dirty="0"/>
            </a:br>
            <a:endParaRPr lang="pl-PL" sz="1400" dirty="0"/>
          </a:p>
        </p:txBody>
      </p:sp>
      <p:sp>
        <p:nvSpPr>
          <p:cNvPr id="8" name="Prostokąt 7"/>
          <p:cNvSpPr/>
          <p:nvPr/>
        </p:nvSpPr>
        <p:spPr>
          <a:xfrm>
            <a:off x="164006" y="1197590"/>
            <a:ext cx="8743980" cy="4955203"/>
          </a:xfrm>
          <a:prstGeom prst="rect">
            <a:avLst/>
          </a:prstGeom>
        </p:spPr>
        <p:txBody>
          <a:bodyPr wrap="square">
            <a:spAutoFit/>
          </a:bodyPr>
          <a:lstStyle/>
          <a:p>
            <a:pPr algn="ctr"/>
            <a:r>
              <a:rPr lang="pl-PL" sz="1400" dirty="0" smtClean="0">
                <a:latin typeface="+mn-lt"/>
              </a:rPr>
              <a:t/>
            </a:r>
            <a:br>
              <a:rPr lang="pl-PL" sz="1400" dirty="0" smtClean="0">
                <a:latin typeface="+mn-lt"/>
              </a:rPr>
            </a:br>
            <a:r>
              <a:rPr lang="pl-PL" sz="2000" b="1" u="sng" dirty="0" smtClean="0">
                <a:latin typeface="+mj-lt"/>
                <a:cs typeface="Arial" panose="020B0604020202020204" pitchFamily="34" charset="0"/>
              </a:rPr>
              <a:t>Sekcja I Informacje ogólne:</a:t>
            </a:r>
          </a:p>
          <a:p>
            <a:pPr algn="ctr"/>
            <a:endParaRPr lang="pl-PL" sz="1600" b="1" u="sng" dirty="0" smtClean="0">
              <a:solidFill>
                <a:schemeClr val="accent6">
                  <a:lumMod val="75000"/>
                </a:schemeClr>
              </a:solidFill>
              <a:latin typeface="+mj-lt"/>
              <a:cs typeface="Arial" panose="020B0604020202020204" pitchFamily="34" charset="0"/>
            </a:endParaRPr>
          </a:p>
          <a:p>
            <a:pPr algn="just"/>
            <a:r>
              <a:rPr lang="pl-PL" sz="1400" b="1" u="sng" dirty="0" smtClean="0">
                <a:latin typeface="+mj-lt"/>
                <a:cs typeface="Arial" panose="020B0604020202020204" pitchFamily="34" charset="0"/>
              </a:rPr>
              <a:t>1.1</a:t>
            </a:r>
            <a:r>
              <a:rPr lang="pl-PL" sz="1400" u="sng" dirty="0" smtClean="0">
                <a:latin typeface="+mj-lt"/>
                <a:cs typeface="Arial" panose="020B0604020202020204" pitchFamily="34" charset="0"/>
              </a:rPr>
              <a:t> </a:t>
            </a:r>
            <a:r>
              <a:rPr lang="pl-PL" sz="1400" b="1" u="sng" dirty="0" smtClean="0">
                <a:latin typeface="+mj-lt"/>
                <a:cs typeface="Arial" panose="020B0604020202020204" pitchFamily="34" charset="0"/>
              </a:rPr>
              <a:t>Numer naboru</a:t>
            </a:r>
            <a:endParaRPr lang="pl-PL" sz="1400" b="1" u="sng" dirty="0">
              <a:latin typeface="+mj-lt"/>
              <a:cs typeface="Arial" panose="020B0604020202020204" pitchFamily="34" charset="0"/>
            </a:endParaRPr>
          </a:p>
          <a:p>
            <a:pPr algn="just"/>
            <a:r>
              <a:rPr lang="pl-PL" sz="1400" dirty="0" smtClean="0">
                <a:latin typeface="+mj-lt"/>
                <a:cs typeface="Arial" panose="020B0604020202020204" pitchFamily="34" charset="0"/>
              </a:rPr>
              <a:t>Numer </a:t>
            </a:r>
            <a:r>
              <a:rPr lang="pl-PL" sz="1400" dirty="0">
                <a:latin typeface="+mj-lt"/>
                <a:cs typeface="Arial" panose="020B0604020202020204" pitchFamily="34" charset="0"/>
              </a:rPr>
              <a:t>naboru jest automatycznie uzupełniany przez system po uprzednim wyborze przez wnioskodawcę, przy tworzeniu nowego pliku wniosku o dofinansowanie projektu, właściwego numeru naboru</a:t>
            </a:r>
            <a:r>
              <a:rPr lang="pl-PL" sz="1400" dirty="0" smtClean="0">
                <a:latin typeface="+mj-lt"/>
                <a:cs typeface="Arial" panose="020B0604020202020204" pitchFamily="34" charset="0"/>
              </a:rPr>
              <a:t>.</a:t>
            </a:r>
          </a:p>
          <a:p>
            <a:pPr algn="just"/>
            <a:endParaRPr lang="pl-PL" sz="1400" dirty="0" smtClean="0">
              <a:latin typeface="+mj-lt"/>
              <a:cs typeface="Arial" panose="020B0604020202020204" pitchFamily="34" charset="0"/>
            </a:endParaRPr>
          </a:p>
          <a:p>
            <a:pPr algn="just"/>
            <a:r>
              <a:rPr lang="pl-PL" sz="1400" b="1" dirty="0">
                <a:latin typeface="+mj-lt"/>
                <a:cs typeface="Arial" panose="020B0604020202020204" pitchFamily="34" charset="0"/>
              </a:rPr>
              <a:t>1.2 Rodzaj </a:t>
            </a:r>
            <a:r>
              <a:rPr lang="pl-PL" sz="1400" b="1" dirty="0" smtClean="0">
                <a:latin typeface="+mj-lt"/>
                <a:cs typeface="Arial" panose="020B0604020202020204" pitchFamily="34" charset="0"/>
              </a:rPr>
              <a:t>projektu</a:t>
            </a:r>
          </a:p>
          <a:p>
            <a:pPr algn="just"/>
            <a:r>
              <a:rPr lang="pl-PL" sz="1400" b="1" dirty="0" smtClean="0">
                <a:latin typeface="+mj-lt"/>
                <a:cs typeface="Arial" panose="020B0604020202020204" pitchFamily="34" charset="0"/>
              </a:rPr>
              <a:t>1.3 Oś </a:t>
            </a:r>
            <a:r>
              <a:rPr lang="pl-PL" sz="1400" b="1" dirty="0">
                <a:latin typeface="+mj-lt"/>
                <a:cs typeface="Arial" panose="020B0604020202020204" pitchFamily="34" charset="0"/>
              </a:rPr>
              <a:t>priorytetowa RPO WO </a:t>
            </a:r>
            <a:r>
              <a:rPr lang="pl-PL" sz="1400" b="1" dirty="0" smtClean="0">
                <a:latin typeface="+mj-lt"/>
                <a:cs typeface="Arial" panose="020B0604020202020204" pitchFamily="34" charset="0"/>
              </a:rPr>
              <a:t>2014-2020</a:t>
            </a:r>
          </a:p>
          <a:p>
            <a:pPr algn="just"/>
            <a:r>
              <a:rPr lang="pl-PL" sz="1400" b="1" dirty="0" smtClean="0">
                <a:latin typeface="+mj-lt"/>
                <a:cs typeface="Arial" panose="020B0604020202020204" pitchFamily="34" charset="0"/>
              </a:rPr>
              <a:t>1.4 Działanie </a:t>
            </a:r>
            <a:r>
              <a:rPr lang="pl-PL" sz="1400" b="1" dirty="0">
                <a:latin typeface="+mj-lt"/>
                <a:cs typeface="Arial" panose="020B0604020202020204" pitchFamily="34" charset="0"/>
              </a:rPr>
              <a:t>RPO WO </a:t>
            </a:r>
            <a:r>
              <a:rPr lang="pl-PL" sz="1400" b="1" dirty="0" smtClean="0">
                <a:latin typeface="+mj-lt"/>
                <a:cs typeface="Arial" panose="020B0604020202020204" pitchFamily="34" charset="0"/>
              </a:rPr>
              <a:t>2014-2020</a:t>
            </a:r>
          </a:p>
          <a:p>
            <a:pPr algn="just"/>
            <a:r>
              <a:rPr lang="pl-PL" sz="1400" b="1" dirty="0" smtClean="0">
                <a:latin typeface="+mj-lt"/>
                <a:cs typeface="Arial" panose="020B0604020202020204" pitchFamily="34" charset="0"/>
              </a:rPr>
              <a:t>1.5 Poddziałanie </a:t>
            </a:r>
            <a:r>
              <a:rPr lang="pl-PL" sz="1400" b="1" dirty="0">
                <a:latin typeface="+mj-lt"/>
                <a:cs typeface="Arial" panose="020B0604020202020204" pitchFamily="34" charset="0"/>
              </a:rPr>
              <a:t>RPO WO </a:t>
            </a:r>
            <a:r>
              <a:rPr lang="pl-PL" sz="1400" b="1" dirty="0" smtClean="0">
                <a:latin typeface="+mj-lt"/>
                <a:cs typeface="Arial" panose="020B0604020202020204" pitchFamily="34" charset="0"/>
              </a:rPr>
              <a:t>2014-2020</a:t>
            </a:r>
          </a:p>
          <a:p>
            <a:pPr algn="just"/>
            <a:r>
              <a:rPr lang="pl-PL" sz="1400" b="1" dirty="0" smtClean="0">
                <a:latin typeface="+mj-lt"/>
                <a:cs typeface="Arial" panose="020B0604020202020204" pitchFamily="34" charset="0"/>
              </a:rPr>
              <a:t>1.6 Cel </a:t>
            </a:r>
            <a:r>
              <a:rPr lang="pl-PL" sz="1400" b="1" dirty="0">
                <a:latin typeface="+mj-lt"/>
                <a:cs typeface="Arial" panose="020B0604020202020204" pitchFamily="34" charset="0"/>
              </a:rPr>
              <a:t>tematyczny</a:t>
            </a:r>
            <a:endParaRPr lang="pl-PL" sz="1400" b="1" dirty="0" smtClean="0">
              <a:latin typeface="+mj-lt"/>
              <a:cs typeface="Arial" panose="020B0604020202020204" pitchFamily="34" charset="0"/>
            </a:endParaRPr>
          </a:p>
          <a:p>
            <a:pPr algn="just"/>
            <a:r>
              <a:rPr lang="pl-PL" sz="1400" b="1" dirty="0" smtClean="0">
                <a:latin typeface="+mj-lt"/>
                <a:cs typeface="Arial" panose="020B0604020202020204" pitchFamily="34" charset="0"/>
              </a:rPr>
              <a:t>1.7 Priorytet inwestycyjny</a:t>
            </a:r>
          </a:p>
          <a:p>
            <a:pPr algn="just"/>
            <a:r>
              <a:rPr lang="pl-PL" sz="1400" dirty="0" smtClean="0">
                <a:latin typeface="+mj-lt"/>
                <a:cs typeface="Arial" panose="020B0604020202020204" pitchFamily="34" charset="0"/>
              </a:rPr>
              <a:t>Powyższe pola uzupełniane są automatycznie przez generator wniosku.</a:t>
            </a:r>
          </a:p>
          <a:p>
            <a:pPr algn="just"/>
            <a:endParaRPr lang="pl-PL" sz="1400" dirty="0" smtClean="0">
              <a:latin typeface="+mj-lt"/>
              <a:cs typeface="Arial" panose="020B0604020202020204" pitchFamily="34" charset="0"/>
            </a:endParaRPr>
          </a:p>
          <a:p>
            <a:pPr algn="just"/>
            <a:r>
              <a:rPr lang="pl-PL" sz="1400" b="1" u="sng" dirty="0" smtClean="0">
                <a:latin typeface="+mj-lt"/>
                <a:cs typeface="Arial" panose="020B0604020202020204" pitchFamily="34" charset="0"/>
              </a:rPr>
              <a:t>1.8 Partnerstwo </a:t>
            </a:r>
            <a:r>
              <a:rPr lang="pl-PL" sz="1400" b="1" u="sng" dirty="0">
                <a:latin typeface="+mj-lt"/>
                <a:cs typeface="Arial" panose="020B0604020202020204" pitchFamily="34" charset="0"/>
              </a:rPr>
              <a:t>w </a:t>
            </a:r>
            <a:r>
              <a:rPr lang="pl-PL" sz="1400" b="1" u="sng" dirty="0" smtClean="0">
                <a:latin typeface="+mj-lt"/>
                <a:cs typeface="Arial" panose="020B0604020202020204" pitchFamily="34" charset="0"/>
              </a:rPr>
              <a:t>projekcie</a:t>
            </a:r>
          </a:p>
          <a:p>
            <a:pPr algn="just"/>
            <a:r>
              <a:rPr lang="pl-PL" sz="1400" dirty="0">
                <a:latin typeface="+mj-lt"/>
                <a:cs typeface="Arial" panose="020B0604020202020204" pitchFamily="34" charset="0"/>
              </a:rPr>
              <a:t>Pola automatycznie uzupełniane przez system po uprzednim zaznaczeniu przez wnioskodawcę pól przy tworzeniu nowego pliku wniosku o dofinansowanie projektu. Natomiast pole „Liczba partnerów w projekcie” zostanie automatycznie wypełnione przez generator na podstawie ilości wypełnionych w dalszej części wniosku </a:t>
            </a:r>
            <a:r>
              <a:rPr lang="pl-PL" sz="1400" dirty="0" smtClean="0">
                <a:latin typeface="+mj-lt"/>
                <a:cs typeface="Arial" panose="020B0604020202020204" pitchFamily="34" charset="0"/>
              </a:rPr>
              <a:t/>
            </a:r>
            <a:br>
              <a:rPr lang="pl-PL" sz="1400" dirty="0" smtClean="0">
                <a:latin typeface="+mj-lt"/>
                <a:cs typeface="Arial" panose="020B0604020202020204" pitchFamily="34" charset="0"/>
              </a:rPr>
            </a:br>
            <a:r>
              <a:rPr lang="pl-PL" sz="1400" dirty="0" smtClean="0">
                <a:latin typeface="+mj-lt"/>
                <a:cs typeface="Arial" panose="020B0604020202020204" pitchFamily="34" charset="0"/>
              </a:rPr>
              <a:t>o </a:t>
            </a:r>
            <a:r>
              <a:rPr lang="pl-PL" sz="1400" dirty="0">
                <a:latin typeface="+mj-lt"/>
                <a:cs typeface="Arial" panose="020B0604020202020204" pitchFamily="34" charset="0"/>
              </a:rPr>
              <a:t>dofinansowanie projektu kart partnerów.</a:t>
            </a:r>
          </a:p>
          <a:p>
            <a:pPr algn="just"/>
            <a:endParaRPr lang="pl-PL" sz="1400" dirty="0" smtClean="0"/>
          </a:p>
          <a:p>
            <a:pPr algn="just"/>
            <a:endParaRPr lang="pl-PL" sz="1400" dirty="0"/>
          </a:p>
        </p:txBody>
      </p:sp>
      <p:sp>
        <p:nvSpPr>
          <p:cNvPr id="3" name="Symbol zastępczy numeru slajdu 2"/>
          <p:cNvSpPr>
            <a:spLocks noGrp="1"/>
          </p:cNvSpPr>
          <p:nvPr>
            <p:ph type="sldNum" sz="quarter" idx="12"/>
          </p:nvPr>
        </p:nvSpPr>
        <p:spPr/>
        <p:txBody>
          <a:bodyPr/>
          <a:lstStyle/>
          <a:p>
            <a:fld id="{E7DF194F-FC7D-43B2-A93E-2F6BC4B6766C}" type="slidenum">
              <a:rPr lang="pl-PL" altLang="pl-PL" smtClean="0"/>
              <a:pPr/>
              <a:t>35</a:t>
            </a:fld>
            <a:endParaRPr lang="pl-PL" altLang="pl-PL"/>
          </a:p>
        </p:txBody>
      </p:sp>
      <p:pic>
        <p:nvPicPr>
          <p:cNvPr id="12" name="Obraz 11"/>
          <p:cNvPicPr/>
          <p:nvPr/>
        </p:nvPicPr>
        <p:blipFill>
          <a:blip r:embed="rId3" cstate="print">
            <a:extLst>
              <a:ext uri="{28A0092B-C50C-407E-A947-70E740481C1C}">
                <a14:useLocalDpi xmlns:a14="http://schemas.microsoft.com/office/drawing/2010/main" val="0"/>
              </a:ext>
            </a:extLst>
          </a:blip>
          <a:stretch>
            <a:fillRect/>
          </a:stretch>
        </p:blipFill>
        <p:spPr>
          <a:xfrm>
            <a:off x="1655636" y="5795577"/>
            <a:ext cx="5760720" cy="552450"/>
          </a:xfrm>
          <a:prstGeom prst="rect">
            <a:avLst/>
          </a:prstGeom>
        </p:spPr>
      </p:pic>
    </p:spTree>
    <p:extLst>
      <p:ext uri="{BB962C8B-B14F-4D97-AF65-F5344CB8AC3E}">
        <p14:creationId xmlns:p14="http://schemas.microsoft.com/office/powerpoint/2010/main" val="2398106723"/>
      </p:ext>
    </p:extLst>
  </p:cSld>
  <p:clrMapOvr>
    <a:masterClrMapping/>
  </p:clrMapOvr>
  <p:transition spd="slow"/>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1746" name="Obraz 22"/>
          <p:cNvPicPr>
            <a:picLocks noChangeAspect="1" noChangeArrowheads="1"/>
          </p:cNvPicPr>
          <p:nvPr/>
        </p:nvPicPr>
        <p:blipFill>
          <a:blip r:embed="rId2" cstate="print">
            <a:extLst>
              <a:ext uri="{28A0092B-C50C-407E-A947-70E740481C1C}">
                <a14:useLocalDpi xmlns:a14="http://schemas.microsoft.com/office/drawing/2010/main" val="0"/>
              </a:ext>
            </a:extLst>
          </a:blip>
          <a:stretch>
            <a:fillRect/>
          </a:stretch>
        </p:blipFill>
        <p:spPr bwMode="auto">
          <a:xfrm>
            <a:off x="1890427" y="5773629"/>
            <a:ext cx="5291138" cy="635215"/>
          </a:xfrm>
          <a:prstGeom prst="rect">
            <a:avLst/>
          </a:prstGeom>
          <a:noFill/>
          <a:ln w="9525">
            <a:noFill/>
            <a:miter lim="800000"/>
            <a:headEnd/>
            <a:tailEnd/>
          </a:ln>
        </p:spPr>
      </p:pic>
      <p:sp>
        <p:nvSpPr>
          <p:cNvPr id="9" name="Prostokąt 8"/>
          <p:cNvSpPr/>
          <p:nvPr/>
        </p:nvSpPr>
        <p:spPr>
          <a:xfrm>
            <a:off x="0" y="0"/>
            <a:ext cx="9144000" cy="1052736"/>
          </a:xfrm>
          <a:prstGeom prst="rect">
            <a:avLst/>
          </a:prstGeom>
          <a:solidFill>
            <a:schemeClr val="accent1">
              <a:lumMod val="60000"/>
              <a:lumOff val="40000"/>
            </a:schemeClr>
          </a:solidFill>
          <a:ln w="38100">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pl-PL" dirty="0"/>
          </a:p>
        </p:txBody>
      </p:sp>
      <p:sp>
        <p:nvSpPr>
          <p:cNvPr id="11" name="Prostokąt zaokrąglony 10"/>
          <p:cNvSpPr/>
          <p:nvPr/>
        </p:nvSpPr>
        <p:spPr>
          <a:xfrm>
            <a:off x="214282" y="116631"/>
            <a:ext cx="8715436" cy="706027"/>
          </a:xfrm>
          <a:prstGeom prst="roundRect">
            <a:avLst/>
          </a:prstGeom>
          <a:ln w="44450">
            <a:solidFill>
              <a:schemeClr val="tx1"/>
            </a:solidFill>
          </a:ln>
          <a:effectLst>
            <a:glow rad="101600">
              <a:schemeClr val="accent6">
                <a:satMod val="175000"/>
                <a:alpha val="40000"/>
              </a:schemeClr>
            </a:glow>
            <a:outerShdw blurRad="50800" dist="38100" dir="5400000" algn="t" rotWithShape="0">
              <a:prstClr val="black">
                <a:alpha val="40000"/>
              </a:prstClr>
            </a:outerShdw>
            <a:softEdge rad="317500"/>
          </a:effectLst>
          <a:scene3d>
            <a:camera prst="orthographicFront">
              <a:rot lat="0" lon="0" rev="0"/>
            </a:camera>
            <a:lightRig rig="glow" dir="t">
              <a:rot lat="0" lon="0" rev="4800000"/>
            </a:lightRig>
          </a:scene3d>
          <a:sp3d prstMaterial="matte">
            <a:bevelT w="127000" h="63500" prst="riblet"/>
          </a:sp3d>
        </p:spPr>
        <p:style>
          <a:lnRef idx="2">
            <a:schemeClr val="accent6"/>
          </a:lnRef>
          <a:fillRef idx="1">
            <a:schemeClr val="lt1"/>
          </a:fillRef>
          <a:effectRef idx="0">
            <a:schemeClr val="accent6"/>
          </a:effectRef>
          <a:fontRef idx="minor">
            <a:schemeClr val="dk1"/>
          </a:fontRef>
        </p:style>
        <p:txBody>
          <a:bodyPr anchor="ctr"/>
          <a:lstStyle/>
          <a:p>
            <a:pPr algn="ctr" eaLnBrk="1" fontAlgn="auto" hangingPunct="1">
              <a:spcBef>
                <a:spcPts val="0"/>
              </a:spcBef>
              <a:spcAft>
                <a:spcPts val="0"/>
              </a:spcAft>
              <a:defRPr/>
            </a:pPr>
            <a:r>
              <a:rPr lang="pl-PL" sz="3200" b="1" dirty="0">
                <a:solidFill>
                  <a:schemeClr val="tx1"/>
                </a:solidFill>
              </a:rPr>
              <a:t>Wojewódzki Urząd Pracy w Opolu</a:t>
            </a:r>
          </a:p>
        </p:txBody>
      </p:sp>
      <p:sp>
        <p:nvSpPr>
          <p:cNvPr id="2" name="Prostokąt 1"/>
          <p:cNvSpPr/>
          <p:nvPr/>
        </p:nvSpPr>
        <p:spPr>
          <a:xfrm>
            <a:off x="193174" y="1474232"/>
            <a:ext cx="8418512" cy="2524125"/>
          </a:xfrm>
          <a:prstGeom prst="rect">
            <a:avLst/>
          </a:prstGeom>
        </p:spPr>
        <p:txBody>
          <a:bodyPr>
            <a:spAutoFit/>
          </a:bodyPr>
          <a:lstStyle/>
          <a:p>
            <a:pPr>
              <a:defRPr/>
            </a:pPr>
            <a:r>
              <a:rPr lang="pl-PL" sz="1200" dirty="0"/>
              <a:t> </a:t>
            </a:r>
          </a:p>
          <a:p>
            <a:pPr algn="just">
              <a:defRPr/>
            </a:pPr>
            <a:endParaRPr lang="pl-PL" sz="1200" dirty="0">
              <a:latin typeface="+mn-lt"/>
            </a:endParaRPr>
          </a:p>
          <a:p>
            <a:pPr algn="just">
              <a:defRPr/>
            </a:pPr>
            <a:endParaRPr lang="pl-PL" sz="1200" dirty="0">
              <a:latin typeface="+mn-lt"/>
            </a:endParaRPr>
          </a:p>
          <a:p>
            <a:pPr>
              <a:defRPr/>
            </a:pPr>
            <a:endParaRPr lang="pl-PL" sz="1200" dirty="0">
              <a:latin typeface="+mn-lt"/>
            </a:endParaRPr>
          </a:p>
          <a:p>
            <a:pPr>
              <a:defRPr/>
            </a:pPr>
            <a:endParaRPr lang="pl-PL" sz="1100" dirty="0"/>
          </a:p>
          <a:p>
            <a:pPr>
              <a:defRPr/>
            </a:pPr>
            <a:endParaRPr lang="pl-PL" sz="1100" dirty="0"/>
          </a:p>
          <a:p>
            <a:pPr>
              <a:defRPr/>
            </a:pPr>
            <a:endParaRPr lang="pl-PL" sz="1100" dirty="0"/>
          </a:p>
          <a:p>
            <a:pPr>
              <a:defRPr/>
            </a:pPr>
            <a:endParaRPr lang="pl-PL" sz="1100" dirty="0"/>
          </a:p>
          <a:p>
            <a:pPr>
              <a:defRPr/>
            </a:pPr>
            <a:endParaRPr lang="pl-PL" sz="1100" dirty="0"/>
          </a:p>
          <a:p>
            <a:pPr>
              <a:defRPr/>
            </a:pPr>
            <a:endParaRPr lang="pl-PL" sz="1100" dirty="0"/>
          </a:p>
          <a:p>
            <a:pPr>
              <a:defRPr/>
            </a:pPr>
            <a:endParaRPr lang="pl-PL" sz="1100" dirty="0"/>
          </a:p>
          <a:p>
            <a:pPr>
              <a:defRPr/>
            </a:pPr>
            <a:endParaRPr lang="pl-PL" sz="1100" dirty="0"/>
          </a:p>
          <a:p>
            <a:pPr>
              <a:defRPr/>
            </a:pPr>
            <a:endParaRPr lang="pl-PL" sz="1100" dirty="0"/>
          </a:p>
          <a:p>
            <a:pPr>
              <a:defRPr/>
            </a:pPr>
            <a:endParaRPr lang="pl-PL" sz="1100" dirty="0"/>
          </a:p>
        </p:txBody>
      </p:sp>
      <p:sp>
        <p:nvSpPr>
          <p:cNvPr id="7" name="Prostokąt 6"/>
          <p:cNvSpPr/>
          <p:nvPr/>
        </p:nvSpPr>
        <p:spPr>
          <a:xfrm>
            <a:off x="683568" y="1700808"/>
            <a:ext cx="7704856" cy="523220"/>
          </a:xfrm>
          <a:prstGeom prst="rect">
            <a:avLst/>
          </a:prstGeom>
        </p:spPr>
        <p:txBody>
          <a:bodyPr wrap="square">
            <a:spAutoFit/>
          </a:bodyPr>
          <a:lstStyle/>
          <a:p>
            <a:pPr algn="ctr">
              <a:defRPr/>
            </a:pPr>
            <a:r>
              <a:rPr lang="pl-PL" sz="1400" dirty="0"/>
              <a:t/>
            </a:r>
            <a:br>
              <a:rPr lang="pl-PL" sz="1400" dirty="0"/>
            </a:br>
            <a:endParaRPr lang="pl-PL" sz="1400" dirty="0"/>
          </a:p>
        </p:txBody>
      </p:sp>
      <p:sp>
        <p:nvSpPr>
          <p:cNvPr id="8" name="Prostokąt 7"/>
          <p:cNvSpPr/>
          <p:nvPr/>
        </p:nvSpPr>
        <p:spPr>
          <a:xfrm>
            <a:off x="164006" y="1197590"/>
            <a:ext cx="8743980" cy="2800767"/>
          </a:xfrm>
          <a:prstGeom prst="rect">
            <a:avLst/>
          </a:prstGeom>
        </p:spPr>
        <p:txBody>
          <a:bodyPr wrap="square">
            <a:spAutoFit/>
          </a:bodyPr>
          <a:lstStyle/>
          <a:p>
            <a:pPr lvl="0" algn="ctr"/>
            <a:endParaRPr lang="pl-PL" sz="1600" b="1" u="sng" dirty="0" smtClean="0">
              <a:solidFill>
                <a:schemeClr val="accent6">
                  <a:lumMod val="75000"/>
                </a:schemeClr>
              </a:solidFill>
              <a:latin typeface="+mj-lt"/>
            </a:endParaRPr>
          </a:p>
          <a:p>
            <a:pPr lvl="0" algn="ctr"/>
            <a:r>
              <a:rPr lang="pl-PL" sz="1600" b="1" u="sng" dirty="0" smtClean="0">
                <a:latin typeface="+mj-lt"/>
              </a:rPr>
              <a:t>Sekcja </a:t>
            </a:r>
            <a:r>
              <a:rPr lang="pl-PL" sz="1600" b="1" u="sng" dirty="0">
                <a:latin typeface="+mj-lt"/>
              </a:rPr>
              <a:t>II Charakterystyka wnioskodawcy:</a:t>
            </a:r>
          </a:p>
          <a:p>
            <a:pPr lvl="0" algn="just"/>
            <a:endParaRPr lang="pl-PL" sz="1400" b="1" dirty="0">
              <a:solidFill>
                <a:prstClr val="black"/>
              </a:solidFill>
              <a:latin typeface="+mj-lt"/>
            </a:endParaRPr>
          </a:p>
          <a:p>
            <a:pPr lvl="0" algn="just"/>
            <a:endParaRPr lang="pl-PL" sz="1600" b="1" dirty="0">
              <a:solidFill>
                <a:prstClr val="black"/>
              </a:solidFill>
              <a:latin typeface="+mj-lt"/>
            </a:endParaRPr>
          </a:p>
          <a:p>
            <a:pPr lvl="0" algn="just"/>
            <a:r>
              <a:rPr lang="pl-PL" sz="1600" b="1" u="sng" dirty="0">
                <a:latin typeface="+mj-lt"/>
              </a:rPr>
              <a:t>2.1 Dane teleadresowe siedziby wnioskodawcy </a:t>
            </a:r>
          </a:p>
          <a:p>
            <a:pPr algn="just"/>
            <a:r>
              <a:rPr lang="pl-PL" sz="1400" dirty="0">
                <a:latin typeface="+mj-lt"/>
              </a:rPr>
              <a:t>Zarówno wnioskodawca, jak i partner muszą być uprawnieni do ubiegania się o dofinansowanie.  </a:t>
            </a:r>
          </a:p>
          <a:p>
            <a:pPr algn="just"/>
            <a:r>
              <a:rPr lang="pl-PL" sz="1400" dirty="0">
                <a:latin typeface="+mj-lt"/>
              </a:rPr>
              <a:t> </a:t>
            </a:r>
          </a:p>
          <a:p>
            <a:r>
              <a:rPr lang="pl-PL" sz="1400" dirty="0">
                <a:latin typeface="+mj-lt"/>
              </a:rPr>
              <a:t>Zgodnie z </a:t>
            </a:r>
            <a:r>
              <a:rPr lang="pl-PL" sz="1400" i="1" dirty="0">
                <a:latin typeface="+mj-lt"/>
              </a:rPr>
              <a:t>Instrukcją wypełniania wniosku (…) </a:t>
            </a:r>
            <a:r>
              <a:rPr lang="pl-PL" sz="1400" dirty="0">
                <a:latin typeface="+mj-lt"/>
              </a:rPr>
              <a:t>w </a:t>
            </a:r>
            <a:r>
              <a:rPr lang="pl-PL" sz="1400" b="1" u="sng" dirty="0">
                <a:latin typeface="+mj-lt"/>
              </a:rPr>
              <a:t>pkt 2.1 </a:t>
            </a:r>
            <a:r>
              <a:rPr lang="pl-PL" sz="1400" b="1" i="1" u="sng" dirty="0">
                <a:latin typeface="+mj-lt"/>
              </a:rPr>
              <a:t>Dane teleadresowe siedziby wnioskodawcy</a:t>
            </a:r>
            <a:r>
              <a:rPr lang="pl-PL" sz="1400" i="1" dirty="0">
                <a:latin typeface="+mj-lt"/>
              </a:rPr>
              <a:t> </a:t>
            </a:r>
            <a:r>
              <a:rPr lang="pl-PL" sz="1400" dirty="0">
                <a:latin typeface="+mj-lt"/>
              </a:rPr>
              <a:t>Wnioskodawca musi podać pełną nazwę własną podmiotu, uprawnionego do aplikowania  o środki w ramach D</a:t>
            </a:r>
            <a:r>
              <a:rPr lang="pl-PL" sz="1400" dirty="0" smtClean="0">
                <a:latin typeface="+mj-lt"/>
              </a:rPr>
              <a:t>ziałania 8.3 RPO WO 2014-2020</a:t>
            </a:r>
            <a:r>
              <a:rPr lang="pl-PL" sz="1400" dirty="0">
                <a:latin typeface="+mj-lt"/>
              </a:rPr>
              <a:t>, zgodnie z zapisami aktualnego dokumentu rejestrowego. </a:t>
            </a:r>
            <a:r>
              <a:rPr lang="pl-PL" sz="1400" dirty="0" smtClean="0">
                <a:latin typeface="+mn-lt"/>
              </a:rPr>
              <a:t/>
            </a:r>
            <a:br>
              <a:rPr lang="pl-PL" sz="1400" dirty="0" smtClean="0">
                <a:latin typeface="+mn-lt"/>
              </a:rPr>
            </a:br>
            <a:endParaRPr lang="pl-PL" sz="1400" dirty="0" smtClean="0"/>
          </a:p>
          <a:p>
            <a:pPr algn="just"/>
            <a:endParaRPr lang="pl-PL" sz="1400" dirty="0"/>
          </a:p>
        </p:txBody>
      </p:sp>
      <p:sp>
        <p:nvSpPr>
          <p:cNvPr id="3" name="Symbol zastępczy numeru slajdu 2"/>
          <p:cNvSpPr>
            <a:spLocks noGrp="1"/>
          </p:cNvSpPr>
          <p:nvPr>
            <p:ph type="sldNum" sz="quarter" idx="12"/>
          </p:nvPr>
        </p:nvSpPr>
        <p:spPr/>
        <p:txBody>
          <a:bodyPr/>
          <a:lstStyle/>
          <a:p>
            <a:fld id="{E7DF194F-FC7D-43B2-A93E-2F6BC4B6766C}" type="slidenum">
              <a:rPr lang="pl-PL" altLang="pl-PL" smtClean="0"/>
              <a:pPr/>
              <a:t>36</a:t>
            </a:fld>
            <a:endParaRPr lang="pl-PL" altLang="pl-PL"/>
          </a:p>
        </p:txBody>
      </p:sp>
      <p:pic>
        <p:nvPicPr>
          <p:cNvPr id="12" name="Obraz 11"/>
          <p:cNvPicPr/>
          <p:nvPr/>
        </p:nvPicPr>
        <p:blipFill>
          <a:blip r:embed="rId3" cstate="print">
            <a:extLst>
              <a:ext uri="{28A0092B-C50C-407E-A947-70E740481C1C}">
                <a14:useLocalDpi xmlns:a14="http://schemas.microsoft.com/office/drawing/2010/main" val="0"/>
              </a:ext>
            </a:extLst>
          </a:blip>
          <a:stretch>
            <a:fillRect/>
          </a:stretch>
        </p:blipFill>
        <p:spPr>
          <a:xfrm>
            <a:off x="1839553" y="5773629"/>
            <a:ext cx="5760720" cy="552450"/>
          </a:xfrm>
          <a:prstGeom prst="rect">
            <a:avLst/>
          </a:prstGeom>
        </p:spPr>
      </p:pic>
    </p:spTree>
    <p:extLst>
      <p:ext uri="{BB962C8B-B14F-4D97-AF65-F5344CB8AC3E}">
        <p14:creationId xmlns:p14="http://schemas.microsoft.com/office/powerpoint/2010/main" val="728277211"/>
      </p:ext>
    </p:extLst>
  </p:cSld>
  <p:clrMapOvr>
    <a:masterClrMapping/>
  </p:clrMapOvr>
  <p:transition spd="slow"/>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1746" name="Obraz 22"/>
          <p:cNvPicPr>
            <a:picLocks noChangeAspect="1" noChangeArrowheads="1"/>
          </p:cNvPicPr>
          <p:nvPr/>
        </p:nvPicPr>
        <p:blipFill>
          <a:blip r:embed="rId2" cstate="print">
            <a:extLst>
              <a:ext uri="{28A0092B-C50C-407E-A947-70E740481C1C}">
                <a14:useLocalDpi xmlns:a14="http://schemas.microsoft.com/office/drawing/2010/main" val="0"/>
              </a:ext>
            </a:extLst>
          </a:blip>
          <a:stretch>
            <a:fillRect/>
          </a:stretch>
        </p:blipFill>
        <p:spPr bwMode="auto">
          <a:xfrm>
            <a:off x="1890427" y="5773629"/>
            <a:ext cx="5291138" cy="635215"/>
          </a:xfrm>
          <a:prstGeom prst="rect">
            <a:avLst/>
          </a:prstGeom>
          <a:noFill/>
          <a:ln w="9525">
            <a:noFill/>
            <a:miter lim="800000"/>
            <a:headEnd/>
            <a:tailEnd/>
          </a:ln>
        </p:spPr>
      </p:pic>
      <p:sp>
        <p:nvSpPr>
          <p:cNvPr id="9" name="Prostokąt 8"/>
          <p:cNvSpPr/>
          <p:nvPr/>
        </p:nvSpPr>
        <p:spPr>
          <a:xfrm>
            <a:off x="0" y="0"/>
            <a:ext cx="9144000" cy="1052736"/>
          </a:xfrm>
          <a:prstGeom prst="rect">
            <a:avLst/>
          </a:prstGeom>
          <a:solidFill>
            <a:schemeClr val="accent1">
              <a:lumMod val="60000"/>
              <a:lumOff val="40000"/>
            </a:schemeClr>
          </a:solidFill>
          <a:ln w="38100">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pl-PL" dirty="0"/>
          </a:p>
        </p:txBody>
      </p:sp>
      <p:sp>
        <p:nvSpPr>
          <p:cNvPr id="11" name="Prostokąt zaokrąglony 10"/>
          <p:cNvSpPr/>
          <p:nvPr/>
        </p:nvSpPr>
        <p:spPr>
          <a:xfrm>
            <a:off x="214282" y="116631"/>
            <a:ext cx="8715436" cy="706027"/>
          </a:xfrm>
          <a:prstGeom prst="roundRect">
            <a:avLst/>
          </a:prstGeom>
          <a:ln w="44450">
            <a:solidFill>
              <a:schemeClr val="tx1"/>
            </a:solidFill>
          </a:ln>
          <a:effectLst>
            <a:glow rad="101600">
              <a:schemeClr val="accent6">
                <a:satMod val="175000"/>
                <a:alpha val="40000"/>
              </a:schemeClr>
            </a:glow>
            <a:outerShdw blurRad="50800" dist="38100" dir="5400000" algn="t" rotWithShape="0">
              <a:prstClr val="black">
                <a:alpha val="40000"/>
              </a:prstClr>
            </a:outerShdw>
            <a:softEdge rad="317500"/>
          </a:effectLst>
          <a:scene3d>
            <a:camera prst="orthographicFront">
              <a:rot lat="0" lon="0" rev="0"/>
            </a:camera>
            <a:lightRig rig="glow" dir="t">
              <a:rot lat="0" lon="0" rev="4800000"/>
            </a:lightRig>
          </a:scene3d>
          <a:sp3d prstMaterial="matte">
            <a:bevelT w="127000" h="63500" prst="riblet"/>
          </a:sp3d>
        </p:spPr>
        <p:style>
          <a:lnRef idx="2">
            <a:schemeClr val="accent6"/>
          </a:lnRef>
          <a:fillRef idx="1">
            <a:schemeClr val="lt1"/>
          </a:fillRef>
          <a:effectRef idx="0">
            <a:schemeClr val="accent6"/>
          </a:effectRef>
          <a:fontRef idx="minor">
            <a:schemeClr val="dk1"/>
          </a:fontRef>
        </p:style>
        <p:txBody>
          <a:bodyPr anchor="ctr"/>
          <a:lstStyle/>
          <a:p>
            <a:pPr algn="ctr" eaLnBrk="1" fontAlgn="auto" hangingPunct="1">
              <a:spcBef>
                <a:spcPts val="0"/>
              </a:spcBef>
              <a:spcAft>
                <a:spcPts val="0"/>
              </a:spcAft>
              <a:defRPr/>
            </a:pPr>
            <a:r>
              <a:rPr lang="pl-PL" sz="3200" b="1" dirty="0">
                <a:solidFill>
                  <a:schemeClr val="tx1"/>
                </a:solidFill>
              </a:rPr>
              <a:t>Wojewódzki Urząd Pracy w Opolu</a:t>
            </a:r>
          </a:p>
        </p:txBody>
      </p:sp>
      <p:sp>
        <p:nvSpPr>
          <p:cNvPr id="2" name="Prostokąt 1"/>
          <p:cNvSpPr/>
          <p:nvPr/>
        </p:nvSpPr>
        <p:spPr>
          <a:xfrm>
            <a:off x="185738" y="1409700"/>
            <a:ext cx="8418512" cy="2524125"/>
          </a:xfrm>
          <a:prstGeom prst="rect">
            <a:avLst/>
          </a:prstGeom>
        </p:spPr>
        <p:txBody>
          <a:bodyPr>
            <a:spAutoFit/>
          </a:bodyPr>
          <a:lstStyle/>
          <a:p>
            <a:pPr>
              <a:defRPr/>
            </a:pPr>
            <a:r>
              <a:rPr lang="pl-PL" sz="1200" dirty="0"/>
              <a:t> </a:t>
            </a:r>
          </a:p>
          <a:p>
            <a:pPr algn="just">
              <a:defRPr/>
            </a:pPr>
            <a:endParaRPr lang="pl-PL" sz="1200" dirty="0">
              <a:latin typeface="+mn-lt"/>
            </a:endParaRPr>
          </a:p>
          <a:p>
            <a:pPr algn="just">
              <a:defRPr/>
            </a:pPr>
            <a:endParaRPr lang="pl-PL" sz="1200" dirty="0">
              <a:latin typeface="+mn-lt"/>
            </a:endParaRPr>
          </a:p>
          <a:p>
            <a:pPr>
              <a:defRPr/>
            </a:pPr>
            <a:endParaRPr lang="pl-PL" sz="1200" dirty="0">
              <a:latin typeface="+mn-lt"/>
            </a:endParaRPr>
          </a:p>
          <a:p>
            <a:pPr>
              <a:defRPr/>
            </a:pPr>
            <a:endParaRPr lang="pl-PL" sz="1100" dirty="0"/>
          </a:p>
          <a:p>
            <a:pPr>
              <a:defRPr/>
            </a:pPr>
            <a:endParaRPr lang="pl-PL" sz="1100" dirty="0"/>
          </a:p>
          <a:p>
            <a:pPr>
              <a:defRPr/>
            </a:pPr>
            <a:endParaRPr lang="pl-PL" sz="1100" dirty="0"/>
          </a:p>
          <a:p>
            <a:pPr>
              <a:defRPr/>
            </a:pPr>
            <a:endParaRPr lang="pl-PL" sz="1100" dirty="0"/>
          </a:p>
          <a:p>
            <a:pPr>
              <a:defRPr/>
            </a:pPr>
            <a:endParaRPr lang="pl-PL" sz="1100" dirty="0"/>
          </a:p>
          <a:p>
            <a:pPr>
              <a:defRPr/>
            </a:pPr>
            <a:endParaRPr lang="pl-PL" sz="1100" dirty="0"/>
          </a:p>
          <a:p>
            <a:pPr>
              <a:defRPr/>
            </a:pPr>
            <a:endParaRPr lang="pl-PL" sz="1100" dirty="0"/>
          </a:p>
          <a:p>
            <a:pPr>
              <a:defRPr/>
            </a:pPr>
            <a:endParaRPr lang="pl-PL" sz="1100" dirty="0"/>
          </a:p>
          <a:p>
            <a:pPr>
              <a:defRPr/>
            </a:pPr>
            <a:endParaRPr lang="pl-PL" sz="1100" dirty="0"/>
          </a:p>
          <a:p>
            <a:pPr>
              <a:defRPr/>
            </a:pPr>
            <a:endParaRPr lang="pl-PL" sz="1100" dirty="0"/>
          </a:p>
        </p:txBody>
      </p:sp>
      <p:sp>
        <p:nvSpPr>
          <p:cNvPr id="8" name="Prostokąt 7"/>
          <p:cNvSpPr/>
          <p:nvPr/>
        </p:nvSpPr>
        <p:spPr>
          <a:xfrm>
            <a:off x="214282" y="1280909"/>
            <a:ext cx="8715436" cy="738664"/>
          </a:xfrm>
          <a:prstGeom prst="rect">
            <a:avLst/>
          </a:prstGeom>
        </p:spPr>
        <p:txBody>
          <a:bodyPr wrap="square">
            <a:spAutoFit/>
          </a:bodyPr>
          <a:lstStyle/>
          <a:p>
            <a:pPr algn="just"/>
            <a:endParaRPr lang="pl-PL" sz="1400" b="1" dirty="0">
              <a:latin typeface="+mn-lt"/>
            </a:endParaRPr>
          </a:p>
          <a:p>
            <a:pPr algn="just"/>
            <a:endParaRPr lang="pl-PL" sz="1400" b="1" dirty="0" smtClean="0">
              <a:latin typeface="+mn-lt"/>
            </a:endParaRPr>
          </a:p>
          <a:p>
            <a:pPr algn="just"/>
            <a:endParaRPr lang="pl-PL" sz="1400" b="1" dirty="0">
              <a:latin typeface="+mn-lt"/>
            </a:endParaRPr>
          </a:p>
        </p:txBody>
      </p:sp>
      <p:sp>
        <p:nvSpPr>
          <p:cNvPr id="10" name="Prostokąt 9"/>
          <p:cNvSpPr/>
          <p:nvPr/>
        </p:nvSpPr>
        <p:spPr>
          <a:xfrm>
            <a:off x="395536" y="1281695"/>
            <a:ext cx="8352928" cy="2985433"/>
          </a:xfrm>
          <a:prstGeom prst="rect">
            <a:avLst/>
          </a:prstGeom>
        </p:spPr>
        <p:txBody>
          <a:bodyPr wrap="square">
            <a:spAutoFit/>
          </a:bodyPr>
          <a:lstStyle/>
          <a:p>
            <a:pPr algn="just"/>
            <a:endParaRPr lang="pl-PL" sz="1600" b="1" dirty="0" smtClean="0">
              <a:solidFill>
                <a:schemeClr val="accent6">
                  <a:lumMod val="75000"/>
                </a:schemeClr>
              </a:solidFill>
              <a:latin typeface="+mj-lt"/>
            </a:endParaRPr>
          </a:p>
          <a:p>
            <a:pPr algn="just"/>
            <a:r>
              <a:rPr lang="pl-PL" sz="1600" b="1" u="sng" dirty="0" smtClean="0">
                <a:latin typeface="+mj-lt"/>
              </a:rPr>
              <a:t>2.2 </a:t>
            </a:r>
            <a:r>
              <a:rPr lang="pl-PL" sz="1600" b="1" u="sng" dirty="0">
                <a:latin typeface="+mj-lt"/>
              </a:rPr>
              <a:t>Dane teleadresowe do </a:t>
            </a:r>
            <a:r>
              <a:rPr lang="pl-PL" sz="1600" b="1" u="sng" dirty="0" smtClean="0">
                <a:latin typeface="+mj-lt"/>
              </a:rPr>
              <a:t>korespondencji</a:t>
            </a:r>
          </a:p>
          <a:p>
            <a:pPr algn="just"/>
            <a:endParaRPr lang="pl-PL" sz="1600" b="1" dirty="0">
              <a:latin typeface="+mj-lt"/>
            </a:endParaRPr>
          </a:p>
          <a:p>
            <a:pPr algn="just"/>
            <a:r>
              <a:rPr lang="pl-PL" sz="1400" dirty="0" smtClean="0">
                <a:latin typeface="+mj-lt"/>
                <a:ea typeface="Calibri" panose="020F0502020204030204" pitchFamily="34" charset="0"/>
                <a:cs typeface="Arial" panose="020B0604020202020204" pitchFamily="34" charset="0"/>
              </a:rPr>
              <a:t>Tabelę wnioskodawca wypełnia tylko w </a:t>
            </a:r>
            <a:r>
              <a:rPr lang="pl-PL" sz="1400" dirty="0">
                <a:latin typeface="+mj-lt"/>
                <a:ea typeface="Calibri" panose="020F0502020204030204" pitchFamily="34" charset="0"/>
                <a:cs typeface="Arial" panose="020B0604020202020204" pitchFamily="34" charset="0"/>
              </a:rPr>
              <a:t>przypadku, gdy adres do korespondencji </a:t>
            </a:r>
            <a:r>
              <a:rPr lang="pl-PL" sz="1400" b="1" u="sng" dirty="0">
                <a:latin typeface="+mj-lt"/>
                <a:ea typeface="Calibri" panose="020F0502020204030204" pitchFamily="34" charset="0"/>
                <a:cs typeface="Arial" panose="020B0604020202020204" pitchFamily="34" charset="0"/>
              </a:rPr>
              <a:t>jest inny niż adres siedziby wnioskodawcy</a:t>
            </a:r>
            <a:r>
              <a:rPr lang="pl-PL" sz="1400" dirty="0" smtClean="0">
                <a:latin typeface="+mj-lt"/>
                <a:ea typeface="Calibri" panose="020F0502020204030204" pitchFamily="34" charset="0"/>
                <a:cs typeface="Arial" panose="020B0604020202020204" pitchFamily="34" charset="0"/>
              </a:rPr>
              <a:t>.</a:t>
            </a:r>
          </a:p>
          <a:p>
            <a:pPr algn="just"/>
            <a:r>
              <a:rPr lang="pl-PL" sz="1400" dirty="0" smtClean="0">
                <a:latin typeface="+mj-lt"/>
                <a:ea typeface="Calibri" panose="020F0502020204030204" pitchFamily="34" charset="0"/>
                <a:cs typeface="Arial" panose="020B0604020202020204" pitchFamily="34" charset="0"/>
              </a:rPr>
              <a:t> </a:t>
            </a:r>
            <a:br>
              <a:rPr lang="pl-PL" sz="1400" dirty="0" smtClean="0">
                <a:latin typeface="+mj-lt"/>
                <a:ea typeface="Calibri" panose="020F0502020204030204" pitchFamily="34" charset="0"/>
                <a:cs typeface="Arial" panose="020B0604020202020204" pitchFamily="34" charset="0"/>
              </a:rPr>
            </a:br>
            <a:r>
              <a:rPr lang="pl-PL" sz="1400" dirty="0" smtClean="0">
                <a:latin typeface="+mj-lt"/>
                <a:ea typeface="Calibri" panose="020F0502020204030204" pitchFamily="34" charset="0"/>
                <a:cs typeface="Arial" panose="020B0604020202020204" pitchFamily="34" charset="0"/>
              </a:rPr>
              <a:t>W </a:t>
            </a:r>
            <a:r>
              <a:rPr lang="pl-PL" sz="1400" dirty="0">
                <a:latin typeface="+mj-lt"/>
                <a:ea typeface="Calibri" panose="020F0502020204030204" pitchFamily="34" charset="0"/>
                <a:cs typeface="Arial" panose="020B0604020202020204" pitchFamily="34" charset="0"/>
              </a:rPr>
              <a:t>sytuacji, gdy adresy są tożsame </a:t>
            </a:r>
            <a:r>
              <a:rPr lang="pl-PL" sz="1400" dirty="0" smtClean="0">
                <a:latin typeface="+mj-lt"/>
                <a:ea typeface="Calibri" panose="020F0502020204030204" pitchFamily="34" charset="0"/>
                <a:cs typeface="Arial" panose="020B0604020202020204" pitchFamily="34" charset="0"/>
              </a:rPr>
              <a:t>należy </a:t>
            </a:r>
            <a:r>
              <a:rPr lang="pl-PL" sz="1400" dirty="0">
                <a:latin typeface="+mj-lt"/>
                <a:ea typeface="Calibri" panose="020F0502020204030204" pitchFamily="34" charset="0"/>
                <a:cs typeface="Arial" panose="020B0604020202020204" pitchFamily="34" charset="0"/>
              </a:rPr>
              <a:t>podać jedynie adres siedziby, </a:t>
            </a:r>
            <a:r>
              <a:rPr lang="pl-PL" sz="1400" dirty="0" smtClean="0">
                <a:latin typeface="+mj-lt"/>
                <a:ea typeface="Calibri" panose="020F0502020204030204" pitchFamily="34" charset="0"/>
                <a:cs typeface="Arial" panose="020B0604020202020204" pitchFamily="34" charset="0"/>
              </a:rPr>
              <a:t>a </a:t>
            </a:r>
            <a:r>
              <a:rPr lang="pl-PL" sz="1400" dirty="0">
                <a:latin typeface="+mj-lt"/>
                <a:ea typeface="Calibri" panose="020F0502020204030204" pitchFamily="34" charset="0"/>
                <a:cs typeface="Arial" panose="020B0604020202020204" pitchFamily="34" charset="0"/>
              </a:rPr>
              <a:t>w tabeli „Dane teleadresowe do korespondencji” zaznaczyć opcję </a:t>
            </a:r>
            <a:r>
              <a:rPr lang="pl-PL" sz="1400" b="1" u="sng" dirty="0">
                <a:latin typeface="+mj-lt"/>
                <a:ea typeface="Calibri" panose="020F0502020204030204" pitchFamily="34" charset="0"/>
                <a:cs typeface="Arial" panose="020B0604020202020204" pitchFamily="34" charset="0"/>
              </a:rPr>
              <a:t>„nie dotyczy”. </a:t>
            </a:r>
            <a:endParaRPr lang="pl-PL" sz="1400" b="1" u="sng" dirty="0" smtClean="0">
              <a:latin typeface="+mj-lt"/>
              <a:ea typeface="Calibri" panose="020F0502020204030204" pitchFamily="34" charset="0"/>
              <a:cs typeface="Arial" panose="020B0604020202020204" pitchFamily="34" charset="0"/>
            </a:endParaRPr>
          </a:p>
          <a:p>
            <a:pPr algn="just"/>
            <a:endParaRPr lang="pl-PL" sz="1400" b="1" dirty="0" smtClean="0">
              <a:latin typeface="+mj-lt"/>
              <a:ea typeface="Calibri" panose="020F0502020204030204" pitchFamily="34" charset="0"/>
              <a:cs typeface="Arial" panose="020B0604020202020204" pitchFamily="34" charset="0"/>
            </a:endParaRPr>
          </a:p>
          <a:p>
            <a:pPr algn="just"/>
            <a:r>
              <a:rPr lang="pl-PL" sz="1400" dirty="0">
                <a:latin typeface="+mj-lt"/>
                <a:cs typeface="Arial" panose="020B0604020202020204" pitchFamily="34" charset="0"/>
              </a:rPr>
              <a:t>Gdy adres do korespondencji nie dotyczy wnioskodawcy, tylko innej osoby (fizycznej, prawnej lub jednostki organizacyjnej nieposiadającej osobowości prawnej) należy do </a:t>
            </a:r>
            <a:r>
              <a:rPr lang="pl-PL" sz="1400" dirty="0" smtClean="0">
                <a:latin typeface="+mj-lt"/>
                <a:cs typeface="Arial" panose="020B0604020202020204" pitchFamily="34" charset="0"/>
              </a:rPr>
              <a:t>wniosku o </a:t>
            </a:r>
            <a:r>
              <a:rPr lang="pl-PL" sz="1400" dirty="0">
                <a:latin typeface="+mj-lt"/>
                <a:cs typeface="Arial" panose="020B0604020202020204" pitchFamily="34" charset="0"/>
              </a:rPr>
              <a:t>dofinansowanie </a:t>
            </a:r>
            <a:r>
              <a:rPr lang="pl-PL" sz="1400" dirty="0" smtClean="0">
                <a:latin typeface="+mj-lt"/>
                <a:cs typeface="Arial" panose="020B0604020202020204" pitchFamily="34" charset="0"/>
              </a:rPr>
              <a:t>projektu dołączyć </a:t>
            </a:r>
            <a:r>
              <a:rPr lang="pl-PL" sz="1400" b="1" u="sng" dirty="0">
                <a:latin typeface="+mj-lt"/>
                <a:cs typeface="Arial" panose="020B0604020202020204" pitchFamily="34" charset="0"/>
              </a:rPr>
              <a:t>oświadczenie</a:t>
            </a:r>
            <a:r>
              <a:rPr lang="pl-PL" sz="1400" dirty="0">
                <a:latin typeface="+mj-lt"/>
                <a:cs typeface="Arial" panose="020B0604020202020204" pitchFamily="34" charset="0"/>
              </a:rPr>
              <a:t>, że korespondencję należy adresować na wskazany adres do korespondencji na tę osobę, a nie wnioskodawcę. </a:t>
            </a:r>
          </a:p>
        </p:txBody>
      </p:sp>
      <p:sp>
        <p:nvSpPr>
          <p:cNvPr id="3" name="Symbol zastępczy numeru slajdu 2"/>
          <p:cNvSpPr>
            <a:spLocks noGrp="1"/>
          </p:cNvSpPr>
          <p:nvPr>
            <p:ph type="sldNum" sz="quarter" idx="12"/>
          </p:nvPr>
        </p:nvSpPr>
        <p:spPr/>
        <p:txBody>
          <a:bodyPr/>
          <a:lstStyle/>
          <a:p>
            <a:fld id="{E7DF194F-FC7D-43B2-A93E-2F6BC4B6766C}" type="slidenum">
              <a:rPr lang="pl-PL" altLang="pl-PL" smtClean="0"/>
              <a:pPr/>
              <a:t>37</a:t>
            </a:fld>
            <a:endParaRPr lang="pl-PL" altLang="pl-PL"/>
          </a:p>
        </p:txBody>
      </p:sp>
      <p:pic>
        <p:nvPicPr>
          <p:cNvPr id="13" name="Obraz 12"/>
          <p:cNvPicPr/>
          <p:nvPr/>
        </p:nvPicPr>
        <p:blipFill>
          <a:blip r:embed="rId3" cstate="print">
            <a:extLst>
              <a:ext uri="{28A0092B-C50C-407E-A947-70E740481C1C}">
                <a14:useLocalDpi xmlns:a14="http://schemas.microsoft.com/office/drawing/2010/main" val="0"/>
              </a:ext>
            </a:extLst>
          </a:blip>
          <a:stretch>
            <a:fillRect/>
          </a:stretch>
        </p:blipFill>
        <p:spPr>
          <a:xfrm>
            <a:off x="1691640" y="5856394"/>
            <a:ext cx="5760720" cy="552450"/>
          </a:xfrm>
          <a:prstGeom prst="rect">
            <a:avLst/>
          </a:prstGeom>
        </p:spPr>
      </p:pic>
    </p:spTree>
    <p:extLst>
      <p:ext uri="{BB962C8B-B14F-4D97-AF65-F5344CB8AC3E}">
        <p14:creationId xmlns:p14="http://schemas.microsoft.com/office/powerpoint/2010/main" val="3776171631"/>
      </p:ext>
    </p:extLst>
  </p:cSld>
  <p:clrMapOvr>
    <a:masterClrMapping/>
  </p:clrMapOvr>
  <p:transition spd="slow"/>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1746" name="Obraz 22"/>
          <p:cNvPicPr>
            <a:picLocks noChangeAspect="1" noChangeArrowheads="1"/>
          </p:cNvPicPr>
          <p:nvPr/>
        </p:nvPicPr>
        <p:blipFill>
          <a:blip r:embed="rId2" cstate="print">
            <a:extLst>
              <a:ext uri="{28A0092B-C50C-407E-A947-70E740481C1C}">
                <a14:useLocalDpi xmlns:a14="http://schemas.microsoft.com/office/drawing/2010/main" val="0"/>
              </a:ext>
            </a:extLst>
          </a:blip>
          <a:stretch>
            <a:fillRect/>
          </a:stretch>
        </p:blipFill>
        <p:spPr bwMode="auto">
          <a:xfrm>
            <a:off x="1890427" y="5773629"/>
            <a:ext cx="5291138" cy="635215"/>
          </a:xfrm>
          <a:prstGeom prst="rect">
            <a:avLst/>
          </a:prstGeom>
          <a:noFill/>
          <a:ln w="9525">
            <a:noFill/>
            <a:miter lim="800000"/>
            <a:headEnd/>
            <a:tailEnd/>
          </a:ln>
        </p:spPr>
      </p:pic>
      <p:sp>
        <p:nvSpPr>
          <p:cNvPr id="9" name="Prostokąt 8"/>
          <p:cNvSpPr/>
          <p:nvPr/>
        </p:nvSpPr>
        <p:spPr>
          <a:xfrm>
            <a:off x="0" y="0"/>
            <a:ext cx="9144000" cy="1052736"/>
          </a:xfrm>
          <a:prstGeom prst="rect">
            <a:avLst/>
          </a:prstGeom>
          <a:solidFill>
            <a:schemeClr val="accent1">
              <a:lumMod val="60000"/>
              <a:lumOff val="40000"/>
            </a:schemeClr>
          </a:solidFill>
          <a:ln w="38100">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pl-PL" dirty="0"/>
          </a:p>
        </p:txBody>
      </p:sp>
      <p:sp>
        <p:nvSpPr>
          <p:cNvPr id="11" name="Prostokąt zaokrąglony 10"/>
          <p:cNvSpPr/>
          <p:nvPr/>
        </p:nvSpPr>
        <p:spPr>
          <a:xfrm>
            <a:off x="214282" y="116631"/>
            <a:ext cx="8715436" cy="706027"/>
          </a:xfrm>
          <a:prstGeom prst="roundRect">
            <a:avLst/>
          </a:prstGeom>
          <a:ln w="44450">
            <a:solidFill>
              <a:schemeClr val="tx1"/>
            </a:solidFill>
          </a:ln>
          <a:effectLst>
            <a:glow rad="101600">
              <a:schemeClr val="accent6">
                <a:satMod val="175000"/>
                <a:alpha val="40000"/>
              </a:schemeClr>
            </a:glow>
            <a:outerShdw blurRad="50800" dist="38100" dir="5400000" algn="t" rotWithShape="0">
              <a:prstClr val="black">
                <a:alpha val="40000"/>
              </a:prstClr>
            </a:outerShdw>
            <a:softEdge rad="317500"/>
          </a:effectLst>
          <a:scene3d>
            <a:camera prst="orthographicFront">
              <a:rot lat="0" lon="0" rev="0"/>
            </a:camera>
            <a:lightRig rig="glow" dir="t">
              <a:rot lat="0" lon="0" rev="4800000"/>
            </a:lightRig>
          </a:scene3d>
          <a:sp3d prstMaterial="matte">
            <a:bevelT w="127000" h="63500" prst="riblet"/>
          </a:sp3d>
        </p:spPr>
        <p:style>
          <a:lnRef idx="2">
            <a:schemeClr val="accent6"/>
          </a:lnRef>
          <a:fillRef idx="1">
            <a:schemeClr val="lt1"/>
          </a:fillRef>
          <a:effectRef idx="0">
            <a:schemeClr val="accent6"/>
          </a:effectRef>
          <a:fontRef idx="minor">
            <a:schemeClr val="dk1"/>
          </a:fontRef>
        </p:style>
        <p:txBody>
          <a:bodyPr anchor="ctr"/>
          <a:lstStyle/>
          <a:p>
            <a:pPr algn="ctr" eaLnBrk="1" fontAlgn="auto" hangingPunct="1">
              <a:spcBef>
                <a:spcPts val="0"/>
              </a:spcBef>
              <a:spcAft>
                <a:spcPts val="0"/>
              </a:spcAft>
              <a:defRPr/>
            </a:pPr>
            <a:r>
              <a:rPr lang="pl-PL" sz="3200" b="1" dirty="0">
                <a:solidFill>
                  <a:schemeClr val="tx1"/>
                </a:solidFill>
              </a:rPr>
              <a:t>Wojewódzki Urząd Pracy w Opolu</a:t>
            </a:r>
          </a:p>
        </p:txBody>
      </p:sp>
      <p:sp>
        <p:nvSpPr>
          <p:cNvPr id="2" name="Prostokąt 1"/>
          <p:cNvSpPr/>
          <p:nvPr/>
        </p:nvSpPr>
        <p:spPr>
          <a:xfrm>
            <a:off x="185738" y="1409700"/>
            <a:ext cx="8418512" cy="3262432"/>
          </a:xfrm>
          <a:prstGeom prst="rect">
            <a:avLst/>
          </a:prstGeom>
        </p:spPr>
        <p:txBody>
          <a:bodyPr>
            <a:spAutoFit/>
          </a:bodyPr>
          <a:lstStyle/>
          <a:p>
            <a:pPr lvl="0" algn="just">
              <a:defRPr/>
            </a:pPr>
            <a:endParaRPr lang="pl-PL" sz="1600" b="1" dirty="0" smtClean="0">
              <a:solidFill>
                <a:prstClr val="black"/>
              </a:solidFill>
              <a:latin typeface="Calibri"/>
              <a:ea typeface="Calibri" panose="020F0502020204030204" pitchFamily="34" charset="0"/>
              <a:cs typeface="Arial" panose="020B0604020202020204" pitchFamily="34" charset="0"/>
            </a:endParaRPr>
          </a:p>
          <a:p>
            <a:pPr lvl="0" algn="just">
              <a:defRPr/>
            </a:pPr>
            <a:r>
              <a:rPr lang="pl-PL" sz="1600" b="1" u="sng" dirty="0" smtClean="0">
                <a:solidFill>
                  <a:prstClr val="black"/>
                </a:solidFill>
                <a:latin typeface="Calibri"/>
                <a:ea typeface="Calibri" panose="020F0502020204030204" pitchFamily="34" charset="0"/>
                <a:cs typeface="Arial" panose="020B0604020202020204" pitchFamily="34" charset="0"/>
              </a:rPr>
              <a:t>2.3 </a:t>
            </a:r>
            <a:r>
              <a:rPr lang="pl-PL" sz="1600" b="1" u="sng" dirty="0">
                <a:solidFill>
                  <a:prstClr val="black"/>
                </a:solidFill>
                <a:latin typeface="Calibri"/>
                <a:ea typeface="Calibri" panose="020F0502020204030204" pitchFamily="34" charset="0"/>
                <a:cs typeface="Arial" panose="020B0604020202020204" pitchFamily="34" charset="0"/>
              </a:rPr>
              <a:t>Osoba do kontaktu w ramach projektu</a:t>
            </a:r>
          </a:p>
          <a:p>
            <a:pPr lvl="0" algn="just">
              <a:defRPr/>
            </a:pPr>
            <a:r>
              <a:rPr lang="pl-PL" sz="1400" dirty="0">
                <a:solidFill>
                  <a:prstClr val="black"/>
                </a:solidFill>
                <a:latin typeface="Calibri"/>
                <a:ea typeface="Calibri" panose="020F0502020204030204" pitchFamily="34" charset="0"/>
                <a:cs typeface="Arial" panose="020B0604020202020204" pitchFamily="34" charset="0"/>
              </a:rPr>
              <a:t>Należy wpisać aktualne dane osoby kompetentnej do udzielania informacji w sprawie projektu </a:t>
            </a:r>
            <a:br>
              <a:rPr lang="pl-PL" sz="1400" dirty="0">
                <a:solidFill>
                  <a:prstClr val="black"/>
                </a:solidFill>
                <a:latin typeface="Calibri"/>
                <a:ea typeface="Calibri" panose="020F0502020204030204" pitchFamily="34" charset="0"/>
                <a:cs typeface="Arial" panose="020B0604020202020204" pitchFamily="34" charset="0"/>
              </a:rPr>
            </a:br>
            <a:r>
              <a:rPr lang="pl-PL" sz="1400" dirty="0">
                <a:solidFill>
                  <a:prstClr val="black"/>
                </a:solidFill>
                <a:latin typeface="Calibri"/>
                <a:ea typeface="Calibri" panose="020F0502020204030204" pitchFamily="34" charset="0"/>
                <a:cs typeface="Arial" panose="020B0604020202020204" pitchFamily="34" charset="0"/>
              </a:rPr>
              <a:t>i uprawnionej bądź upoważnionej do kontaktu.</a:t>
            </a:r>
          </a:p>
          <a:p>
            <a:pPr lvl="0" algn="just">
              <a:defRPr/>
            </a:pPr>
            <a:endParaRPr lang="pl-PL" sz="1600" dirty="0">
              <a:solidFill>
                <a:prstClr val="black"/>
              </a:solidFill>
              <a:latin typeface="Calibri"/>
              <a:cs typeface="Arial" panose="020B0604020202020204" pitchFamily="34" charset="0"/>
            </a:endParaRPr>
          </a:p>
          <a:p>
            <a:pPr lvl="0" algn="just"/>
            <a:r>
              <a:rPr lang="pl-PL" sz="1600" b="1" u="sng" dirty="0">
                <a:solidFill>
                  <a:prstClr val="black"/>
                </a:solidFill>
                <a:latin typeface="Calibri"/>
                <a:cs typeface="Arial" panose="020B0604020202020204" pitchFamily="34" charset="0"/>
              </a:rPr>
              <a:t>2.4  Osoby uprawnione do </a:t>
            </a:r>
            <a:r>
              <a:rPr lang="pl-PL" sz="1600" b="1" u="sng" dirty="0" smtClean="0">
                <a:solidFill>
                  <a:prstClr val="black"/>
                </a:solidFill>
                <a:latin typeface="Calibri"/>
                <a:cs typeface="Arial" panose="020B0604020202020204" pitchFamily="34" charset="0"/>
              </a:rPr>
              <a:t>podpisania </a:t>
            </a:r>
            <a:r>
              <a:rPr lang="pl-PL" sz="1600" b="1" u="sng" dirty="0">
                <a:solidFill>
                  <a:prstClr val="black"/>
                </a:solidFill>
                <a:latin typeface="Calibri"/>
                <a:cs typeface="Arial" panose="020B0604020202020204" pitchFamily="34" charset="0"/>
              </a:rPr>
              <a:t>wniosku o dofinansowanie</a:t>
            </a:r>
            <a:r>
              <a:rPr lang="pl-PL" sz="1600" u="sng" dirty="0">
                <a:solidFill>
                  <a:prstClr val="black"/>
                </a:solidFill>
                <a:latin typeface="Calibri"/>
                <a:cs typeface="Arial" panose="020B0604020202020204" pitchFamily="34" charset="0"/>
              </a:rPr>
              <a:t> </a:t>
            </a:r>
          </a:p>
          <a:p>
            <a:pPr lvl="0" algn="just"/>
            <a:r>
              <a:rPr lang="pl-PL" sz="1400" dirty="0">
                <a:solidFill>
                  <a:prstClr val="black"/>
                </a:solidFill>
                <a:latin typeface="Calibri"/>
                <a:cs typeface="Arial" panose="020B0604020202020204" pitchFamily="34" charset="0"/>
              </a:rPr>
              <a:t>Należy wpisać dane osób, które zgodnie ze statutem jednostki/aktem powołującym jednostkę są prawnie uprawnione do reprezentowania wnioskodawcy.</a:t>
            </a:r>
          </a:p>
          <a:p>
            <a:pPr lvl="0" algn="just"/>
            <a:r>
              <a:rPr lang="pl-PL" sz="1400" b="1" dirty="0">
                <a:solidFill>
                  <a:prstClr val="black"/>
                </a:solidFill>
                <a:latin typeface="Calibri"/>
                <a:cs typeface="Arial" panose="020B0604020202020204" pitchFamily="34" charset="0"/>
              </a:rPr>
              <a:t>Imiona i nazwiska tych osób muszą być zgodne z podpisami osób widniejącymi na ostatnich stronach wniosku. </a:t>
            </a:r>
          </a:p>
          <a:p>
            <a:pPr lvl="0" algn="just"/>
            <a:r>
              <a:rPr lang="pl-PL" sz="1400" dirty="0">
                <a:solidFill>
                  <a:prstClr val="black"/>
                </a:solidFill>
                <a:latin typeface="Calibri"/>
                <a:cs typeface="Arial" panose="020B0604020202020204" pitchFamily="34" charset="0"/>
              </a:rPr>
              <a:t>W przypadku wskazania innych osób wymagane jest złożenie wraz  z wnioskiem stosownego </a:t>
            </a:r>
            <a:r>
              <a:rPr lang="pl-PL" sz="1400" b="1" u="sng" dirty="0">
                <a:solidFill>
                  <a:prstClr val="black"/>
                </a:solidFill>
                <a:latin typeface="Calibri"/>
                <a:cs typeface="Arial" panose="020B0604020202020204" pitchFamily="34" charset="0"/>
              </a:rPr>
              <a:t>upoważnienia</a:t>
            </a:r>
            <a:r>
              <a:rPr lang="pl-PL" sz="1400" dirty="0">
                <a:solidFill>
                  <a:prstClr val="black"/>
                </a:solidFill>
                <a:latin typeface="Calibri"/>
                <a:cs typeface="Arial" panose="020B0604020202020204" pitchFamily="34" charset="0"/>
              </a:rPr>
              <a:t>. </a:t>
            </a:r>
            <a:endParaRPr lang="pl-PL" sz="1400" b="1" dirty="0">
              <a:solidFill>
                <a:srgbClr val="FF0000"/>
              </a:solidFill>
              <a:latin typeface="Calibri"/>
              <a:cs typeface="Arial" panose="020B0604020202020204" pitchFamily="34" charset="0"/>
            </a:endParaRPr>
          </a:p>
          <a:p>
            <a:pPr lvl="0" algn="just"/>
            <a:endParaRPr lang="pl-PL" sz="1600" dirty="0">
              <a:solidFill>
                <a:prstClr val="black"/>
              </a:solidFill>
              <a:latin typeface="Calibri"/>
              <a:cs typeface="Arial" panose="020B0604020202020204" pitchFamily="34" charset="0"/>
            </a:endParaRPr>
          </a:p>
          <a:p>
            <a:pPr lvl="0" algn="just"/>
            <a:r>
              <a:rPr lang="pl-PL" sz="1400" dirty="0">
                <a:solidFill>
                  <a:prstClr val="black"/>
                </a:solidFill>
                <a:latin typeface="Calibri"/>
                <a:cs typeface="Arial" panose="020B0604020202020204" pitchFamily="34" charset="0"/>
              </a:rPr>
              <a:t>W przypadku jednostek działających na podstawie ustawy o finansach publicznych należy również podać dane skarbnika/osoby odpowiedzialnej za finanse, która powinna podpisać także wniosek w </a:t>
            </a:r>
            <a:r>
              <a:rPr lang="pl-PL" sz="1400" b="1" i="1" u="sng" dirty="0">
                <a:solidFill>
                  <a:prstClr val="black"/>
                </a:solidFill>
                <a:latin typeface="Calibri"/>
                <a:cs typeface="Arial" panose="020B0604020202020204" pitchFamily="34" charset="0"/>
              </a:rPr>
              <a:t>sekcji X Oświadczenie wnioskodawcy.</a:t>
            </a:r>
          </a:p>
        </p:txBody>
      </p:sp>
      <p:sp>
        <p:nvSpPr>
          <p:cNvPr id="8" name="Prostokąt 7"/>
          <p:cNvSpPr/>
          <p:nvPr/>
        </p:nvSpPr>
        <p:spPr>
          <a:xfrm>
            <a:off x="214282" y="1280909"/>
            <a:ext cx="8715436" cy="738664"/>
          </a:xfrm>
          <a:prstGeom prst="rect">
            <a:avLst/>
          </a:prstGeom>
        </p:spPr>
        <p:txBody>
          <a:bodyPr wrap="square">
            <a:spAutoFit/>
          </a:bodyPr>
          <a:lstStyle/>
          <a:p>
            <a:pPr algn="just"/>
            <a:endParaRPr lang="pl-PL" sz="1400" b="1" dirty="0">
              <a:latin typeface="+mn-lt"/>
            </a:endParaRPr>
          </a:p>
          <a:p>
            <a:pPr algn="just"/>
            <a:endParaRPr lang="pl-PL" sz="1400" b="1" dirty="0" smtClean="0">
              <a:latin typeface="+mn-lt"/>
            </a:endParaRPr>
          </a:p>
          <a:p>
            <a:pPr algn="just"/>
            <a:endParaRPr lang="pl-PL" sz="1400" b="1" dirty="0">
              <a:latin typeface="+mn-lt"/>
            </a:endParaRPr>
          </a:p>
        </p:txBody>
      </p:sp>
      <p:sp>
        <p:nvSpPr>
          <p:cNvPr id="3" name="Symbol zastępczy numeru slajdu 2"/>
          <p:cNvSpPr>
            <a:spLocks noGrp="1"/>
          </p:cNvSpPr>
          <p:nvPr>
            <p:ph type="sldNum" sz="quarter" idx="12"/>
          </p:nvPr>
        </p:nvSpPr>
        <p:spPr/>
        <p:txBody>
          <a:bodyPr/>
          <a:lstStyle/>
          <a:p>
            <a:fld id="{E7DF194F-FC7D-43B2-A93E-2F6BC4B6766C}" type="slidenum">
              <a:rPr lang="pl-PL" altLang="pl-PL" smtClean="0"/>
              <a:pPr/>
              <a:t>38</a:t>
            </a:fld>
            <a:endParaRPr lang="pl-PL" altLang="pl-PL"/>
          </a:p>
        </p:txBody>
      </p:sp>
      <p:pic>
        <p:nvPicPr>
          <p:cNvPr id="13" name="Obraz 12"/>
          <p:cNvPicPr/>
          <p:nvPr/>
        </p:nvPicPr>
        <p:blipFill>
          <a:blip r:embed="rId3" cstate="print">
            <a:extLst>
              <a:ext uri="{28A0092B-C50C-407E-A947-70E740481C1C}">
                <a14:useLocalDpi xmlns:a14="http://schemas.microsoft.com/office/drawing/2010/main" val="0"/>
              </a:ext>
            </a:extLst>
          </a:blip>
          <a:stretch>
            <a:fillRect/>
          </a:stretch>
        </p:blipFill>
        <p:spPr>
          <a:xfrm>
            <a:off x="1691640" y="5856394"/>
            <a:ext cx="5760720" cy="552450"/>
          </a:xfrm>
          <a:prstGeom prst="rect">
            <a:avLst/>
          </a:prstGeom>
        </p:spPr>
      </p:pic>
    </p:spTree>
    <p:extLst>
      <p:ext uri="{BB962C8B-B14F-4D97-AF65-F5344CB8AC3E}">
        <p14:creationId xmlns:p14="http://schemas.microsoft.com/office/powerpoint/2010/main" val="3630602498"/>
      </p:ext>
    </p:extLst>
  </p:cSld>
  <p:clrMapOvr>
    <a:masterClrMapping/>
  </p:clrMapOvr>
  <p:transition spd="slow"/>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1746" name="Obraz 22"/>
          <p:cNvPicPr>
            <a:picLocks noChangeAspect="1" noChangeArrowheads="1"/>
          </p:cNvPicPr>
          <p:nvPr/>
        </p:nvPicPr>
        <p:blipFill>
          <a:blip r:embed="rId2" cstate="print">
            <a:extLst>
              <a:ext uri="{28A0092B-C50C-407E-A947-70E740481C1C}">
                <a14:useLocalDpi xmlns:a14="http://schemas.microsoft.com/office/drawing/2010/main" val="0"/>
              </a:ext>
            </a:extLst>
          </a:blip>
          <a:stretch>
            <a:fillRect/>
          </a:stretch>
        </p:blipFill>
        <p:spPr bwMode="auto">
          <a:xfrm>
            <a:off x="1890427" y="5773629"/>
            <a:ext cx="5291138" cy="635215"/>
          </a:xfrm>
          <a:prstGeom prst="rect">
            <a:avLst/>
          </a:prstGeom>
          <a:noFill/>
          <a:ln w="9525">
            <a:noFill/>
            <a:miter lim="800000"/>
            <a:headEnd/>
            <a:tailEnd/>
          </a:ln>
        </p:spPr>
      </p:pic>
      <p:sp>
        <p:nvSpPr>
          <p:cNvPr id="9" name="Prostokąt 8"/>
          <p:cNvSpPr/>
          <p:nvPr/>
        </p:nvSpPr>
        <p:spPr>
          <a:xfrm>
            <a:off x="0" y="0"/>
            <a:ext cx="9144000" cy="1052736"/>
          </a:xfrm>
          <a:prstGeom prst="rect">
            <a:avLst/>
          </a:prstGeom>
          <a:solidFill>
            <a:schemeClr val="accent1">
              <a:lumMod val="60000"/>
              <a:lumOff val="40000"/>
            </a:schemeClr>
          </a:solidFill>
          <a:ln w="38100">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pl-PL" dirty="0"/>
          </a:p>
        </p:txBody>
      </p:sp>
      <p:sp>
        <p:nvSpPr>
          <p:cNvPr id="11" name="Prostokąt zaokrąglony 10"/>
          <p:cNvSpPr/>
          <p:nvPr/>
        </p:nvSpPr>
        <p:spPr>
          <a:xfrm>
            <a:off x="214282" y="116631"/>
            <a:ext cx="8715436" cy="706027"/>
          </a:xfrm>
          <a:prstGeom prst="roundRect">
            <a:avLst/>
          </a:prstGeom>
          <a:ln w="44450">
            <a:solidFill>
              <a:schemeClr val="tx1"/>
            </a:solidFill>
          </a:ln>
          <a:effectLst>
            <a:glow rad="101600">
              <a:schemeClr val="accent6">
                <a:satMod val="175000"/>
                <a:alpha val="40000"/>
              </a:schemeClr>
            </a:glow>
            <a:outerShdw blurRad="50800" dist="38100" dir="5400000" algn="t" rotWithShape="0">
              <a:prstClr val="black">
                <a:alpha val="40000"/>
              </a:prstClr>
            </a:outerShdw>
            <a:softEdge rad="317500"/>
          </a:effectLst>
          <a:scene3d>
            <a:camera prst="orthographicFront">
              <a:rot lat="0" lon="0" rev="0"/>
            </a:camera>
            <a:lightRig rig="glow" dir="t">
              <a:rot lat="0" lon="0" rev="4800000"/>
            </a:lightRig>
          </a:scene3d>
          <a:sp3d prstMaterial="matte">
            <a:bevelT w="127000" h="63500" prst="riblet"/>
          </a:sp3d>
        </p:spPr>
        <p:style>
          <a:lnRef idx="2">
            <a:schemeClr val="accent6"/>
          </a:lnRef>
          <a:fillRef idx="1">
            <a:schemeClr val="lt1"/>
          </a:fillRef>
          <a:effectRef idx="0">
            <a:schemeClr val="accent6"/>
          </a:effectRef>
          <a:fontRef idx="minor">
            <a:schemeClr val="dk1"/>
          </a:fontRef>
        </p:style>
        <p:txBody>
          <a:bodyPr anchor="ctr"/>
          <a:lstStyle/>
          <a:p>
            <a:pPr algn="ctr" eaLnBrk="1" fontAlgn="auto" hangingPunct="1">
              <a:spcBef>
                <a:spcPts val="0"/>
              </a:spcBef>
              <a:spcAft>
                <a:spcPts val="0"/>
              </a:spcAft>
              <a:defRPr/>
            </a:pPr>
            <a:r>
              <a:rPr lang="pl-PL" sz="3200" b="1" dirty="0">
                <a:solidFill>
                  <a:schemeClr val="tx1"/>
                </a:solidFill>
              </a:rPr>
              <a:t>Wojewódzki Urząd Pracy w Opolu</a:t>
            </a:r>
          </a:p>
        </p:txBody>
      </p:sp>
      <p:sp>
        <p:nvSpPr>
          <p:cNvPr id="2" name="Prostokąt 1"/>
          <p:cNvSpPr/>
          <p:nvPr/>
        </p:nvSpPr>
        <p:spPr>
          <a:xfrm>
            <a:off x="185738" y="1409700"/>
            <a:ext cx="8418512" cy="3200876"/>
          </a:xfrm>
          <a:prstGeom prst="rect">
            <a:avLst/>
          </a:prstGeom>
        </p:spPr>
        <p:txBody>
          <a:bodyPr>
            <a:spAutoFit/>
          </a:bodyPr>
          <a:lstStyle/>
          <a:p>
            <a:pPr lvl="0" algn="just"/>
            <a:endParaRPr lang="pl-PL" sz="1600" b="1" dirty="0" smtClean="0">
              <a:solidFill>
                <a:schemeClr val="accent6">
                  <a:lumMod val="75000"/>
                </a:schemeClr>
              </a:solidFill>
              <a:cs typeface="Arial" panose="020B0604020202020204" pitchFamily="34" charset="0"/>
            </a:endParaRPr>
          </a:p>
          <a:p>
            <a:pPr lvl="0" algn="just"/>
            <a:r>
              <a:rPr lang="pl-PL" sz="1600" b="1" u="sng" dirty="0" smtClean="0">
                <a:latin typeface="+mj-lt"/>
                <a:cs typeface="Arial" panose="020B0604020202020204" pitchFamily="34" charset="0"/>
              </a:rPr>
              <a:t>2.5 </a:t>
            </a:r>
            <a:r>
              <a:rPr lang="pl-PL" sz="1600" b="1" u="sng" dirty="0">
                <a:latin typeface="+mj-lt"/>
                <a:cs typeface="Arial" panose="020B0604020202020204" pitchFamily="34" charset="0"/>
              </a:rPr>
              <a:t>Identyfikacja i klasyfikacja wnioskodawcy</a:t>
            </a:r>
          </a:p>
          <a:p>
            <a:pPr algn="just">
              <a:defRPr/>
            </a:pPr>
            <a:endParaRPr lang="pl-PL" sz="1600" dirty="0" smtClean="0">
              <a:latin typeface="+mj-lt"/>
              <a:ea typeface="Calibri" panose="020F0502020204030204" pitchFamily="34" charset="0"/>
              <a:cs typeface="Arial" panose="020B0604020202020204" pitchFamily="34" charset="0"/>
            </a:endParaRPr>
          </a:p>
          <a:p>
            <a:pPr algn="just">
              <a:defRPr/>
            </a:pPr>
            <a:r>
              <a:rPr lang="pl-PL" sz="1400" dirty="0" smtClean="0">
                <a:latin typeface="+mj-lt"/>
                <a:ea typeface="Calibri" panose="020F0502020204030204" pitchFamily="34" charset="0"/>
                <a:cs typeface="Arial" panose="020B0604020202020204" pitchFamily="34" charset="0"/>
              </a:rPr>
              <a:t>Z </a:t>
            </a:r>
            <a:r>
              <a:rPr lang="pl-PL" sz="1400" dirty="0">
                <a:latin typeface="+mj-lt"/>
                <a:ea typeface="Calibri" panose="020F0502020204030204" pitchFamily="34" charset="0"/>
                <a:cs typeface="Arial" panose="020B0604020202020204" pitchFamily="34" charset="0"/>
              </a:rPr>
              <a:t>rozwijalnej listy należy wybrać zgodnie z dokumentami statutowymi/rejestrowymi (np. KRS, rejestr stowarzyszeń, inne) jedną z podanych „</a:t>
            </a:r>
            <a:r>
              <a:rPr lang="pl-PL" sz="1400" i="1" dirty="0">
                <a:latin typeface="+mj-lt"/>
                <a:ea typeface="Calibri" panose="020F0502020204030204" pitchFamily="34" charset="0"/>
                <a:cs typeface="Arial" panose="020B0604020202020204" pitchFamily="34" charset="0"/>
              </a:rPr>
              <a:t>form prawnych wnioskodawcy</a:t>
            </a:r>
            <a:r>
              <a:rPr lang="pl-PL" sz="1400" dirty="0">
                <a:latin typeface="+mj-lt"/>
                <a:ea typeface="Calibri" panose="020F0502020204030204" pitchFamily="34" charset="0"/>
                <a:cs typeface="Arial" panose="020B0604020202020204" pitchFamily="34" charset="0"/>
              </a:rPr>
              <a:t>” oraz „</a:t>
            </a:r>
            <a:r>
              <a:rPr lang="pl-PL" sz="1400" i="1" dirty="0">
                <a:latin typeface="+mj-lt"/>
                <a:ea typeface="Calibri" panose="020F0502020204030204" pitchFamily="34" charset="0"/>
                <a:cs typeface="Arial" panose="020B0604020202020204" pitchFamily="34" charset="0"/>
              </a:rPr>
              <a:t>form własności</a:t>
            </a:r>
            <a:r>
              <a:rPr lang="pl-PL" sz="1400" dirty="0">
                <a:latin typeface="+mj-lt"/>
                <a:ea typeface="Calibri" panose="020F0502020204030204" pitchFamily="34" charset="0"/>
                <a:cs typeface="Arial" panose="020B0604020202020204" pitchFamily="34" charset="0"/>
              </a:rPr>
              <a:t>” wnioskodawcy. </a:t>
            </a:r>
            <a:r>
              <a:rPr lang="pl-PL" sz="1400" dirty="0" smtClean="0">
                <a:latin typeface="+mj-lt"/>
                <a:ea typeface="Calibri" panose="020F0502020204030204" pitchFamily="34" charset="0"/>
                <a:cs typeface="Arial" panose="020B0604020202020204" pitchFamily="34" charset="0"/>
              </a:rPr>
              <a:t/>
            </a:r>
            <a:br>
              <a:rPr lang="pl-PL" sz="1400" dirty="0" smtClean="0">
                <a:latin typeface="+mj-lt"/>
                <a:ea typeface="Calibri" panose="020F0502020204030204" pitchFamily="34" charset="0"/>
                <a:cs typeface="Arial" panose="020B0604020202020204" pitchFamily="34" charset="0"/>
              </a:rPr>
            </a:br>
            <a:r>
              <a:rPr lang="pl-PL" sz="1400" dirty="0" smtClean="0">
                <a:latin typeface="+mj-lt"/>
                <a:ea typeface="Calibri" panose="020F0502020204030204" pitchFamily="34" charset="0"/>
                <a:cs typeface="Arial" panose="020B0604020202020204" pitchFamily="34" charset="0"/>
              </a:rPr>
              <a:t>W </a:t>
            </a:r>
            <a:r>
              <a:rPr lang="pl-PL" sz="1400" dirty="0">
                <a:latin typeface="+mj-lt"/>
                <a:ea typeface="Calibri" panose="020F0502020204030204" pitchFamily="34" charset="0"/>
                <a:cs typeface="Arial" panose="020B0604020202020204" pitchFamily="34" charset="0"/>
              </a:rPr>
              <a:t>przypadku, gdy na liście rozwijalnej brak jest formy prawnej przynależnej wnioskodawcy należy wybrać pozycję </a:t>
            </a:r>
            <a:r>
              <a:rPr lang="pl-PL" sz="1400" i="1" dirty="0">
                <a:latin typeface="+mj-lt"/>
                <a:ea typeface="Calibri" panose="020F0502020204030204" pitchFamily="34" charset="0"/>
                <a:cs typeface="Arial" panose="020B0604020202020204" pitchFamily="34" charset="0"/>
              </a:rPr>
              <a:t>„bez szczególnej formy prawnej”.</a:t>
            </a:r>
          </a:p>
          <a:p>
            <a:pPr algn="just">
              <a:defRPr/>
            </a:pPr>
            <a:endParaRPr lang="pl-PL" sz="1400" dirty="0">
              <a:latin typeface="+mj-lt"/>
              <a:cs typeface="Arial" panose="020B0604020202020204" pitchFamily="34" charset="0"/>
            </a:endParaRPr>
          </a:p>
          <a:p>
            <a:pPr algn="just"/>
            <a:r>
              <a:rPr lang="pl-PL" sz="1400" dirty="0">
                <a:latin typeface="+mj-lt"/>
                <a:cs typeface="Arial" panose="020B0604020202020204" pitchFamily="34" charset="0"/>
              </a:rPr>
              <a:t>Ponadto w punkcie tym </a:t>
            </a:r>
            <a:r>
              <a:rPr lang="pl-PL" sz="1400" u="sng" dirty="0">
                <a:latin typeface="+mj-lt"/>
                <a:cs typeface="Arial" panose="020B0604020202020204" pitchFamily="34" charset="0"/>
              </a:rPr>
              <a:t>należy wskazać czy wnioskodawca ma możliwość odzyskania podatku VAT (zapis musi być spójny z pkt 10 Sekcji X)</a:t>
            </a:r>
            <a:r>
              <a:rPr lang="pl-PL" sz="1400" dirty="0">
                <a:latin typeface="+mj-lt"/>
                <a:cs typeface="Arial" panose="020B0604020202020204" pitchFamily="34" charset="0"/>
              </a:rPr>
              <a:t> oraz podać aktualny numer NIP wnioskodawcy. Numer NIP należy wpisać pomijając separatory, np. 8661730985. Generator weryfikuje poprawność wprowadzonych numerów sprawdzając długość znaków. Poniżej należy z rozwijalnej listy wybrać odpowiedni </a:t>
            </a:r>
            <a:r>
              <a:rPr lang="pl-PL" sz="1400" i="1" dirty="0">
                <a:latin typeface="+mj-lt"/>
                <a:cs typeface="Arial" panose="020B0604020202020204" pitchFamily="34" charset="0"/>
              </a:rPr>
              <a:t>„PKD wnioskodawcy”</a:t>
            </a:r>
            <a:r>
              <a:rPr lang="pl-PL" sz="1400" dirty="0">
                <a:latin typeface="+mj-lt"/>
                <a:cs typeface="Arial" panose="020B0604020202020204" pitchFamily="34" charset="0"/>
              </a:rPr>
              <a:t> oraz </a:t>
            </a:r>
            <a:r>
              <a:rPr lang="pl-PL" sz="1400" i="1" dirty="0">
                <a:latin typeface="+mj-lt"/>
                <a:cs typeface="Arial" panose="020B0604020202020204" pitchFamily="34" charset="0"/>
              </a:rPr>
              <a:t>„Rodzaj działalności gospodarczej wnioskodawcy”</a:t>
            </a:r>
            <a:r>
              <a:rPr lang="pl-PL" sz="1400" dirty="0">
                <a:latin typeface="+mj-lt"/>
                <a:cs typeface="Arial" panose="020B0604020202020204" pitchFamily="34" charset="0"/>
              </a:rPr>
              <a:t>. Natomiast w polu </a:t>
            </a:r>
            <a:r>
              <a:rPr lang="pl-PL" sz="1400" i="1" dirty="0">
                <a:latin typeface="+mj-lt"/>
                <a:cs typeface="Arial" panose="020B0604020202020204" pitchFamily="34" charset="0"/>
              </a:rPr>
              <a:t>„Nazwa i nr dokumentu rejestrowego”</a:t>
            </a:r>
            <a:r>
              <a:rPr lang="pl-PL" sz="1400" dirty="0">
                <a:latin typeface="+mj-lt"/>
                <a:cs typeface="Arial" panose="020B0604020202020204" pitchFamily="34" charset="0"/>
              </a:rPr>
              <a:t> należy wpisać </a:t>
            </a:r>
            <a:r>
              <a:rPr lang="pl-PL" sz="1400" dirty="0" smtClean="0">
                <a:latin typeface="+mj-lt"/>
                <a:cs typeface="Arial" panose="020B0604020202020204" pitchFamily="34" charset="0"/>
              </a:rPr>
              <a:t>nazwę </a:t>
            </a:r>
            <a:br>
              <a:rPr lang="pl-PL" sz="1400" dirty="0" smtClean="0">
                <a:latin typeface="+mj-lt"/>
                <a:cs typeface="Arial" panose="020B0604020202020204" pitchFamily="34" charset="0"/>
              </a:rPr>
            </a:br>
            <a:r>
              <a:rPr lang="pl-PL" sz="1400" dirty="0" smtClean="0">
                <a:latin typeface="+mj-lt"/>
                <a:cs typeface="Arial" panose="020B0604020202020204" pitchFamily="34" charset="0"/>
              </a:rPr>
              <a:t>i </a:t>
            </a:r>
            <a:r>
              <a:rPr lang="pl-PL" sz="1400" dirty="0">
                <a:latin typeface="+mj-lt"/>
                <a:cs typeface="Arial" panose="020B0604020202020204" pitchFamily="34" charset="0"/>
              </a:rPr>
              <a:t>nr dokumentu, na postawie którego został utworzony podmiot (KRS, rejestr stowarzyszeń itp.).</a:t>
            </a:r>
          </a:p>
        </p:txBody>
      </p:sp>
      <p:sp>
        <p:nvSpPr>
          <p:cNvPr id="8" name="Prostokąt 7"/>
          <p:cNvSpPr/>
          <p:nvPr/>
        </p:nvSpPr>
        <p:spPr>
          <a:xfrm>
            <a:off x="214282" y="1280909"/>
            <a:ext cx="8715436" cy="738664"/>
          </a:xfrm>
          <a:prstGeom prst="rect">
            <a:avLst/>
          </a:prstGeom>
        </p:spPr>
        <p:txBody>
          <a:bodyPr wrap="square">
            <a:spAutoFit/>
          </a:bodyPr>
          <a:lstStyle/>
          <a:p>
            <a:pPr algn="just"/>
            <a:endParaRPr lang="pl-PL" sz="1400" b="1" dirty="0">
              <a:latin typeface="+mn-lt"/>
            </a:endParaRPr>
          </a:p>
          <a:p>
            <a:pPr algn="just"/>
            <a:endParaRPr lang="pl-PL" sz="1400" b="1" dirty="0" smtClean="0">
              <a:latin typeface="+mn-lt"/>
            </a:endParaRPr>
          </a:p>
          <a:p>
            <a:pPr algn="just"/>
            <a:endParaRPr lang="pl-PL" sz="1400" b="1" dirty="0">
              <a:latin typeface="+mn-lt"/>
            </a:endParaRPr>
          </a:p>
        </p:txBody>
      </p:sp>
      <p:sp>
        <p:nvSpPr>
          <p:cNvPr id="3" name="Symbol zastępczy numeru slajdu 2"/>
          <p:cNvSpPr>
            <a:spLocks noGrp="1"/>
          </p:cNvSpPr>
          <p:nvPr>
            <p:ph type="sldNum" sz="quarter" idx="12"/>
          </p:nvPr>
        </p:nvSpPr>
        <p:spPr/>
        <p:txBody>
          <a:bodyPr/>
          <a:lstStyle/>
          <a:p>
            <a:fld id="{E7DF194F-FC7D-43B2-A93E-2F6BC4B6766C}" type="slidenum">
              <a:rPr lang="pl-PL" altLang="pl-PL" smtClean="0"/>
              <a:pPr/>
              <a:t>39</a:t>
            </a:fld>
            <a:endParaRPr lang="pl-PL" altLang="pl-PL"/>
          </a:p>
        </p:txBody>
      </p:sp>
      <p:pic>
        <p:nvPicPr>
          <p:cNvPr id="12" name="Obraz 11"/>
          <p:cNvPicPr/>
          <p:nvPr/>
        </p:nvPicPr>
        <p:blipFill>
          <a:blip r:embed="rId3" cstate="print">
            <a:extLst>
              <a:ext uri="{28A0092B-C50C-407E-A947-70E740481C1C}">
                <a14:useLocalDpi xmlns:a14="http://schemas.microsoft.com/office/drawing/2010/main" val="0"/>
              </a:ext>
            </a:extLst>
          </a:blip>
          <a:stretch>
            <a:fillRect/>
          </a:stretch>
        </p:blipFill>
        <p:spPr>
          <a:xfrm>
            <a:off x="1439589" y="5840858"/>
            <a:ext cx="5760720" cy="552450"/>
          </a:xfrm>
          <a:prstGeom prst="rect">
            <a:avLst/>
          </a:prstGeom>
        </p:spPr>
      </p:pic>
    </p:spTree>
    <p:extLst>
      <p:ext uri="{BB962C8B-B14F-4D97-AF65-F5344CB8AC3E}">
        <p14:creationId xmlns:p14="http://schemas.microsoft.com/office/powerpoint/2010/main" val="3385867162"/>
      </p:ext>
    </p:extLst>
  </p:cSld>
  <p:clrMapOvr>
    <a:masterClrMapping/>
  </p:clrMapOvr>
  <p:transition spd="slow"/>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Prostokąt 8"/>
          <p:cNvSpPr/>
          <p:nvPr/>
        </p:nvSpPr>
        <p:spPr>
          <a:xfrm>
            <a:off x="0" y="0"/>
            <a:ext cx="9144000" cy="1052736"/>
          </a:xfrm>
          <a:prstGeom prst="rect">
            <a:avLst/>
          </a:prstGeom>
          <a:solidFill>
            <a:schemeClr val="accent1">
              <a:lumMod val="60000"/>
              <a:lumOff val="40000"/>
            </a:schemeClr>
          </a:solidFill>
          <a:ln w="38100">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pl-PL" dirty="0"/>
          </a:p>
        </p:txBody>
      </p:sp>
      <p:sp>
        <p:nvSpPr>
          <p:cNvPr id="11" name="Prostokąt zaokrąglony 10"/>
          <p:cNvSpPr/>
          <p:nvPr/>
        </p:nvSpPr>
        <p:spPr>
          <a:xfrm>
            <a:off x="214282" y="116631"/>
            <a:ext cx="8715436" cy="706027"/>
          </a:xfrm>
          <a:prstGeom prst="roundRect">
            <a:avLst/>
          </a:prstGeom>
          <a:ln w="44450">
            <a:solidFill>
              <a:schemeClr val="tx1"/>
            </a:solidFill>
          </a:ln>
          <a:effectLst>
            <a:glow rad="101600">
              <a:schemeClr val="accent6">
                <a:satMod val="175000"/>
                <a:alpha val="40000"/>
              </a:schemeClr>
            </a:glow>
            <a:outerShdw blurRad="50800" dist="38100" dir="5400000" algn="t" rotWithShape="0">
              <a:prstClr val="black">
                <a:alpha val="40000"/>
              </a:prstClr>
            </a:outerShdw>
            <a:softEdge rad="317500"/>
          </a:effectLst>
          <a:scene3d>
            <a:camera prst="orthographicFront">
              <a:rot lat="0" lon="0" rev="0"/>
            </a:camera>
            <a:lightRig rig="glow" dir="t">
              <a:rot lat="0" lon="0" rev="4800000"/>
            </a:lightRig>
          </a:scene3d>
          <a:sp3d prstMaterial="matte">
            <a:bevelT w="127000" h="63500" prst="riblet"/>
          </a:sp3d>
        </p:spPr>
        <p:style>
          <a:lnRef idx="2">
            <a:schemeClr val="accent6"/>
          </a:lnRef>
          <a:fillRef idx="1">
            <a:schemeClr val="lt1"/>
          </a:fillRef>
          <a:effectRef idx="0">
            <a:schemeClr val="accent6"/>
          </a:effectRef>
          <a:fontRef idx="minor">
            <a:schemeClr val="dk1"/>
          </a:fontRef>
        </p:style>
        <p:txBody>
          <a:bodyPr anchor="ctr"/>
          <a:lstStyle/>
          <a:p>
            <a:pPr algn="ctr" eaLnBrk="1" fontAlgn="auto" hangingPunct="1">
              <a:spcBef>
                <a:spcPts val="0"/>
              </a:spcBef>
              <a:spcAft>
                <a:spcPts val="0"/>
              </a:spcAft>
              <a:defRPr/>
            </a:pPr>
            <a:r>
              <a:rPr lang="pl-PL" sz="3200" b="1" dirty="0">
                <a:solidFill>
                  <a:schemeClr val="tx1"/>
                </a:solidFill>
              </a:rPr>
              <a:t>Wojewódzki Urząd Pracy w Opolu</a:t>
            </a:r>
          </a:p>
        </p:txBody>
      </p:sp>
      <p:sp>
        <p:nvSpPr>
          <p:cNvPr id="7177" name="Prostokąt 1"/>
          <p:cNvSpPr>
            <a:spLocks noChangeArrowheads="1"/>
          </p:cNvSpPr>
          <p:nvPr/>
        </p:nvSpPr>
        <p:spPr bwMode="auto">
          <a:xfrm>
            <a:off x="179512" y="1268760"/>
            <a:ext cx="8750206" cy="3077766"/>
          </a:xfrm>
          <a:prstGeom prst="rect">
            <a:avLst/>
          </a:prstGeom>
          <a:noFill/>
          <a:ln w="9525">
            <a:noFill/>
            <a:miter lim="800000"/>
            <a:headEnd/>
            <a:tailEnd/>
          </a:ln>
        </p:spPr>
        <p:txBody>
          <a:bodyPr wrap="square">
            <a:spAutoFit/>
          </a:bodyPr>
          <a:lstStyle/>
          <a:p>
            <a:pPr algn="ctr"/>
            <a:endParaRPr lang="pl-PL" altLang="pl-PL" sz="1400" b="1" u="sng" dirty="0">
              <a:solidFill>
                <a:schemeClr val="accent6">
                  <a:lumMod val="75000"/>
                </a:schemeClr>
              </a:solidFill>
              <a:latin typeface="Calibri" pitchFamily="34" charset="0"/>
              <a:cs typeface="Times New Roman" pitchFamily="18" charset="0"/>
            </a:endParaRPr>
          </a:p>
          <a:p>
            <a:pPr algn="ctr"/>
            <a:r>
              <a:rPr lang="pl-PL" altLang="pl-PL" sz="2000" b="1" u="sng" dirty="0" smtClean="0">
                <a:latin typeface="+mn-lt"/>
                <a:cs typeface="Arial" panose="020B0604020202020204" pitchFamily="34" charset="0"/>
              </a:rPr>
              <a:t>Kwota przeznaczona na dofinansowanie projektów w konkursie</a:t>
            </a:r>
          </a:p>
          <a:p>
            <a:pPr algn="ctr"/>
            <a:endParaRPr lang="pl-PL" altLang="pl-PL" sz="1600" b="1" u="sng" dirty="0" smtClean="0">
              <a:latin typeface="+mn-lt"/>
              <a:cs typeface="Arial" panose="020B0604020202020204" pitchFamily="34" charset="0"/>
            </a:endParaRPr>
          </a:p>
          <a:p>
            <a:pPr algn="ctr"/>
            <a:endParaRPr lang="pl-PL" altLang="pl-PL" sz="1600" b="1" u="sng" dirty="0">
              <a:latin typeface="+mn-lt"/>
              <a:cs typeface="Arial" panose="020B0604020202020204" pitchFamily="34" charset="0"/>
            </a:endParaRPr>
          </a:p>
          <a:p>
            <a:pPr algn="ctr"/>
            <a:endParaRPr lang="pl-PL" altLang="pl-PL" sz="1600" b="1" u="sng" dirty="0">
              <a:latin typeface="+mn-lt"/>
              <a:cs typeface="Arial" panose="020B0604020202020204" pitchFamily="34" charset="0"/>
            </a:endParaRPr>
          </a:p>
          <a:p>
            <a:pPr algn="just"/>
            <a:r>
              <a:rPr lang="pl-PL" sz="1600" dirty="0" smtClean="0">
                <a:latin typeface="Calibri" panose="020F0502020204030204" pitchFamily="34" charset="0"/>
                <a:cs typeface="Arial" panose="020B0604020202020204" pitchFamily="34" charset="0"/>
              </a:rPr>
              <a:t>Wartość </a:t>
            </a:r>
            <a:r>
              <a:rPr lang="pl-PL" sz="1600" dirty="0">
                <a:latin typeface="Calibri" panose="020F0502020204030204" pitchFamily="34" charset="0"/>
                <a:cs typeface="Arial" panose="020B0604020202020204" pitchFamily="34" charset="0"/>
              </a:rPr>
              <a:t>dofinansowania w ramach RPO WO 2014-2020 w ramach </a:t>
            </a:r>
            <a:r>
              <a:rPr lang="pl-PL" sz="1600" dirty="0" smtClean="0">
                <a:latin typeface="Calibri" panose="020F0502020204030204" pitchFamily="34" charset="0"/>
                <a:cs typeface="Arial" panose="020B0604020202020204" pitchFamily="34" charset="0"/>
              </a:rPr>
              <a:t>Działania </a:t>
            </a:r>
            <a:br>
              <a:rPr lang="pl-PL" sz="1600" dirty="0" smtClean="0">
                <a:latin typeface="Calibri" panose="020F0502020204030204" pitchFamily="34" charset="0"/>
                <a:cs typeface="Arial" panose="020B0604020202020204" pitchFamily="34" charset="0"/>
              </a:rPr>
            </a:br>
            <a:r>
              <a:rPr lang="pl-PL" sz="1600" dirty="0" smtClean="0">
                <a:latin typeface="Calibri" panose="020F0502020204030204" pitchFamily="34" charset="0"/>
                <a:cs typeface="Arial" panose="020B0604020202020204" pitchFamily="34" charset="0"/>
              </a:rPr>
              <a:t>8.3 </a:t>
            </a:r>
            <a:r>
              <a:rPr lang="pl-PL" sz="1600" i="1" dirty="0" smtClean="0">
                <a:latin typeface="Calibri" panose="020F0502020204030204" pitchFamily="34" charset="0"/>
                <a:cs typeface="Arial" panose="020B0604020202020204" pitchFamily="34" charset="0"/>
              </a:rPr>
              <a:t>Wsparcie podmiotów ekonomii społecznej </a:t>
            </a:r>
            <a:r>
              <a:rPr lang="pl-PL" sz="1600" dirty="0" smtClean="0">
                <a:latin typeface="Calibri" panose="020F0502020204030204" pitchFamily="34" charset="0"/>
                <a:cs typeface="Arial" panose="020B0604020202020204" pitchFamily="34" charset="0"/>
              </a:rPr>
              <a:t>wynosi </a:t>
            </a:r>
            <a:r>
              <a:rPr lang="pl-PL" sz="1600" dirty="0">
                <a:latin typeface="Calibri" panose="020F0502020204030204" pitchFamily="34" charset="0"/>
                <a:cs typeface="Arial" panose="020B0604020202020204" pitchFamily="34" charset="0"/>
              </a:rPr>
              <a:t>łącznie:  </a:t>
            </a:r>
            <a:r>
              <a:rPr lang="pl-PL" sz="1600" b="1" dirty="0" smtClean="0">
                <a:latin typeface="Calibri" panose="020F0502020204030204" pitchFamily="34" charset="0"/>
                <a:ea typeface="Times New Roman" panose="02020603050405020304" pitchFamily="18" charset="0"/>
                <a:cs typeface="Times New Roman" panose="02020603050405020304" pitchFamily="18" charset="0"/>
              </a:rPr>
              <a:t>8 500 000,00</a:t>
            </a:r>
            <a:r>
              <a:rPr lang="pl-PL" sz="1600" b="1" dirty="0" smtClean="0">
                <a:latin typeface="Calibri" panose="020F0502020204030204" pitchFamily="34" charset="0"/>
                <a:cs typeface="Arial" panose="020B0604020202020204" pitchFamily="34" charset="0"/>
              </a:rPr>
              <a:t> PLN</a:t>
            </a:r>
            <a:r>
              <a:rPr lang="pl-PL" sz="1600" b="1" dirty="0">
                <a:latin typeface="Calibri" panose="020F0502020204030204" pitchFamily="34" charset="0"/>
                <a:cs typeface="Arial" panose="020B0604020202020204" pitchFamily="34" charset="0"/>
              </a:rPr>
              <a:t>, w tym</a:t>
            </a:r>
            <a:r>
              <a:rPr lang="pl-PL" sz="1600" b="1" dirty="0" smtClean="0">
                <a:latin typeface="Calibri" panose="020F0502020204030204" pitchFamily="34" charset="0"/>
                <a:cs typeface="Arial" panose="020B0604020202020204" pitchFamily="34" charset="0"/>
              </a:rPr>
              <a:t>:</a:t>
            </a:r>
          </a:p>
          <a:p>
            <a:pPr algn="just"/>
            <a:endParaRPr lang="pl-PL" sz="1600" dirty="0">
              <a:latin typeface="Calibri" panose="020F0502020204030204" pitchFamily="34" charset="0"/>
            </a:endParaRPr>
          </a:p>
          <a:p>
            <a:pPr lvl="0" algn="just"/>
            <a:r>
              <a:rPr lang="pl-PL" sz="1600" b="1" dirty="0">
                <a:latin typeface="Calibri"/>
                <a:ea typeface="Times New Roman"/>
                <a:cs typeface="Times New Roman"/>
              </a:rPr>
              <a:t>dla obszaru północnego: 4 641 000,00 </a:t>
            </a:r>
            <a:r>
              <a:rPr lang="pl-PL" sz="1600" b="1" dirty="0" smtClean="0">
                <a:latin typeface="Calibri"/>
                <a:ea typeface="Times New Roman"/>
                <a:cs typeface="Times New Roman"/>
              </a:rPr>
              <a:t>PLN,</a:t>
            </a:r>
          </a:p>
          <a:p>
            <a:pPr>
              <a:spcAft>
                <a:spcPts val="0"/>
              </a:spcAft>
            </a:pPr>
            <a:endParaRPr lang="pl-PL" sz="1600" dirty="0">
              <a:latin typeface="Calibri" panose="020F0502020204030204" pitchFamily="34" charset="0"/>
            </a:endParaRPr>
          </a:p>
          <a:p>
            <a:pPr>
              <a:spcAft>
                <a:spcPts val="0"/>
              </a:spcAft>
            </a:pPr>
            <a:r>
              <a:rPr lang="pl-PL" sz="1600" b="1" dirty="0" smtClean="0">
                <a:latin typeface="Calibri"/>
                <a:ea typeface="Times New Roman"/>
                <a:cs typeface="Times New Roman"/>
              </a:rPr>
              <a:t>dla </a:t>
            </a:r>
            <a:r>
              <a:rPr lang="pl-PL" sz="1600" b="1" dirty="0">
                <a:latin typeface="Calibri"/>
                <a:ea typeface="Times New Roman"/>
                <a:cs typeface="Times New Roman"/>
              </a:rPr>
              <a:t>obszaru południowego: 3 859 000,00 PLN.</a:t>
            </a:r>
            <a:endParaRPr lang="pl-PL" sz="1600" dirty="0">
              <a:latin typeface="Times New Roman"/>
              <a:ea typeface="Times New Roman"/>
            </a:endParaRPr>
          </a:p>
          <a:p>
            <a:pPr lvl="0" algn="just"/>
            <a:endParaRPr lang="pl-PL" sz="1600" dirty="0">
              <a:latin typeface="Calibri" panose="020F0502020204030204" pitchFamily="34" charset="0"/>
            </a:endParaRPr>
          </a:p>
        </p:txBody>
      </p:sp>
      <p:sp>
        <p:nvSpPr>
          <p:cNvPr id="2" name="Symbol zastępczy numeru slajdu 1"/>
          <p:cNvSpPr>
            <a:spLocks noGrp="1"/>
          </p:cNvSpPr>
          <p:nvPr>
            <p:ph type="sldNum" sz="quarter" idx="12"/>
          </p:nvPr>
        </p:nvSpPr>
        <p:spPr/>
        <p:txBody>
          <a:bodyPr/>
          <a:lstStyle/>
          <a:p>
            <a:fld id="{E7DF194F-FC7D-43B2-A93E-2F6BC4B6766C}" type="slidenum">
              <a:rPr lang="pl-PL" altLang="pl-PL" smtClean="0"/>
              <a:pPr/>
              <a:t>4</a:t>
            </a:fld>
            <a:endParaRPr lang="pl-PL" altLang="pl-PL" dirty="0"/>
          </a:p>
        </p:txBody>
      </p:sp>
      <p:sp>
        <p:nvSpPr>
          <p:cNvPr id="3" name="Rectangle 2"/>
          <p:cNvSpPr>
            <a:spLocks noChangeArrowheads="1"/>
          </p:cNvSpPr>
          <p:nvPr/>
        </p:nvSpPr>
        <p:spPr bwMode="auto">
          <a:xfrm>
            <a:off x="1475656" y="513204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pl-PL" dirty="0"/>
          </a:p>
        </p:txBody>
      </p:sp>
      <p:pic>
        <p:nvPicPr>
          <p:cNvPr id="8" name="Obraz 7"/>
          <p:cNvPicPr/>
          <p:nvPr/>
        </p:nvPicPr>
        <p:blipFill>
          <a:blip r:embed="rId2" cstate="print">
            <a:extLst>
              <a:ext uri="{28A0092B-C50C-407E-A947-70E740481C1C}">
                <a14:useLocalDpi xmlns:a14="http://schemas.microsoft.com/office/drawing/2010/main" val="0"/>
              </a:ext>
            </a:extLst>
          </a:blip>
          <a:stretch>
            <a:fillRect/>
          </a:stretch>
        </p:blipFill>
        <p:spPr>
          <a:xfrm>
            <a:off x="1475656" y="5828797"/>
            <a:ext cx="5760720" cy="552450"/>
          </a:xfrm>
          <a:prstGeom prst="rect">
            <a:avLst/>
          </a:prstGeom>
        </p:spPr>
      </p:pic>
    </p:spTree>
    <p:extLst>
      <p:ext uri="{BB962C8B-B14F-4D97-AF65-F5344CB8AC3E}">
        <p14:creationId xmlns:p14="http://schemas.microsoft.com/office/powerpoint/2010/main" val="1917212236"/>
      </p:ext>
    </p:extLst>
  </p:cSld>
  <p:clrMapOvr>
    <a:masterClrMapping/>
  </p:clrMapOvr>
  <p:transition spd="slow"/>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1746" name="Obraz 22"/>
          <p:cNvPicPr>
            <a:picLocks noChangeAspect="1" noChangeArrowheads="1"/>
          </p:cNvPicPr>
          <p:nvPr/>
        </p:nvPicPr>
        <p:blipFill>
          <a:blip r:embed="rId2" cstate="print">
            <a:extLst>
              <a:ext uri="{28A0092B-C50C-407E-A947-70E740481C1C}">
                <a14:useLocalDpi xmlns:a14="http://schemas.microsoft.com/office/drawing/2010/main" val="0"/>
              </a:ext>
            </a:extLst>
          </a:blip>
          <a:stretch>
            <a:fillRect/>
          </a:stretch>
        </p:blipFill>
        <p:spPr bwMode="auto">
          <a:xfrm>
            <a:off x="1890427" y="5773629"/>
            <a:ext cx="5291138" cy="635215"/>
          </a:xfrm>
          <a:prstGeom prst="rect">
            <a:avLst/>
          </a:prstGeom>
          <a:noFill/>
          <a:ln w="9525">
            <a:noFill/>
            <a:miter lim="800000"/>
            <a:headEnd/>
            <a:tailEnd/>
          </a:ln>
        </p:spPr>
      </p:pic>
      <p:sp>
        <p:nvSpPr>
          <p:cNvPr id="9" name="Prostokąt 8"/>
          <p:cNvSpPr/>
          <p:nvPr/>
        </p:nvSpPr>
        <p:spPr>
          <a:xfrm>
            <a:off x="0" y="0"/>
            <a:ext cx="9144000" cy="1052736"/>
          </a:xfrm>
          <a:prstGeom prst="rect">
            <a:avLst/>
          </a:prstGeom>
          <a:solidFill>
            <a:schemeClr val="accent1">
              <a:lumMod val="60000"/>
              <a:lumOff val="40000"/>
            </a:schemeClr>
          </a:solidFill>
          <a:ln w="38100">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pl-PL" dirty="0"/>
          </a:p>
        </p:txBody>
      </p:sp>
      <p:sp>
        <p:nvSpPr>
          <p:cNvPr id="11" name="Prostokąt zaokrąglony 10"/>
          <p:cNvSpPr/>
          <p:nvPr/>
        </p:nvSpPr>
        <p:spPr>
          <a:xfrm>
            <a:off x="214282" y="116631"/>
            <a:ext cx="8715436" cy="706027"/>
          </a:xfrm>
          <a:prstGeom prst="roundRect">
            <a:avLst/>
          </a:prstGeom>
          <a:ln w="44450">
            <a:solidFill>
              <a:schemeClr val="tx1"/>
            </a:solidFill>
          </a:ln>
          <a:effectLst>
            <a:glow rad="101600">
              <a:schemeClr val="accent6">
                <a:satMod val="175000"/>
                <a:alpha val="40000"/>
              </a:schemeClr>
            </a:glow>
            <a:outerShdw blurRad="50800" dist="38100" dir="5400000" algn="t" rotWithShape="0">
              <a:prstClr val="black">
                <a:alpha val="40000"/>
              </a:prstClr>
            </a:outerShdw>
            <a:softEdge rad="317500"/>
          </a:effectLst>
          <a:scene3d>
            <a:camera prst="orthographicFront">
              <a:rot lat="0" lon="0" rev="0"/>
            </a:camera>
            <a:lightRig rig="glow" dir="t">
              <a:rot lat="0" lon="0" rev="4800000"/>
            </a:lightRig>
          </a:scene3d>
          <a:sp3d prstMaterial="matte">
            <a:bevelT w="127000" h="63500" prst="riblet"/>
          </a:sp3d>
        </p:spPr>
        <p:style>
          <a:lnRef idx="2">
            <a:schemeClr val="accent6"/>
          </a:lnRef>
          <a:fillRef idx="1">
            <a:schemeClr val="lt1"/>
          </a:fillRef>
          <a:effectRef idx="0">
            <a:schemeClr val="accent6"/>
          </a:effectRef>
          <a:fontRef idx="minor">
            <a:schemeClr val="dk1"/>
          </a:fontRef>
        </p:style>
        <p:txBody>
          <a:bodyPr anchor="ctr"/>
          <a:lstStyle/>
          <a:p>
            <a:pPr algn="ctr" eaLnBrk="1" fontAlgn="auto" hangingPunct="1">
              <a:spcBef>
                <a:spcPts val="0"/>
              </a:spcBef>
              <a:spcAft>
                <a:spcPts val="0"/>
              </a:spcAft>
              <a:defRPr/>
            </a:pPr>
            <a:r>
              <a:rPr lang="pl-PL" sz="3200" b="1" dirty="0">
                <a:solidFill>
                  <a:schemeClr val="tx1"/>
                </a:solidFill>
              </a:rPr>
              <a:t>Wojewódzki Urząd Pracy w Opolu</a:t>
            </a:r>
          </a:p>
        </p:txBody>
      </p:sp>
      <p:sp>
        <p:nvSpPr>
          <p:cNvPr id="2" name="Prostokąt 1"/>
          <p:cNvSpPr/>
          <p:nvPr/>
        </p:nvSpPr>
        <p:spPr>
          <a:xfrm>
            <a:off x="185738" y="1409700"/>
            <a:ext cx="8418512" cy="2524125"/>
          </a:xfrm>
          <a:prstGeom prst="rect">
            <a:avLst/>
          </a:prstGeom>
        </p:spPr>
        <p:txBody>
          <a:bodyPr>
            <a:spAutoFit/>
          </a:bodyPr>
          <a:lstStyle/>
          <a:p>
            <a:pPr>
              <a:defRPr/>
            </a:pPr>
            <a:r>
              <a:rPr lang="pl-PL" sz="1200" dirty="0"/>
              <a:t> </a:t>
            </a:r>
          </a:p>
          <a:p>
            <a:pPr algn="just">
              <a:defRPr/>
            </a:pPr>
            <a:endParaRPr lang="pl-PL" sz="1200" dirty="0">
              <a:latin typeface="+mn-lt"/>
            </a:endParaRPr>
          </a:p>
          <a:p>
            <a:pPr algn="just">
              <a:defRPr/>
            </a:pPr>
            <a:endParaRPr lang="pl-PL" sz="1200" dirty="0">
              <a:latin typeface="+mn-lt"/>
            </a:endParaRPr>
          </a:p>
          <a:p>
            <a:pPr>
              <a:defRPr/>
            </a:pPr>
            <a:endParaRPr lang="pl-PL" sz="1200" dirty="0">
              <a:latin typeface="+mn-lt"/>
            </a:endParaRPr>
          </a:p>
          <a:p>
            <a:pPr>
              <a:defRPr/>
            </a:pPr>
            <a:endParaRPr lang="pl-PL" sz="1100" dirty="0"/>
          </a:p>
          <a:p>
            <a:pPr>
              <a:defRPr/>
            </a:pPr>
            <a:endParaRPr lang="pl-PL" sz="1100" dirty="0"/>
          </a:p>
          <a:p>
            <a:pPr>
              <a:defRPr/>
            </a:pPr>
            <a:endParaRPr lang="pl-PL" sz="1100" dirty="0"/>
          </a:p>
          <a:p>
            <a:pPr>
              <a:defRPr/>
            </a:pPr>
            <a:endParaRPr lang="pl-PL" sz="1100" dirty="0"/>
          </a:p>
          <a:p>
            <a:pPr>
              <a:defRPr/>
            </a:pPr>
            <a:endParaRPr lang="pl-PL" sz="1100" dirty="0"/>
          </a:p>
          <a:p>
            <a:pPr>
              <a:defRPr/>
            </a:pPr>
            <a:endParaRPr lang="pl-PL" sz="1100" dirty="0"/>
          </a:p>
          <a:p>
            <a:pPr>
              <a:defRPr/>
            </a:pPr>
            <a:endParaRPr lang="pl-PL" sz="1100" dirty="0"/>
          </a:p>
          <a:p>
            <a:pPr>
              <a:defRPr/>
            </a:pPr>
            <a:endParaRPr lang="pl-PL" sz="1100" dirty="0"/>
          </a:p>
          <a:p>
            <a:pPr>
              <a:defRPr/>
            </a:pPr>
            <a:endParaRPr lang="pl-PL" sz="1100" dirty="0"/>
          </a:p>
          <a:p>
            <a:pPr>
              <a:defRPr/>
            </a:pPr>
            <a:endParaRPr lang="pl-PL" sz="1100" dirty="0"/>
          </a:p>
        </p:txBody>
      </p:sp>
      <p:sp>
        <p:nvSpPr>
          <p:cNvPr id="8" name="Prostokąt 7"/>
          <p:cNvSpPr/>
          <p:nvPr/>
        </p:nvSpPr>
        <p:spPr>
          <a:xfrm>
            <a:off x="214282" y="1280909"/>
            <a:ext cx="8715436" cy="2862322"/>
          </a:xfrm>
          <a:prstGeom prst="rect">
            <a:avLst/>
          </a:prstGeom>
        </p:spPr>
        <p:txBody>
          <a:bodyPr wrap="square">
            <a:spAutoFit/>
          </a:bodyPr>
          <a:lstStyle/>
          <a:p>
            <a:pPr lvl="0" algn="just"/>
            <a:endParaRPr lang="pl-PL" sz="1600" b="1" dirty="0" smtClean="0">
              <a:solidFill>
                <a:schemeClr val="accent6">
                  <a:lumMod val="75000"/>
                </a:schemeClr>
              </a:solidFill>
              <a:cs typeface="Arial" panose="020B0604020202020204" pitchFamily="34" charset="0"/>
            </a:endParaRPr>
          </a:p>
          <a:p>
            <a:pPr lvl="0" algn="just"/>
            <a:r>
              <a:rPr lang="pl-PL" sz="1600" b="1" u="sng" dirty="0" smtClean="0">
                <a:latin typeface="+mj-lt"/>
                <a:cs typeface="Arial" panose="020B0604020202020204" pitchFamily="34" charset="0"/>
              </a:rPr>
              <a:t>2.6 </a:t>
            </a:r>
            <a:r>
              <a:rPr lang="pl-PL" sz="1600" b="1" u="sng" dirty="0">
                <a:latin typeface="+mj-lt"/>
                <a:cs typeface="Arial" panose="020B0604020202020204" pitchFamily="34" charset="0"/>
              </a:rPr>
              <a:t>Pomoc uzyskana przez wnioskodawcę</a:t>
            </a:r>
            <a:endParaRPr lang="pl-PL" sz="1600" u="sng" dirty="0">
              <a:latin typeface="+mj-lt"/>
              <a:cs typeface="Arial" panose="020B0604020202020204" pitchFamily="34" charset="0"/>
            </a:endParaRPr>
          </a:p>
          <a:p>
            <a:pPr algn="just">
              <a:defRPr/>
            </a:pPr>
            <a:endParaRPr lang="pl-PL" sz="1600" dirty="0" smtClean="0">
              <a:latin typeface="+mj-lt"/>
              <a:cs typeface="Arial" panose="020B0604020202020204" pitchFamily="34" charset="0"/>
            </a:endParaRPr>
          </a:p>
          <a:p>
            <a:pPr algn="just">
              <a:defRPr/>
            </a:pPr>
            <a:r>
              <a:rPr lang="pl-PL" sz="1400" dirty="0" smtClean="0">
                <a:latin typeface="+mj-lt"/>
                <a:cs typeface="Arial" panose="020B0604020202020204" pitchFamily="34" charset="0"/>
              </a:rPr>
              <a:t>Jeżeli </a:t>
            </a:r>
            <a:r>
              <a:rPr lang="pl-PL" sz="1400" dirty="0">
                <a:latin typeface="+mj-lt"/>
                <a:cs typeface="Arial" panose="020B0604020202020204" pitchFamily="34" charset="0"/>
              </a:rPr>
              <a:t>w okresie ostatnich 3 lat poprzedzających złożenie wniosku o dofinansowanie projektu wnioskodawca uzyskał wsparcie w ramach pomocy de </a:t>
            </a:r>
            <a:r>
              <a:rPr lang="pl-PL" sz="1400" dirty="0" err="1">
                <a:latin typeface="+mj-lt"/>
                <a:cs typeface="Arial" panose="020B0604020202020204" pitchFamily="34" charset="0"/>
              </a:rPr>
              <a:t>minimis</a:t>
            </a:r>
            <a:r>
              <a:rPr lang="pl-PL" sz="1400" dirty="0">
                <a:latin typeface="+mj-lt"/>
                <a:cs typeface="Arial" panose="020B0604020202020204" pitchFamily="34" charset="0"/>
              </a:rPr>
              <a:t> oraz/lub korzystał z pomocy publicznej na realizację danego przedsięwzięcia, to należy odpowiednio zaznaczyć pole „TAK”. W przypadku odpowiedzi twierdzącej należy podać wielkość uzyskanej kwoty. </a:t>
            </a:r>
          </a:p>
          <a:p>
            <a:pPr algn="just">
              <a:defRPr/>
            </a:pPr>
            <a:endParaRPr lang="pl-PL" sz="1600" dirty="0">
              <a:latin typeface="+mj-lt"/>
              <a:cs typeface="Arial" panose="020B0604020202020204" pitchFamily="34" charset="0"/>
            </a:endParaRPr>
          </a:p>
          <a:p>
            <a:pPr algn="just">
              <a:defRPr/>
            </a:pPr>
            <a:r>
              <a:rPr lang="pl-PL" sz="1600" b="1" u="sng" dirty="0">
                <a:latin typeface="+mj-lt"/>
                <a:cs typeface="Arial" panose="020B0604020202020204" pitchFamily="34" charset="0"/>
              </a:rPr>
              <a:t>2.7 Dane teleadresowe realizatora</a:t>
            </a:r>
          </a:p>
          <a:p>
            <a:pPr algn="just">
              <a:defRPr/>
            </a:pPr>
            <a:endParaRPr lang="pl-PL" sz="1600" dirty="0" smtClean="0">
              <a:latin typeface="+mj-lt"/>
              <a:cs typeface="Arial" panose="020B0604020202020204" pitchFamily="34" charset="0"/>
            </a:endParaRPr>
          </a:p>
          <a:p>
            <a:pPr algn="just">
              <a:defRPr/>
            </a:pPr>
            <a:r>
              <a:rPr lang="pl-PL" sz="1400" dirty="0" smtClean="0">
                <a:latin typeface="+mj-lt"/>
                <a:cs typeface="Arial" panose="020B0604020202020204" pitchFamily="34" charset="0"/>
              </a:rPr>
              <a:t>W </a:t>
            </a:r>
            <a:r>
              <a:rPr lang="pl-PL" sz="1400" dirty="0">
                <a:latin typeface="+mj-lt"/>
                <a:cs typeface="Arial" panose="020B0604020202020204" pitchFamily="34" charset="0"/>
              </a:rPr>
              <a:t>przypadku, gdy projekt jest realizowany przez podmiot podległy wnioskodawcy, który nie posiada osobowości prawnej (tzw. realizatora) należy wskazać jego dane </a:t>
            </a:r>
            <a:r>
              <a:rPr lang="pl-PL" sz="1400" dirty="0" smtClean="0">
                <a:latin typeface="+mj-lt"/>
                <a:cs typeface="Arial" panose="020B0604020202020204" pitchFamily="34" charset="0"/>
              </a:rPr>
              <a:t>teleadresowe.</a:t>
            </a:r>
            <a:endParaRPr lang="pl-PL" sz="1400" dirty="0">
              <a:latin typeface="+mj-lt"/>
              <a:cs typeface="Arial" panose="020B0604020202020204" pitchFamily="34" charset="0"/>
            </a:endParaRPr>
          </a:p>
        </p:txBody>
      </p:sp>
      <p:sp>
        <p:nvSpPr>
          <p:cNvPr id="3" name="Symbol zastępczy numeru slajdu 2"/>
          <p:cNvSpPr>
            <a:spLocks noGrp="1"/>
          </p:cNvSpPr>
          <p:nvPr>
            <p:ph type="sldNum" sz="quarter" idx="12"/>
          </p:nvPr>
        </p:nvSpPr>
        <p:spPr/>
        <p:txBody>
          <a:bodyPr/>
          <a:lstStyle/>
          <a:p>
            <a:fld id="{E7DF194F-FC7D-43B2-A93E-2F6BC4B6766C}" type="slidenum">
              <a:rPr lang="pl-PL" altLang="pl-PL" smtClean="0"/>
              <a:pPr/>
              <a:t>40</a:t>
            </a:fld>
            <a:endParaRPr lang="pl-PL" altLang="pl-PL"/>
          </a:p>
        </p:txBody>
      </p:sp>
      <p:pic>
        <p:nvPicPr>
          <p:cNvPr id="12" name="Obraz 11"/>
          <p:cNvPicPr/>
          <p:nvPr/>
        </p:nvPicPr>
        <p:blipFill>
          <a:blip r:embed="rId3" cstate="print">
            <a:extLst>
              <a:ext uri="{28A0092B-C50C-407E-A947-70E740481C1C}">
                <a14:useLocalDpi xmlns:a14="http://schemas.microsoft.com/office/drawing/2010/main" val="0"/>
              </a:ext>
            </a:extLst>
          </a:blip>
          <a:stretch>
            <a:fillRect/>
          </a:stretch>
        </p:blipFill>
        <p:spPr>
          <a:xfrm>
            <a:off x="1655636" y="5773629"/>
            <a:ext cx="5760720" cy="552450"/>
          </a:xfrm>
          <a:prstGeom prst="rect">
            <a:avLst/>
          </a:prstGeom>
        </p:spPr>
      </p:pic>
    </p:spTree>
    <p:extLst>
      <p:ext uri="{BB962C8B-B14F-4D97-AF65-F5344CB8AC3E}">
        <p14:creationId xmlns:p14="http://schemas.microsoft.com/office/powerpoint/2010/main" val="3003977257"/>
      </p:ext>
    </p:extLst>
  </p:cSld>
  <p:clrMapOvr>
    <a:masterClrMapping/>
  </p:clrMapOvr>
  <p:transition spd="slow"/>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1746" name="Obraz 22"/>
          <p:cNvPicPr>
            <a:picLocks noChangeAspect="1" noChangeArrowheads="1"/>
          </p:cNvPicPr>
          <p:nvPr/>
        </p:nvPicPr>
        <p:blipFill>
          <a:blip r:embed="rId2" cstate="print">
            <a:extLst>
              <a:ext uri="{28A0092B-C50C-407E-A947-70E740481C1C}">
                <a14:useLocalDpi xmlns:a14="http://schemas.microsoft.com/office/drawing/2010/main" val="0"/>
              </a:ext>
            </a:extLst>
          </a:blip>
          <a:stretch>
            <a:fillRect/>
          </a:stretch>
        </p:blipFill>
        <p:spPr bwMode="auto">
          <a:xfrm>
            <a:off x="1926431" y="5964793"/>
            <a:ext cx="5291138" cy="635215"/>
          </a:xfrm>
          <a:prstGeom prst="rect">
            <a:avLst/>
          </a:prstGeom>
          <a:noFill/>
          <a:ln w="9525">
            <a:noFill/>
            <a:miter lim="800000"/>
            <a:headEnd/>
            <a:tailEnd/>
          </a:ln>
        </p:spPr>
      </p:pic>
      <p:sp>
        <p:nvSpPr>
          <p:cNvPr id="9" name="Prostokąt 8"/>
          <p:cNvSpPr/>
          <p:nvPr/>
        </p:nvSpPr>
        <p:spPr>
          <a:xfrm>
            <a:off x="0" y="0"/>
            <a:ext cx="9144000" cy="1052736"/>
          </a:xfrm>
          <a:prstGeom prst="rect">
            <a:avLst/>
          </a:prstGeom>
          <a:solidFill>
            <a:schemeClr val="accent1">
              <a:lumMod val="60000"/>
              <a:lumOff val="40000"/>
            </a:schemeClr>
          </a:solidFill>
          <a:ln w="38100">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pl-PL" dirty="0"/>
          </a:p>
        </p:txBody>
      </p:sp>
      <p:sp>
        <p:nvSpPr>
          <p:cNvPr id="11" name="Prostokąt zaokrąglony 10"/>
          <p:cNvSpPr/>
          <p:nvPr/>
        </p:nvSpPr>
        <p:spPr>
          <a:xfrm>
            <a:off x="214282" y="116631"/>
            <a:ext cx="8715436" cy="706027"/>
          </a:xfrm>
          <a:prstGeom prst="roundRect">
            <a:avLst/>
          </a:prstGeom>
          <a:ln w="44450">
            <a:solidFill>
              <a:schemeClr val="tx1"/>
            </a:solidFill>
          </a:ln>
          <a:effectLst>
            <a:glow rad="101600">
              <a:schemeClr val="accent6">
                <a:satMod val="175000"/>
                <a:alpha val="40000"/>
              </a:schemeClr>
            </a:glow>
            <a:outerShdw blurRad="50800" dist="38100" dir="5400000" algn="t" rotWithShape="0">
              <a:prstClr val="black">
                <a:alpha val="40000"/>
              </a:prstClr>
            </a:outerShdw>
            <a:softEdge rad="317500"/>
          </a:effectLst>
          <a:scene3d>
            <a:camera prst="orthographicFront">
              <a:rot lat="0" lon="0" rev="0"/>
            </a:camera>
            <a:lightRig rig="glow" dir="t">
              <a:rot lat="0" lon="0" rev="4800000"/>
            </a:lightRig>
          </a:scene3d>
          <a:sp3d prstMaterial="matte">
            <a:bevelT w="127000" h="63500" prst="riblet"/>
          </a:sp3d>
        </p:spPr>
        <p:style>
          <a:lnRef idx="2">
            <a:schemeClr val="accent6"/>
          </a:lnRef>
          <a:fillRef idx="1">
            <a:schemeClr val="lt1"/>
          </a:fillRef>
          <a:effectRef idx="0">
            <a:schemeClr val="accent6"/>
          </a:effectRef>
          <a:fontRef idx="minor">
            <a:schemeClr val="dk1"/>
          </a:fontRef>
        </p:style>
        <p:txBody>
          <a:bodyPr anchor="ctr"/>
          <a:lstStyle/>
          <a:p>
            <a:pPr algn="ctr" eaLnBrk="1" fontAlgn="auto" hangingPunct="1">
              <a:spcBef>
                <a:spcPts val="0"/>
              </a:spcBef>
              <a:spcAft>
                <a:spcPts val="0"/>
              </a:spcAft>
              <a:defRPr/>
            </a:pPr>
            <a:r>
              <a:rPr lang="pl-PL" sz="3200" b="1" dirty="0">
                <a:solidFill>
                  <a:schemeClr val="tx1"/>
                </a:solidFill>
              </a:rPr>
              <a:t>Wojewódzki Urząd Pracy w Opolu</a:t>
            </a:r>
          </a:p>
        </p:txBody>
      </p:sp>
      <p:sp>
        <p:nvSpPr>
          <p:cNvPr id="2" name="Prostokąt 1"/>
          <p:cNvSpPr/>
          <p:nvPr/>
        </p:nvSpPr>
        <p:spPr>
          <a:xfrm>
            <a:off x="185738" y="1196752"/>
            <a:ext cx="8418512" cy="4308872"/>
          </a:xfrm>
          <a:prstGeom prst="rect">
            <a:avLst/>
          </a:prstGeom>
        </p:spPr>
        <p:txBody>
          <a:bodyPr>
            <a:spAutoFit/>
          </a:bodyPr>
          <a:lstStyle/>
          <a:p>
            <a:pPr algn="ctr">
              <a:defRPr/>
            </a:pPr>
            <a:r>
              <a:rPr lang="pl-PL" sz="1600" b="1" u="sng" dirty="0">
                <a:latin typeface="+mj-lt"/>
                <a:cs typeface="Arial" panose="020B0604020202020204" pitchFamily="34" charset="0"/>
              </a:rPr>
              <a:t>Sekcja III Informacje o projekcie</a:t>
            </a:r>
            <a:r>
              <a:rPr lang="pl-PL" sz="1600" b="1" u="sng" dirty="0" smtClean="0">
                <a:latin typeface="+mj-lt"/>
                <a:cs typeface="Arial" panose="020B0604020202020204" pitchFamily="34" charset="0"/>
              </a:rPr>
              <a:t>:</a:t>
            </a:r>
          </a:p>
          <a:p>
            <a:pPr algn="ctr">
              <a:defRPr/>
            </a:pPr>
            <a:endParaRPr lang="pl-PL" sz="1600" b="1" u="sng" dirty="0">
              <a:solidFill>
                <a:schemeClr val="accent6">
                  <a:lumMod val="75000"/>
                </a:schemeClr>
              </a:solidFill>
              <a:latin typeface="+mj-lt"/>
              <a:cs typeface="Arial" panose="020B0604020202020204" pitchFamily="34" charset="0"/>
            </a:endParaRPr>
          </a:p>
          <a:p>
            <a:pPr algn="just">
              <a:defRPr/>
            </a:pPr>
            <a:r>
              <a:rPr lang="pl-PL" sz="1600" b="1" u="sng" dirty="0">
                <a:latin typeface="+mj-lt"/>
                <a:cs typeface="Arial" panose="020B0604020202020204" pitchFamily="34" charset="0"/>
              </a:rPr>
              <a:t>3.1 Tytuł projektu</a:t>
            </a:r>
          </a:p>
          <a:p>
            <a:pPr algn="just">
              <a:defRPr/>
            </a:pPr>
            <a:r>
              <a:rPr lang="pl-PL" sz="1400" dirty="0" smtClean="0">
                <a:latin typeface="+mj-lt"/>
                <a:cs typeface="Arial" panose="020B0604020202020204" pitchFamily="34" charset="0"/>
              </a:rPr>
              <a:t>Tytuł </a:t>
            </a:r>
            <a:r>
              <a:rPr lang="pl-PL" sz="1400" dirty="0">
                <a:latin typeface="+mj-lt"/>
                <a:cs typeface="Arial" panose="020B0604020202020204" pitchFamily="34" charset="0"/>
              </a:rPr>
              <a:t>projektu powinien w sposób jasny identyfikować projekt. Musi być inny niż nazwa programu, osi priorytetowych, działań i poddziałań występujących w programie. Nie powinno się stosować jako pierwszego znaku w tytule projektu innych znaków, takich jak cudzysłów, myślnik, nawias, itp. Tytuł powinien stanowić krótką nazwę.</a:t>
            </a:r>
          </a:p>
          <a:p>
            <a:pPr algn="just">
              <a:defRPr/>
            </a:pPr>
            <a:r>
              <a:rPr lang="pl-PL" sz="1400" dirty="0">
                <a:latin typeface="+mj-lt"/>
                <a:cs typeface="Arial" panose="020B0604020202020204" pitchFamily="34" charset="0"/>
              </a:rPr>
              <a:t> </a:t>
            </a:r>
            <a:endParaRPr lang="pl-PL" sz="1600" dirty="0">
              <a:solidFill>
                <a:schemeClr val="accent6">
                  <a:lumMod val="75000"/>
                </a:schemeClr>
              </a:solidFill>
              <a:latin typeface="+mj-lt"/>
              <a:cs typeface="Arial" panose="020B0604020202020204" pitchFamily="34" charset="0"/>
            </a:endParaRPr>
          </a:p>
          <a:p>
            <a:pPr algn="just">
              <a:defRPr/>
            </a:pPr>
            <a:r>
              <a:rPr lang="pl-PL" sz="1600" b="1" u="sng" dirty="0">
                <a:latin typeface="+mj-lt"/>
                <a:cs typeface="Arial" panose="020B0604020202020204" pitchFamily="34" charset="0"/>
              </a:rPr>
              <a:t>3.2 Okres realizacji projektu</a:t>
            </a:r>
          </a:p>
          <a:p>
            <a:pPr algn="just">
              <a:defRPr/>
            </a:pPr>
            <a:r>
              <a:rPr lang="pl-PL" sz="1400" dirty="0" smtClean="0">
                <a:latin typeface="+mj-lt"/>
                <a:cs typeface="Arial" panose="020B0604020202020204" pitchFamily="34" charset="0"/>
              </a:rPr>
              <a:t>Wnioskodawca </a:t>
            </a:r>
            <a:r>
              <a:rPr lang="pl-PL" sz="1400" dirty="0">
                <a:latin typeface="+mj-lt"/>
                <a:cs typeface="Arial" panose="020B0604020202020204" pitchFamily="34" charset="0"/>
              </a:rPr>
              <a:t>musi wskazać okres realizacji projektu poprzez wybór odpowiednich dat </a:t>
            </a:r>
            <a:r>
              <a:rPr lang="pl-PL" sz="1400" dirty="0" smtClean="0">
                <a:latin typeface="+mj-lt"/>
                <a:cs typeface="Arial" panose="020B0604020202020204" pitchFamily="34" charset="0"/>
              </a:rPr>
              <a:t/>
            </a:r>
            <a:br>
              <a:rPr lang="pl-PL" sz="1400" dirty="0" smtClean="0">
                <a:latin typeface="+mj-lt"/>
                <a:cs typeface="Arial" panose="020B0604020202020204" pitchFamily="34" charset="0"/>
              </a:rPr>
            </a:br>
            <a:r>
              <a:rPr lang="pl-PL" sz="1400" dirty="0" smtClean="0">
                <a:latin typeface="+mj-lt"/>
                <a:cs typeface="Arial" panose="020B0604020202020204" pitchFamily="34" charset="0"/>
              </a:rPr>
              <a:t>z </a:t>
            </a:r>
            <a:r>
              <a:rPr lang="pl-PL" sz="1400" dirty="0">
                <a:latin typeface="+mj-lt"/>
                <a:cs typeface="Arial" panose="020B0604020202020204" pitchFamily="34" charset="0"/>
              </a:rPr>
              <a:t>kalendarza. Okres realizacji projektu jest okresem realizacji zarówno rzeczowym, jak </a:t>
            </a:r>
            <a:r>
              <a:rPr lang="pl-PL" sz="1400" dirty="0" smtClean="0">
                <a:latin typeface="+mj-lt"/>
                <a:cs typeface="Arial" panose="020B0604020202020204" pitchFamily="34" charset="0"/>
              </a:rPr>
              <a:t>i </a:t>
            </a:r>
            <a:r>
              <a:rPr lang="pl-PL" sz="1400" dirty="0">
                <a:latin typeface="+mj-lt"/>
                <a:cs typeface="Arial" panose="020B0604020202020204" pitchFamily="34" charset="0"/>
              </a:rPr>
              <a:t>finansowym.</a:t>
            </a:r>
          </a:p>
          <a:p>
            <a:pPr algn="just">
              <a:defRPr/>
            </a:pPr>
            <a:endParaRPr lang="pl-PL" sz="1400" b="1" dirty="0" smtClean="0">
              <a:latin typeface="+mj-lt"/>
              <a:cs typeface="Arial" panose="020B0604020202020204" pitchFamily="34" charset="0"/>
            </a:endParaRPr>
          </a:p>
          <a:p>
            <a:pPr algn="just">
              <a:defRPr/>
            </a:pPr>
            <a:r>
              <a:rPr lang="pl-PL" sz="1400" b="1" dirty="0" smtClean="0">
                <a:latin typeface="+mj-lt"/>
                <a:cs typeface="Arial" panose="020B0604020202020204" pitchFamily="34" charset="0"/>
              </a:rPr>
              <a:t>UWAGA</a:t>
            </a:r>
            <a:r>
              <a:rPr lang="pl-PL" sz="1400" b="1" dirty="0">
                <a:latin typeface="+mj-lt"/>
                <a:cs typeface="Arial" panose="020B0604020202020204" pitchFamily="34" charset="0"/>
              </a:rPr>
              <a:t>! </a:t>
            </a:r>
            <a:r>
              <a:rPr lang="pl-PL" sz="1400" dirty="0" smtClean="0">
                <a:latin typeface="+mj-lt"/>
                <a:cs typeface="Arial" panose="020B0604020202020204" pitchFamily="34" charset="0"/>
              </a:rPr>
              <a:t>Okres </a:t>
            </a:r>
            <a:r>
              <a:rPr lang="pl-PL" sz="1400" dirty="0">
                <a:latin typeface="+mj-lt"/>
                <a:cs typeface="Arial" panose="020B0604020202020204" pitchFamily="34" charset="0"/>
              </a:rPr>
              <a:t>pomiędzy planowanym terminem zakończenia rzeczowej realizacji projektu, </a:t>
            </a:r>
            <a:r>
              <a:rPr lang="pl-PL" sz="1400" dirty="0" smtClean="0">
                <a:latin typeface="+mj-lt"/>
                <a:cs typeface="Arial" panose="020B0604020202020204" pitchFamily="34" charset="0"/>
              </a:rPr>
              <a:t/>
            </a:r>
            <a:br>
              <a:rPr lang="pl-PL" sz="1400" dirty="0" smtClean="0">
                <a:latin typeface="+mj-lt"/>
                <a:cs typeface="Arial" panose="020B0604020202020204" pitchFamily="34" charset="0"/>
              </a:rPr>
            </a:br>
            <a:r>
              <a:rPr lang="pl-PL" sz="1400" dirty="0" smtClean="0">
                <a:latin typeface="+mj-lt"/>
                <a:cs typeface="Arial" panose="020B0604020202020204" pitchFamily="34" charset="0"/>
              </a:rPr>
              <a:t>a </a:t>
            </a:r>
            <a:r>
              <a:rPr lang="pl-PL" sz="1400" dirty="0">
                <a:latin typeface="+mj-lt"/>
                <a:cs typeface="Arial" panose="020B0604020202020204" pitchFamily="34" charset="0"/>
              </a:rPr>
              <a:t>planowaną datą zakończenia finansowego nie może przekraczać 60 dni.</a:t>
            </a:r>
          </a:p>
          <a:p>
            <a:pPr algn="just">
              <a:defRPr/>
            </a:pPr>
            <a:endParaRPr lang="pl-PL" sz="1400" dirty="0">
              <a:latin typeface="+mj-lt"/>
              <a:cs typeface="Arial" panose="020B0604020202020204" pitchFamily="34" charset="0"/>
            </a:endParaRPr>
          </a:p>
          <a:p>
            <a:pPr algn="just">
              <a:defRPr/>
            </a:pPr>
            <a:r>
              <a:rPr lang="pl-PL" sz="1600" b="1" u="sng" dirty="0">
                <a:latin typeface="+mj-lt"/>
                <a:cs typeface="Arial" panose="020B0604020202020204" pitchFamily="34" charset="0"/>
              </a:rPr>
              <a:t>3.3 Krótki opis projektu</a:t>
            </a:r>
          </a:p>
          <a:p>
            <a:pPr algn="just">
              <a:defRPr/>
            </a:pPr>
            <a:r>
              <a:rPr lang="pl-PL" sz="1400" dirty="0" smtClean="0">
                <a:latin typeface="+mj-lt"/>
                <a:cs typeface="Arial" panose="020B0604020202020204" pitchFamily="34" charset="0"/>
              </a:rPr>
              <a:t>Należy </a:t>
            </a:r>
            <a:r>
              <a:rPr lang="pl-PL" sz="1400" dirty="0">
                <a:latin typeface="+mj-lt"/>
                <a:cs typeface="Arial" panose="020B0604020202020204" pitchFamily="34" charset="0"/>
              </a:rPr>
              <a:t>opisać, co będzie przedmiotem projektu. Należy wskazać uzasadnienie potrzeby realizacji projektu. Potrzebę realizacji projektu należy uzasadnić poprzez wskazanie konkretnego problemu/problemów, na który odpowiedź stanowi cel projektu.</a:t>
            </a:r>
          </a:p>
        </p:txBody>
      </p:sp>
      <p:sp>
        <p:nvSpPr>
          <p:cNvPr id="8" name="Prostokąt 7"/>
          <p:cNvSpPr/>
          <p:nvPr/>
        </p:nvSpPr>
        <p:spPr>
          <a:xfrm>
            <a:off x="214282" y="1280909"/>
            <a:ext cx="8715436" cy="738664"/>
          </a:xfrm>
          <a:prstGeom prst="rect">
            <a:avLst/>
          </a:prstGeom>
        </p:spPr>
        <p:txBody>
          <a:bodyPr wrap="square">
            <a:spAutoFit/>
          </a:bodyPr>
          <a:lstStyle/>
          <a:p>
            <a:pPr algn="just"/>
            <a:endParaRPr lang="pl-PL" sz="1400" b="1" dirty="0">
              <a:latin typeface="+mn-lt"/>
            </a:endParaRPr>
          </a:p>
          <a:p>
            <a:pPr algn="just"/>
            <a:endParaRPr lang="pl-PL" sz="1400" b="1" dirty="0" smtClean="0">
              <a:latin typeface="+mn-lt"/>
            </a:endParaRPr>
          </a:p>
          <a:p>
            <a:pPr algn="just"/>
            <a:endParaRPr lang="pl-PL" sz="1400" b="1" dirty="0">
              <a:latin typeface="+mn-lt"/>
            </a:endParaRPr>
          </a:p>
        </p:txBody>
      </p:sp>
      <p:sp>
        <p:nvSpPr>
          <p:cNvPr id="3" name="Symbol zastępczy numeru slajdu 2"/>
          <p:cNvSpPr>
            <a:spLocks noGrp="1"/>
          </p:cNvSpPr>
          <p:nvPr>
            <p:ph type="sldNum" sz="quarter" idx="12"/>
          </p:nvPr>
        </p:nvSpPr>
        <p:spPr/>
        <p:txBody>
          <a:bodyPr/>
          <a:lstStyle/>
          <a:p>
            <a:fld id="{E7DF194F-FC7D-43B2-A93E-2F6BC4B6766C}" type="slidenum">
              <a:rPr lang="pl-PL" altLang="pl-PL" smtClean="0"/>
              <a:pPr/>
              <a:t>41</a:t>
            </a:fld>
            <a:endParaRPr lang="pl-PL" altLang="pl-PL"/>
          </a:p>
        </p:txBody>
      </p:sp>
      <p:pic>
        <p:nvPicPr>
          <p:cNvPr id="12" name="Obraz 11"/>
          <p:cNvPicPr/>
          <p:nvPr/>
        </p:nvPicPr>
        <p:blipFill>
          <a:blip r:embed="rId3" cstate="print">
            <a:extLst>
              <a:ext uri="{28A0092B-C50C-407E-A947-70E740481C1C}">
                <a14:useLocalDpi xmlns:a14="http://schemas.microsoft.com/office/drawing/2010/main" val="0"/>
              </a:ext>
            </a:extLst>
          </a:blip>
          <a:stretch>
            <a:fillRect/>
          </a:stretch>
        </p:blipFill>
        <p:spPr>
          <a:xfrm>
            <a:off x="1359456" y="5986462"/>
            <a:ext cx="5760720" cy="552450"/>
          </a:xfrm>
          <a:prstGeom prst="rect">
            <a:avLst/>
          </a:prstGeom>
        </p:spPr>
      </p:pic>
    </p:spTree>
    <p:extLst>
      <p:ext uri="{BB962C8B-B14F-4D97-AF65-F5344CB8AC3E}">
        <p14:creationId xmlns:p14="http://schemas.microsoft.com/office/powerpoint/2010/main" val="2648606071"/>
      </p:ext>
    </p:extLst>
  </p:cSld>
  <p:clrMapOvr>
    <a:masterClrMapping/>
  </p:clrMapOvr>
  <p:transition spd="slow"/>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1746" name="Obraz 22"/>
          <p:cNvPicPr>
            <a:picLocks noChangeAspect="1" noChangeArrowheads="1"/>
          </p:cNvPicPr>
          <p:nvPr/>
        </p:nvPicPr>
        <p:blipFill>
          <a:blip r:embed="rId2" cstate="print">
            <a:extLst>
              <a:ext uri="{28A0092B-C50C-407E-A947-70E740481C1C}">
                <a14:useLocalDpi xmlns:a14="http://schemas.microsoft.com/office/drawing/2010/main" val="0"/>
              </a:ext>
            </a:extLst>
          </a:blip>
          <a:stretch>
            <a:fillRect/>
          </a:stretch>
        </p:blipFill>
        <p:spPr bwMode="auto">
          <a:xfrm>
            <a:off x="1926431" y="5949280"/>
            <a:ext cx="5291138" cy="635215"/>
          </a:xfrm>
          <a:prstGeom prst="rect">
            <a:avLst/>
          </a:prstGeom>
          <a:noFill/>
          <a:ln w="9525">
            <a:noFill/>
            <a:miter lim="800000"/>
            <a:headEnd/>
            <a:tailEnd/>
          </a:ln>
        </p:spPr>
      </p:pic>
      <p:sp>
        <p:nvSpPr>
          <p:cNvPr id="9" name="Prostokąt 8"/>
          <p:cNvSpPr/>
          <p:nvPr/>
        </p:nvSpPr>
        <p:spPr>
          <a:xfrm>
            <a:off x="0" y="15836"/>
            <a:ext cx="9144000" cy="1052736"/>
          </a:xfrm>
          <a:prstGeom prst="rect">
            <a:avLst/>
          </a:prstGeom>
          <a:solidFill>
            <a:schemeClr val="accent1">
              <a:lumMod val="60000"/>
              <a:lumOff val="40000"/>
            </a:schemeClr>
          </a:solidFill>
          <a:ln w="38100">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pl-PL" dirty="0"/>
          </a:p>
        </p:txBody>
      </p:sp>
      <p:sp>
        <p:nvSpPr>
          <p:cNvPr id="11" name="Prostokąt zaokrąglony 10"/>
          <p:cNvSpPr/>
          <p:nvPr/>
        </p:nvSpPr>
        <p:spPr>
          <a:xfrm>
            <a:off x="214282" y="116631"/>
            <a:ext cx="8715436" cy="706027"/>
          </a:xfrm>
          <a:prstGeom prst="roundRect">
            <a:avLst/>
          </a:prstGeom>
          <a:ln w="44450">
            <a:solidFill>
              <a:schemeClr val="tx1"/>
            </a:solidFill>
          </a:ln>
          <a:effectLst>
            <a:glow rad="101600">
              <a:schemeClr val="accent6">
                <a:satMod val="175000"/>
                <a:alpha val="40000"/>
              </a:schemeClr>
            </a:glow>
            <a:outerShdw blurRad="50800" dist="38100" dir="5400000" algn="t" rotWithShape="0">
              <a:prstClr val="black">
                <a:alpha val="40000"/>
              </a:prstClr>
            </a:outerShdw>
            <a:softEdge rad="317500"/>
          </a:effectLst>
          <a:scene3d>
            <a:camera prst="orthographicFront">
              <a:rot lat="0" lon="0" rev="0"/>
            </a:camera>
            <a:lightRig rig="glow" dir="t">
              <a:rot lat="0" lon="0" rev="4800000"/>
            </a:lightRig>
          </a:scene3d>
          <a:sp3d prstMaterial="matte">
            <a:bevelT w="127000" h="63500" prst="riblet"/>
          </a:sp3d>
        </p:spPr>
        <p:style>
          <a:lnRef idx="2">
            <a:schemeClr val="accent6"/>
          </a:lnRef>
          <a:fillRef idx="1">
            <a:schemeClr val="lt1"/>
          </a:fillRef>
          <a:effectRef idx="0">
            <a:schemeClr val="accent6"/>
          </a:effectRef>
          <a:fontRef idx="minor">
            <a:schemeClr val="dk1"/>
          </a:fontRef>
        </p:style>
        <p:txBody>
          <a:bodyPr anchor="ctr"/>
          <a:lstStyle/>
          <a:p>
            <a:pPr algn="ctr" eaLnBrk="1" fontAlgn="auto" hangingPunct="1">
              <a:spcBef>
                <a:spcPts val="0"/>
              </a:spcBef>
              <a:spcAft>
                <a:spcPts val="0"/>
              </a:spcAft>
              <a:defRPr/>
            </a:pPr>
            <a:r>
              <a:rPr lang="pl-PL" sz="3200" b="1" dirty="0">
                <a:solidFill>
                  <a:schemeClr val="tx1"/>
                </a:solidFill>
              </a:rPr>
              <a:t>Wojewódzki Urząd Pracy w Opolu</a:t>
            </a:r>
          </a:p>
        </p:txBody>
      </p:sp>
      <p:sp>
        <p:nvSpPr>
          <p:cNvPr id="2" name="Prostokąt 1"/>
          <p:cNvSpPr/>
          <p:nvPr/>
        </p:nvSpPr>
        <p:spPr>
          <a:xfrm>
            <a:off x="-756592" y="1422648"/>
            <a:ext cx="8418512" cy="2524125"/>
          </a:xfrm>
          <a:prstGeom prst="rect">
            <a:avLst/>
          </a:prstGeom>
        </p:spPr>
        <p:txBody>
          <a:bodyPr>
            <a:spAutoFit/>
          </a:bodyPr>
          <a:lstStyle/>
          <a:p>
            <a:pPr>
              <a:defRPr/>
            </a:pPr>
            <a:r>
              <a:rPr lang="pl-PL" sz="1200" dirty="0"/>
              <a:t> </a:t>
            </a:r>
          </a:p>
          <a:p>
            <a:pPr algn="just">
              <a:defRPr/>
            </a:pPr>
            <a:endParaRPr lang="pl-PL" sz="1200" dirty="0">
              <a:latin typeface="+mn-lt"/>
            </a:endParaRPr>
          </a:p>
          <a:p>
            <a:pPr algn="just">
              <a:defRPr/>
            </a:pPr>
            <a:endParaRPr lang="pl-PL" sz="1200" dirty="0">
              <a:latin typeface="+mn-lt"/>
            </a:endParaRPr>
          </a:p>
          <a:p>
            <a:pPr>
              <a:defRPr/>
            </a:pPr>
            <a:endParaRPr lang="pl-PL" sz="1200" dirty="0">
              <a:latin typeface="+mn-lt"/>
            </a:endParaRPr>
          </a:p>
          <a:p>
            <a:pPr>
              <a:defRPr/>
            </a:pPr>
            <a:endParaRPr lang="pl-PL" sz="1100" dirty="0"/>
          </a:p>
          <a:p>
            <a:pPr>
              <a:defRPr/>
            </a:pPr>
            <a:endParaRPr lang="pl-PL" sz="1100" dirty="0"/>
          </a:p>
          <a:p>
            <a:pPr>
              <a:defRPr/>
            </a:pPr>
            <a:endParaRPr lang="pl-PL" sz="1100" dirty="0"/>
          </a:p>
          <a:p>
            <a:pPr>
              <a:defRPr/>
            </a:pPr>
            <a:endParaRPr lang="pl-PL" sz="1100" dirty="0"/>
          </a:p>
          <a:p>
            <a:pPr>
              <a:defRPr/>
            </a:pPr>
            <a:endParaRPr lang="pl-PL" sz="1100" dirty="0"/>
          </a:p>
          <a:p>
            <a:pPr>
              <a:defRPr/>
            </a:pPr>
            <a:endParaRPr lang="pl-PL" sz="1100" dirty="0"/>
          </a:p>
          <a:p>
            <a:pPr>
              <a:defRPr/>
            </a:pPr>
            <a:endParaRPr lang="pl-PL" sz="1100" dirty="0"/>
          </a:p>
          <a:p>
            <a:pPr>
              <a:defRPr/>
            </a:pPr>
            <a:endParaRPr lang="pl-PL" sz="1100" dirty="0"/>
          </a:p>
          <a:p>
            <a:pPr>
              <a:defRPr/>
            </a:pPr>
            <a:endParaRPr lang="pl-PL" sz="1100" dirty="0"/>
          </a:p>
          <a:p>
            <a:pPr>
              <a:defRPr/>
            </a:pPr>
            <a:endParaRPr lang="pl-PL" sz="1100" dirty="0"/>
          </a:p>
        </p:txBody>
      </p:sp>
      <p:sp>
        <p:nvSpPr>
          <p:cNvPr id="7" name="Prostokąt 6"/>
          <p:cNvSpPr/>
          <p:nvPr/>
        </p:nvSpPr>
        <p:spPr>
          <a:xfrm>
            <a:off x="214282" y="1576538"/>
            <a:ext cx="8715436" cy="3262432"/>
          </a:xfrm>
          <a:prstGeom prst="rect">
            <a:avLst/>
          </a:prstGeom>
        </p:spPr>
        <p:txBody>
          <a:bodyPr wrap="square">
            <a:spAutoFit/>
          </a:bodyPr>
          <a:lstStyle/>
          <a:p>
            <a:pPr algn="just">
              <a:defRPr/>
            </a:pPr>
            <a:endParaRPr lang="pl-PL" sz="1600" b="1" dirty="0" smtClean="0">
              <a:solidFill>
                <a:schemeClr val="accent6"/>
              </a:solidFill>
              <a:latin typeface="Calibri" panose="020F0502020204030204" pitchFamily="34" charset="0"/>
              <a:cs typeface="Times New Roman" panose="02020603050405020304" pitchFamily="18" charset="0"/>
            </a:endParaRPr>
          </a:p>
          <a:p>
            <a:pPr algn="just">
              <a:defRPr/>
            </a:pPr>
            <a:r>
              <a:rPr lang="pl-PL" sz="1600" b="1" u="sng" dirty="0" smtClean="0">
                <a:latin typeface="+mj-lt"/>
                <a:cs typeface="Arial" panose="020B0604020202020204" pitchFamily="34" charset="0"/>
              </a:rPr>
              <a:t>3.4 </a:t>
            </a:r>
            <a:r>
              <a:rPr lang="pl-PL" sz="1600" b="1" u="sng" dirty="0">
                <a:latin typeface="+mj-lt"/>
                <a:cs typeface="Arial" panose="020B0604020202020204" pitchFamily="34" charset="0"/>
              </a:rPr>
              <a:t>Cel realizacji projektu i jego wpływ na realizację celów RPO WO 2014 </a:t>
            </a:r>
            <a:r>
              <a:rPr lang="pl-PL" sz="1600" b="1" u="sng" dirty="0" smtClean="0">
                <a:latin typeface="+mj-lt"/>
                <a:cs typeface="Arial" panose="020B0604020202020204" pitchFamily="34" charset="0"/>
              </a:rPr>
              <a:t>2020</a:t>
            </a:r>
          </a:p>
          <a:p>
            <a:pPr algn="just">
              <a:defRPr/>
            </a:pPr>
            <a:endParaRPr lang="pl-PL" sz="1400" b="1" dirty="0" smtClean="0">
              <a:latin typeface="+mj-lt"/>
              <a:cs typeface="Arial" panose="020B0604020202020204" pitchFamily="34" charset="0"/>
            </a:endParaRPr>
          </a:p>
          <a:p>
            <a:pPr algn="just">
              <a:defRPr/>
            </a:pPr>
            <a:r>
              <a:rPr lang="pl-PL" sz="1400" dirty="0" smtClean="0">
                <a:latin typeface="+mj-lt"/>
                <a:cs typeface="Arial" panose="020B0604020202020204" pitchFamily="34" charset="0"/>
              </a:rPr>
              <a:t>Wnioskodawca musi </a:t>
            </a:r>
            <a:r>
              <a:rPr lang="pl-PL" sz="1400" dirty="0">
                <a:latin typeface="+mj-lt"/>
                <a:cs typeface="Arial" panose="020B0604020202020204" pitchFamily="34" charset="0"/>
              </a:rPr>
              <a:t>zdefiniować cel projektu odpowiadając przy tym na pytanie „czemu </a:t>
            </a:r>
            <a:r>
              <a:rPr lang="pl-PL" sz="1400" dirty="0" smtClean="0">
                <a:latin typeface="+mj-lt"/>
                <a:cs typeface="Arial" panose="020B0604020202020204" pitchFamily="34" charset="0"/>
              </a:rPr>
              <a:t/>
            </a:r>
            <a:br>
              <a:rPr lang="pl-PL" sz="1400" dirty="0" smtClean="0">
                <a:latin typeface="+mj-lt"/>
                <a:cs typeface="Arial" panose="020B0604020202020204" pitchFamily="34" charset="0"/>
              </a:rPr>
            </a:br>
            <a:r>
              <a:rPr lang="pl-PL" sz="1400" dirty="0" smtClean="0">
                <a:latin typeface="+mj-lt"/>
                <a:cs typeface="Arial" panose="020B0604020202020204" pitchFamily="34" charset="0"/>
              </a:rPr>
              <a:t>i </a:t>
            </a:r>
            <a:r>
              <a:rPr lang="pl-PL" sz="1400" dirty="0">
                <a:latin typeface="+mj-lt"/>
                <a:cs typeface="Arial" panose="020B0604020202020204" pitchFamily="34" charset="0"/>
              </a:rPr>
              <a:t>komu ma służyć realizacja przedmiotowego projektu”. Opisując cel należy pamiętać, że pod tą definicją nie kryją się osiągnięte efekty rzeczowe. Cel projektu musi odpowiadać zakładanym rezultatom, które zostaną wygenerowane bezpośrednio po zakończeniu realizacji przedsięwzięć zaplanowanych </a:t>
            </a:r>
            <a:r>
              <a:rPr lang="pl-PL" sz="1400" dirty="0" smtClean="0">
                <a:latin typeface="+mj-lt"/>
                <a:cs typeface="Arial" panose="020B0604020202020204" pitchFamily="34" charset="0"/>
              </a:rPr>
              <a:t>w </a:t>
            </a:r>
            <a:r>
              <a:rPr lang="pl-PL" sz="1400" dirty="0">
                <a:latin typeface="+mj-lt"/>
                <a:cs typeface="Arial" panose="020B0604020202020204" pitchFamily="34" charset="0"/>
              </a:rPr>
              <a:t>projekcie. </a:t>
            </a:r>
            <a:endParaRPr lang="pl-PL" sz="1400" dirty="0" smtClean="0">
              <a:latin typeface="+mj-lt"/>
              <a:cs typeface="Arial" panose="020B0604020202020204" pitchFamily="34" charset="0"/>
            </a:endParaRPr>
          </a:p>
          <a:p>
            <a:pPr algn="just">
              <a:defRPr/>
            </a:pPr>
            <a:endParaRPr lang="pl-PL" sz="1400" dirty="0" smtClean="0">
              <a:latin typeface="+mj-lt"/>
              <a:cs typeface="Arial" panose="020B0604020202020204" pitchFamily="34" charset="0"/>
            </a:endParaRPr>
          </a:p>
          <a:p>
            <a:pPr algn="just">
              <a:defRPr/>
            </a:pPr>
            <a:r>
              <a:rPr lang="pl-PL" sz="1400" dirty="0" smtClean="0">
                <a:latin typeface="+mj-lt"/>
                <a:cs typeface="Arial" panose="020B0604020202020204" pitchFamily="34" charset="0"/>
              </a:rPr>
              <a:t>Cel </a:t>
            </a:r>
            <a:r>
              <a:rPr lang="pl-PL" sz="1400" dirty="0">
                <a:latin typeface="+mj-lt"/>
                <a:cs typeface="Arial" panose="020B0604020202020204" pitchFamily="34" charset="0"/>
              </a:rPr>
              <a:t>powinien charakteryzować się cechami zgodnymi z koncepcją </a:t>
            </a:r>
            <a:r>
              <a:rPr lang="pl-PL" sz="1400" dirty="0" smtClean="0">
                <a:latin typeface="+mj-lt"/>
                <a:cs typeface="Arial" panose="020B0604020202020204" pitchFamily="34" charset="0"/>
              </a:rPr>
              <a:t>SMART.</a:t>
            </a:r>
          </a:p>
          <a:p>
            <a:pPr algn="just">
              <a:defRPr/>
            </a:pPr>
            <a:endParaRPr lang="pl-PL" sz="1600" dirty="0" smtClean="0">
              <a:solidFill>
                <a:schemeClr val="accent6">
                  <a:lumMod val="75000"/>
                </a:schemeClr>
              </a:solidFill>
              <a:latin typeface="+mj-lt"/>
              <a:cs typeface="Arial" panose="020B0604020202020204" pitchFamily="34" charset="0"/>
            </a:endParaRPr>
          </a:p>
          <a:p>
            <a:pPr algn="just">
              <a:defRPr/>
            </a:pPr>
            <a:r>
              <a:rPr lang="pl-PL" sz="1600" b="1" dirty="0">
                <a:latin typeface="+mj-lt"/>
                <a:cs typeface="Arial" panose="020B0604020202020204" pitchFamily="34" charset="0"/>
              </a:rPr>
              <a:t>UWAGA</a:t>
            </a:r>
            <a:r>
              <a:rPr lang="pl-PL" sz="1600" b="1" dirty="0" smtClean="0">
                <a:latin typeface="+mj-lt"/>
                <a:cs typeface="Arial" panose="020B0604020202020204" pitchFamily="34" charset="0"/>
              </a:rPr>
              <a:t>! Cel powinien wynikać ze zdiagnozowanych problemów i być na nie odpowiedzią. Celem </a:t>
            </a:r>
            <a:r>
              <a:rPr lang="pl-PL" sz="1600" b="1" dirty="0">
                <a:latin typeface="+mj-lt"/>
                <a:cs typeface="Arial" panose="020B0604020202020204" pitchFamily="34" charset="0"/>
              </a:rPr>
              <a:t>nie powinien być środek do jego osiągnięcia (np. przeszkolenie…, objęcie </a:t>
            </a:r>
            <a:r>
              <a:rPr lang="pl-PL" sz="1600" b="1" dirty="0" smtClean="0">
                <a:latin typeface="+mj-lt"/>
                <a:cs typeface="Arial" panose="020B0604020202020204" pitchFamily="34" charset="0"/>
              </a:rPr>
              <a:t>wsparciem…).</a:t>
            </a:r>
          </a:p>
          <a:p>
            <a:pPr algn="just">
              <a:defRPr/>
            </a:pPr>
            <a:endParaRPr lang="pl-PL" sz="1400" dirty="0" smtClean="0">
              <a:latin typeface="Calibri" panose="020F0502020204030204" pitchFamily="34" charset="0"/>
              <a:cs typeface="Times New Roman" panose="02020603050405020304" pitchFamily="18" charset="0"/>
            </a:endParaRPr>
          </a:p>
          <a:p>
            <a:pPr algn="just">
              <a:defRPr/>
            </a:pPr>
            <a:endParaRPr lang="pl-PL" sz="1400" dirty="0"/>
          </a:p>
        </p:txBody>
      </p:sp>
      <p:sp>
        <p:nvSpPr>
          <p:cNvPr id="3" name="Symbol zastępczy numeru slajdu 2"/>
          <p:cNvSpPr>
            <a:spLocks noGrp="1"/>
          </p:cNvSpPr>
          <p:nvPr>
            <p:ph type="sldNum" sz="quarter" idx="12"/>
          </p:nvPr>
        </p:nvSpPr>
        <p:spPr/>
        <p:txBody>
          <a:bodyPr/>
          <a:lstStyle/>
          <a:p>
            <a:fld id="{E7DF194F-FC7D-43B2-A93E-2F6BC4B6766C}" type="slidenum">
              <a:rPr lang="pl-PL" altLang="pl-PL" smtClean="0"/>
              <a:pPr/>
              <a:t>42</a:t>
            </a:fld>
            <a:endParaRPr lang="pl-PL" altLang="pl-PL"/>
          </a:p>
        </p:txBody>
      </p:sp>
      <p:pic>
        <p:nvPicPr>
          <p:cNvPr id="10" name="Obraz 9"/>
          <p:cNvPicPr/>
          <p:nvPr/>
        </p:nvPicPr>
        <p:blipFill>
          <a:blip r:embed="rId3" cstate="print">
            <a:extLst>
              <a:ext uri="{28A0092B-C50C-407E-A947-70E740481C1C}">
                <a14:useLocalDpi xmlns:a14="http://schemas.microsoft.com/office/drawing/2010/main" val="0"/>
              </a:ext>
            </a:extLst>
          </a:blip>
          <a:stretch>
            <a:fillRect/>
          </a:stretch>
        </p:blipFill>
        <p:spPr>
          <a:xfrm>
            <a:off x="1456849" y="6001466"/>
            <a:ext cx="5760720" cy="552450"/>
          </a:xfrm>
          <a:prstGeom prst="rect">
            <a:avLst/>
          </a:prstGeom>
        </p:spPr>
      </p:pic>
    </p:spTree>
    <p:extLst>
      <p:ext uri="{BB962C8B-B14F-4D97-AF65-F5344CB8AC3E}">
        <p14:creationId xmlns:p14="http://schemas.microsoft.com/office/powerpoint/2010/main" val="2123419375"/>
      </p:ext>
    </p:extLst>
  </p:cSld>
  <p:clrMapOvr>
    <a:masterClrMapping/>
  </p:clrMapOvr>
  <p:transition spd="slow"/>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1746" name="Obraz 22"/>
          <p:cNvPicPr>
            <a:picLocks noChangeAspect="1" noChangeArrowheads="1"/>
          </p:cNvPicPr>
          <p:nvPr/>
        </p:nvPicPr>
        <p:blipFill>
          <a:blip r:embed="rId2" cstate="print">
            <a:extLst>
              <a:ext uri="{28A0092B-C50C-407E-A947-70E740481C1C}">
                <a14:useLocalDpi xmlns:a14="http://schemas.microsoft.com/office/drawing/2010/main" val="0"/>
              </a:ext>
            </a:extLst>
          </a:blip>
          <a:stretch>
            <a:fillRect/>
          </a:stretch>
        </p:blipFill>
        <p:spPr bwMode="auto">
          <a:xfrm>
            <a:off x="1926431" y="5949280"/>
            <a:ext cx="5291138" cy="635215"/>
          </a:xfrm>
          <a:prstGeom prst="rect">
            <a:avLst/>
          </a:prstGeom>
          <a:noFill/>
          <a:ln w="9525">
            <a:noFill/>
            <a:miter lim="800000"/>
            <a:headEnd/>
            <a:tailEnd/>
          </a:ln>
        </p:spPr>
      </p:pic>
      <p:sp>
        <p:nvSpPr>
          <p:cNvPr id="9" name="Prostokąt 8"/>
          <p:cNvSpPr/>
          <p:nvPr/>
        </p:nvSpPr>
        <p:spPr>
          <a:xfrm>
            <a:off x="0" y="15836"/>
            <a:ext cx="9144000" cy="1052736"/>
          </a:xfrm>
          <a:prstGeom prst="rect">
            <a:avLst/>
          </a:prstGeom>
          <a:solidFill>
            <a:schemeClr val="accent1">
              <a:lumMod val="60000"/>
              <a:lumOff val="40000"/>
            </a:schemeClr>
          </a:solidFill>
          <a:ln w="38100">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pl-PL" dirty="0"/>
          </a:p>
        </p:txBody>
      </p:sp>
      <p:sp>
        <p:nvSpPr>
          <p:cNvPr id="11" name="Prostokąt zaokrąglony 10"/>
          <p:cNvSpPr/>
          <p:nvPr/>
        </p:nvSpPr>
        <p:spPr>
          <a:xfrm>
            <a:off x="214282" y="116631"/>
            <a:ext cx="8715436" cy="706027"/>
          </a:xfrm>
          <a:prstGeom prst="roundRect">
            <a:avLst/>
          </a:prstGeom>
          <a:ln w="44450">
            <a:solidFill>
              <a:schemeClr val="tx1"/>
            </a:solidFill>
          </a:ln>
          <a:effectLst>
            <a:glow rad="101600">
              <a:schemeClr val="accent6">
                <a:satMod val="175000"/>
                <a:alpha val="40000"/>
              </a:schemeClr>
            </a:glow>
            <a:outerShdw blurRad="50800" dist="38100" dir="5400000" algn="t" rotWithShape="0">
              <a:prstClr val="black">
                <a:alpha val="40000"/>
              </a:prstClr>
            </a:outerShdw>
            <a:softEdge rad="317500"/>
          </a:effectLst>
          <a:scene3d>
            <a:camera prst="orthographicFront">
              <a:rot lat="0" lon="0" rev="0"/>
            </a:camera>
            <a:lightRig rig="glow" dir="t">
              <a:rot lat="0" lon="0" rev="4800000"/>
            </a:lightRig>
          </a:scene3d>
          <a:sp3d prstMaterial="matte">
            <a:bevelT w="127000" h="63500" prst="riblet"/>
          </a:sp3d>
        </p:spPr>
        <p:style>
          <a:lnRef idx="2">
            <a:schemeClr val="accent6"/>
          </a:lnRef>
          <a:fillRef idx="1">
            <a:schemeClr val="lt1"/>
          </a:fillRef>
          <a:effectRef idx="0">
            <a:schemeClr val="accent6"/>
          </a:effectRef>
          <a:fontRef idx="minor">
            <a:schemeClr val="dk1"/>
          </a:fontRef>
        </p:style>
        <p:txBody>
          <a:bodyPr anchor="ctr"/>
          <a:lstStyle/>
          <a:p>
            <a:pPr algn="ctr" eaLnBrk="1" fontAlgn="auto" hangingPunct="1">
              <a:spcBef>
                <a:spcPts val="0"/>
              </a:spcBef>
              <a:spcAft>
                <a:spcPts val="0"/>
              </a:spcAft>
              <a:defRPr/>
            </a:pPr>
            <a:r>
              <a:rPr lang="pl-PL" sz="3200" b="1" dirty="0">
                <a:solidFill>
                  <a:schemeClr val="tx1"/>
                </a:solidFill>
              </a:rPr>
              <a:t>Wojewódzki Urząd Pracy w Opolu</a:t>
            </a:r>
          </a:p>
        </p:txBody>
      </p:sp>
      <p:sp>
        <p:nvSpPr>
          <p:cNvPr id="2" name="Prostokąt 1"/>
          <p:cNvSpPr/>
          <p:nvPr/>
        </p:nvSpPr>
        <p:spPr>
          <a:xfrm>
            <a:off x="362744" y="1422648"/>
            <a:ext cx="8418512" cy="2524125"/>
          </a:xfrm>
          <a:prstGeom prst="rect">
            <a:avLst/>
          </a:prstGeom>
        </p:spPr>
        <p:txBody>
          <a:bodyPr>
            <a:spAutoFit/>
          </a:bodyPr>
          <a:lstStyle/>
          <a:p>
            <a:pPr>
              <a:defRPr/>
            </a:pPr>
            <a:r>
              <a:rPr lang="pl-PL" sz="1200" dirty="0"/>
              <a:t> </a:t>
            </a:r>
          </a:p>
          <a:p>
            <a:pPr algn="just">
              <a:defRPr/>
            </a:pPr>
            <a:endParaRPr lang="pl-PL" sz="1200" dirty="0">
              <a:latin typeface="+mn-lt"/>
            </a:endParaRPr>
          </a:p>
          <a:p>
            <a:pPr algn="just">
              <a:defRPr/>
            </a:pPr>
            <a:endParaRPr lang="pl-PL" sz="1200" dirty="0">
              <a:latin typeface="+mn-lt"/>
            </a:endParaRPr>
          </a:p>
          <a:p>
            <a:pPr>
              <a:defRPr/>
            </a:pPr>
            <a:endParaRPr lang="pl-PL" sz="1200" dirty="0">
              <a:latin typeface="+mn-lt"/>
            </a:endParaRPr>
          </a:p>
          <a:p>
            <a:pPr>
              <a:defRPr/>
            </a:pPr>
            <a:endParaRPr lang="pl-PL" sz="1100" dirty="0"/>
          </a:p>
          <a:p>
            <a:pPr>
              <a:defRPr/>
            </a:pPr>
            <a:endParaRPr lang="pl-PL" sz="1100" dirty="0"/>
          </a:p>
          <a:p>
            <a:pPr>
              <a:defRPr/>
            </a:pPr>
            <a:endParaRPr lang="pl-PL" sz="1100" dirty="0"/>
          </a:p>
          <a:p>
            <a:pPr>
              <a:defRPr/>
            </a:pPr>
            <a:endParaRPr lang="pl-PL" sz="1100" dirty="0"/>
          </a:p>
          <a:p>
            <a:pPr>
              <a:defRPr/>
            </a:pPr>
            <a:endParaRPr lang="pl-PL" sz="1100" dirty="0"/>
          </a:p>
          <a:p>
            <a:pPr>
              <a:defRPr/>
            </a:pPr>
            <a:endParaRPr lang="pl-PL" sz="1100" dirty="0"/>
          </a:p>
          <a:p>
            <a:pPr>
              <a:defRPr/>
            </a:pPr>
            <a:endParaRPr lang="pl-PL" sz="1100" dirty="0"/>
          </a:p>
          <a:p>
            <a:pPr>
              <a:defRPr/>
            </a:pPr>
            <a:endParaRPr lang="pl-PL" sz="1100" dirty="0"/>
          </a:p>
          <a:p>
            <a:pPr>
              <a:defRPr/>
            </a:pPr>
            <a:endParaRPr lang="pl-PL" sz="1100" dirty="0"/>
          </a:p>
          <a:p>
            <a:pPr>
              <a:defRPr/>
            </a:pPr>
            <a:endParaRPr lang="pl-PL" sz="1100" dirty="0"/>
          </a:p>
        </p:txBody>
      </p:sp>
      <p:sp>
        <p:nvSpPr>
          <p:cNvPr id="7" name="Prostokąt 6"/>
          <p:cNvSpPr/>
          <p:nvPr/>
        </p:nvSpPr>
        <p:spPr>
          <a:xfrm>
            <a:off x="214282" y="1196752"/>
            <a:ext cx="8715436" cy="1692771"/>
          </a:xfrm>
          <a:prstGeom prst="rect">
            <a:avLst/>
          </a:prstGeom>
        </p:spPr>
        <p:txBody>
          <a:bodyPr wrap="square">
            <a:spAutoFit/>
          </a:bodyPr>
          <a:lstStyle/>
          <a:p>
            <a:pPr algn="just">
              <a:defRPr/>
            </a:pPr>
            <a:endParaRPr lang="pl-PL" sz="1600" b="1" u="sng" dirty="0" smtClean="0">
              <a:latin typeface="+mj-lt"/>
              <a:cs typeface="Arial" panose="020B0604020202020204" pitchFamily="34" charset="0"/>
            </a:endParaRPr>
          </a:p>
          <a:p>
            <a:pPr algn="just">
              <a:defRPr/>
            </a:pPr>
            <a:r>
              <a:rPr lang="pl-PL" sz="1600" b="1" u="sng" dirty="0" smtClean="0">
                <a:latin typeface="+mj-lt"/>
                <a:cs typeface="Arial" panose="020B0604020202020204" pitchFamily="34" charset="0"/>
              </a:rPr>
              <a:t>3.5 </a:t>
            </a:r>
            <a:r>
              <a:rPr lang="pl-PL" sz="1600" b="1" u="sng" dirty="0">
                <a:latin typeface="+mj-lt"/>
                <a:cs typeface="Arial" panose="020B0604020202020204" pitchFamily="34" charset="0"/>
              </a:rPr>
              <a:t>Opis grupy docelowej i uzasadnienie </a:t>
            </a:r>
            <a:r>
              <a:rPr lang="pl-PL" sz="1600" b="1" u="sng" dirty="0" smtClean="0">
                <a:latin typeface="+mj-lt"/>
                <a:cs typeface="Arial" panose="020B0604020202020204" pitchFamily="34" charset="0"/>
              </a:rPr>
              <a:t>wyboru</a:t>
            </a:r>
          </a:p>
          <a:p>
            <a:pPr algn="just">
              <a:defRPr/>
            </a:pPr>
            <a:endParaRPr lang="pl-PL" sz="1600" b="1" u="sng" dirty="0">
              <a:solidFill>
                <a:schemeClr val="accent6">
                  <a:lumMod val="75000"/>
                </a:schemeClr>
              </a:solidFill>
              <a:latin typeface="+mj-lt"/>
              <a:cs typeface="Arial" panose="020B0604020202020204" pitchFamily="34" charset="0"/>
            </a:endParaRPr>
          </a:p>
          <a:p>
            <a:pPr algn="just">
              <a:defRPr/>
            </a:pPr>
            <a:r>
              <a:rPr lang="pl-PL" sz="1400" dirty="0">
                <a:latin typeface="+mj-lt"/>
                <a:cs typeface="Arial" panose="020B0604020202020204" pitchFamily="34" charset="0"/>
              </a:rPr>
              <a:t>Należy opisać osoby i/lub instytucje, które objęte zostaną wsparciem w ramach projektu oraz uzasadnić – uwzględniając specyfikę objętej wsparciem grupy oraz założony cel projektu – wybór konkretnej grupy docelowej spośród wskazanych potencjalnych grup w SZOOP RPO WO 2014-2020 i w regulaminie konkursu. </a:t>
            </a:r>
          </a:p>
          <a:p>
            <a:pPr algn="just">
              <a:defRPr/>
            </a:pPr>
            <a:endParaRPr lang="pl-PL" sz="1400" dirty="0">
              <a:latin typeface="+mj-lt"/>
              <a:cs typeface="Arial" panose="020B0604020202020204" pitchFamily="34" charset="0"/>
            </a:endParaRPr>
          </a:p>
        </p:txBody>
      </p:sp>
      <p:sp>
        <p:nvSpPr>
          <p:cNvPr id="3" name="Symbol zastępczy numeru slajdu 2"/>
          <p:cNvSpPr>
            <a:spLocks noGrp="1"/>
          </p:cNvSpPr>
          <p:nvPr>
            <p:ph type="sldNum" sz="quarter" idx="12"/>
          </p:nvPr>
        </p:nvSpPr>
        <p:spPr/>
        <p:txBody>
          <a:bodyPr/>
          <a:lstStyle/>
          <a:p>
            <a:fld id="{E7DF194F-FC7D-43B2-A93E-2F6BC4B6766C}" type="slidenum">
              <a:rPr lang="pl-PL" altLang="pl-PL" smtClean="0"/>
              <a:pPr/>
              <a:t>43</a:t>
            </a:fld>
            <a:endParaRPr lang="pl-PL" altLang="pl-PL"/>
          </a:p>
        </p:txBody>
      </p:sp>
      <p:pic>
        <p:nvPicPr>
          <p:cNvPr id="10" name="Obraz 9"/>
          <p:cNvPicPr/>
          <p:nvPr/>
        </p:nvPicPr>
        <p:blipFill>
          <a:blip r:embed="rId3" cstate="print">
            <a:extLst>
              <a:ext uri="{28A0092B-C50C-407E-A947-70E740481C1C}">
                <a14:useLocalDpi xmlns:a14="http://schemas.microsoft.com/office/drawing/2010/main" val="0"/>
              </a:ext>
            </a:extLst>
          </a:blip>
          <a:stretch>
            <a:fillRect/>
          </a:stretch>
        </p:blipFill>
        <p:spPr>
          <a:xfrm>
            <a:off x="1691640" y="5990662"/>
            <a:ext cx="5760720" cy="552450"/>
          </a:xfrm>
          <a:prstGeom prst="rect">
            <a:avLst/>
          </a:prstGeom>
        </p:spPr>
      </p:pic>
    </p:spTree>
    <p:extLst>
      <p:ext uri="{BB962C8B-B14F-4D97-AF65-F5344CB8AC3E}">
        <p14:creationId xmlns:p14="http://schemas.microsoft.com/office/powerpoint/2010/main" val="3639180889"/>
      </p:ext>
    </p:extLst>
  </p:cSld>
  <p:clrMapOvr>
    <a:masterClrMapping/>
  </p:clrMapOvr>
  <p:transition spd="slow"/>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1746" name="Obraz 22"/>
          <p:cNvPicPr>
            <a:picLocks noChangeAspect="1" noChangeArrowheads="1"/>
          </p:cNvPicPr>
          <p:nvPr/>
        </p:nvPicPr>
        <p:blipFill>
          <a:blip r:embed="rId2" cstate="print">
            <a:extLst>
              <a:ext uri="{28A0092B-C50C-407E-A947-70E740481C1C}">
                <a14:useLocalDpi xmlns:a14="http://schemas.microsoft.com/office/drawing/2010/main" val="0"/>
              </a:ext>
            </a:extLst>
          </a:blip>
          <a:stretch>
            <a:fillRect/>
          </a:stretch>
        </p:blipFill>
        <p:spPr bwMode="auto">
          <a:xfrm>
            <a:off x="1926431" y="5949280"/>
            <a:ext cx="5291138" cy="635215"/>
          </a:xfrm>
          <a:prstGeom prst="rect">
            <a:avLst/>
          </a:prstGeom>
          <a:noFill/>
          <a:ln w="9525">
            <a:noFill/>
            <a:miter lim="800000"/>
            <a:headEnd/>
            <a:tailEnd/>
          </a:ln>
        </p:spPr>
      </p:pic>
      <p:sp>
        <p:nvSpPr>
          <p:cNvPr id="9" name="Prostokąt 8"/>
          <p:cNvSpPr/>
          <p:nvPr/>
        </p:nvSpPr>
        <p:spPr>
          <a:xfrm>
            <a:off x="0" y="15836"/>
            <a:ext cx="9144000" cy="1052736"/>
          </a:xfrm>
          <a:prstGeom prst="rect">
            <a:avLst/>
          </a:prstGeom>
          <a:solidFill>
            <a:schemeClr val="accent1">
              <a:lumMod val="60000"/>
              <a:lumOff val="40000"/>
            </a:schemeClr>
          </a:solidFill>
          <a:ln w="38100">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pl-PL" dirty="0"/>
          </a:p>
        </p:txBody>
      </p:sp>
      <p:sp>
        <p:nvSpPr>
          <p:cNvPr id="11" name="Prostokąt zaokrąglony 10"/>
          <p:cNvSpPr/>
          <p:nvPr/>
        </p:nvSpPr>
        <p:spPr>
          <a:xfrm>
            <a:off x="214282" y="116631"/>
            <a:ext cx="8715436" cy="706027"/>
          </a:xfrm>
          <a:prstGeom prst="roundRect">
            <a:avLst/>
          </a:prstGeom>
          <a:ln w="44450">
            <a:solidFill>
              <a:schemeClr val="tx1"/>
            </a:solidFill>
          </a:ln>
          <a:effectLst>
            <a:glow rad="101600">
              <a:schemeClr val="accent6">
                <a:satMod val="175000"/>
                <a:alpha val="40000"/>
              </a:schemeClr>
            </a:glow>
            <a:outerShdw blurRad="50800" dist="38100" dir="5400000" algn="t" rotWithShape="0">
              <a:prstClr val="black">
                <a:alpha val="40000"/>
              </a:prstClr>
            </a:outerShdw>
            <a:softEdge rad="317500"/>
          </a:effectLst>
          <a:scene3d>
            <a:camera prst="orthographicFront">
              <a:rot lat="0" lon="0" rev="0"/>
            </a:camera>
            <a:lightRig rig="glow" dir="t">
              <a:rot lat="0" lon="0" rev="4800000"/>
            </a:lightRig>
          </a:scene3d>
          <a:sp3d prstMaterial="matte">
            <a:bevelT w="127000" h="63500" prst="riblet"/>
          </a:sp3d>
        </p:spPr>
        <p:style>
          <a:lnRef idx="2">
            <a:schemeClr val="accent6"/>
          </a:lnRef>
          <a:fillRef idx="1">
            <a:schemeClr val="lt1"/>
          </a:fillRef>
          <a:effectRef idx="0">
            <a:schemeClr val="accent6"/>
          </a:effectRef>
          <a:fontRef idx="minor">
            <a:schemeClr val="dk1"/>
          </a:fontRef>
        </p:style>
        <p:txBody>
          <a:bodyPr anchor="ctr"/>
          <a:lstStyle/>
          <a:p>
            <a:pPr algn="ctr" eaLnBrk="1" fontAlgn="auto" hangingPunct="1">
              <a:spcBef>
                <a:spcPts val="0"/>
              </a:spcBef>
              <a:spcAft>
                <a:spcPts val="0"/>
              </a:spcAft>
              <a:defRPr/>
            </a:pPr>
            <a:r>
              <a:rPr lang="pl-PL" sz="3200" b="1" dirty="0">
                <a:solidFill>
                  <a:schemeClr val="tx1"/>
                </a:solidFill>
              </a:rPr>
              <a:t>Wojewódzki Urząd Pracy w Opolu</a:t>
            </a:r>
          </a:p>
        </p:txBody>
      </p:sp>
      <p:sp>
        <p:nvSpPr>
          <p:cNvPr id="2" name="Prostokąt 1"/>
          <p:cNvSpPr/>
          <p:nvPr/>
        </p:nvSpPr>
        <p:spPr>
          <a:xfrm>
            <a:off x="5148064" y="6165304"/>
            <a:ext cx="8418512" cy="2524125"/>
          </a:xfrm>
          <a:prstGeom prst="rect">
            <a:avLst/>
          </a:prstGeom>
        </p:spPr>
        <p:txBody>
          <a:bodyPr>
            <a:spAutoFit/>
          </a:bodyPr>
          <a:lstStyle/>
          <a:p>
            <a:pPr>
              <a:defRPr/>
            </a:pPr>
            <a:r>
              <a:rPr lang="pl-PL" sz="1200" dirty="0"/>
              <a:t> </a:t>
            </a:r>
          </a:p>
          <a:p>
            <a:pPr algn="just">
              <a:defRPr/>
            </a:pPr>
            <a:endParaRPr lang="pl-PL" sz="1200" dirty="0">
              <a:latin typeface="+mn-lt"/>
            </a:endParaRPr>
          </a:p>
          <a:p>
            <a:pPr algn="just">
              <a:defRPr/>
            </a:pPr>
            <a:endParaRPr lang="pl-PL" sz="1200" dirty="0">
              <a:latin typeface="+mn-lt"/>
            </a:endParaRPr>
          </a:p>
          <a:p>
            <a:pPr>
              <a:defRPr/>
            </a:pPr>
            <a:endParaRPr lang="pl-PL" sz="1200" dirty="0">
              <a:latin typeface="+mn-lt"/>
            </a:endParaRPr>
          </a:p>
          <a:p>
            <a:pPr>
              <a:defRPr/>
            </a:pPr>
            <a:endParaRPr lang="pl-PL" sz="1100" dirty="0"/>
          </a:p>
          <a:p>
            <a:pPr>
              <a:defRPr/>
            </a:pPr>
            <a:endParaRPr lang="pl-PL" sz="1100" dirty="0"/>
          </a:p>
          <a:p>
            <a:pPr>
              <a:defRPr/>
            </a:pPr>
            <a:endParaRPr lang="pl-PL" sz="1100" dirty="0"/>
          </a:p>
          <a:p>
            <a:pPr>
              <a:defRPr/>
            </a:pPr>
            <a:endParaRPr lang="pl-PL" sz="1100" dirty="0"/>
          </a:p>
          <a:p>
            <a:pPr>
              <a:defRPr/>
            </a:pPr>
            <a:endParaRPr lang="pl-PL" sz="1100" dirty="0"/>
          </a:p>
          <a:p>
            <a:pPr>
              <a:defRPr/>
            </a:pPr>
            <a:endParaRPr lang="pl-PL" sz="1100" dirty="0"/>
          </a:p>
          <a:p>
            <a:pPr>
              <a:defRPr/>
            </a:pPr>
            <a:endParaRPr lang="pl-PL" sz="1100" dirty="0"/>
          </a:p>
          <a:p>
            <a:pPr>
              <a:defRPr/>
            </a:pPr>
            <a:endParaRPr lang="pl-PL" sz="1100" dirty="0"/>
          </a:p>
          <a:p>
            <a:pPr>
              <a:defRPr/>
            </a:pPr>
            <a:endParaRPr lang="pl-PL" sz="1100" dirty="0"/>
          </a:p>
          <a:p>
            <a:pPr>
              <a:defRPr/>
            </a:pPr>
            <a:endParaRPr lang="pl-PL" sz="1100" dirty="0"/>
          </a:p>
        </p:txBody>
      </p:sp>
      <p:sp>
        <p:nvSpPr>
          <p:cNvPr id="7" name="Prostokąt 6"/>
          <p:cNvSpPr/>
          <p:nvPr/>
        </p:nvSpPr>
        <p:spPr>
          <a:xfrm>
            <a:off x="196175" y="1205177"/>
            <a:ext cx="8715436" cy="5570756"/>
          </a:xfrm>
          <a:prstGeom prst="rect">
            <a:avLst/>
          </a:prstGeom>
        </p:spPr>
        <p:txBody>
          <a:bodyPr wrap="square">
            <a:spAutoFit/>
          </a:bodyPr>
          <a:lstStyle/>
          <a:p>
            <a:pPr algn="just">
              <a:defRPr/>
            </a:pPr>
            <a:r>
              <a:rPr lang="pl-PL" sz="1600" b="1" u="sng" dirty="0" smtClean="0">
                <a:latin typeface="+mj-lt"/>
                <a:cs typeface="Times New Roman" panose="02020603050405020304" pitchFamily="18" charset="0"/>
              </a:rPr>
              <a:t>3.6 </a:t>
            </a:r>
            <a:r>
              <a:rPr lang="pl-PL" sz="1600" b="1" u="sng" dirty="0">
                <a:latin typeface="+mj-lt"/>
                <a:cs typeface="Times New Roman" panose="02020603050405020304" pitchFamily="18" charset="0"/>
              </a:rPr>
              <a:t>Potencjał i doświadczenie wnioskodawcy</a:t>
            </a:r>
          </a:p>
          <a:p>
            <a:pPr algn="just">
              <a:defRPr/>
            </a:pPr>
            <a:r>
              <a:rPr lang="pl-PL" sz="1300" dirty="0">
                <a:latin typeface="+mj-lt"/>
                <a:cs typeface="Times New Roman" panose="02020603050405020304" pitchFamily="18" charset="0"/>
              </a:rPr>
              <a:t>W punkcie 3.6 wniosku o dofinansowanie projektu należy opisać, jakie jest doświadczenie wnioskodawcy </a:t>
            </a:r>
            <a:r>
              <a:rPr lang="pl-PL" sz="1300" dirty="0" smtClean="0">
                <a:latin typeface="+mj-lt"/>
                <a:cs typeface="Times New Roman" panose="02020603050405020304" pitchFamily="18" charset="0"/>
              </a:rPr>
              <a:t/>
            </a:r>
            <a:br>
              <a:rPr lang="pl-PL" sz="1300" dirty="0" smtClean="0">
                <a:latin typeface="+mj-lt"/>
                <a:cs typeface="Times New Roman" panose="02020603050405020304" pitchFamily="18" charset="0"/>
              </a:rPr>
            </a:br>
            <a:r>
              <a:rPr lang="pl-PL" sz="1300" dirty="0" smtClean="0">
                <a:latin typeface="+mj-lt"/>
                <a:cs typeface="Times New Roman" panose="02020603050405020304" pitchFamily="18" charset="0"/>
              </a:rPr>
              <a:t>i </a:t>
            </a:r>
            <a:r>
              <a:rPr lang="pl-PL" sz="1300" dirty="0">
                <a:latin typeface="+mj-lt"/>
                <a:cs typeface="Times New Roman" panose="02020603050405020304" pitchFamily="18" charset="0"/>
              </a:rPr>
              <a:t>partnera/ów (jeśli występują) przy realizacji projektów o podobnej tematyce/podobnym zakresie. Na podstawie punktu 3.6 sprawdzana jest wiarygodność projektodawcy, w tym przede wszystkim możliwość skutecznej  i płynnej realizacji projektu. </a:t>
            </a:r>
          </a:p>
          <a:p>
            <a:pPr algn="just">
              <a:defRPr/>
            </a:pPr>
            <a:endParaRPr lang="pl-PL" sz="1300" b="1" u="sng" dirty="0" smtClean="0">
              <a:solidFill>
                <a:schemeClr val="accent6">
                  <a:lumMod val="75000"/>
                </a:schemeClr>
              </a:solidFill>
              <a:latin typeface="+mj-lt"/>
              <a:cs typeface="Times New Roman" panose="02020603050405020304" pitchFamily="18" charset="0"/>
            </a:endParaRPr>
          </a:p>
          <a:p>
            <a:pPr algn="just">
              <a:defRPr/>
            </a:pPr>
            <a:r>
              <a:rPr lang="pl-PL" sz="1300" b="1" dirty="0" smtClean="0">
                <a:latin typeface="+mj-lt"/>
                <a:cs typeface="Times New Roman" panose="02020603050405020304" pitchFamily="18" charset="0"/>
              </a:rPr>
              <a:t>Informacje </a:t>
            </a:r>
            <a:r>
              <a:rPr lang="pl-PL" sz="1300" b="1" dirty="0">
                <a:latin typeface="+mj-lt"/>
                <a:cs typeface="Times New Roman" panose="02020603050405020304" pitchFamily="18" charset="0"/>
              </a:rPr>
              <a:t>niezbędne do wpisania w punkcie 3.6</a:t>
            </a:r>
            <a:r>
              <a:rPr lang="pl-PL" sz="1300" b="1" dirty="0" smtClean="0">
                <a:latin typeface="+mj-lt"/>
                <a:cs typeface="Times New Roman" panose="02020603050405020304" pitchFamily="18" charset="0"/>
              </a:rPr>
              <a:t>:</a:t>
            </a:r>
            <a:endParaRPr lang="pl-PL" sz="1300" b="1" dirty="0">
              <a:latin typeface="+mj-lt"/>
              <a:cs typeface="Times New Roman" panose="02020603050405020304" pitchFamily="18" charset="0"/>
            </a:endParaRPr>
          </a:p>
          <a:p>
            <a:pPr algn="just">
              <a:defRPr/>
            </a:pPr>
            <a:r>
              <a:rPr lang="pl-PL" sz="1300" dirty="0" smtClean="0">
                <a:latin typeface="+mj-lt"/>
                <a:cs typeface="Times New Roman" panose="02020603050405020304" pitchFamily="18" charset="0"/>
              </a:rPr>
              <a:t>1. </a:t>
            </a:r>
            <a:r>
              <a:rPr lang="pl-PL" sz="1300" b="1" dirty="0" smtClean="0">
                <a:latin typeface="+mj-lt"/>
                <a:cs typeface="Times New Roman" panose="02020603050405020304" pitchFamily="18" charset="0"/>
              </a:rPr>
              <a:t>Roczny </a:t>
            </a:r>
            <a:r>
              <a:rPr lang="pl-PL" sz="1300" b="1" dirty="0">
                <a:latin typeface="+mj-lt"/>
                <a:cs typeface="Times New Roman" panose="02020603050405020304" pitchFamily="18" charset="0"/>
              </a:rPr>
              <a:t>obrót wnioskodawcy </a:t>
            </a:r>
            <a:r>
              <a:rPr lang="pl-PL" sz="1300" dirty="0">
                <a:latin typeface="+mj-lt"/>
                <a:cs typeface="Times New Roman" panose="02020603050405020304" pitchFamily="18" charset="0"/>
              </a:rPr>
              <a:t>i/lub partnera (o ile budżet projektu uwzględnia wydatki Partnera) jest równy lub wyższy od </a:t>
            </a:r>
            <a:r>
              <a:rPr lang="pl-PL" sz="1300" dirty="0" smtClean="0">
                <a:latin typeface="+mj-lt"/>
                <a:cs typeface="Times New Roman" panose="02020603050405020304" pitchFamily="18" charset="0"/>
              </a:rPr>
              <a:t>wydatków w </a:t>
            </a:r>
            <a:r>
              <a:rPr lang="pl-PL" sz="1300" dirty="0">
                <a:latin typeface="+mj-lt"/>
                <a:cs typeface="Times New Roman" panose="02020603050405020304" pitchFamily="18" charset="0"/>
              </a:rPr>
              <a:t>projekcie. W przypadku podmiotów nie prowadzących działalności gospodarczej i jednocześnie nie będących jednostkami sektora finansów publicznych należy wskazać przychody. W przypadku jednostek sektora finansów publicznych należy wskazać wydatki</a:t>
            </a:r>
            <a:r>
              <a:rPr lang="pl-PL" sz="1300" dirty="0" smtClean="0">
                <a:latin typeface="+mj-lt"/>
                <a:cs typeface="Times New Roman" panose="02020603050405020304" pitchFamily="18" charset="0"/>
              </a:rPr>
              <a:t>. </a:t>
            </a:r>
          </a:p>
          <a:p>
            <a:pPr algn="just">
              <a:defRPr/>
            </a:pPr>
            <a:r>
              <a:rPr lang="pl-PL" sz="1300" b="1" dirty="0" smtClean="0">
                <a:latin typeface="+mj-lt"/>
                <a:cs typeface="Times New Roman" panose="02020603050405020304" pitchFamily="18" charset="0"/>
              </a:rPr>
              <a:t>UWAGA!!! We wniosku muszą znaleźć się zapisy jednoznacznie wskazujące na obrót/przychód/wydatki. </a:t>
            </a:r>
            <a:br>
              <a:rPr lang="pl-PL" sz="1300" b="1" dirty="0" smtClean="0">
                <a:latin typeface="+mj-lt"/>
                <a:cs typeface="Times New Roman" panose="02020603050405020304" pitchFamily="18" charset="0"/>
              </a:rPr>
            </a:br>
            <a:endParaRPr lang="pl-PL" sz="1300" b="1" dirty="0" smtClean="0">
              <a:latin typeface="+mj-lt"/>
              <a:cs typeface="Times New Roman" panose="02020603050405020304" pitchFamily="18" charset="0"/>
            </a:endParaRPr>
          </a:p>
          <a:p>
            <a:pPr algn="just">
              <a:defRPr/>
            </a:pPr>
            <a:r>
              <a:rPr lang="pl-PL" sz="1300" dirty="0" smtClean="0">
                <a:latin typeface="+mj-lt"/>
                <a:cs typeface="Times New Roman" panose="02020603050405020304" pitchFamily="18" charset="0"/>
              </a:rPr>
              <a:t>2</a:t>
            </a:r>
            <a:r>
              <a:rPr lang="pl-PL" sz="1300" dirty="0">
                <a:latin typeface="+mj-lt"/>
                <a:cs typeface="Times New Roman" panose="02020603050405020304" pitchFamily="18" charset="0"/>
              </a:rPr>
              <a:t>. </a:t>
            </a:r>
            <a:r>
              <a:rPr lang="pl-PL" sz="1300" b="1" dirty="0">
                <a:latin typeface="+mj-lt"/>
                <a:cs typeface="Times New Roman" panose="02020603050405020304" pitchFamily="18" charset="0"/>
              </a:rPr>
              <a:t>Opis doświadczenia </a:t>
            </a:r>
            <a:r>
              <a:rPr lang="pl-PL" sz="1300" dirty="0">
                <a:latin typeface="+mj-lt"/>
                <a:cs typeface="Times New Roman" panose="02020603050405020304" pitchFamily="18" charset="0"/>
              </a:rPr>
              <a:t>uwzględniający dotychczasową działalność  wnioskodawcy i/lub partnerów </a:t>
            </a:r>
            <a:r>
              <a:rPr lang="pl-PL" sz="1300" dirty="0" smtClean="0">
                <a:latin typeface="+mj-lt"/>
                <a:cs typeface="Times New Roman" panose="02020603050405020304" pitchFamily="18" charset="0"/>
              </a:rPr>
              <a:t>z </a:t>
            </a:r>
            <a:r>
              <a:rPr lang="pl-PL" sz="1300" dirty="0">
                <a:latin typeface="+mj-lt"/>
                <a:cs typeface="Times New Roman" panose="02020603050405020304" pitchFamily="18" charset="0"/>
              </a:rPr>
              <a:t>uwzględnieniem dotychczasowej działalności:</a:t>
            </a:r>
          </a:p>
          <a:p>
            <a:pPr algn="just">
              <a:defRPr/>
            </a:pPr>
            <a:r>
              <a:rPr lang="pl-PL" sz="1300" dirty="0">
                <a:latin typeface="+mj-lt"/>
                <a:cs typeface="Times New Roman" panose="02020603050405020304" pitchFamily="18" charset="0"/>
              </a:rPr>
              <a:t>	- w obszarze merytorycznym wsparcia projektu (zakres tematyczny),</a:t>
            </a:r>
          </a:p>
          <a:p>
            <a:pPr algn="just">
              <a:defRPr/>
            </a:pPr>
            <a:r>
              <a:rPr lang="pl-PL" sz="1300" dirty="0">
                <a:latin typeface="+mj-lt"/>
                <a:cs typeface="Times New Roman" panose="02020603050405020304" pitchFamily="18" charset="0"/>
              </a:rPr>
              <a:t>	- na rzecz grupy docelowej,</a:t>
            </a:r>
          </a:p>
          <a:p>
            <a:pPr algn="just">
              <a:defRPr/>
            </a:pPr>
            <a:r>
              <a:rPr lang="pl-PL" sz="1300" dirty="0">
                <a:latin typeface="+mj-lt"/>
                <a:cs typeface="Times New Roman" panose="02020603050405020304" pitchFamily="18" charset="0"/>
              </a:rPr>
              <a:t>	- na określonym obszarze terytorialnym, na którym będzie realizowany projekt</a:t>
            </a:r>
            <a:r>
              <a:rPr lang="pl-PL" sz="1300" dirty="0" smtClean="0">
                <a:latin typeface="+mj-lt"/>
                <a:cs typeface="Times New Roman" panose="02020603050405020304" pitchFamily="18" charset="0"/>
              </a:rPr>
              <a:t>.</a:t>
            </a:r>
          </a:p>
          <a:p>
            <a:pPr algn="just">
              <a:defRPr/>
            </a:pPr>
            <a:endParaRPr lang="pl-PL" sz="1300" dirty="0">
              <a:latin typeface="+mj-lt"/>
              <a:cs typeface="Times New Roman" panose="02020603050405020304" pitchFamily="18" charset="0"/>
            </a:endParaRPr>
          </a:p>
          <a:p>
            <a:pPr algn="just">
              <a:defRPr/>
            </a:pPr>
            <a:r>
              <a:rPr lang="pl-PL" sz="1300" dirty="0">
                <a:latin typeface="+mj-lt"/>
                <a:cs typeface="Times New Roman" panose="02020603050405020304" pitchFamily="18" charset="0"/>
              </a:rPr>
              <a:t> 3. </a:t>
            </a:r>
            <a:r>
              <a:rPr lang="pl-PL" sz="1300" b="1" dirty="0">
                <a:latin typeface="+mj-lt"/>
                <a:cs typeface="Times New Roman" panose="02020603050405020304" pitchFamily="18" charset="0"/>
              </a:rPr>
              <a:t>Opis potencjału </a:t>
            </a:r>
            <a:r>
              <a:rPr lang="pl-PL" sz="1300" dirty="0">
                <a:latin typeface="+mj-lt"/>
                <a:cs typeface="Times New Roman" panose="02020603050405020304" pitchFamily="18" charset="0"/>
              </a:rPr>
              <a:t>wnioskodawcy i/lub partnerów  w zakresie:</a:t>
            </a:r>
          </a:p>
          <a:p>
            <a:pPr algn="just">
              <a:defRPr/>
            </a:pPr>
            <a:r>
              <a:rPr lang="pl-PL" sz="1300" dirty="0" smtClean="0">
                <a:latin typeface="+mj-lt"/>
                <a:cs typeface="Times New Roman" panose="02020603050405020304" pitchFamily="18" charset="0"/>
              </a:rPr>
              <a:t>	- </a:t>
            </a:r>
            <a:r>
              <a:rPr lang="pl-PL" sz="1300" dirty="0">
                <a:latin typeface="+mj-lt"/>
                <a:cs typeface="Times New Roman" panose="02020603050405020304" pitchFamily="18" charset="0"/>
              </a:rPr>
              <a:t>zasobów finansowych, jakie wniesie do projektu wnioskodawca i/lub partnerzy,</a:t>
            </a:r>
          </a:p>
          <a:p>
            <a:pPr algn="just">
              <a:defRPr/>
            </a:pPr>
            <a:r>
              <a:rPr lang="pl-PL" sz="1300" dirty="0" smtClean="0">
                <a:latin typeface="+mj-lt"/>
                <a:cs typeface="Times New Roman" panose="02020603050405020304" pitchFamily="18" charset="0"/>
              </a:rPr>
              <a:t>	- </a:t>
            </a:r>
            <a:r>
              <a:rPr lang="pl-PL" sz="1300" dirty="0">
                <a:latin typeface="+mj-lt"/>
                <a:cs typeface="Times New Roman" panose="02020603050405020304" pitchFamily="18" charset="0"/>
              </a:rPr>
              <a:t>potencjału kadrowego wnioskodawcy i/lub partnerów  i sposobu jego wykorzystania w ramach projektu,</a:t>
            </a:r>
          </a:p>
          <a:p>
            <a:pPr algn="just">
              <a:defRPr/>
            </a:pPr>
            <a:r>
              <a:rPr lang="pl-PL" sz="1300" dirty="0">
                <a:latin typeface="+mj-lt"/>
                <a:cs typeface="Times New Roman" panose="02020603050405020304" pitchFamily="18" charset="0"/>
              </a:rPr>
              <a:t>	- potencjału technicznego w tym sprzęt i warunki lokalowe wnioskodawcy i/lub partnerów  oraz  sposoby jego  </a:t>
            </a:r>
          </a:p>
          <a:p>
            <a:pPr algn="just">
              <a:defRPr/>
            </a:pPr>
            <a:r>
              <a:rPr lang="pl-PL" sz="1300" dirty="0">
                <a:latin typeface="+mj-lt"/>
                <a:cs typeface="Times New Roman" panose="02020603050405020304" pitchFamily="18" charset="0"/>
              </a:rPr>
              <a:t>                             wykorzystania w ramach projektu</a:t>
            </a:r>
            <a:r>
              <a:rPr lang="pl-PL" sz="1300" dirty="0" smtClean="0">
                <a:latin typeface="+mj-lt"/>
                <a:cs typeface="Times New Roman" panose="02020603050405020304" pitchFamily="18" charset="0"/>
              </a:rPr>
              <a:t>.</a:t>
            </a:r>
          </a:p>
          <a:p>
            <a:pPr algn="just">
              <a:defRPr/>
            </a:pPr>
            <a:endParaRPr lang="pl-PL" sz="1300" dirty="0">
              <a:latin typeface="+mj-lt"/>
              <a:cs typeface="Times New Roman" panose="02020603050405020304" pitchFamily="18" charset="0"/>
            </a:endParaRPr>
          </a:p>
          <a:p>
            <a:pPr algn="just">
              <a:defRPr/>
            </a:pPr>
            <a:endParaRPr lang="pl-PL" sz="1400" dirty="0" smtClean="0">
              <a:cs typeface="Arial" panose="020B0604020202020204" pitchFamily="34" charset="0"/>
            </a:endParaRPr>
          </a:p>
          <a:p>
            <a:pPr algn="ctr">
              <a:defRPr/>
            </a:pPr>
            <a:endParaRPr lang="pl-PL" sz="1400" dirty="0"/>
          </a:p>
        </p:txBody>
      </p:sp>
      <p:sp>
        <p:nvSpPr>
          <p:cNvPr id="3" name="Symbol zastępczy numeru slajdu 2"/>
          <p:cNvSpPr>
            <a:spLocks noGrp="1"/>
          </p:cNvSpPr>
          <p:nvPr>
            <p:ph type="sldNum" sz="quarter" idx="12"/>
          </p:nvPr>
        </p:nvSpPr>
        <p:spPr/>
        <p:txBody>
          <a:bodyPr/>
          <a:lstStyle/>
          <a:p>
            <a:fld id="{E7DF194F-FC7D-43B2-A93E-2F6BC4B6766C}" type="slidenum">
              <a:rPr lang="pl-PL" altLang="pl-PL" smtClean="0"/>
              <a:pPr/>
              <a:t>44</a:t>
            </a:fld>
            <a:endParaRPr lang="pl-PL" altLang="pl-PL" dirty="0"/>
          </a:p>
        </p:txBody>
      </p:sp>
      <p:pic>
        <p:nvPicPr>
          <p:cNvPr id="10" name="Obraz 9"/>
          <p:cNvPicPr/>
          <p:nvPr/>
        </p:nvPicPr>
        <p:blipFill>
          <a:blip r:embed="rId3" cstate="print">
            <a:extLst>
              <a:ext uri="{28A0092B-C50C-407E-A947-70E740481C1C}">
                <a14:useLocalDpi xmlns:a14="http://schemas.microsoft.com/office/drawing/2010/main" val="0"/>
              </a:ext>
            </a:extLst>
          </a:blip>
          <a:stretch>
            <a:fillRect/>
          </a:stretch>
        </p:blipFill>
        <p:spPr>
          <a:xfrm>
            <a:off x="1547664" y="6025667"/>
            <a:ext cx="5760720" cy="552450"/>
          </a:xfrm>
          <a:prstGeom prst="rect">
            <a:avLst/>
          </a:prstGeom>
        </p:spPr>
      </p:pic>
    </p:spTree>
    <p:extLst>
      <p:ext uri="{BB962C8B-B14F-4D97-AF65-F5344CB8AC3E}">
        <p14:creationId xmlns:p14="http://schemas.microsoft.com/office/powerpoint/2010/main" val="3715764748"/>
      </p:ext>
    </p:extLst>
  </p:cSld>
  <p:clrMapOvr>
    <a:masterClrMapping/>
  </p:clrMapOvr>
  <p:transition spd="slow"/>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1746" name="Obraz 22"/>
          <p:cNvPicPr>
            <a:picLocks noChangeAspect="1" noChangeArrowheads="1"/>
          </p:cNvPicPr>
          <p:nvPr/>
        </p:nvPicPr>
        <p:blipFill>
          <a:blip r:embed="rId2" cstate="print">
            <a:extLst>
              <a:ext uri="{28A0092B-C50C-407E-A947-70E740481C1C}">
                <a14:useLocalDpi xmlns:a14="http://schemas.microsoft.com/office/drawing/2010/main" val="0"/>
              </a:ext>
            </a:extLst>
          </a:blip>
          <a:stretch>
            <a:fillRect/>
          </a:stretch>
        </p:blipFill>
        <p:spPr bwMode="auto">
          <a:xfrm>
            <a:off x="1908324" y="5949280"/>
            <a:ext cx="5291138" cy="635215"/>
          </a:xfrm>
          <a:prstGeom prst="rect">
            <a:avLst/>
          </a:prstGeom>
          <a:noFill/>
          <a:ln w="9525">
            <a:noFill/>
            <a:miter lim="800000"/>
            <a:headEnd/>
            <a:tailEnd/>
          </a:ln>
        </p:spPr>
      </p:pic>
      <p:sp>
        <p:nvSpPr>
          <p:cNvPr id="9" name="Prostokąt 8"/>
          <p:cNvSpPr/>
          <p:nvPr/>
        </p:nvSpPr>
        <p:spPr>
          <a:xfrm>
            <a:off x="0" y="15836"/>
            <a:ext cx="9144000" cy="1052736"/>
          </a:xfrm>
          <a:prstGeom prst="rect">
            <a:avLst/>
          </a:prstGeom>
          <a:solidFill>
            <a:schemeClr val="accent1">
              <a:lumMod val="60000"/>
              <a:lumOff val="40000"/>
            </a:schemeClr>
          </a:solidFill>
          <a:ln w="38100">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pl-PL" dirty="0"/>
          </a:p>
        </p:txBody>
      </p:sp>
      <p:sp>
        <p:nvSpPr>
          <p:cNvPr id="11" name="Prostokąt zaokrąglony 10"/>
          <p:cNvSpPr/>
          <p:nvPr/>
        </p:nvSpPr>
        <p:spPr>
          <a:xfrm>
            <a:off x="214282" y="116631"/>
            <a:ext cx="8715436" cy="706027"/>
          </a:xfrm>
          <a:prstGeom prst="roundRect">
            <a:avLst/>
          </a:prstGeom>
          <a:ln w="44450">
            <a:solidFill>
              <a:schemeClr val="tx1"/>
            </a:solidFill>
          </a:ln>
          <a:effectLst>
            <a:glow rad="101600">
              <a:schemeClr val="accent6">
                <a:satMod val="175000"/>
                <a:alpha val="40000"/>
              </a:schemeClr>
            </a:glow>
            <a:outerShdw blurRad="50800" dist="38100" dir="5400000" algn="t" rotWithShape="0">
              <a:prstClr val="black">
                <a:alpha val="40000"/>
              </a:prstClr>
            </a:outerShdw>
            <a:softEdge rad="317500"/>
          </a:effectLst>
          <a:scene3d>
            <a:camera prst="orthographicFront">
              <a:rot lat="0" lon="0" rev="0"/>
            </a:camera>
            <a:lightRig rig="glow" dir="t">
              <a:rot lat="0" lon="0" rev="4800000"/>
            </a:lightRig>
          </a:scene3d>
          <a:sp3d prstMaterial="matte">
            <a:bevelT w="127000" h="63500" prst="riblet"/>
          </a:sp3d>
        </p:spPr>
        <p:style>
          <a:lnRef idx="2">
            <a:schemeClr val="accent6"/>
          </a:lnRef>
          <a:fillRef idx="1">
            <a:schemeClr val="lt1"/>
          </a:fillRef>
          <a:effectRef idx="0">
            <a:schemeClr val="accent6"/>
          </a:effectRef>
          <a:fontRef idx="minor">
            <a:schemeClr val="dk1"/>
          </a:fontRef>
        </p:style>
        <p:txBody>
          <a:bodyPr anchor="ctr"/>
          <a:lstStyle/>
          <a:p>
            <a:pPr algn="ctr" eaLnBrk="1" fontAlgn="auto" hangingPunct="1">
              <a:spcBef>
                <a:spcPts val="0"/>
              </a:spcBef>
              <a:spcAft>
                <a:spcPts val="0"/>
              </a:spcAft>
              <a:defRPr/>
            </a:pPr>
            <a:r>
              <a:rPr lang="pl-PL" sz="3200" b="1" dirty="0">
                <a:solidFill>
                  <a:schemeClr val="tx1"/>
                </a:solidFill>
              </a:rPr>
              <a:t>Wojewódzki Urząd Pracy w Opolu</a:t>
            </a:r>
          </a:p>
        </p:txBody>
      </p:sp>
      <p:sp>
        <p:nvSpPr>
          <p:cNvPr id="2" name="Prostokąt 1"/>
          <p:cNvSpPr/>
          <p:nvPr/>
        </p:nvSpPr>
        <p:spPr>
          <a:xfrm>
            <a:off x="5148064" y="6165304"/>
            <a:ext cx="8418512" cy="2524125"/>
          </a:xfrm>
          <a:prstGeom prst="rect">
            <a:avLst/>
          </a:prstGeom>
        </p:spPr>
        <p:txBody>
          <a:bodyPr>
            <a:spAutoFit/>
          </a:bodyPr>
          <a:lstStyle/>
          <a:p>
            <a:pPr>
              <a:defRPr/>
            </a:pPr>
            <a:r>
              <a:rPr lang="pl-PL" sz="1200" dirty="0"/>
              <a:t> </a:t>
            </a:r>
          </a:p>
          <a:p>
            <a:pPr algn="just">
              <a:defRPr/>
            </a:pPr>
            <a:endParaRPr lang="pl-PL" sz="1200" dirty="0">
              <a:latin typeface="+mn-lt"/>
            </a:endParaRPr>
          </a:p>
          <a:p>
            <a:pPr algn="just">
              <a:defRPr/>
            </a:pPr>
            <a:endParaRPr lang="pl-PL" sz="1200" dirty="0">
              <a:latin typeface="+mn-lt"/>
            </a:endParaRPr>
          </a:p>
          <a:p>
            <a:pPr>
              <a:defRPr/>
            </a:pPr>
            <a:endParaRPr lang="pl-PL" sz="1200" dirty="0">
              <a:latin typeface="+mn-lt"/>
            </a:endParaRPr>
          </a:p>
          <a:p>
            <a:pPr>
              <a:defRPr/>
            </a:pPr>
            <a:endParaRPr lang="pl-PL" sz="1100" dirty="0"/>
          </a:p>
          <a:p>
            <a:pPr>
              <a:defRPr/>
            </a:pPr>
            <a:endParaRPr lang="pl-PL" sz="1100" dirty="0"/>
          </a:p>
          <a:p>
            <a:pPr>
              <a:defRPr/>
            </a:pPr>
            <a:endParaRPr lang="pl-PL" sz="1100" dirty="0"/>
          </a:p>
          <a:p>
            <a:pPr>
              <a:defRPr/>
            </a:pPr>
            <a:endParaRPr lang="pl-PL" sz="1100" dirty="0"/>
          </a:p>
          <a:p>
            <a:pPr>
              <a:defRPr/>
            </a:pPr>
            <a:endParaRPr lang="pl-PL" sz="1100" dirty="0"/>
          </a:p>
          <a:p>
            <a:pPr>
              <a:defRPr/>
            </a:pPr>
            <a:endParaRPr lang="pl-PL" sz="1100" dirty="0"/>
          </a:p>
          <a:p>
            <a:pPr>
              <a:defRPr/>
            </a:pPr>
            <a:endParaRPr lang="pl-PL" sz="1100" dirty="0"/>
          </a:p>
          <a:p>
            <a:pPr>
              <a:defRPr/>
            </a:pPr>
            <a:endParaRPr lang="pl-PL" sz="1100" dirty="0"/>
          </a:p>
          <a:p>
            <a:pPr>
              <a:defRPr/>
            </a:pPr>
            <a:endParaRPr lang="pl-PL" sz="1100" dirty="0"/>
          </a:p>
          <a:p>
            <a:pPr>
              <a:defRPr/>
            </a:pPr>
            <a:endParaRPr lang="pl-PL" sz="1100" dirty="0"/>
          </a:p>
        </p:txBody>
      </p:sp>
      <p:sp>
        <p:nvSpPr>
          <p:cNvPr id="7" name="Prostokąt 6"/>
          <p:cNvSpPr/>
          <p:nvPr/>
        </p:nvSpPr>
        <p:spPr>
          <a:xfrm>
            <a:off x="196175" y="1205177"/>
            <a:ext cx="8715436" cy="3077766"/>
          </a:xfrm>
          <a:prstGeom prst="rect">
            <a:avLst/>
          </a:prstGeom>
        </p:spPr>
        <p:txBody>
          <a:bodyPr wrap="square">
            <a:spAutoFit/>
          </a:bodyPr>
          <a:lstStyle/>
          <a:p>
            <a:pPr algn="just">
              <a:defRPr/>
            </a:pPr>
            <a:endParaRPr lang="pl-PL" sz="1600" u="sng" dirty="0" smtClean="0">
              <a:latin typeface="+mn-lt"/>
              <a:cs typeface="Times New Roman" panose="02020603050405020304" pitchFamily="18" charset="0"/>
            </a:endParaRPr>
          </a:p>
          <a:p>
            <a:pPr algn="just">
              <a:defRPr/>
            </a:pPr>
            <a:endParaRPr lang="pl-PL" sz="1600" b="1" u="sng" dirty="0" smtClean="0">
              <a:latin typeface="+mn-lt"/>
              <a:cs typeface="Times New Roman" panose="02020603050405020304" pitchFamily="18" charset="0"/>
            </a:endParaRPr>
          </a:p>
          <a:p>
            <a:pPr algn="just">
              <a:defRPr/>
            </a:pPr>
            <a:r>
              <a:rPr lang="pl-PL" sz="1600" b="1" u="sng" dirty="0" smtClean="0">
                <a:latin typeface="+mn-lt"/>
                <a:cs typeface="Times New Roman" panose="02020603050405020304" pitchFamily="18" charset="0"/>
              </a:rPr>
              <a:t>3.7 Miejsce realizacji projektu</a:t>
            </a:r>
          </a:p>
          <a:p>
            <a:pPr algn="just">
              <a:defRPr/>
            </a:pPr>
            <a:endParaRPr lang="pl-PL" sz="1600" b="1" u="sng" dirty="0" smtClean="0">
              <a:latin typeface="+mn-lt"/>
              <a:cs typeface="Times New Roman" panose="02020603050405020304" pitchFamily="18" charset="0"/>
            </a:endParaRPr>
          </a:p>
          <a:p>
            <a:pPr algn="just">
              <a:defRPr/>
            </a:pPr>
            <a:r>
              <a:rPr lang="pl-PL" sz="1400" dirty="0" smtClean="0">
                <a:latin typeface="+mn-lt"/>
                <a:cs typeface="Times New Roman" panose="02020603050405020304" pitchFamily="18" charset="0"/>
              </a:rPr>
              <a:t>Miejsce realizacji to obszar</a:t>
            </a:r>
            <a:r>
              <a:rPr lang="pl-PL" sz="1400" dirty="0">
                <a:latin typeface="+mn-lt"/>
                <a:cs typeface="Times New Roman" panose="02020603050405020304" pitchFamily="18" charset="0"/>
              </a:rPr>
              <a:t>, </a:t>
            </a:r>
            <a:r>
              <a:rPr lang="pl-PL" sz="1400" dirty="0" smtClean="0">
                <a:latin typeface="+mn-lt"/>
                <a:cs typeface="Times New Roman" panose="02020603050405020304" pitchFamily="18" charset="0"/>
              </a:rPr>
              <a:t>z </a:t>
            </a:r>
            <a:r>
              <a:rPr lang="pl-PL" sz="1400" dirty="0">
                <a:latin typeface="+mn-lt"/>
                <a:cs typeface="Times New Roman" panose="02020603050405020304" pitchFamily="18" charset="0"/>
              </a:rPr>
              <a:t>którego pochodzić będą odbiorcy </a:t>
            </a:r>
            <a:r>
              <a:rPr lang="pl-PL" sz="1400" dirty="0" smtClean="0">
                <a:latin typeface="+mn-lt"/>
                <a:cs typeface="Times New Roman" panose="02020603050405020304" pitchFamily="18" charset="0"/>
              </a:rPr>
              <a:t>wsparcia- uczestnicy projektu.</a:t>
            </a:r>
            <a:endParaRPr lang="pl-PL" sz="1400" dirty="0">
              <a:latin typeface="+mn-lt"/>
              <a:cs typeface="Times New Roman" panose="02020603050405020304" pitchFamily="18" charset="0"/>
            </a:endParaRPr>
          </a:p>
          <a:p>
            <a:pPr algn="just">
              <a:defRPr/>
            </a:pPr>
            <a:r>
              <a:rPr lang="pl-PL" sz="1400" dirty="0">
                <a:latin typeface="+mn-lt"/>
                <a:cs typeface="Times New Roman" panose="02020603050405020304" pitchFamily="18" charset="0"/>
              </a:rPr>
              <a:t>Z rozwijalnej listy należy wybrać powiat, gminę oraz wpisać miejscowość. Natomiast pola dotyczące województwa, podregionu, subregionu zostaną wypełnione automatycznie przez generator wniosku</a:t>
            </a:r>
            <a:r>
              <a:rPr lang="pl-PL" sz="1400" b="1" dirty="0" smtClean="0">
                <a:latin typeface="+mn-lt"/>
                <a:cs typeface="Times New Roman" panose="02020603050405020304" pitchFamily="18" charset="0"/>
              </a:rPr>
              <a:t>.</a:t>
            </a:r>
          </a:p>
          <a:p>
            <a:pPr algn="just">
              <a:defRPr/>
            </a:pPr>
            <a:endParaRPr lang="pl-PL" sz="1400" b="1" dirty="0" smtClean="0">
              <a:latin typeface="+mn-lt"/>
              <a:cs typeface="Times New Roman" panose="02020603050405020304" pitchFamily="18" charset="0"/>
            </a:endParaRPr>
          </a:p>
          <a:p>
            <a:pPr algn="just">
              <a:defRPr/>
            </a:pPr>
            <a:endParaRPr lang="pl-PL" sz="1400" b="1" dirty="0" smtClean="0">
              <a:latin typeface="+mn-lt"/>
              <a:cs typeface="Times New Roman" panose="02020603050405020304" pitchFamily="18" charset="0"/>
            </a:endParaRPr>
          </a:p>
          <a:p>
            <a:pPr algn="just">
              <a:defRPr/>
            </a:pPr>
            <a:r>
              <a:rPr lang="pl-PL" sz="1600" b="1" dirty="0" smtClean="0">
                <a:latin typeface="+mn-lt"/>
                <a:cs typeface="Times New Roman" panose="02020603050405020304" pitchFamily="18" charset="0"/>
              </a:rPr>
              <a:t>UWAGA! Projekt może być realizowany wyłącznie na terenie województwa opolskiego.</a:t>
            </a:r>
          </a:p>
          <a:p>
            <a:pPr algn="just">
              <a:defRPr/>
            </a:pPr>
            <a:endParaRPr lang="pl-PL" sz="1600" b="1" dirty="0" smtClean="0">
              <a:latin typeface="Calibri" panose="020F0502020204030204" pitchFamily="34" charset="0"/>
              <a:cs typeface="Times New Roman" panose="02020603050405020304" pitchFamily="18" charset="0"/>
            </a:endParaRPr>
          </a:p>
          <a:p>
            <a:pPr algn="just"/>
            <a:endParaRPr lang="pl-PL" sz="1400" dirty="0">
              <a:latin typeface="+mn-lt"/>
            </a:endParaRPr>
          </a:p>
          <a:p>
            <a:pPr algn="just"/>
            <a:endParaRPr lang="pl-PL" sz="1400" dirty="0" smtClean="0">
              <a:latin typeface="+mj-lt"/>
            </a:endParaRPr>
          </a:p>
        </p:txBody>
      </p:sp>
      <p:sp>
        <p:nvSpPr>
          <p:cNvPr id="3" name="Symbol zastępczy numeru slajdu 2"/>
          <p:cNvSpPr>
            <a:spLocks noGrp="1"/>
          </p:cNvSpPr>
          <p:nvPr>
            <p:ph type="sldNum" sz="quarter" idx="12"/>
          </p:nvPr>
        </p:nvSpPr>
        <p:spPr/>
        <p:txBody>
          <a:bodyPr/>
          <a:lstStyle/>
          <a:p>
            <a:fld id="{E7DF194F-FC7D-43B2-A93E-2F6BC4B6766C}" type="slidenum">
              <a:rPr lang="pl-PL" altLang="pl-PL" smtClean="0"/>
              <a:pPr/>
              <a:t>45</a:t>
            </a:fld>
            <a:endParaRPr lang="pl-PL" altLang="pl-PL"/>
          </a:p>
        </p:txBody>
      </p:sp>
      <p:pic>
        <p:nvPicPr>
          <p:cNvPr id="10" name="Obraz 9"/>
          <p:cNvPicPr/>
          <p:nvPr/>
        </p:nvPicPr>
        <p:blipFill>
          <a:blip r:embed="rId3" cstate="print">
            <a:extLst>
              <a:ext uri="{28A0092B-C50C-407E-A947-70E740481C1C}">
                <a14:useLocalDpi xmlns:a14="http://schemas.microsoft.com/office/drawing/2010/main" val="0"/>
              </a:ext>
            </a:extLst>
          </a:blip>
          <a:stretch>
            <a:fillRect/>
          </a:stretch>
        </p:blipFill>
        <p:spPr>
          <a:xfrm>
            <a:off x="1331640" y="5982758"/>
            <a:ext cx="5760720" cy="552450"/>
          </a:xfrm>
          <a:prstGeom prst="rect">
            <a:avLst/>
          </a:prstGeom>
        </p:spPr>
      </p:pic>
    </p:spTree>
    <p:extLst>
      <p:ext uri="{BB962C8B-B14F-4D97-AF65-F5344CB8AC3E}">
        <p14:creationId xmlns:p14="http://schemas.microsoft.com/office/powerpoint/2010/main" val="2480723698"/>
      </p:ext>
    </p:extLst>
  </p:cSld>
  <p:clrMapOvr>
    <a:masterClrMapping/>
  </p:clrMapOvr>
  <p:transition spd="slow"/>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Prostokąt 8"/>
          <p:cNvSpPr/>
          <p:nvPr/>
        </p:nvSpPr>
        <p:spPr>
          <a:xfrm>
            <a:off x="0" y="15836"/>
            <a:ext cx="9144000" cy="1052736"/>
          </a:xfrm>
          <a:prstGeom prst="rect">
            <a:avLst/>
          </a:prstGeom>
          <a:solidFill>
            <a:schemeClr val="accent1">
              <a:lumMod val="60000"/>
              <a:lumOff val="40000"/>
            </a:schemeClr>
          </a:solidFill>
          <a:ln w="38100">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pl-PL" dirty="0"/>
          </a:p>
        </p:txBody>
      </p:sp>
      <p:sp>
        <p:nvSpPr>
          <p:cNvPr id="11" name="Prostokąt zaokrąglony 10"/>
          <p:cNvSpPr/>
          <p:nvPr/>
        </p:nvSpPr>
        <p:spPr>
          <a:xfrm>
            <a:off x="214282" y="116631"/>
            <a:ext cx="8715436" cy="706027"/>
          </a:xfrm>
          <a:prstGeom prst="roundRect">
            <a:avLst/>
          </a:prstGeom>
          <a:ln w="44450">
            <a:solidFill>
              <a:schemeClr val="tx1"/>
            </a:solidFill>
          </a:ln>
          <a:effectLst>
            <a:glow rad="101600">
              <a:schemeClr val="accent6">
                <a:satMod val="175000"/>
                <a:alpha val="40000"/>
              </a:schemeClr>
            </a:glow>
            <a:outerShdw blurRad="50800" dist="38100" dir="5400000" algn="t" rotWithShape="0">
              <a:prstClr val="black">
                <a:alpha val="40000"/>
              </a:prstClr>
            </a:outerShdw>
            <a:softEdge rad="317500"/>
          </a:effectLst>
          <a:scene3d>
            <a:camera prst="orthographicFront">
              <a:rot lat="0" lon="0" rev="0"/>
            </a:camera>
            <a:lightRig rig="glow" dir="t">
              <a:rot lat="0" lon="0" rev="4800000"/>
            </a:lightRig>
          </a:scene3d>
          <a:sp3d prstMaterial="matte">
            <a:bevelT w="127000" h="63500" prst="riblet"/>
          </a:sp3d>
        </p:spPr>
        <p:style>
          <a:lnRef idx="2">
            <a:schemeClr val="accent6"/>
          </a:lnRef>
          <a:fillRef idx="1">
            <a:schemeClr val="lt1"/>
          </a:fillRef>
          <a:effectRef idx="0">
            <a:schemeClr val="accent6"/>
          </a:effectRef>
          <a:fontRef idx="minor">
            <a:schemeClr val="dk1"/>
          </a:fontRef>
        </p:style>
        <p:txBody>
          <a:bodyPr anchor="ctr"/>
          <a:lstStyle/>
          <a:p>
            <a:pPr algn="ctr" eaLnBrk="1" fontAlgn="auto" hangingPunct="1">
              <a:spcBef>
                <a:spcPts val="0"/>
              </a:spcBef>
              <a:spcAft>
                <a:spcPts val="0"/>
              </a:spcAft>
              <a:defRPr/>
            </a:pPr>
            <a:r>
              <a:rPr lang="pl-PL" sz="3200" b="1" dirty="0">
                <a:solidFill>
                  <a:schemeClr val="tx1"/>
                </a:solidFill>
              </a:rPr>
              <a:t>Wojewódzki Urząd Pracy w Opolu</a:t>
            </a:r>
          </a:p>
        </p:txBody>
      </p:sp>
      <p:sp>
        <p:nvSpPr>
          <p:cNvPr id="2" name="Prostokąt 1"/>
          <p:cNvSpPr/>
          <p:nvPr/>
        </p:nvSpPr>
        <p:spPr>
          <a:xfrm>
            <a:off x="5148064" y="6165304"/>
            <a:ext cx="8418512" cy="2524125"/>
          </a:xfrm>
          <a:prstGeom prst="rect">
            <a:avLst/>
          </a:prstGeom>
        </p:spPr>
        <p:txBody>
          <a:bodyPr>
            <a:spAutoFit/>
          </a:bodyPr>
          <a:lstStyle/>
          <a:p>
            <a:pPr>
              <a:defRPr/>
            </a:pPr>
            <a:r>
              <a:rPr lang="pl-PL" sz="1200" dirty="0"/>
              <a:t> </a:t>
            </a:r>
          </a:p>
          <a:p>
            <a:pPr algn="just">
              <a:defRPr/>
            </a:pPr>
            <a:endParaRPr lang="pl-PL" sz="1200" dirty="0">
              <a:latin typeface="+mn-lt"/>
            </a:endParaRPr>
          </a:p>
          <a:p>
            <a:pPr algn="just">
              <a:defRPr/>
            </a:pPr>
            <a:endParaRPr lang="pl-PL" sz="1200" dirty="0">
              <a:latin typeface="+mn-lt"/>
            </a:endParaRPr>
          </a:p>
          <a:p>
            <a:pPr>
              <a:defRPr/>
            </a:pPr>
            <a:endParaRPr lang="pl-PL" sz="1200" dirty="0">
              <a:latin typeface="+mn-lt"/>
            </a:endParaRPr>
          </a:p>
          <a:p>
            <a:pPr>
              <a:defRPr/>
            </a:pPr>
            <a:endParaRPr lang="pl-PL" sz="1100" dirty="0"/>
          </a:p>
          <a:p>
            <a:pPr>
              <a:defRPr/>
            </a:pPr>
            <a:endParaRPr lang="pl-PL" sz="1100" dirty="0"/>
          </a:p>
          <a:p>
            <a:pPr>
              <a:defRPr/>
            </a:pPr>
            <a:endParaRPr lang="pl-PL" sz="1100" dirty="0"/>
          </a:p>
          <a:p>
            <a:pPr>
              <a:defRPr/>
            </a:pPr>
            <a:endParaRPr lang="pl-PL" sz="1100" dirty="0"/>
          </a:p>
          <a:p>
            <a:pPr>
              <a:defRPr/>
            </a:pPr>
            <a:endParaRPr lang="pl-PL" sz="1100" dirty="0"/>
          </a:p>
          <a:p>
            <a:pPr>
              <a:defRPr/>
            </a:pPr>
            <a:endParaRPr lang="pl-PL" sz="1100" dirty="0"/>
          </a:p>
          <a:p>
            <a:pPr>
              <a:defRPr/>
            </a:pPr>
            <a:endParaRPr lang="pl-PL" sz="1100" dirty="0"/>
          </a:p>
          <a:p>
            <a:pPr>
              <a:defRPr/>
            </a:pPr>
            <a:endParaRPr lang="pl-PL" sz="1100" dirty="0"/>
          </a:p>
          <a:p>
            <a:pPr>
              <a:defRPr/>
            </a:pPr>
            <a:endParaRPr lang="pl-PL" sz="1100" dirty="0"/>
          </a:p>
          <a:p>
            <a:pPr>
              <a:defRPr/>
            </a:pPr>
            <a:endParaRPr lang="pl-PL" sz="1100" dirty="0"/>
          </a:p>
        </p:txBody>
      </p:sp>
      <p:sp>
        <p:nvSpPr>
          <p:cNvPr id="7" name="Prostokąt 6"/>
          <p:cNvSpPr/>
          <p:nvPr/>
        </p:nvSpPr>
        <p:spPr>
          <a:xfrm>
            <a:off x="196175" y="1205177"/>
            <a:ext cx="8715436" cy="2739211"/>
          </a:xfrm>
          <a:prstGeom prst="rect">
            <a:avLst/>
          </a:prstGeom>
        </p:spPr>
        <p:txBody>
          <a:bodyPr wrap="square">
            <a:spAutoFit/>
          </a:bodyPr>
          <a:lstStyle/>
          <a:p>
            <a:pPr algn="just">
              <a:defRPr/>
            </a:pPr>
            <a:endParaRPr lang="pl-PL" sz="1600" b="1" u="sng" dirty="0" smtClean="0">
              <a:latin typeface="+mj-lt"/>
              <a:cs typeface="Times New Roman" panose="02020603050405020304" pitchFamily="18" charset="0"/>
            </a:endParaRPr>
          </a:p>
          <a:p>
            <a:pPr algn="just">
              <a:defRPr/>
            </a:pPr>
            <a:r>
              <a:rPr lang="pl-PL" sz="1600" b="1" u="sng" dirty="0" smtClean="0">
                <a:latin typeface="+mj-lt"/>
                <a:cs typeface="Times New Roman" panose="02020603050405020304" pitchFamily="18" charset="0"/>
              </a:rPr>
              <a:t>3.8 Charakterystyka projektu</a:t>
            </a:r>
          </a:p>
          <a:p>
            <a:pPr algn="just">
              <a:defRPr/>
            </a:pPr>
            <a:endParaRPr lang="pl-PL" sz="1400" b="1" dirty="0" smtClean="0">
              <a:latin typeface="+mj-lt"/>
              <a:cs typeface="Times New Roman" panose="02020603050405020304" pitchFamily="18" charset="0"/>
            </a:endParaRPr>
          </a:p>
          <a:p>
            <a:pPr algn="just">
              <a:defRPr/>
            </a:pPr>
            <a:r>
              <a:rPr lang="pl-PL" sz="1400" b="1" dirty="0" smtClean="0">
                <a:latin typeface="+mj-lt"/>
                <a:cs typeface="Times New Roman" panose="02020603050405020304" pitchFamily="18" charset="0"/>
              </a:rPr>
              <a:t>Przedmiotem konkursu są typy projektu wskazane w pkt. 2 Regulaminu konkursu</a:t>
            </a:r>
          </a:p>
          <a:p>
            <a:pPr algn="just">
              <a:defRPr/>
            </a:pPr>
            <a:endParaRPr lang="pl-PL" sz="1400" dirty="0">
              <a:latin typeface="+mn-lt"/>
              <a:cs typeface="Times New Roman" panose="02020603050405020304" pitchFamily="18" charset="0"/>
            </a:endParaRPr>
          </a:p>
          <a:p>
            <a:pPr>
              <a:defRPr/>
            </a:pPr>
            <a:r>
              <a:rPr lang="pl-PL" sz="1400" dirty="0" smtClean="0">
                <a:latin typeface="Calibri" panose="020F0502020204030204" pitchFamily="34" charset="0"/>
                <a:ea typeface="Calibri" panose="020F0502020204030204" pitchFamily="34" charset="0"/>
                <a:cs typeface="Times New Roman" panose="02020603050405020304" pitchFamily="18" charset="0"/>
              </a:rPr>
              <a:t>W </a:t>
            </a:r>
            <a:r>
              <a:rPr lang="pl-PL" sz="1400" dirty="0">
                <a:latin typeface="Calibri" panose="020F0502020204030204" pitchFamily="34" charset="0"/>
                <a:ea typeface="Calibri" panose="020F0502020204030204" pitchFamily="34" charset="0"/>
                <a:cs typeface="Times New Roman" panose="02020603050405020304" pitchFamily="18" charset="0"/>
              </a:rPr>
              <a:t>niniejszym punkcie należy wypełnić tabelę korzystając z rozwijalnej listy. </a:t>
            </a:r>
            <a:br>
              <a:rPr lang="pl-PL" sz="1400" dirty="0">
                <a:latin typeface="Calibri" panose="020F0502020204030204" pitchFamily="34" charset="0"/>
                <a:ea typeface="Calibri" panose="020F0502020204030204" pitchFamily="34" charset="0"/>
                <a:cs typeface="Times New Roman" panose="02020603050405020304" pitchFamily="18" charset="0"/>
              </a:rPr>
            </a:br>
            <a:r>
              <a:rPr lang="pl-PL" sz="1400" dirty="0">
                <a:latin typeface="Calibri" panose="020F0502020204030204" pitchFamily="34" charset="0"/>
                <a:ea typeface="Calibri" panose="020F0502020204030204" pitchFamily="34" charset="0"/>
                <a:cs typeface="Times New Roman" panose="02020603050405020304" pitchFamily="18" charset="0"/>
              </a:rPr>
              <a:t>W poszczególnych polach tj. typ projektu zgodnie z SZOOP, typ projektu dla celów SL2014, powiązanie ze strategiami, należy wybrać odpowiednie opcje. Pole dot. pomocy publicznej jest polem automatycznym wypełnianym na podstawie pkt. 5.1. Ponadto, gdy projekt będzie realizowany za pomocą instrumentów finansowych należy zaznaczyć odpowiedni kwadrat.</a:t>
            </a:r>
          </a:p>
          <a:p>
            <a:pPr algn="just"/>
            <a:endParaRPr lang="pl-PL" sz="1200" dirty="0">
              <a:latin typeface="+mn-lt"/>
            </a:endParaRPr>
          </a:p>
          <a:p>
            <a:pPr algn="just"/>
            <a:endParaRPr lang="pl-PL" sz="1400" dirty="0" smtClean="0">
              <a:latin typeface="+mj-lt"/>
            </a:endParaRPr>
          </a:p>
        </p:txBody>
      </p:sp>
      <p:sp>
        <p:nvSpPr>
          <p:cNvPr id="3" name="Symbol zastępczy numeru slajdu 2"/>
          <p:cNvSpPr>
            <a:spLocks noGrp="1"/>
          </p:cNvSpPr>
          <p:nvPr>
            <p:ph type="sldNum" sz="quarter" idx="12"/>
          </p:nvPr>
        </p:nvSpPr>
        <p:spPr/>
        <p:txBody>
          <a:bodyPr/>
          <a:lstStyle/>
          <a:p>
            <a:fld id="{E7DF194F-FC7D-43B2-A93E-2F6BC4B6766C}" type="slidenum">
              <a:rPr lang="pl-PL" altLang="pl-PL" smtClean="0"/>
              <a:pPr/>
              <a:t>46</a:t>
            </a:fld>
            <a:endParaRPr lang="pl-PL" altLang="pl-PL"/>
          </a:p>
        </p:txBody>
      </p:sp>
      <p:pic>
        <p:nvPicPr>
          <p:cNvPr id="8" name="Obraz 7"/>
          <p:cNvPicPr/>
          <p:nvPr/>
        </p:nvPicPr>
        <p:blipFill>
          <a:blip r:embed="rId2" cstate="print">
            <a:extLst>
              <a:ext uri="{28A0092B-C50C-407E-A947-70E740481C1C}">
                <a14:useLocalDpi xmlns:a14="http://schemas.microsoft.com/office/drawing/2010/main" val="0"/>
              </a:ext>
            </a:extLst>
          </a:blip>
          <a:stretch>
            <a:fillRect/>
          </a:stretch>
        </p:blipFill>
        <p:spPr>
          <a:xfrm>
            <a:off x="1673533" y="5708377"/>
            <a:ext cx="5760720" cy="552450"/>
          </a:xfrm>
          <a:prstGeom prst="rect">
            <a:avLst/>
          </a:prstGeom>
        </p:spPr>
      </p:pic>
    </p:spTree>
    <p:extLst>
      <p:ext uri="{BB962C8B-B14F-4D97-AF65-F5344CB8AC3E}">
        <p14:creationId xmlns:p14="http://schemas.microsoft.com/office/powerpoint/2010/main" val="1024976789"/>
      </p:ext>
    </p:extLst>
  </p:cSld>
  <p:clrMapOvr>
    <a:masterClrMapping/>
  </p:clrMapOvr>
  <p:transition spd="slow"/>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Prostokąt 8"/>
          <p:cNvSpPr/>
          <p:nvPr/>
        </p:nvSpPr>
        <p:spPr>
          <a:xfrm>
            <a:off x="0" y="15836"/>
            <a:ext cx="9144000" cy="1052736"/>
          </a:xfrm>
          <a:prstGeom prst="rect">
            <a:avLst/>
          </a:prstGeom>
          <a:solidFill>
            <a:schemeClr val="accent1">
              <a:lumMod val="60000"/>
              <a:lumOff val="40000"/>
            </a:schemeClr>
          </a:solidFill>
          <a:ln w="38100">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pl-PL" dirty="0"/>
          </a:p>
        </p:txBody>
      </p:sp>
      <p:sp>
        <p:nvSpPr>
          <p:cNvPr id="11" name="Prostokąt zaokrąglony 10"/>
          <p:cNvSpPr/>
          <p:nvPr/>
        </p:nvSpPr>
        <p:spPr>
          <a:xfrm>
            <a:off x="214282" y="116631"/>
            <a:ext cx="8715436" cy="706027"/>
          </a:xfrm>
          <a:prstGeom prst="roundRect">
            <a:avLst/>
          </a:prstGeom>
          <a:ln w="44450">
            <a:solidFill>
              <a:schemeClr val="tx1"/>
            </a:solidFill>
          </a:ln>
          <a:effectLst>
            <a:glow rad="101600">
              <a:schemeClr val="accent6">
                <a:satMod val="175000"/>
                <a:alpha val="40000"/>
              </a:schemeClr>
            </a:glow>
            <a:outerShdw blurRad="50800" dist="38100" dir="5400000" algn="t" rotWithShape="0">
              <a:prstClr val="black">
                <a:alpha val="40000"/>
              </a:prstClr>
            </a:outerShdw>
            <a:softEdge rad="317500"/>
          </a:effectLst>
          <a:scene3d>
            <a:camera prst="orthographicFront">
              <a:rot lat="0" lon="0" rev="0"/>
            </a:camera>
            <a:lightRig rig="glow" dir="t">
              <a:rot lat="0" lon="0" rev="4800000"/>
            </a:lightRig>
          </a:scene3d>
          <a:sp3d prstMaterial="matte">
            <a:bevelT w="127000" h="63500" prst="riblet"/>
          </a:sp3d>
        </p:spPr>
        <p:style>
          <a:lnRef idx="2">
            <a:schemeClr val="accent6"/>
          </a:lnRef>
          <a:fillRef idx="1">
            <a:schemeClr val="lt1"/>
          </a:fillRef>
          <a:effectRef idx="0">
            <a:schemeClr val="accent6"/>
          </a:effectRef>
          <a:fontRef idx="minor">
            <a:schemeClr val="dk1"/>
          </a:fontRef>
        </p:style>
        <p:txBody>
          <a:bodyPr anchor="ctr"/>
          <a:lstStyle/>
          <a:p>
            <a:pPr algn="ctr" eaLnBrk="1" fontAlgn="auto" hangingPunct="1">
              <a:spcBef>
                <a:spcPts val="0"/>
              </a:spcBef>
              <a:spcAft>
                <a:spcPts val="0"/>
              </a:spcAft>
              <a:defRPr/>
            </a:pPr>
            <a:r>
              <a:rPr lang="pl-PL" sz="3200" b="1" dirty="0">
                <a:solidFill>
                  <a:schemeClr val="tx1"/>
                </a:solidFill>
              </a:rPr>
              <a:t>Wojewódzki Urząd Pracy w Opolu</a:t>
            </a:r>
          </a:p>
        </p:txBody>
      </p:sp>
      <p:sp>
        <p:nvSpPr>
          <p:cNvPr id="2" name="Prostokąt 1"/>
          <p:cNvSpPr/>
          <p:nvPr/>
        </p:nvSpPr>
        <p:spPr>
          <a:xfrm>
            <a:off x="5148064" y="6165304"/>
            <a:ext cx="8418512" cy="2524125"/>
          </a:xfrm>
          <a:prstGeom prst="rect">
            <a:avLst/>
          </a:prstGeom>
        </p:spPr>
        <p:txBody>
          <a:bodyPr>
            <a:spAutoFit/>
          </a:bodyPr>
          <a:lstStyle/>
          <a:p>
            <a:pPr>
              <a:defRPr/>
            </a:pPr>
            <a:r>
              <a:rPr lang="pl-PL" sz="1200" dirty="0"/>
              <a:t> </a:t>
            </a:r>
          </a:p>
          <a:p>
            <a:pPr algn="just">
              <a:defRPr/>
            </a:pPr>
            <a:endParaRPr lang="pl-PL" sz="1200" dirty="0">
              <a:latin typeface="+mn-lt"/>
            </a:endParaRPr>
          </a:p>
          <a:p>
            <a:pPr algn="just">
              <a:defRPr/>
            </a:pPr>
            <a:endParaRPr lang="pl-PL" sz="1200" dirty="0">
              <a:latin typeface="+mn-lt"/>
            </a:endParaRPr>
          </a:p>
          <a:p>
            <a:pPr>
              <a:defRPr/>
            </a:pPr>
            <a:endParaRPr lang="pl-PL" sz="1200" dirty="0">
              <a:latin typeface="+mn-lt"/>
            </a:endParaRPr>
          </a:p>
          <a:p>
            <a:pPr>
              <a:defRPr/>
            </a:pPr>
            <a:endParaRPr lang="pl-PL" sz="1100" dirty="0"/>
          </a:p>
          <a:p>
            <a:pPr>
              <a:defRPr/>
            </a:pPr>
            <a:endParaRPr lang="pl-PL" sz="1100" dirty="0"/>
          </a:p>
          <a:p>
            <a:pPr>
              <a:defRPr/>
            </a:pPr>
            <a:endParaRPr lang="pl-PL" sz="1100" dirty="0"/>
          </a:p>
          <a:p>
            <a:pPr>
              <a:defRPr/>
            </a:pPr>
            <a:endParaRPr lang="pl-PL" sz="1100" dirty="0"/>
          </a:p>
          <a:p>
            <a:pPr>
              <a:defRPr/>
            </a:pPr>
            <a:endParaRPr lang="pl-PL" sz="1100" dirty="0"/>
          </a:p>
          <a:p>
            <a:pPr>
              <a:defRPr/>
            </a:pPr>
            <a:endParaRPr lang="pl-PL" sz="1100" dirty="0"/>
          </a:p>
          <a:p>
            <a:pPr>
              <a:defRPr/>
            </a:pPr>
            <a:endParaRPr lang="pl-PL" sz="1100" dirty="0"/>
          </a:p>
          <a:p>
            <a:pPr>
              <a:defRPr/>
            </a:pPr>
            <a:endParaRPr lang="pl-PL" sz="1100" dirty="0"/>
          </a:p>
          <a:p>
            <a:pPr>
              <a:defRPr/>
            </a:pPr>
            <a:endParaRPr lang="pl-PL" sz="1100" dirty="0"/>
          </a:p>
          <a:p>
            <a:pPr>
              <a:defRPr/>
            </a:pPr>
            <a:endParaRPr lang="pl-PL" sz="1100" dirty="0"/>
          </a:p>
        </p:txBody>
      </p:sp>
      <p:sp>
        <p:nvSpPr>
          <p:cNvPr id="7" name="Prostokąt 6"/>
          <p:cNvSpPr/>
          <p:nvPr/>
        </p:nvSpPr>
        <p:spPr>
          <a:xfrm>
            <a:off x="196175" y="1205177"/>
            <a:ext cx="8715436" cy="5078313"/>
          </a:xfrm>
          <a:prstGeom prst="rect">
            <a:avLst/>
          </a:prstGeom>
        </p:spPr>
        <p:txBody>
          <a:bodyPr wrap="square">
            <a:spAutoFit/>
          </a:bodyPr>
          <a:lstStyle/>
          <a:p>
            <a:pPr algn="just">
              <a:defRPr/>
            </a:pPr>
            <a:r>
              <a:rPr lang="pl-PL" sz="1600" b="1" u="sng" dirty="0" smtClean="0">
                <a:latin typeface="+mn-lt"/>
                <a:cs typeface="Times New Roman" panose="02020603050405020304" pitchFamily="18" charset="0"/>
              </a:rPr>
              <a:t>3.9 Klasyfikacja projektu</a:t>
            </a:r>
          </a:p>
          <a:p>
            <a:pPr algn="just">
              <a:defRPr/>
            </a:pPr>
            <a:endParaRPr lang="pl-PL" sz="1400" b="1" dirty="0" smtClean="0">
              <a:latin typeface="+mn-lt"/>
              <a:cs typeface="Times New Roman" panose="02020603050405020304" pitchFamily="18" charset="0"/>
            </a:endParaRPr>
          </a:p>
          <a:p>
            <a:pPr algn="just">
              <a:defRPr/>
            </a:pPr>
            <a:r>
              <a:rPr lang="pl-PL" sz="1400" dirty="0">
                <a:latin typeface="Calibri" panose="020F0502020204030204" pitchFamily="34" charset="0"/>
                <a:cs typeface="Times New Roman" panose="02020603050405020304" pitchFamily="18" charset="0"/>
              </a:rPr>
              <a:t>Z rozwijalnej listy należy wybrać kolejno: </a:t>
            </a:r>
          </a:p>
          <a:p>
            <a:pPr marL="285750" indent="-285750" algn="just">
              <a:buFontTx/>
              <a:buChar char="-"/>
              <a:defRPr/>
            </a:pPr>
            <a:r>
              <a:rPr lang="pl-PL" sz="1400" dirty="0" smtClean="0">
                <a:latin typeface="Calibri" panose="020F0502020204030204" pitchFamily="34" charset="0"/>
                <a:cs typeface="Times New Roman" panose="02020603050405020304" pitchFamily="18" charset="0"/>
              </a:rPr>
              <a:t>zakres </a:t>
            </a:r>
            <a:r>
              <a:rPr lang="pl-PL" sz="1400" dirty="0">
                <a:latin typeface="Calibri" panose="020F0502020204030204" pitchFamily="34" charset="0"/>
                <a:cs typeface="Times New Roman" panose="02020603050405020304" pitchFamily="18" charset="0"/>
              </a:rPr>
              <a:t>interwencji (dominujący) – </a:t>
            </a:r>
            <a:r>
              <a:rPr lang="pl-PL" sz="1400" b="1" i="1" dirty="0">
                <a:latin typeface="Calibri" panose="020F0502020204030204" pitchFamily="34" charset="0"/>
                <a:cs typeface="Times New Roman" panose="02020603050405020304" pitchFamily="18" charset="0"/>
              </a:rPr>
              <a:t>„</a:t>
            </a:r>
            <a:r>
              <a:rPr lang="pl-PL" sz="1400" b="1" i="1" dirty="0" smtClean="0">
                <a:latin typeface="Calibri" panose="020F0502020204030204" pitchFamily="34" charset="0"/>
                <a:cs typeface="Times New Roman" panose="02020603050405020304" pitchFamily="18" charset="0"/>
              </a:rPr>
              <a:t>113 Promowanie </a:t>
            </a:r>
            <a:r>
              <a:rPr lang="pl-PL" sz="1400" b="1" i="1" dirty="0">
                <a:latin typeface="Calibri" panose="020F0502020204030204" pitchFamily="34" charset="0"/>
                <a:cs typeface="Times New Roman" panose="02020603050405020304" pitchFamily="18" charset="0"/>
              </a:rPr>
              <a:t>przedsiębiorczości społecznej i integracji zawodowej </a:t>
            </a:r>
            <a:r>
              <a:rPr lang="pl-PL" sz="1400" b="1" i="1" dirty="0" smtClean="0">
                <a:latin typeface="Calibri" panose="020F0502020204030204" pitchFamily="34" charset="0"/>
                <a:cs typeface="Times New Roman" panose="02020603050405020304" pitchFamily="18" charset="0"/>
              </a:rPr>
              <a:t/>
            </a:r>
            <a:br>
              <a:rPr lang="pl-PL" sz="1400" b="1" i="1" dirty="0" smtClean="0">
                <a:latin typeface="Calibri" panose="020F0502020204030204" pitchFamily="34" charset="0"/>
                <a:cs typeface="Times New Roman" panose="02020603050405020304" pitchFamily="18" charset="0"/>
              </a:rPr>
            </a:br>
            <a:r>
              <a:rPr lang="pl-PL" sz="1400" b="1" i="1" dirty="0" smtClean="0">
                <a:latin typeface="Calibri" panose="020F0502020204030204" pitchFamily="34" charset="0"/>
                <a:cs typeface="Times New Roman" panose="02020603050405020304" pitchFamily="18" charset="0"/>
              </a:rPr>
              <a:t>w </a:t>
            </a:r>
            <a:r>
              <a:rPr lang="pl-PL" sz="1400" b="1" i="1" dirty="0">
                <a:latin typeface="Calibri" panose="020F0502020204030204" pitchFamily="34" charset="0"/>
                <a:cs typeface="Times New Roman" panose="02020603050405020304" pitchFamily="18" charset="0"/>
              </a:rPr>
              <a:t>przedsiębiorstwach społecznych </a:t>
            </a:r>
            <a:r>
              <a:rPr lang="pl-PL" sz="1400" b="1" i="1" dirty="0" smtClean="0">
                <a:latin typeface="Calibri" panose="020F0502020204030204" pitchFamily="34" charset="0"/>
                <a:cs typeface="Times New Roman" panose="02020603050405020304" pitchFamily="18" charset="0"/>
              </a:rPr>
              <a:t>oraz gospodarki </a:t>
            </a:r>
            <a:r>
              <a:rPr lang="pl-PL" sz="1400" b="1" i="1" dirty="0">
                <a:latin typeface="Calibri" panose="020F0502020204030204" pitchFamily="34" charset="0"/>
                <a:cs typeface="Times New Roman" panose="02020603050405020304" pitchFamily="18" charset="0"/>
              </a:rPr>
              <a:t>społecznej i gospodarki solidarnej w celu ułatwienia dostępu do </a:t>
            </a:r>
            <a:r>
              <a:rPr lang="pl-PL" sz="1400" b="1" i="1" dirty="0" smtClean="0">
                <a:latin typeface="Calibri" panose="020F0502020204030204" pitchFamily="34" charset="0"/>
                <a:cs typeface="Times New Roman" panose="02020603050405020304" pitchFamily="18" charset="0"/>
              </a:rPr>
              <a:t>zatrudnienia”</a:t>
            </a:r>
            <a:endParaRPr lang="pl-PL" sz="1400" dirty="0" smtClean="0">
              <a:latin typeface="Calibri" panose="020F0502020204030204" pitchFamily="34" charset="0"/>
              <a:cs typeface="Times New Roman" panose="02020603050405020304" pitchFamily="18" charset="0"/>
            </a:endParaRPr>
          </a:p>
          <a:p>
            <a:pPr marL="285750" indent="-285750" algn="just">
              <a:buFontTx/>
              <a:buChar char="-"/>
              <a:defRPr/>
            </a:pPr>
            <a:r>
              <a:rPr lang="pl-PL" sz="1400" dirty="0" smtClean="0">
                <a:latin typeface="Calibri" panose="020F0502020204030204" pitchFamily="34" charset="0"/>
                <a:cs typeface="Times New Roman" panose="02020603050405020304" pitchFamily="18" charset="0"/>
              </a:rPr>
              <a:t>zakres </a:t>
            </a:r>
            <a:r>
              <a:rPr lang="pl-PL" sz="1400" dirty="0">
                <a:latin typeface="Calibri" panose="020F0502020204030204" pitchFamily="34" charset="0"/>
                <a:cs typeface="Times New Roman" panose="02020603050405020304" pitchFamily="18" charset="0"/>
              </a:rPr>
              <a:t>interwencji (uzupełniający</a:t>
            </a:r>
            <a:r>
              <a:rPr lang="pl-PL" sz="1400" dirty="0" smtClean="0">
                <a:latin typeface="Calibri" panose="020F0502020204030204" pitchFamily="34" charset="0"/>
                <a:cs typeface="Times New Roman" panose="02020603050405020304" pitchFamily="18" charset="0"/>
              </a:rPr>
              <a:t>) zaznaczyć </a:t>
            </a:r>
            <a:r>
              <a:rPr lang="pl-PL" sz="1400" dirty="0">
                <a:latin typeface="Calibri" panose="020F0502020204030204" pitchFamily="34" charset="0"/>
                <a:cs typeface="Times New Roman" panose="02020603050405020304" pitchFamily="18" charset="0"/>
              </a:rPr>
              <a:t>kwadrat </a:t>
            </a:r>
            <a:r>
              <a:rPr lang="pl-PL" sz="1400" b="1" i="1" dirty="0" smtClean="0">
                <a:latin typeface="Calibri" panose="020F0502020204030204" pitchFamily="34" charset="0"/>
                <a:cs typeface="Times New Roman" panose="02020603050405020304" pitchFamily="18" charset="0"/>
              </a:rPr>
              <a:t>„NIE DOTYCZY”</a:t>
            </a:r>
            <a:r>
              <a:rPr lang="pl-PL" sz="1400" dirty="0" smtClean="0">
                <a:latin typeface="Calibri" panose="020F0502020204030204" pitchFamily="34" charset="0"/>
                <a:cs typeface="Times New Roman" panose="02020603050405020304" pitchFamily="18" charset="0"/>
              </a:rPr>
              <a:t>, </a:t>
            </a:r>
          </a:p>
          <a:p>
            <a:pPr marL="285750" indent="-285750" algn="just">
              <a:buFontTx/>
              <a:buChar char="-"/>
              <a:defRPr/>
            </a:pPr>
            <a:r>
              <a:rPr lang="pl-PL" sz="1400" dirty="0" smtClean="0">
                <a:latin typeface="Calibri" panose="020F0502020204030204" pitchFamily="34" charset="0"/>
                <a:cs typeface="Times New Roman" panose="02020603050405020304" pitchFamily="18" charset="0"/>
              </a:rPr>
              <a:t>formę finansowania – </a:t>
            </a:r>
            <a:r>
              <a:rPr lang="pl-PL" sz="1400" b="1" i="1" dirty="0" smtClean="0">
                <a:latin typeface="Calibri" panose="020F0502020204030204" pitchFamily="34" charset="0"/>
                <a:cs typeface="Times New Roman" panose="02020603050405020304" pitchFamily="18" charset="0"/>
              </a:rPr>
              <a:t>„01 Dotacja bezzwrotna”</a:t>
            </a:r>
            <a:r>
              <a:rPr lang="pl-PL" sz="1400" dirty="0" smtClean="0">
                <a:latin typeface="Calibri" panose="020F0502020204030204" pitchFamily="34" charset="0"/>
                <a:cs typeface="Times New Roman" panose="02020603050405020304" pitchFamily="18" charset="0"/>
              </a:rPr>
              <a:t>,</a:t>
            </a:r>
          </a:p>
          <a:p>
            <a:pPr marL="285750" indent="-285750" algn="just">
              <a:buFontTx/>
              <a:buChar char="-"/>
              <a:defRPr/>
            </a:pPr>
            <a:r>
              <a:rPr lang="pl-PL" sz="1400" dirty="0" smtClean="0">
                <a:latin typeface="Calibri" panose="020F0502020204030204" pitchFamily="34" charset="0"/>
                <a:cs typeface="Times New Roman" panose="02020603050405020304" pitchFamily="18" charset="0"/>
              </a:rPr>
              <a:t>typ </a:t>
            </a:r>
            <a:r>
              <a:rPr lang="pl-PL" sz="1400" dirty="0">
                <a:latin typeface="Calibri" panose="020F0502020204030204" pitchFamily="34" charset="0"/>
                <a:cs typeface="Times New Roman" panose="02020603050405020304" pitchFamily="18" charset="0"/>
              </a:rPr>
              <a:t>obszaru realizacji – </a:t>
            </a:r>
            <a:r>
              <a:rPr lang="pl-PL" sz="1400" b="1" i="1" dirty="0" smtClean="0">
                <a:latin typeface="Calibri" panose="020F0502020204030204" pitchFamily="34" charset="0"/>
                <a:cs typeface="Times New Roman" panose="02020603050405020304" pitchFamily="18" charset="0"/>
              </a:rPr>
              <a:t>„01 Duże obszary miejskie” </a:t>
            </a:r>
            <a:r>
              <a:rPr lang="pl-PL" sz="1400" dirty="0" smtClean="0">
                <a:latin typeface="Calibri" panose="020F0502020204030204" pitchFamily="34" charset="0"/>
                <a:cs typeface="Times New Roman" panose="02020603050405020304" pitchFamily="18" charset="0"/>
              </a:rPr>
              <a:t>lub </a:t>
            </a:r>
            <a:r>
              <a:rPr lang="pl-PL" sz="1400" b="1" i="1" dirty="0" smtClean="0">
                <a:latin typeface="Calibri" panose="020F0502020204030204" pitchFamily="34" charset="0"/>
                <a:cs typeface="Times New Roman" panose="02020603050405020304" pitchFamily="18" charset="0"/>
              </a:rPr>
              <a:t>„02 Małe obszary miejskie” </a:t>
            </a:r>
            <a:r>
              <a:rPr lang="pl-PL" sz="1400" dirty="0" smtClean="0">
                <a:latin typeface="Calibri" panose="020F0502020204030204" pitchFamily="34" charset="0"/>
                <a:cs typeface="Times New Roman" panose="02020603050405020304" pitchFamily="18" charset="0"/>
              </a:rPr>
              <a:t>lub </a:t>
            </a:r>
            <a:r>
              <a:rPr lang="pl-PL" sz="1400" b="1" i="1" dirty="0" smtClean="0">
                <a:latin typeface="Calibri" panose="020F0502020204030204" pitchFamily="34" charset="0"/>
                <a:cs typeface="Times New Roman" panose="02020603050405020304" pitchFamily="18" charset="0"/>
              </a:rPr>
              <a:t>„03 Obszary wiejskie”</a:t>
            </a:r>
            <a:r>
              <a:rPr lang="pl-PL" sz="1400" i="1" dirty="0" smtClean="0">
                <a:latin typeface="Calibri" panose="020F0502020204030204" pitchFamily="34" charset="0"/>
                <a:cs typeface="Times New Roman" panose="02020603050405020304" pitchFamily="18" charset="0"/>
              </a:rPr>
              <a:t>,</a:t>
            </a:r>
          </a:p>
          <a:p>
            <a:pPr marL="285750" indent="-285750" algn="just">
              <a:buFontTx/>
              <a:buChar char="-"/>
              <a:defRPr/>
            </a:pPr>
            <a:r>
              <a:rPr lang="pl-PL" sz="1400" dirty="0" smtClean="0">
                <a:latin typeface="Calibri" panose="020F0502020204030204" pitchFamily="34" charset="0"/>
                <a:cs typeface="Times New Roman" panose="02020603050405020304" pitchFamily="18" charset="0"/>
              </a:rPr>
              <a:t>terytorialne </a:t>
            </a:r>
            <a:r>
              <a:rPr lang="pl-PL" sz="1400" dirty="0">
                <a:latin typeface="Calibri" panose="020F0502020204030204" pitchFamily="34" charset="0"/>
                <a:cs typeface="Times New Roman" panose="02020603050405020304" pitchFamily="18" charset="0"/>
              </a:rPr>
              <a:t>mechanizmy </a:t>
            </a:r>
            <a:r>
              <a:rPr lang="pl-PL" sz="1400" dirty="0" smtClean="0">
                <a:latin typeface="Calibri" panose="020F0502020204030204" pitchFamily="34" charset="0"/>
                <a:cs typeface="Times New Roman" panose="02020603050405020304" pitchFamily="18" charset="0"/>
              </a:rPr>
              <a:t>wdrażania,</a:t>
            </a:r>
            <a:endParaRPr lang="pl-PL" sz="1400" i="1" dirty="0" smtClean="0">
              <a:latin typeface="Calibri" panose="020F0502020204030204" pitchFamily="34" charset="0"/>
              <a:cs typeface="Times New Roman" panose="02020603050405020304" pitchFamily="18" charset="0"/>
            </a:endParaRPr>
          </a:p>
          <a:p>
            <a:pPr marL="285750" indent="-285750" algn="just">
              <a:buFontTx/>
              <a:buChar char="-"/>
              <a:defRPr/>
            </a:pPr>
            <a:r>
              <a:rPr lang="pl-PL" sz="1400" dirty="0" smtClean="0">
                <a:latin typeface="Calibri" panose="020F0502020204030204" pitchFamily="34" charset="0"/>
                <a:cs typeface="Times New Roman" panose="02020603050405020304" pitchFamily="18" charset="0"/>
              </a:rPr>
              <a:t>rodzaj </a:t>
            </a:r>
            <a:r>
              <a:rPr lang="pl-PL" sz="1400" dirty="0">
                <a:latin typeface="Calibri" panose="020F0502020204030204" pitchFamily="34" charset="0"/>
                <a:cs typeface="Times New Roman" panose="02020603050405020304" pitchFamily="18" charset="0"/>
              </a:rPr>
              <a:t>działalności gospodarczej </a:t>
            </a:r>
            <a:r>
              <a:rPr lang="pl-PL" sz="1400" dirty="0" smtClean="0">
                <a:latin typeface="Calibri" panose="020F0502020204030204" pitchFamily="34" charset="0"/>
                <a:cs typeface="Times New Roman" panose="02020603050405020304" pitchFamily="18" charset="0"/>
              </a:rPr>
              <a:t>projektu,</a:t>
            </a:r>
          </a:p>
          <a:p>
            <a:pPr marL="285750" indent="-285750" algn="just">
              <a:buFontTx/>
              <a:buChar char="-"/>
              <a:defRPr/>
            </a:pPr>
            <a:r>
              <a:rPr lang="pl-PL" sz="1400" dirty="0" smtClean="0">
                <a:latin typeface="Calibri" panose="020F0502020204030204" pitchFamily="34" charset="0"/>
                <a:cs typeface="Times New Roman" panose="02020603050405020304" pitchFamily="18" charset="0"/>
              </a:rPr>
              <a:t>branże kluczowe,</a:t>
            </a:r>
          </a:p>
          <a:p>
            <a:pPr marL="285750" indent="-285750" algn="just">
              <a:buFontTx/>
              <a:buChar char="-"/>
              <a:defRPr/>
            </a:pPr>
            <a:r>
              <a:rPr lang="pl-PL" sz="1400" dirty="0" smtClean="0">
                <a:latin typeface="Calibri" panose="020F0502020204030204" pitchFamily="34" charset="0"/>
                <a:cs typeface="Times New Roman" panose="02020603050405020304" pitchFamily="18" charset="0"/>
              </a:rPr>
              <a:t>temat uzupełniający</a:t>
            </a:r>
            <a:r>
              <a:rPr lang="pl-PL" sz="1400" dirty="0">
                <a:latin typeface="Calibri" panose="020F0502020204030204" pitchFamily="34" charset="0"/>
                <a:cs typeface="Times New Roman" panose="02020603050405020304" pitchFamily="18" charset="0"/>
              </a:rPr>
              <a:t> </a:t>
            </a:r>
            <a:r>
              <a:rPr lang="pl-PL" sz="1400" dirty="0" smtClean="0">
                <a:latin typeface="Calibri" panose="020F0502020204030204" pitchFamily="34" charset="0"/>
                <a:cs typeface="Times New Roman" panose="02020603050405020304" pitchFamily="18" charset="0"/>
              </a:rPr>
              <a:t>(np. „08 Nie dotyczy”).</a:t>
            </a:r>
          </a:p>
          <a:p>
            <a:pPr algn="just">
              <a:defRPr/>
            </a:pPr>
            <a:endParaRPr lang="pl-PL" sz="1400" b="1" u="sng" dirty="0">
              <a:latin typeface="Calibri" panose="020F0502020204030204" pitchFamily="34" charset="0"/>
              <a:cs typeface="Times New Roman" panose="02020603050405020304" pitchFamily="18" charset="0"/>
            </a:endParaRPr>
          </a:p>
          <a:p>
            <a:pPr algn="just">
              <a:defRPr/>
            </a:pPr>
            <a:r>
              <a:rPr lang="pl-PL" sz="1400" b="1" dirty="0" smtClean="0">
                <a:latin typeface="Calibri" panose="020F0502020204030204" pitchFamily="34" charset="0"/>
                <a:cs typeface="Times New Roman" panose="02020603050405020304" pitchFamily="18" charset="0"/>
              </a:rPr>
              <a:t>Uwaga! W </a:t>
            </a:r>
            <a:r>
              <a:rPr lang="pl-PL" sz="1400" b="1" dirty="0">
                <a:latin typeface="Calibri" panose="020F0502020204030204" pitchFamily="34" charset="0"/>
                <a:cs typeface="Times New Roman" panose="02020603050405020304" pitchFamily="18" charset="0"/>
              </a:rPr>
              <a:t>przypadku typu obszaru realizacji i tematu uzupełniającego należy wpisać typ i temat dominujący </a:t>
            </a:r>
            <a:r>
              <a:rPr lang="pl-PL" sz="1400" b="1" dirty="0" smtClean="0">
                <a:latin typeface="Calibri" panose="020F0502020204030204" pitchFamily="34" charset="0"/>
                <a:cs typeface="Times New Roman" panose="02020603050405020304" pitchFamily="18" charset="0"/>
              </a:rPr>
              <a:t/>
            </a:r>
            <a:br>
              <a:rPr lang="pl-PL" sz="1400" b="1" dirty="0" smtClean="0">
                <a:latin typeface="Calibri" panose="020F0502020204030204" pitchFamily="34" charset="0"/>
                <a:cs typeface="Times New Roman" panose="02020603050405020304" pitchFamily="18" charset="0"/>
              </a:rPr>
            </a:br>
            <a:r>
              <a:rPr lang="pl-PL" sz="1400" b="1" dirty="0" smtClean="0">
                <a:latin typeface="Calibri" panose="020F0502020204030204" pitchFamily="34" charset="0"/>
                <a:cs typeface="Times New Roman" panose="02020603050405020304" pitchFamily="18" charset="0"/>
              </a:rPr>
              <a:t>w </a:t>
            </a:r>
            <a:r>
              <a:rPr lang="pl-PL" sz="1400" b="1" dirty="0">
                <a:latin typeface="Calibri" panose="020F0502020204030204" pitchFamily="34" charset="0"/>
                <a:cs typeface="Times New Roman" panose="02020603050405020304" pitchFamily="18" charset="0"/>
              </a:rPr>
              <a:t>projekcie. </a:t>
            </a:r>
            <a:endParaRPr lang="pl-PL" sz="1400" b="1" dirty="0" smtClean="0">
              <a:latin typeface="Calibri" panose="020F0502020204030204" pitchFamily="34" charset="0"/>
              <a:cs typeface="Times New Roman" panose="02020603050405020304" pitchFamily="18" charset="0"/>
            </a:endParaRPr>
          </a:p>
          <a:p>
            <a:pPr algn="just">
              <a:defRPr/>
            </a:pPr>
            <a:r>
              <a:rPr lang="pl-PL" sz="1400" dirty="0" smtClean="0">
                <a:latin typeface="Calibri" panose="020F0502020204030204" pitchFamily="34" charset="0"/>
                <a:cs typeface="Times New Roman" panose="02020603050405020304" pitchFamily="18" charset="0"/>
              </a:rPr>
              <a:t>Terytorialne </a:t>
            </a:r>
            <a:r>
              <a:rPr lang="pl-PL" sz="1400" dirty="0">
                <a:latin typeface="Calibri" panose="020F0502020204030204" pitchFamily="34" charset="0"/>
                <a:cs typeface="Times New Roman" panose="02020603050405020304" pitchFamily="18" charset="0"/>
              </a:rPr>
              <a:t>mechanizmy wdrażania należy wybrać z listy rozwijalnej zgodnie z tabelą 4 załącznika nr 1 Rozporządzenia Wykonawczego Komisji (UE) NR 215/2014 z dnia 7 marca 2014 r. Natomiast wskazany rodzaj działalności powinien być zgodny z tabelą 7 załącznika 1 ww. rozporządzenia. </a:t>
            </a:r>
            <a:endParaRPr lang="pl-PL" sz="1400" dirty="0" smtClean="0">
              <a:latin typeface="Calibri" panose="020F0502020204030204" pitchFamily="34" charset="0"/>
              <a:cs typeface="Times New Roman" panose="02020603050405020304" pitchFamily="18" charset="0"/>
            </a:endParaRPr>
          </a:p>
          <a:p>
            <a:pPr algn="just">
              <a:defRPr/>
            </a:pPr>
            <a:r>
              <a:rPr lang="pl-PL" sz="1400" b="1" dirty="0" smtClean="0">
                <a:latin typeface="Calibri" panose="020F0502020204030204" pitchFamily="34" charset="0"/>
                <a:cs typeface="Times New Roman" panose="02020603050405020304" pitchFamily="18" charset="0"/>
              </a:rPr>
              <a:t>UWAGA! Dane</a:t>
            </a:r>
            <a:r>
              <a:rPr lang="pl-PL" sz="1400" b="1" dirty="0">
                <a:latin typeface="Calibri" panose="020F0502020204030204" pitchFamily="34" charset="0"/>
                <a:cs typeface="Times New Roman" panose="02020603050405020304" pitchFamily="18" charset="0"/>
              </a:rPr>
              <a:t>, </a:t>
            </a:r>
            <a:r>
              <a:rPr lang="pl-PL" sz="1400" b="1" dirty="0" smtClean="0">
                <a:latin typeface="Calibri" panose="020F0502020204030204" pitchFamily="34" charset="0"/>
                <a:cs typeface="Times New Roman" panose="02020603050405020304" pitchFamily="18" charset="0"/>
              </a:rPr>
              <a:t>o </a:t>
            </a:r>
            <a:r>
              <a:rPr lang="pl-PL" sz="1400" b="1" dirty="0">
                <a:latin typeface="Calibri" panose="020F0502020204030204" pitchFamily="34" charset="0"/>
                <a:cs typeface="Times New Roman" panose="02020603050405020304" pitchFamily="18" charset="0"/>
              </a:rPr>
              <a:t>których mowa powyżej</a:t>
            </a:r>
            <a:r>
              <a:rPr lang="pl-PL" sz="1400" b="1" dirty="0" smtClean="0">
                <a:latin typeface="Calibri" panose="020F0502020204030204" pitchFamily="34" charset="0"/>
                <a:cs typeface="Times New Roman" panose="02020603050405020304" pitchFamily="18" charset="0"/>
              </a:rPr>
              <a:t>, muszą być zgodne </a:t>
            </a:r>
            <a:r>
              <a:rPr lang="pl-PL" sz="1400" b="1" dirty="0">
                <a:latin typeface="Calibri" panose="020F0502020204030204" pitchFamily="34" charset="0"/>
                <a:cs typeface="Times New Roman" panose="02020603050405020304" pitchFamily="18" charset="0"/>
              </a:rPr>
              <a:t>z aktualnym stanem prawnym, wskazanym </a:t>
            </a:r>
            <a:r>
              <a:rPr lang="pl-PL" sz="1400" b="1" dirty="0" smtClean="0">
                <a:latin typeface="Calibri" panose="020F0502020204030204" pitchFamily="34" charset="0"/>
                <a:cs typeface="Times New Roman" panose="02020603050405020304" pitchFamily="18" charset="0"/>
              </a:rPr>
              <a:t/>
            </a:r>
            <a:br>
              <a:rPr lang="pl-PL" sz="1400" b="1" dirty="0" smtClean="0">
                <a:latin typeface="Calibri" panose="020F0502020204030204" pitchFamily="34" charset="0"/>
                <a:cs typeface="Times New Roman" panose="02020603050405020304" pitchFamily="18" charset="0"/>
              </a:rPr>
            </a:br>
            <a:r>
              <a:rPr lang="pl-PL" sz="1400" b="1" dirty="0" smtClean="0">
                <a:latin typeface="Calibri" panose="020F0502020204030204" pitchFamily="34" charset="0"/>
                <a:cs typeface="Times New Roman" panose="02020603050405020304" pitchFamily="18" charset="0"/>
              </a:rPr>
              <a:t>w </a:t>
            </a:r>
            <a:r>
              <a:rPr lang="pl-PL" sz="1400" b="1" dirty="0">
                <a:latin typeface="Calibri" panose="020F0502020204030204" pitchFamily="34" charset="0"/>
                <a:cs typeface="Times New Roman" panose="02020603050405020304" pitchFamily="18" charset="0"/>
              </a:rPr>
              <a:t>dokumentach rejestrowych ujętych w pkt. 2.5 wniosku o dofinansowanie projektu</a:t>
            </a:r>
            <a:r>
              <a:rPr lang="pl-PL" sz="1400" b="1" dirty="0" smtClean="0">
                <a:latin typeface="Calibri" panose="020F0502020204030204" pitchFamily="34" charset="0"/>
                <a:cs typeface="Times New Roman" panose="02020603050405020304" pitchFamily="18" charset="0"/>
              </a:rPr>
              <a:t>.</a:t>
            </a:r>
          </a:p>
          <a:p>
            <a:pPr algn="just">
              <a:defRPr/>
            </a:pPr>
            <a:endParaRPr lang="pl-PL" sz="1400" dirty="0" smtClean="0">
              <a:latin typeface="Calibri" panose="020F0502020204030204" pitchFamily="34" charset="0"/>
              <a:cs typeface="Times New Roman" panose="02020603050405020304" pitchFamily="18" charset="0"/>
            </a:endParaRPr>
          </a:p>
          <a:p>
            <a:pPr algn="just">
              <a:defRPr/>
            </a:pPr>
            <a:endParaRPr lang="pl-PL" sz="1400" dirty="0"/>
          </a:p>
        </p:txBody>
      </p:sp>
      <p:sp>
        <p:nvSpPr>
          <p:cNvPr id="3" name="Symbol zastępczy numeru slajdu 2"/>
          <p:cNvSpPr>
            <a:spLocks noGrp="1"/>
          </p:cNvSpPr>
          <p:nvPr>
            <p:ph type="sldNum" sz="quarter" idx="12"/>
          </p:nvPr>
        </p:nvSpPr>
        <p:spPr/>
        <p:txBody>
          <a:bodyPr/>
          <a:lstStyle/>
          <a:p>
            <a:fld id="{E7DF194F-FC7D-43B2-A93E-2F6BC4B6766C}" type="slidenum">
              <a:rPr lang="pl-PL" altLang="pl-PL" smtClean="0"/>
              <a:pPr/>
              <a:t>47</a:t>
            </a:fld>
            <a:endParaRPr lang="pl-PL" altLang="pl-PL"/>
          </a:p>
        </p:txBody>
      </p:sp>
      <p:pic>
        <p:nvPicPr>
          <p:cNvPr id="10" name="Obraz 9"/>
          <p:cNvPicPr/>
          <p:nvPr/>
        </p:nvPicPr>
        <p:blipFill>
          <a:blip r:embed="rId2" cstate="print">
            <a:extLst>
              <a:ext uri="{28A0092B-C50C-407E-A947-70E740481C1C}">
                <a14:useLocalDpi xmlns:a14="http://schemas.microsoft.com/office/drawing/2010/main" val="0"/>
              </a:ext>
            </a:extLst>
          </a:blip>
          <a:stretch>
            <a:fillRect/>
          </a:stretch>
        </p:blipFill>
        <p:spPr>
          <a:xfrm>
            <a:off x="1475656" y="5935653"/>
            <a:ext cx="5760720" cy="552450"/>
          </a:xfrm>
          <a:prstGeom prst="rect">
            <a:avLst/>
          </a:prstGeom>
        </p:spPr>
      </p:pic>
    </p:spTree>
    <p:extLst>
      <p:ext uri="{BB962C8B-B14F-4D97-AF65-F5344CB8AC3E}">
        <p14:creationId xmlns:p14="http://schemas.microsoft.com/office/powerpoint/2010/main" val="1888446150"/>
      </p:ext>
    </p:extLst>
  </p:cSld>
  <p:clrMapOvr>
    <a:masterClrMapping/>
  </p:clrMapOvr>
  <p:transition spd="slow"/>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Prostokąt 8"/>
          <p:cNvSpPr/>
          <p:nvPr/>
        </p:nvSpPr>
        <p:spPr>
          <a:xfrm>
            <a:off x="0" y="15836"/>
            <a:ext cx="9144000" cy="1052736"/>
          </a:xfrm>
          <a:prstGeom prst="rect">
            <a:avLst/>
          </a:prstGeom>
          <a:solidFill>
            <a:schemeClr val="accent1">
              <a:lumMod val="60000"/>
              <a:lumOff val="40000"/>
            </a:schemeClr>
          </a:solidFill>
          <a:ln w="38100">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pl-PL" dirty="0"/>
          </a:p>
        </p:txBody>
      </p:sp>
      <p:sp>
        <p:nvSpPr>
          <p:cNvPr id="11" name="Prostokąt zaokrąglony 10"/>
          <p:cNvSpPr/>
          <p:nvPr/>
        </p:nvSpPr>
        <p:spPr>
          <a:xfrm>
            <a:off x="214282" y="116631"/>
            <a:ext cx="8715436" cy="706027"/>
          </a:xfrm>
          <a:prstGeom prst="roundRect">
            <a:avLst/>
          </a:prstGeom>
          <a:ln w="44450">
            <a:solidFill>
              <a:schemeClr val="tx1"/>
            </a:solidFill>
          </a:ln>
          <a:effectLst>
            <a:glow rad="101600">
              <a:schemeClr val="accent6">
                <a:satMod val="175000"/>
                <a:alpha val="40000"/>
              </a:schemeClr>
            </a:glow>
            <a:outerShdw blurRad="50800" dist="38100" dir="5400000" algn="t" rotWithShape="0">
              <a:prstClr val="black">
                <a:alpha val="40000"/>
              </a:prstClr>
            </a:outerShdw>
            <a:softEdge rad="317500"/>
          </a:effectLst>
          <a:scene3d>
            <a:camera prst="orthographicFront">
              <a:rot lat="0" lon="0" rev="0"/>
            </a:camera>
            <a:lightRig rig="glow" dir="t">
              <a:rot lat="0" lon="0" rev="4800000"/>
            </a:lightRig>
          </a:scene3d>
          <a:sp3d prstMaterial="matte">
            <a:bevelT w="127000" h="63500" prst="riblet"/>
          </a:sp3d>
        </p:spPr>
        <p:style>
          <a:lnRef idx="2">
            <a:schemeClr val="accent6"/>
          </a:lnRef>
          <a:fillRef idx="1">
            <a:schemeClr val="lt1"/>
          </a:fillRef>
          <a:effectRef idx="0">
            <a:schemeClr val="accent6"/>
          </a:effectRef>
          <a:fontRef idx="minor">
            <a:schemeClr val="dk1"/>
          </a:fontRef>
        </p:style>
        <p:txBody>
          <a:bodyPr anchor="ctr"/>
          <a:lstStyle/>
          <a:p>
            <a:pPr algn="ctr" eaLnBrk="1" fontAlgn="auto" hangingPunct="1">
              <a:spcBef>
                <a:spcPts val="0"/>
              </a:spcBef>
              <a:spcAft>
                <a:spcPts val="0"/>
              </a:spcAft>
              <a:defRPr/>
            </a:pPr>
            <a:r>
              <a:rPr lang="pl-PL" sz="3200" b="1" dirty="0">
                <a:solidFill>
                  <a:schemeClr val="tx1"/>
                </a:solidFill>
              </a:rPr>
              <a:t>Wojewódzki Urząd Pracy w Opolu</a:t>
            </a:r>
          </a:p>
        </p:txBody>
      </p:sp>
      <p:sp>
        <p:nvSpPr>
          <p:cNvPr id="2" name="Prostokąt 1"/>
          <p:cNvSpPr/>
          <p:nvPr/>
        </p:nvSpPr>
        <p:spPr>
          <a:xfrm>
            <a:off x="5148064" y="6165304"/>
            <a:ext cx="8418512" cy="2524125"/>
          </a:xfrm>
          <a:prstGeom prst="rect">
            <a:avLst/>
          </a:prstGeom>
        </p:spPr>
        <p:txBody>
          <a:bodyPr>
            <a:spAutoFit/>
          </a:bodyPr>
          <a:lstStyle/>
          <a:p>
            <a:pPr>
              <a:defRPr/>
            </a:pPr>
            <a:r>
              <a:rPr lang="pl-PL" sz="1200" dirty="0"/>
              <a:t> </a:t>
            </a:r>
          </a:p>
          <a:p>
            <a:pPr algn="just">
              <a:defRPr/>
            </a:pPr>
            <a:endParaRPr lang="pl-PL" sz="1200" dirty="0">
              <a:latin typeface="+mn-lt"/>
            </a:endParaRPr>
          </a:p>
          <a:p>
            <a:pPr algn="just">
              <a:defRPr/>
            </a:pPr>
            <a:endParaRPr lang="pl-PL" sz="1200" dirty="0">
              <a:latin typeface="+mn-lt"/>
            </a:endParaRPr>
          </a:p>
          <a:p>
            <a:pPr>
              <a:defRPr/>
            </a:pPr>
            <a:endParaRPr lang="pl-PL" sz="1200" dirty="0">
              <a:latin typeface="+mn-lt"/>
            </a:endParaRPr>
          </a:p>
          <a:p>
            <a:pPr>
              <a:defRPr/>
            </a:pPr>
            <a:endParaRPr lang="pl-PL" sz="1100" dirty="0"/>
          </a:p>
          <a:p>
            <a:pPr>
              <a:defRPr/>
            </a:pPr>
            <a:endParaRPr lang="pl-PL" sz="1100" dirty="0"/>
          </a:p>
          <a:p>
            <a:pPr>
              <a:defRPr/>
            </a:pPr>
            <a:endParaRPr lang="pl-PL" sz="1100" dirty="0"/>
          </a:p>
          <a:p>
            <a:pPr>
              <a:defRPr/>
            </a:pPr>
            <a:endParaRPr lang="pl-PL" sz="1100" dirty="0"/>
          </a:p>
          <a:p>
            <a:pPr>
              <a:defRPr/>
            </a:pPr>
            <a:endParaRPr lang="pl-PL" sz="1100" dirty="0"/>
          </a:p>
          <a:p>
            <a:pPr>
              <a:defRPr/>
            </a:pPr>
            <a:endParaRPr lang="pl-PL" sz="1100" dirty="0"/>
          </a:p>
          <a:p>
            <a:pPr>
              <a:defRPr/>
            </a:pPr>
            <a:endParaRPr lang="pl-PL" sz="1100" dirty="0"/>
          </a:p>
          <a:p>
            <a:pPr>
              <a:defRPr/>
            </a:pPr>
            <a:endParaRPr lang="pl-PL" sz="1100" dirty="0"/>
          </a:p>
          <a:p>
            <a:pPr>
              <a:defRPr/>
            </a:pPr>
            <a:endParaRPr lang="pl-PL" sz="1100" dirty="0"/>
          </a:p>
          <a:p>
            <a:pPr>
              <a:defRPr/>
            </a:pPr>
            <a:endParaRPr lang="pl-PL" sz="1100" dirty="0"/>
          </a:p>
        </p:txBody>
      </p:sp>
      <p:sp>
        <p:nvSpPr>
          <p:cNvPr id="7" name="Prostokąt 6"/>
          <p:cNvSpPr/>
          <p:nvPr/>
        </p:nvSpPr>
        <p:spPr>
          <a:xfrm>
            <a:off x="196175" y="1205177"/>
            <a:ext cx="8715436" cy="4770537"/>
          </a:xfrm>
          <a:prstGeom prst="rect">
            <a:avLst/>
          </a:prstGeom>
        </p:spPr>
        <p:txBody>
          <a:bodyPr wrap="square">
            <a:spAutoFit/>
          </a:bodyPr>
          <a:lstStyle/>
          <a:p>
            <a:pPr lvl="0" algn="just">
              <a:defRPr/>
            </a:pPr>
            <a:r>
              <a:rPr lang="pl-PL" sz="1600" b="1" u="sng" dirty="0" smtClean="0">
                <a:latin typeface="+mn-lt"/>
                <a:cs typeface="Times New Roman" panose="02020603050405020304" pitchFamily="18" charset="0"/>
              </a:rPr>
              <a:t>3.10 </a:t>
            </a:r>
            <a:r>
              <a:rPr lang="pl-PL" sz="1600" b="1" u="sng" dirty="0">
                <a:latin typeface="+mn-lt"/>
                <a:cs typeface="Times New Roman" panose="02020603050405020304" pitchFamily="18" charset="0"/>
              </a:rPr>
              <a:t>Identyfikacja projektów komplementarnych i efektów </a:t>
            </a:r>
            <a:r>
              <a:rPr lang="pl-PL" sz="1600" b="1" u="sng" dirty="0" smtClean="0">
                <a:latin typeface="+mn-lt"/>
                <a:cs typeface="Times New Roman" panose="02020603050405020304" pitchFamily="18" charset="0"/>
              </a:rPr>
              <a:t>synergii</a:t>
            </a:r>
          </a:p>
          <a:p>
            <a:pPr lvl="0" algn="just">
              <a:defRPr/>
            </a:pPr>
            <a:endParaRPr lang="pl-PL" sz="1600" b="1" u="sng" dirty="0">
              <a:solidFill>
                <a:prstClr val="black"/>
              </a:solidFill>
              <a:latin typeface="+mn-lt"/>
              <a:cs typeface="Times New Roman" panose="02020603050405020304" pitchFamily="18" charset="0"/>
            </a:endParaRPr>
          </a:p>
          <a:p>
            <a:pPr lvl="0" algn="just">
              <a:defRPr/>
            </a:pPr>
            <a:r>
              <a:rPr lang="pl-PL" sz="1400" dirty="0" smtClean="0">
                <a:solidFill>
                  <a:prstClr val="black"/>
                </a:solidFill>
                <a:latin typeface="Calibri" panose="020F0502020204030204" pitchFamily="34" charset="0"/>
                <a:cs typeface="Times New Roman" panose="02020603050405020304" pitchFamily="18" charset="0"/>
              </a:rPr>
              <a:t>Projekt zgłaszany do wsparcia może być elementem realizacji szerszego przedsięwzięcia, jak również pozostawać </a:t>
            </a:r>
            <a:br>
              <a:rPr lang="pl-PL" sz="1400" dirty="0" smtClean="0">
                <a:solidFill>
                  <a:prstClr val="black"/>
                </a:solidFill>
                <a:latin typeface="Calibri" panose="020F0502020204030204" pitchFamily="34" charset="0"/>
                <a:cs typeface="Times New Roman" panose="02020603050405020304" pitchFamily="18" charset="0"/>
              </a:rPr>
            </a:br>
            <a:r>
              <a:rPr lang="pl-PL" sz="1400" dirty="0" smtClean="0">
                <a:solidFill>
                  <a:prstClr val="black"/>
                </a:solidFill>
                <a:latin typeface="Calibri" panose="020F0502020204030204" pitchFamily="34" charset="0"/>
                <a:cs typeface="Times New Roman" panose="02020603050405020304" pitchFamily="18" charset="0"/>
              </a:rPr>
              <a:t>w związku z realizacją innych projektów. </a:t>
            </a:r>
          </a:p>
          <a:p>
            <a:pPr lvl="0" algn="just">
              <a:defRPr/>
            </a:pPr>
            <a:r>
              <a:rPr lang="pl-PL" sz="1400" dirty="0" smtClean="0">
                <a:solidFill>
                  <a:prstClr val="black"/>
                </a:solidFill>
                <a:latin typeface="Calibri" panose="020F0502020204030204" pitchFamily="34" charset="0"/>
                <a:cs typeface="Times New Roman" panose="02020603050405020304" pitchFamily="18" charset="0"/>
              </a:rPr>
              <a:t>Należy </a:t>
            </a:r>
            <a:r>
              <a:rPr lang="pl-PL" sz="1400" dirty="0">
                <a:solidFill>
                  <a:prstClr val="black"/>
                </a:solidFill>
                <a:latin typeface="Calibri" panose="020F0502020204030204" pitchFamily="34" charset="0"/>
                <a:cs typeface="Times New Roman" panose="02020603050405020304" pitchFamily="18" charset="0"/>
              </a:rPr>
              <a:t>wskazać projekty powiązane logicznie i tematycznie z innymi realizowanymi / zrealizowanymi </a:t>
            </a:r>
            <a:r>
              <a:rPr lang="pl-PL" sz="1400" dirty="0" smtClean="0">
                <a:solidFill>
                  <a:prstClr val="black"/>
                </a:solidFill>
                <a:latin typeface="Calibri" panose="020F0502020204030204" pitchFamily="34" charset="0"/>
                <a:cs typeface="Times New Roman" panose="02020603050405020304" pitchFamily="18" charset="0"/>
              </a:rPr>
              <a:t>projektami.</a:t>
            </a:r>
          </a:p>
          <a:p>
            <a:pPr lvl="0" algn="just">
              <a:defRPr/>
            </a:pPr>
            <a:r>
              <a:rPr lang="pl-PL" sz="1400" dirty="0" smtClean="0">
                <a:solidFill>
                  <a:prstClr val="black"/>
                </a:solidFill>
                <a:latin typeface="Calibri" panose="020F0502020204030204" pitchFamily="34" charset="0"/>
                <a:cs typeface="Times New Roman" panose="02020603050405020304" pitchFamily="18" charset="0"/>
              </a:rPr>
              <a:t>W </a:t>
            </a:r>
            <a:r>
              <a:rPr lang="pl-PL" sz="1400" dirty="0">
                <a:solidFill>
                  <a:prstClr val="black"/>
                </a:solidFill>
                <a:latin typeface="Calibri" panose="020F0502020204030204" pitchFamily="34" charset="0"/>
                <a:cs typeface="Times New Roman" panose="02020603050405020304" pitchFamily="18" charset="0"/>
              </a:rPr>
              <a:t>polu </a:t>
            </a:r>
            <a:r>
              <a:rPr lang="pl-PL" sz="1400" i="1" dirty="0">
                <a:solidFill>
                  <a:prstClr val="black"/>
                </a:solidFill>
                <a:latin typeface="Calibri" panose="020F0502020204030204" pitchFamily="34" charset="0"/>
                <a:cs typeface="Times New Roman" panose="02020603050405020304" pitchFamily="18" charset="0"/>
              </a:rPr>
              <a:t>Dane o projekcie </a:t>
            </a:r>
            <a:r>
              <a:rPr lang="pl-PL" sz="1400" dirty="0">
                <a:solidFill>
                  <a:prstClr val="black"/>
                </a:solidFill>
                <a:latin typeface="Calibri" panose="020F0502020204030204" pitchFamily="34" charset="0"/>
                <a:cs typeface="Times New Roman" panose="02020603050405020304" pitchFamily="18" charset="0"/>
              </a:rPr>
              <a:t>należy wpisać nazwę programu, z którego projekt otrzymał dofinansowanie, wartość całkowitą projektu, wartość dofinansowania oraz okres realizacji. Natomiast w polu </a:t>
            </a:r>
            <a:r>
              <a:rPr lang="pl-PL" sz="1400" i="1" dirty="0">
                <a:solidFill>
                  <a:prstClr val="black"/>
                </a:solidFill>
                <a:latin typeface="Calibri" panose="020F0502020204030204" pitchFamily="34" charset="0"/>
                <a:cs typeface="Times New Roman" panose="02020603050405020304" pitchFamily="18" charset="0"/>
              </a:rPr>
              <a:t>Opis powiązania </a:t>
            </a:r>
            <a:r>
              <a:rPr lang="pl-PL" sz="1400" dirty="0">
                <a:solidFill>
                  <a:prstClr val="black"/>
                </a:solidFill>
                <a:latin typeface="Calibri" panose="020F0502020204030204" pitchFamily="34" charset="0"/>
                <a:cs typeface="Times New Roman" panose="02020603050405020304" pitchFamily="18" charset="0"/>
              </a:rPr>
              <a:t>należy ująć najważniejsze rezultaty i rozwiązania wypracowane w ramach </a:t>
            </a:r>
            <a:r>
              <a:rPr lang="pl-PL" sz="1400" dirty="0" smtClean="0">
                <a:solidFill>
                  <a:prstClr val="black"/>
                </a:solidFill>
                <a:latin typeface="Calibri" panose="020F0502020204030204" pitchFamily="34" charset="0"/>
                <a:cs typeface="Times New Roman" panose="02020603050405020304" pitchFamily="18" charset="0"/>
              </a:rPr>
              <a:t>projektu </a:t>
            </a:r>
            <a:r>
              <a:rPr lang="pl-PL" sz="1400" dirty="0">
                <a:solidFill>
                  <a:prstClr val="black"/>
                </a:solidFill>
                <a:latin typeface="Calibri" panose="020F0502020204030204" pitchFamily="34" charset="0"/>
                <a:cs typeface="Times New Roman" panose="02020603050405020304" pitchFamily="18" charset="0"/>
              </a:rPr>
              <a:t>komplementarnego. W kolejnej kolumnie należy wpisać planowany efekt </a:t>
            </a:r>
            <a:r>
              <a:rPr lang="pl-PL" sz="1400" dirty="0" smtClean="0">
                <a:solidFill>
                  <a:prstClr val="black"/>
                </a:solidFill>
                <a:latin typeface="Calibri" panose="020F0502020204030204" pitchFamily="34" charset="0"/>
                <a:cs typeface="Times New Roman" panose="02020603050405020304" pitchFamily="18" charset="0"/>
              </a:rPr>
              <a:t>synergii </a:t>
            </a:r>
            <a:r>
              <a:rPr lang="pl-PL" sz="1400" dirty="0">
                <a:solidFill>
                  <a:prstClr val="black"/>
                </a:solidFill>
                <a:latin typeface="Calibri" panose="020F0502020204030204" pitchFamily="34" charset="0"/>
                <a:cs typeface="Times New Roman" panose="02020603050405020304" pitchFamily="18" charset="0"/>
              </a:rPr>
              <a:t>natomiast w polu </a:t>
            </a:r>
            <a:r>
              <a:rPr lang="pl-PL" sz="1400" i="1" dirty="0" smtClean="0">
                <a:solidFill>
                  <a:prstClr val="black"/>
                </a:solidFill>
                <a:latin typeface="Calibri" panose="020F0502020204030204" pitchFamily="34" charset="0"/>
                <a:cs typeface="Times New Roman" panose="02020603050405020304" pitchFamily="18" charset="0"/>
              </a:rPr>
              <a:t>Typ i zakres komplementarności </a:t>
            </a:r>
            <a:r>
              <a:rPr lang="pl-PL" sz="1400" dirty="0" smtClean="0">
                <a:solidFill>
                  <a:prstClr val="black"/>
                </a:solidFill>
                <a:latin typeface="Calibri" panose="020F0502020204030204" pitchFamily="34" charset="0"/>
                <a:cs typeface="Times New Roman" panose="02020603050405020304" pitchFamily="18" charset="0"/>
              </a:rPr>
              <a:t>należy </a:t>
            </a:r>
            <a:r>
              <a:rPr lang="pl-PL" sz="1400" dirty="0">
                <a:solidFill>
                  <a:prstClr val="black"/>
                </a:solidFill>
                <a:latin typeface="Calibri" panose="020F0502020204030204" pitchFamily="34" charset="0"/>
                <a:cs typeface="Times New Roman" panose="02020603050405020304" pitchFamily="18" charset="0"/>
              </a:rPr>
              <a:t>z listy rozwijalnej wybrać właściwe opcje. Wnioskodawca może podać kilka projektów, z którymi powiązany jest projekt zgłaszany do wsparcia</a:t>
            </a:r>
            <a:r>
              <a:rPr lang="pl-PL" sz="1400" dirty="0" smtClean="0">
                <a:solidFill>
                  <a:prstClr val="black"/>
                </a:solidFill>
                <a:latin typeface="Calibri" panose="020F0502020204030204" pitchFamily="34" charset="0"/>
                <a:cs typeface="Times New Roman" panose="02020603050405020304" pitchFamily="18" charset="0"/>
              </a:rPr>
              <a:t>.</a:t>
            </a:r>
            <a:endParaRPr lang="pl-PL" sz="1400" b="1" dirty="0">
              <a:latin typeface="+mn-lt"/>
              <a:cs typeface="Times New Roman" panose="02020603050405020304" pitchFamily="18" charset="0"/>
            </a:endParaRPr>
          </a:p>
          <a:p>
            <a:pPr algn="just">
              <a:defRPr/>
            </a:pPr>
            <a:endParaRPr lang="pl-PL" sz="1400" b="1" dirty="0" smtClean="0">
              <a:latin typeface="+mn-lt"/>
              <a:cs typeface="Times New Roman" panose="02020603050405020304" pitchFamily="18" charset="0"/>
            </a:endParaRPr>
          </a:p>
          <a:p>
            <a:pPr algn="just">
              <a:defRPr/>
            </a:pPr>
            <a:r>
              <a:rPr lang="pl-PL" sz="1600" b="1" u="sng" dirty="0" smtClean="0">
                <a:latin typeface="+mn-lt"/>
                <a:cs typeface="Times New Roman" panose="02020603050405020304" pitchFamily="18" charset="0"/>
              </a:rPr>
              <a:t>3.11 Promocja projektu</a:t>
            </a:r>
          </a:p>
          <a:p>
            <a:pPr algn="just">
              <a:defRPr/>
            </a:pPr>
            <a:r>
              <a:rPr lang="pl-PL" sz="1400" dirty="0" smtClean="0">
                <a:latin typeface="Calibri" panose="020F0502020204030204" pitchFamily="34" charset="0"/>
                <a:cs typeface="Times New Roman" panose="02020603050405020304" pitchFamily="18" charset="0"/>
              </a:rPr>
              <a:t>Działania informacyjne i promocyjne muszą być realizowane zgodnie z </a:t>
            </a:r>
            <a:r>
              <a:rPr lang="pl-PL" sz="1400" i="1" dirty="0" smtClean="0">
                <a:latin typeface="Calibri" panose="020F0502020204030204" pitchFamily="34" charset="0"/>
                <a:cs typeface="Times New Roman" panose="02020603050405020304" pitchFamily="18" charset="0"/>
              </a:rPr>
              <a:t>Wytycznymi w zakresie informacji i promocji programów operacyjnych polityki spójności na lata 2014-2020.  </a:t>
            </a:r>
          </a:p>
          <a:p>
            <a:pPr algn="just">
              <a:defRPr/>
            </a:pPr>
            <a:endParaRPr lang="pl-PL" sz="1400" i="1" dirty="0" smtClean="0">
              <a:latin typeface="Calibri" panose="020F0502020204030204" pitchFamily="34" charset="0"/>
              <a:cs typeface="Times New Roman" panose="02020603050405020304" pitchFamily="18" charset="0"/>
            </a:endParaRPr>
          </a:p>
          <a:p>
            <a:pPr algn="just">
              <a:defRPr/>
            </a:pPr>
            <a:r>
              <a:rPr lang="pl-PL" sz="1400" b="1" u="sng" dirty="0" smtClean="0">
                <a:latin typeface="Calibri" panose="020F0502020204030204" pitchFamily="34" charset="0"/>
                <a:cs typeface="Times New Roman" panose="02020603050405020304" pitchFamily="18" charset="0"/>
              </a:rPr>
              <a:t>Wydatki związane z promocją projektu ponoszone są wyłącznie w ramach kosztów pośrednich.</a:t>
            </a:r>
          </a:p>
          <a:p>
            <a:pPr algn="just">
              <a:defRPr/>
            </a:pPr>
            <a:endParaRPr lang="pl-PL" sz="1600" u="sng" dirty="0" smtClean="0">
              <a:solidFill>
                <a:schemeClr val="accent6">
                  <a:lumMod val="75000"/>
                </a:schemeClr>
              </a:solidFill>
              <a:latin typeface="Calibri" panose="020F0502020204030204" pitchFamily="34" charset="0"/>
              <a:cs typeface="Times New Roman" panose="02020603050405020304" pitchFamily="18" charset="0"/>
            </a:endParaRPr>
          </a:p>
          <a:p>
            <a:pPr algn="just">
              <a:defRPr/>
            </a:pPr>
            <a:r>
              <a:rPr lang="pl-PL" sz="1600" b="1" u="sng" dirty="0" smtClean="0">
                <a:latin typeface="Calibri" panose="020F0502020204030204" pitchFamily="34" charset="0"/>
                <a:cs typeface="Times New Roman" panose="02020603050405020304" pitchFamily="18" charset="0"/>
              </a:rPr>
              <a:t>3.12 Informacja na temat realizacji usług finansowanych poza Funduszem Pracy</a:t>
            </a:r>
          </a:p>
          <a:p>
            <a:pPr algn="just">
              <a:defRPr/>
            </a:pPr>
            <a:r>
              <a:rPr lang="pl-PL" sz="1400" dirty="0" smtClean="0">
                <a:latin typeface="Calibri" panose="020F0502020204030204" pitchFamily="34" charset="0"/>
                <a:cs typeface="Times New Roman" panose="02020603050405020304" pitchFamily="18" charset="0"/>
              </a:rPr>
              <a:t>Należy wpisać „</a:t>
            </a:r>
            <a:r>
              <a:rPr lang="pl-PL" sz="1400" b="1" dirty="0" smtClean="0">
                <a:latin typeface="Calibri" panose="020F0502020204030204" pitchFamily="34" charset="0"/>
                <a:cs typeface="Times New Roman" panose="02020603050405020304" pitchFamily="18" charset="0"/>
              </a:rPr>
              <a:t>nie dotyczy”</a:t>
            </a:r>
            <a:r>
              <a:rPr lang="pl-PL" sz="1400" dirty="0" smtClean="0">
                <a:latin typeface="Calibri" panose="020F0502020204030204" pitchFamily="34" charset="0"/>
                <a:cs typeface="Times New Roman" panose="02020603050405020304" pitchFamily="18" charset="0"/>
              </a:rPr>
              <a:t>.</a:t>
            </a:r>
          </a:p>
          <a:p>
            <a:pPr algn="just">
              <a:defRPr/>
            </a:pPr>
            <a:endParaRPr lang="pl-PL" sz="1400" dirty="0"/>
          </a:p>
        </p:txBody>
      </p:sp>
      <p:sp>
        <p:nvSpPr>
          <p:cNvPr id="3" name="Symbol zastępczy numeru slajdu 2"/>
          <p:cNvSpPr>
            <a:spLocks noGrp="1"/>
          </p:cNvSpPr>
          <p:nvPr>
            <p:ph type="sldNum" sz="quarter" idx="12"/>
          </p:nvPr>
        </p:nvSpPr>
        <p:spPr/>
        <p:txBody>
          <a:bodyPr/>
          <a:lstStyle/>
          <a:p>
            <a:fld id="{E7DF194F-FC7D-43B2-A93E-2F6BC4B6766C}" type="slidenum">
              <a:rPr lang="pl-PL" altLang="pl-PL" smtClean="0"/>
              <a:pPr/>
              <a:t>48</a:t>
            </a:fld>
            <a:endParaRPr lang="pl-PL" altLang="pl-PL"/>
          </a:p>
        </p:txBody>
      </p:sp>
      <p:pic>
        <p:nvPicPr>
          <p:cNvPr id="10" name="Obraz 9"/>
          <p:cNvPicPr/>
          <p:nvPr/>
        </p:nvPicPr>
        <p:blipFill>
          <a:blip r:embed="rId2" cstate="print">
            <a:extLst>
              <a:ext uri="{28A0092B-C50C-407E-A947-70E740481C1C}">
                <a14:useLocalDpi xmlns:a14="http://schemas.microsoft.com/office/drawing/2010/main" val="0"/>
              </a:ext>
            </a:extLst>
          </a:blip>
          <a:stretch>
            <a:fillRect/>
          </a:stretch>
        </p:blipFill>
        <p:spPr>
          <a:xfrm>
            <a:off x="1475656" y="5889079"/>
            <a:ext cx="5760720" cy="552450"/>
          </a:xfrm>
          <a:prstGeom prst="rect">
            <a:avLst/>
          </a:prstGeom>
        </p:spPr>
      </p:pic>
    </p:spTree>
    <p:extLst>
      <p:ext uri="{BB962C8B-B14F-4D97-AF65-F5344CB8AC3E}">
        <p14:creationId xmlns:p14="http://schemas.microsoft.com/office/powerpoint/2010/main" val="250955195"/>
      </p:ext>
    </p:extLst>
  </p:cSld>
  <p:clrMapOvr>
    <a:masterClrMapping/>
  </p:clrMapOvr>
  <p:transition spd="slow"/>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Prostokąt 8"/>
          <p:cNvSpPr/>
          <p:nvPr/>
        </p:nvSpPr>
        <p:spPr>
          <a:xfrm>
            <a:off x="0" y="15836"/>
            <a:ext cx="9144000" cy="1052736"/>
          </a:xfrm>
          <a:prstGeom prst="rect">
            <a:avLst/>
          </a:prstGeom>
          <a:solidFill>
            <a:schemeClr val="accent1">
              <a:lumMod val="60000"/>
              <a:lumOff val="40000"/>
            </a:schemeClr>
          </a:solidFill>
          <a:ln w="38100">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pl-PL" dirty="0"/>
          </a:p>
        </p:txBody>
      </p:sp>
      <p:sp>
        <p:nvSpPr>
          <p:cNvPr id="11" name="Prostokąt zaokrąglony 10"/>
          <p:cNvSpPr/>
          <p:nvPr/>
        </p:nvSpPr>
        <p:spPr>
          <a:xfrm>
            <a:off x="214282" y="116631"/>
            <a:ext cx="8715436" cy="706027"/>
          </a:xfrm>
          <a:prstGeom prst="roundRect">
            <a:avLst/>
          </a:prstGeom>
          <a:ln w="44450">
            <a:solidFill>
              <a:schemeClr val="tx1"/>
            </a:solidFill>
          </a:ln>
          <a:effectLst>
            <a:glow rad="101600">
              <a:schemeClr val="accent6">
                <a:satMod val="175000"/>
                <a:alpha val="40000"/>
              </a:schemeClr>
            </a:glow>
            <a:outerShdw blurRad="50800" dist="38100" dir="5400000" algn="t" rotWithShape="0">
              <a:prstClr val="black">
                <a:alpha val="40000"/>
              </a:prstClr>
            </a:outerShdw>
            <a:softEdge rad="317500"/>
          </a:effectLst>
          <a:scene3d>
            <a:camera prst="orthographicFront">
              <a:rot lat="0" lon="0" rev="0"/>
            </a:camera>
            <a:lightRig rig="glow" dir="t">
              <a:rot lat="0" lon="0" rev="4800000"/>
            </a:lightRig>
          </a:scene3d>
          <a:sp3d prstMaterial="matte">
            <a:bevelT w="127000" h="63500" prst="riblet"/>
          </a:sp3d>
        </p:spPr>
        <p:style>
          <a:lnRef idx="2">
            <a:schemeClr val="accent6"/>
          </a:lnRef>
          <a:fillRef idx="1">
            <a:schemeClr val="lt1"/>
          </a:fillRef>
          <a:effectRef idx="0">
            <a:schemeClr val="accent6"/>
          </a:effectRef>
          <a:fontRef idx="minor">
            <a:schemeClr val="dk1"/>
          </a:fontRef>
        </p:style>
        <p:txBody>
          <a:bodyPr anchor="ctr"/>
          <a:lstStyle/>
          <a:p>
            <a:pPr algn="ctr" eaLnBrk="1" fontAlgn="auto" hangingPunct="1">
              <a:spcBef>
                <a:spcPts val="0"/>
              </a:spcBef>
              <a:spcAft>
                <a:spcPts val="0"/>
              </a:spcAft>
              <a:defRPr/>
            </a:pPr>
            <a:r>
              <a:rPr lang="pl-PL" sz="3200" b="1" dirty="0">
                <a:solidFill>
                  <a:schemeClr val="tx1"/>
                </a:solidFill>
              </a:rPr>
              <a:t>Wojewódzki Urząd Pracy w Opolu</a:t>
            </a:r>
          </a:p>
        </p:txBody>
      </p:sp>
      <p:sp>
        <p:nvSpPr>
          <p:cNvPr id="2" name="Prostokąt 1"/>
          <p:cNvSpPr/>
          <p:nvPr/>
        </p:nvSpPr>
        <p:spPr>
          <a:xfrm>
            <a:off x="5148064" y="6165304"/>
            <a:ext cx="8418512" cy="2524125"/>
          </a:xfrm>
          <a:prstGeom prst="rect">
            <a:avLst/>
          </a:prstGeom>
        </p:spPr>
        <p:txBody>
          <a:bodyPr>
            <a:spAutoFit/>
          </a:bodyPr>
          <a:lstStyle/>
          <a:p>
            <a:pPr>
              <a:defRPr/>
            </a:pPr>
            <a:r>
              <a:rPr lang="pl-PL" sz="1200" dirty="0"/>
              <a:t> </a:t>
            </a:r>
          </a:p>
          <a:p>
            <a:pPr algn="just">
              <a:defRPr/>
            </a:pPr>
            <a:endParaRPr lang="pl-PL" sz="1200" dirty="0">
              <a:latin typeface="+mn-lt"/>
            </a:endParaRPr>
          </a:p>
          <a:p>
            <a:pPr algn="just">
              <a:defRPr/>
            </a:pPr>
            <a:endParaRPr lang="pl-PL" sz="1200" dirty="0">
              <a:latin typeface="+mn-lt"/>
            </a:endParaRPr>
          </a:p>
          <a:p>
            <a:pPr>
              <a:defRPr/>
            </a:pPr>
            <a:endParaRPr lang="pl-PL" sz="1200" dirty="0">
              <a:latin typeface="+mn-lt"/>
            </a:endParaRPr>
          </a:p>
          <a:p>
            <a:pPr>
              <a:defRPr/>
            </a:pPr>
            <a:endParaRPr lang="pl-PL" sz="1100" dirty="0"/>
          </a:p>
          <a:p>
            <a:pPr>
              <a:defRPr/>
            </a:pPr>
            <a:endParaRPr lang="pl-PL" sz="1100" dirty="0"/>
          </a:p>
          <a:p>
            <a:pPr>
              <a:defRPr/>
            </a:pPr>
            <a:endParaRPr lang="pl-PL" sz="1100" dirty="0"/>
          </a:p>
          <a:p>
            <a:pPr>
              <a:defRPr/>
            </a:pPr>
            <a:endParaRPr lang="pl-PL" sz="1100" dirty="0"/>
          </a:p>
          <a:p>
            <a:pPr>
              <a:defRPr/>
            </a:pPr>
            <a:endParaRPr lang="pl-PL" sz="1100" dirty="0"/>
          </a:p>
          <a:p>
            <a:pPr>
              <a:defRPr/>
            </a:pPr>
            <a:endParaRPr lang="pl-PL" sz="1100" dirty="0"/>
          </a:p>
          <a:p>
            <a:pPr>
              <a:defRPr/>
            </a:pPr>
            <a:endParaRPr lang="pl-PL" sz="1100" dirty="0"/>
          </a:p>
          <a:p>
            <a:pPr>
              <a:defRPr/>
            </a:pPr>
            <a:endParaRPr lang="pl-PL" sz="1100" dirty="0"/>
          </a:p>
          <a:p>
            <a:pPr>
              <a:defRPr/>
            </a:pPr>
            <a:endParaRPr lang="pl-PL" sz="1100" dirty="0"/>
          </a:p>
          <a:p>
            <a:pPr>
              <a:defRPr/>
            </a:pPr>
            <a:endParaRPr lang="pl-PL" sz="1100" dirty="0"/>
          </a:p>
        </p:txBody>
      </p:sp>
      <p:sp>
        <p:nvSpPr>
          <p:cNvPr id="7" name="Prostokąt 6"/>
          <p:cNvSpPr/>
          <p:nvPr/>
        </p:nvSpPr>
        <p:spPr>
          <a:xfrm>
            <a:off x="196175" y="1205177"/>
            <a:ext cx="8715436" cy="4431983"/>
          </a:xfrm>
          <a:prstGeom prst="rect">
            <a:avLst/>
          </a:prstGeom>
        </p:spPr>
        <p:txBody>
          <a:bodyPr wrap="square">
            <a:spAutoFit/>
          </a:bodyPr>
          <a:lstStyle/>
          <a:p>
            <a:pPr algn="ctr">
              <a:defRPr/>
            </a:pPr>
            <a:r>
              <a:rPr lang="pl-PL" sz="1600" b="1" u="sng" dirty="0" smtClean="0">
                <a:latin typeface="+mj-lt"/>
                <a:cs typeface="Times New Roman" panose="02020603050405020304" pitchFamily="18" charset="0"/>
              </a:rPr>
              <a:t>Sekcja IV Lista </a:t>
            </a:r>
            <a:r>
              <a:rPr lang="pl-PL" sz="1600" b="1" u="sng" dirty="0">
                <a:latin typeface="+mj-lt"/>
                <a:cs typeface="Times New Roman" panose="02020603050405020304" pitchFamily="18" charset="0"/>
              </a:rPr>
              <a:t>mierzalnych wskaźników </a:t>
            </a:r>
            <a:r>
              <a:rPr lang="pl-PL" sz="1600" b="1" u="sng" dirty="0" smtClean="0">
                <a:latin typeface="+mj-lt"/>
                <a:cs typeface="Times New Roman" panose="02020603050405020304" pitchFamily="18" charset="0"/>
              </a:rPr>
              <a:t>projektu</a:t>
            </a:r>
            <a:endParaRPr lang="pl-PL" sz="1600" u="sng" dirty="0">
              <a:latin typeface="+mj-lt"/>
              <a:cs typeface="Times New Roman" panose="02020603050405020304" pitchFamily="18" charset="0"/>
            </a:endParaRPr>
          </a:p>
          <a:p>
            <a:pPr algn="just">
              <a:defRPr/>
            </a:pPr>
            <a:endParaRPr lang="pl-PL" sz="1400" dirty="0" smtClean="0">
              <a:latin typeface="Calibri" panose="020F0502020204030204" pitchFamily="34" charset="0"/>
              <a:cs typeface="Times New Roman" panose="02020603050405020304" pitchFamily="18" charset="0"/>
            </a:endParaRPr>
          </a:p>
          <a:p>
            <a:pPr algn="just">
              <a:defRPr/>
            </a:pPr>
            <a:r>
              <a:rPr lang="pl-PL" sz="1600" b="1" u="sng" dirty="0">
                <a:latin typeface="Calibri" panose="020F0502020204030204" pitchFamily="34" charset="0"/>
                <a:cs typeface="Times New Roman" panose="02020603050405020304" pitchFamily="18" charset="0"/>
              </a:rPr>
              <a:t>4.1 </a:t>
            </a:r>
            <a:r>
              <a:rPr lang="pl-PL" sz="1600" b="1" u="sng" dirty="0" smtClean="0">
                <a:latin typeface="Calibri" panose="020F0502020204030204" pitchFamily="34" charset="0"/>
                <a:cs typeface="Times New Roman" panose="02020603050405020304" pitchFamily="18" charset="0"/>
              </a:rPr>
              <a:t>Wskaźniki </a:t>
            </a:r>
            <a:r>
              <a:rPr lang="pl-PL" sz="1600" b="1" u="sng" dirty="0">
                <a:latin typeface="Calibri" panose="020F0502020204030204" pitchFamily="34" charset="0"/>
                <a:cs typeface="Times New Roman" panose="02020603050405020304" pitchFamily="18" charset="0"/>
              </a:rPr>
              <a:t>kluczowe oraz 4.2 Wskaźniki specyficzne dla </a:t>
            </a:r>
            <a:r>
              <a:rPr lang="pl-PL" sz="1600" b="1" u="sng" dirty="0" smtClean="0">
                <a:latin typeface="Calibri" panose="020F0502020204030204" pitchFamily="34" charset="0"/>
                <a:cs typeface="Times New Roman" panose="02020603050405020304" pitchFamily="18" charset="0"/>
              </a:rPr>
              <a:t>programu</a:t>
            </a:r>
          </a:p>
          <a:p>
            <a:pPr algn="just">
              <a:defRPr/>
            </a:pPr>
            <a:r>
              <a:rPr lang="pl-PL" sz="1400" dirty="0" smtClean="0">
                <a:latin typeface="Calibri" panose="020F0502020204030204" pitchFamily="34" charset="0"/>
                <a:cs typeface="Times New Roman" panose="02020603050405020304" pitchFamily="18" charset="0"/>
              </a:rPr>
              <a:t>UWAGA! Wnioskodawca </a:t>
            </a:r>
            <a:r>
              <a:rPr lang="pl-PL" sz="1400" dirty="0">
                <a:latin typeface="Calibri" panose="020F0502020204030204" pitchFamily="34" charset="0"/>
                <a:cs typeface="Times New Roman" panose="02020603050405020304" pitchFamily="18" charset="0"/>
              </a:rPr>
              <a:t>zobligowany jest do wskazania we wniosku o dofinansowanie wszystkich wskaźników </a:t>
            </a:r>
            <a:r>
              <a:rPr lang="pl-PL" sz="1400" dirty="0" smtClean="0">
                <a:latin typeface="Calibri" panose="020F0502020204030204" pitchFamily="34" charset="0"/>
                <a:cs typeface="Times New Roman" panose="02020603050405020304" pitchFamily="18" charset="0"/>
              </a:rPr>
              <a:t>horyzontalnych.</a:t>
            </a:r>
          </a:p>
          <a:p>
            <a:pPr algn="just">
              <a:defRPr/>
            </a:pPr>
            <a:endParaRPr lang="pl-PL" sz="1400" dirty="0" smtClean="0">
              <a:latin typeface="Calibri" panose="020F0502020204030204" pitchFamily="34" charset="0"/>
              <a:cs typeface="Times New Roman" panose="02020603050405020304" pitchFamily="18" charset="0"/>
            </a:endParaRPr>
          </a:p>
          <a:p>
            <a:pPr algn="just"/>
            <a:r>
              <a:rPr lang="pl-PL" sz="1400" b="1" dirty="0" smtClean="0"/>
              <a:t>Wskaźniki </a:t>
            </a:r>
            <a:r>
              <a:rPr lang="pl-PL" sz="1400" b="1" dirty="0"/>
              <a:t>horyzontalne</a:t>
            </a:r>
          </a:p>
          <a:p>
            <a:pPr marL="457200" indent="-457200" algn="just">
              <a:buFont typeface="+mj-lt"/>
              <a:buAutoNum type="arabicPeriod"/>
            </a:pPr>
            <a:r>
              <a:rPr lang="pl-PL" sz="1400" dirty="0" smtClean="0">
                <a:latin typeface="Calibri" panose="020F0502020204030204" pitchFamily="34" charset="0"/>
              </a:rPr>
              <a:t>Liczba </a:t>
            </a:r>
            <a:r>
              <a:rPr lang="pl-PL" sz="1400" dirty="0">
                <a:latin typeface="Calibri" panose="020F0502020204030204" pitchFamily="34" charset="0"/>
              </a:rPr>
              <a:t>obiektów dostosowanych do potrzeb osób z </a:t>
            </a:r>
            <a:r>
              <a:rPr lang="pl-PL" sz="1400" dirty="0" smtClean="0">
                <a:latin typeface="Calibri" panose="020F0502020204030204" pitchFamily="34" charset="0"/>
              </a:rPr>
              <a:t>niepełnosprawnościami.</a:t>
            </a:r>
            <a:endParaRPr lang="pl-PL" sz="1400" dirty="0">
              <a:latin typeface="Calibri" panose="020F0502020204030204" pitchFamily="34" charset="0"/>
            </a:endParaRPr>
          </a:p>
          <a:p>
            <a:pPr marL="457200" indent="-457200" algn="just">
              <a:buFont typeface="+mj-lt"/>
              <a:buAutoNum type="arabicPeriod"/>
            </a:pPr>
            <a:r>
              <a:rPr lang="pl-PL" sz="1400" dirty="0">
                <a:latin typeface="Calibri" panose="020F0502020204030204" pitchFamily="34" charset="0"/>
              </a:rPr>
              <a:t>Liczba osób objętych szkoleniami / doradztwem w zakresie kompetencji </a:t>
            </a:r>
            <a:r>
              <a:rPr lang="pl-PL" sz="1400" dirty="0" smtClean="0">
                <a:latin typeface="Calibri" panose="020F0502020204030204" pitchFamily="34" charset="0"/>
              </a:rPr>
              <a:t>cyfrowych:</a:t>
            </a:r>
            <a:endParaRPr lang="pl-PL" sz="1400" dirty="0">
              <a:latin typeface="Calibri" panose="020F0502020204030204" pitchFamily="34" charset="0"/>
            </a:endParaRPr>
          </a:p>
          <a:p>
            <a:pPr algn="just"/>
            <a:r>
              <a:rPr lang="pl-PL" altLang="pl-PL" sz="1400" dirty="0">
                <a:latin typeface="Calibri" panose="020F0502020204030204" pitchFamily="34" charset="0"/>
                <a:cs typeface="Arial" panose="020B0604020202020204" pitchFamily="34" charset="0"/>
              </a:rPr>
              <a:t>2a.</a:t>
            </a:r>
            <a:r>
              <a:rPr lang="pl-PL" sz="1400" dirty="0">
                <a:latin typeface="Calibri" panose="020F0502020204030204" pitchFamily="34" charset="0"/>
              </a:rPr>
              <a:t>      Liczba osób objętych szkoleniami / doradztwem w zakresie kompetencji cyfrowych </a:t>
            </a:r>
            <a:r>
              <a:rPr lang="pl-PL" sz="1400" dirty="0" smtClean="0">
                <a:latin typeface="Calibri" panose="020F0502020204030204" pitchFamily="34" charset="0"/>
              </a:rPr>
              <a:t>– kobiety,</a:t>
            </a:r>
            <a:endParaRPr lang="pl-PL" sz="1400" dirty="0">
              <a:latin typeface="Calibri" panose="020F0502020204030204" pitchFamily="34" charset="0"/>
            </a:endParaRPr>
          </a:p>
          <a:p>
            <a:pPr algn="just"/>
            <a:r>
              <a:rPr lang="pl-PL" altLang="pl-PL" sz="1400" dirty="0">
                <a:latin typeface="Calibri" panose="020F0502020204030204" pitchFamily="34" charset="0"/>
                <a:cs typeface="Arial" panose="020B0604020202020204" pitchFamily="34" charset="0"/>
              </a:rPr>
              <a:t>2b.     </a:t>
            </a:r>
            <a:r>
              <a:rPr lang="pl-PL" sz="1400" dirty="0">
                <a:latin typeface="Calibri" panose="020F0502020204030204" pitchFamily="34" charset="0"/>
              </a:rPr>
              <a:t> Liczba osób objętych szkoleniami / doradztwem w zakresie kompetencji cyfrowych – </a:t>
            </a:r>
            <a:r>
              <a:rPr lang="pl-PL" sz="1400" dirty="0" smtClean="0">
                <a:latin typeface="Calibri" panose="020F0502020204030204" pitchFamily="34" charset="0"/>
              </a:rPr>
              <a:t>mężczyźni.</a:t>
            </a:r>
            <a:endParaRPr lang="pl-PL" sz="1400" dirty="0">
              <a:latin typeface="Calibri" panose="020F0502020204030204" pitchFamily="34" charset="0"/>
            </a:endParaRPr>
          </a:p>
          <a:p>
            <a:pPr marL="342900" indent="-342900" algn="just">
              <a:buFont typeface="+mj-lt"/>
              <a:buAutoNum type="arabicPeriod" startAt="3"/>
            </a:pPr>
            <a:r>
              <a:rPr lang="pl-PL" sz="1400" dirty="0">
                <a:latin typeface="Calibri" panose="020F0502020204030204" pitchFamily="34" charset="0"/>
              </a:rPr>
              <a:t>   Liczba projektów, w których sfinansowano koszty racjonalnych usprawnień dla osób z  </a:t>
            </a:r>
            <a:r>
              <a:rPr lang="pl-PL" sz="1400" dirty="0" smtClean="0">
                <a:latin typeface="Calibri" panose="020F0502020204030204" pitchFamily="34" charset="0"/>
              </a:rPr>
              <a:t>niepełnosprawnościami.</a:t>
            </a:r>
            <a:endParaRPr lang="pl-PL" sz="1400" dirty="0">
              <a:latin typeface="Calibri" panose="020F0502020204030204" pitchFamily="34" charset="0"/>
            </a:endParaRPr>
          </a:p>
          <a:p>
            <a:pPr marL="342900" indent="-342900" algn="just">
              <a:buFont typeface="+mj-lt"/>
              <a:buAutoNum type="arabicPeriod" startAt="3"/>
            </a:pPr>
            <a:r>
              <a:rPr lang="pl-PL" sz="1400" dirty="0">
                <a:latin typeface="Calibri" panose="020F0502020204030204" pitchFamily="34" charset="0"/>
              </a:rPr>
              <a:t>   Liczba podmiotów wykorzystujących technologie </a:t>
            </a:r>
            <a:r>
              <a:rPr lang="pl-PL" sz="1400" dirty="0" smtClean="0">
                <a:latin typeface="Calibri" panose="020F0502020204030204" pitchFamily="34" charset="0"/>
              </a:rPr>
              <a:t>informacyjno-komunikacyjne.</a:t>
            </a:r>
            <a:endParaRPr lang="pl-PL" sz="1400" dirty="0">
              <a:latin typeface="Calibri" panose="020F0502020204030204" pitchFamily="34" charset="0"/>
            </a:endParaRPr>
          </a:p>
          <a:p>
            <a:pPr algn="just">
              <a:defRPr/>
            </a:pPr>
            <a:endParaRPr lang="pl-PL" sz="1300" dirty="0">
              <a:latin typeface="Calibri" panose="020F0502020204030204" pitchFamily="34" charset="0"/>
              <a:cs typeface="Times New Roman" panose="02020603050405020304" pitchFamily="18" charset="0"/>
            </a:endParaRPr>
          </a:p>
          <a:p>
            <a:pPr algn="just">
              <a:defRPr/>
            </a:pPr>
            <a:r>
              <a:rPr lang="pl-PL" sz="1400" b="1" dirty="0" smtClean="0">
                <a:latin typeface="Calibri" panose="020F0502020204030204" pitchFamily="34" charset="0"/>
                <a:ea typeface="Times New Roman" panose="02020603050405020304" pitchFamily="18" charset="0"/>
                <a:cs typeface="Times New Roman" panose="02020603050405020304" pitchFamily="18" charset="0"/>
              </a:rPr>
              <a:t>Uwaga! W przypadku, kiedy zakres rzeczowy projektu nie dotyczy danego wskaźnika horyzontalnego, należy wykazać wartość docelową zero. Dla wskaźników, których realizację założono w ramach projektu należy wykazać  wartość docelową większą od zera.</a:t>
            </a:r>
          </a:p>
          <a:p>
            <a:pPr algn="just">
              <a:defRPr/>
            </a:pPr>
            <a:endParaRPr lang="pl-PL" sz="1400" b="1" dirty="0">
              <a:latin typeface="Calibri" panose="020F0502020204030204" pitchFamily="34" charset="0"/>
              <a:ea typeface="Times New Roman" panose="02020603050405020304" pitchFamily="18" charset="0"/>
              <a:cs typeface="Times New Roman" panose="02020603050405020304" pitchFamily="18" charset="0"/>
            </a:endParaRPr>
          </a:p>
          <a:p>
            <a:pPr algn="just">
              <a:defRPr/>
            </a:pPr>
            <a:endParaRPr lang="pl-PL" sz="1400" b="1" dirty="0" smtClean="0">
              <a:latin typeface="Calibri" panose="020F0502020204030204" pitchFamily="34" charset="0"/>
              <a:ea typeface="Times New Roman" panose="02020603050405020304" pitchFamily="18" charset="0"/>
              <a:cs typeface="Times New Roman" panose="02020603050405020304" pitchFamily="18" charset="0"/>
            </a:endParaRPr>
          </a:p>
          <a:p>
            <a:pPr algn="just">
              <a:defRPr/>
            </a:pPr>
            <a:endParaRPr lang="pl-PL" sz="1300" b="1" dirty="0" smtClean="0">
              <a:solidFill>
                <a:schemeClr val="accent6">
                  <a:lumMod val="75000"/>
                </a:schemeClr>
              </a:solidFill>
              <a:latin typeface="Calibri" panose="020F0502020204030204" pitchFamily="34" charset="0"/>
              <a:cs typeface="Times New Roman" panose="02020603050405020304" pitchFamily="18" charset="0"/>
            </a:endParaRPr>
          </a:p>
        </p:txBody>
      </p:sp>
      <p:sp>
        <p:nvSpPr>
          <p:cNvPr id="3" name="Symbol zastępczy numeru slajdu 2"/>
          <p:cNvSpPr>
            <a:spLocks noGrp="1"/>
          </p:cNvSpPr>
          <p:nvPr>
            <p:ph type="sldNum" sz="quarter" idx="12"/>
          </p:nvPr>
        </p:nvSpPr>
        <p:spPr/>
        <p:txBody>
          <a:bodyPr/>
          <a:lstStyle/>
          <a:p>
            <a:fld id="{E7DF194F-FC7D-43B2-A93E-2F6BC4B6766C}" type="slidenum">
              <a:rPr lang="pl-PL" altLang="pl-PL" smtClean="0"/>
              <a:pPr/>
              <a:t>49</a:t>
            </a:fld>
            <a:endParaRPr lang="pl-PL" altLang="pl-PL"/>
          </a:p>
        </p:txBody>
      </p:sp>
      <p:pic>
        <p:nvPicPr>
          <p:cNvPr id="10" name="Obraz 9"/>
          <p:cNvPicPr/>
          <p:nvPr/>
        </p:nvPicPr>
        <p:blipFill>
          <a:blip r:embed="rId2" cstate="print">
            <a:extLst>
              <a:ext uri="{28A0092B-C50C-407E-A947-70E740481C1C}">
                <a14:useLocalDpi xmlns:a14="http://schemas.microsoft.com/office/drawing/2010/main" val="0"/>
              </a:ext>
            </a:extLst>
          </a:blip>
          <a:stretch>
            <a:fillRect/>
          </a:stretch>
        </p:blipFill>
        <p:spPr>
          <a:xfrm>
            <a:off x="1547664" y="5708377"/>
            <a:ext cx="5760720" cy="552450"/>
          </a:xfrm>
          <a:prstGeom prst="rect">
            <a:avLst/>
          </a:prstGeom>
        </p:spPr>
      </p:pic>
    </p:spTree>
    <p:extLst>
      <p:ext uri="{BB962C8B-B14F-4D97-AF65-F5344CB8AC3E}">
        <p14:creationId xmlns:p14="http://schemas.microsoft.com/office/powerpoint/2010/main" val="1683820741"/>
      </p:ext>
    </p:extLst>
  </p:cSld>
  <p:clrMapOvr>
    <a:masterClrMapping/>
  </p:clrMapOvr>
  <p:transition spd="slow"/>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Prostokąt 8"/>
          <p:cNvSpPr/>
          <p:nvPr/>
        </p:nvSpPr>
        <p:spPr>
          <a:xfrm>
            <a:off x="0" y="-109664"/>
            <a:ext cx="9144000" cy="1306416"/>
          </a:xfrm>
          <a:prstGeom prst="rect">
            <a:avLst/>
          </a:prstGeom>
          <a:solidFill>
            <a:schemeClr val="accent1">
              <a:lumMod val="60000"/>
              <a:lumOff val="40000"/>
            </a:schemeClr>
          </a:solidFill>
          <a:ln w="38100">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pl-PL" dirty="0"/>
          </a:p>
        </p:txBody>
      </p:sp>
      <p:sp>
        <p:nvSpPr>
          <p:cNvPr id="11" name="Prostokąt zaokrąglony 10"/>
          <p:cNvSpPr/>
          <p:nvPr/>
        </p:nvSpPr>
        <p:spPr>
          <a:xfrm>
            <a:off x="323528" y="173354"/>
            <a:ext cx="8715436" cy="706027"/>
          </a:xfrm>
          <a:prstGeom prst="roundRect">
            <a:avLst/>
          </a:prstGeom>
          <a:ln w="44450">
            <a:solidFill>
              <a:schemeClr val="tx1"/>
            </a:solidFill>
          </a:ln>
          <a:effectLst>
            <a:glow rad="101600">
              <a:schemeClr val="accent6">
                <a:satMod val="175000"/>
                <a:alpha val="40000"/>
              </a:schemeClr>
            </a:glow>
            <a:outerShdw blurRad="50800" dist="38100" dir="5400000" algn="t" rotWithShape="0">
              <a:prstClr val="black">
                <a:alpha val="40000"/>
              </a:prstClr>
            </a:outerShdw>
            <a:softEdge rad="317500"/>
          </a:effectLst>
          <a:scene3d>
            <a:camera prst="orthographicFront">
              <a:rot lat="0" lon="0" rev="0"/>
            </a:camera>
            <a:lightRig rig="glow" dir="t">
              <a:rot lat="0" lon="0" rev="4800000"/>
            </a:lightRig>
          </a:scene3d>
          <a:sp3d prstMaterial="matte">
            <a:bevelT w="127000" h="63500" prst="riblet"/>
          </a:sp3d>
        </p:spPr>
        <p:style>
          <a:lnRef idx="2">
            <a:schemeClr val="accent6"/>
          </a:lnRef>
          <a:fillRef idx="1">
            <a:schemeClr val="lt1"/>
          </a:fillRef>
          <a:effectRef idx="0">
            <a:schemeClr val="accent6"/>
          </a:effectRef>
          <a:fontRef idx="minor">
            <a:schemeClr val="dk1"/>
          </a:fontRef>
        </p:style>
        <p:txBody>
          <a:bodyPr anchor="ctr"/>
          <a:lstStyle/>
          <a:p>
            <a:pPr algn="ctr" eaLnBrk="1" fontAlgn="auto" hangingPunct="1">
              <a:spcBef>
                <a:spcPts val="0"/>
              </a:spcBef>
              <a:spcAft>
                <a:spcPts val="0"/>
              </a:spcAft>
              <a:defRPr/>
            </a:pPr>
            <a:r>
              <a:rPr lang="pl-PL" sz="3200" b="1" dirty="0">
                <a:solidFill>
                  <a:schemeClr val="tx1"/>
                </a:solidFill>
              </a:rPr>
              <a:t>Wojewódzki Urząd Pracy w Opolu</a:t>
            </a:r>
          </a:p>
        </p:txBody>
      </p:sp>
      <p:sp>
        <p:nvSpPr>
          <p:cNvPr id="7177" name="Prostokąt 1"/>
          <p:cNvSpPr>
            <a:spLocks noChangeArrowheads="1"/>
          </p:cNvSpPr>
          <p:nvPr/>
        </p:nvSpPr>
        <p:spPr bwMode="auto">
          <a:xfrm>
            <a:off x="179512" y="1268760"/>
            <a:ext cx="8750206" cy="2082621"/>
          </a:xfrm>
          <a:prstGeom prst="rect">
            <a:avLst/>
          </a:prstGeom>
          <a:noFill/>
          <a:ln w="9525">
            <a:noFill/>
            <a:miter lim="800000"/>
            <a:headEnd/>
            <a:tailEnd/>
          </a:ln>
        </p:spPr>
        <p:txBody>
          <a:bodyPr wrap="square">
            <a:spAutoFit/>
          </a:bodyPr>
          <a:lstStyle/>
          <a:p>
            <a:pPr algn="ctr"/>
            <a:endParaRPr lang="pl-PL" altLang="pl-PL" sz="1400" b="1" u="sng" dirty="0" smtClean="0">
              <a:solidFill>
                <a:schemeClr val="accent6">
                  <a:lumMod val="75000"/>
                </a:schemeClr>
              </a:solidFill>
              <a:latin typeface="Calibri" pitchFamily="34" charset="0"/>
              <a:cs typeface="Times New Roman" pitchFamily="18" charset="0"/>
            </a:endParaRPr>
          </a:p>
          <a:p>
            <a:pPr algn="ctr"/>
            <a:r>
              <a:rPr lang="pl-PL" altLang="pl-PL" sz="2000" b="1" u="sng" dirty="0" smtClean="0">
                <a:latin typeface="+mn-lt"/>
                <a:cs typeface="Arial" panose="020B0604020202020204" pitchFamily="34" charset="0"/>
              </a:rPr>
              <a:t>Typy beneficjentów</a:t>
            </a:r>
          </a:p>
          <a:p>
            <a:pPr marL="93662" algn="just"/>
            <a:endParaRPr lang="pl-PL" sz="1400" dirty="0">
              <a:latin typeface="+mj-lt"/>
            </a:endParaRPr>
          </a:p>
          <a:p>
            <a:pPr marL="285750" indent="-192088" algn="just">
              <a:buFont typeface="Arial" panose="020B0604020202020204" pitchFamily="34" charset="0"/>
              <a:buChar char="•"/>
            </a:pPr>
            <a:endParaRPr lang="pl-PL" sz="1400" dirty="0" smtClean="0">
              <a:latin typeface="+mj-lt"/>
            </a:endParaRPr>
          </a:p>
          <a:p>
            <a:pPr algn="just"/>
            <a:endParaRPr lang="pl-PL" sz="1400" dirty="0" smtClean="0"/>
          </a:p>
          <a:p>
            <a:pPr algn="just"/>
            <a:endParaRPr lang="pl-PL" sz="1400" dirty="0" smtClean="0"/>
          </a:p>
          <a:p>
            <a:pPr algn="just"/>
            <a:endParaRPr lang="pl-PL" sz="1400" baseline="30000" dirty="0" smtClean="0"/>
          </a:p>
          <a:p>
            <a:endParaRPr lang="pl-PL" altLang="pl-PL" sz="1400" dirty="0" smtClean="0">
              <a:latin typeface="+mj-lt"/>
              <a:cs typeface="Times New Roman" pitchFamily="18" charset="0"/>
            </a:endParaRPr>
          </a:p>
          <a:p>
            <a:pPr algn="just"/>
            <a:endParaRPr lang="pl-PL" altLang="pl-PL" sz="1600" dirty="0">
              <a:latin typeface="Calibri" pitchFamily="34" charset="0"/>
              <a:cs typeface="Times New Roman" pitchFamily="18" charset="0"/>
            </a:endParaRPr>
          </a:p>
        </p:txBody>
      </p:sp>
      <p:sp>
        <p:nvSpPr>
          <p:cNvPr id="3" name="Prostokąt 2"/>
          <p:cNvSpPr/>
          <p:nvPr/>
        </p:nvSpPr>
        <p:spPr>
          <a:xfrm>
            <a:off x="179512" y="2229749"/>
            <a:ext cx="8750206" cy="2893100"/>
          </a:xfrm>
          <a:prstGeom prst="rect">
            <a:avLst/>
          </a:prstGeom>
        </p:spPr>
        <p:txBody>
          <a:bodyPr wrap="square">
            <a:spAutoFit/>
          </a:bodyPr>
          <a:lstStyle/>
          <a:p>
            <a:pPr>
              <a:spcAft>
                <a:spcPts val="0"/>
              </a:spcAft>
            </a:pPr>
            <a:r>
              <a:rPr lang="pl-PL" sz="1400" dirty="0">
                <a:latin typeface="Calibri"/>
                <a:ea typeface="Times New Roman"/>
                <a:cs typeface="Times New Roman"/>
              </a:rPr>
              <a:t>Ośrodki Wsparcia Ekonomii Społecznej.</a:t>
            </a:r>
            <a:endParaRPr lang="pl-PL" sz="1400" dirty="0">
              <a:latin typeface="Times New Roman"/>
              <a:ea typeface="Times New Roman"/>
            </a:endParaRPr>
          </a:p>
          <a:p>
            <a:pPr>
              <a:spcAft>
                <a:spcPts val="0"/>
              </a:spcAft>
            </a:pPr>
            <a:r>
              <a:rPr lang="pl-PL" sz="1400" dirty="0">
                <a:latin typeface="Calibri"/>
                <a:ea typeface="Times New Roman"/>
                <a:cs typeface="Times New Roman"/>
              </a:rPr>
              <a:t> </a:t>
            </a:r>
            <a:endParaRPr lang="pl-PL" sz="1400" dirty="0">
              <a:latin typeface="Times New Roman"/>
              <a:ea typeface="Times New Roman"/>
            </a:endParaRPr>
          </a:p>
          <a:p>
            <a:pPr>
              <a:spcAft>
                <a:spcPts val="0"/>
              </a:spcAft>
            </a:pPr>
            <a:r>
              <a:rPr lang="pl-PL" sz="1400" dirty="0">
                <a:latin typeface="Calibri"/>
                <a:ea typeface="Times New Roman"/>
                <a:cs typeface="Times New Roman"/>
              </a:rPr>
              <a:t>Forma prawna beneficjenta zgodnie z klasyfikacją form prawnych podmiotów gospodarki narodowej określonych w § 7 </a:t>
            </a:r>
            <a:r>
              <a:rPr lang="pl-PL" sz="1400" dirty="0" smtClean="0">
                <a:latin typeface="Calibri"/>
                <a:ea typeface="Times New Roman"/>
                <a:cs typeface="Times New Roman"/>
              </a:rPr>
              <a:t>Rozporządzenia </a:t>
            </a:r>
            <a:r>
              <a:rPr lang="pl-PL" sz="1400" dirty="0">
                <a:latin typeface="Calibri"/>
                <a:ea typeface="Times New Roman"/>
                <a:cs typeface="Times New Roman"/>
              </a:rPr>
              <a:t>Rady Ministrów z dnia 30 listopada  2015 r. w sprawie sposobu i metodologii prowadzenia i aktualizacji krajowego rejestru urzędowego podmiotów gospodarki narodowej, wzorów wniosków, ankiet i zaświadczeń (Dz. U. z 2015 r., poz. </a:t>
            </a:r>
            <a:r>
              <a:rPr lang="pl-PL" sz="1400" dirty="0" smtClean="0">
                <a:latin typeface="Calibri"/>
                <a:ea typeface="Times New Roman"/>
                <a:cs typeface="Times New Roman"/>
              </a:rPr>
              <a:t>2009, </a:t>
            </a:r>
            <a:r>
              <a:rPr lang="pl-PL" sz="1400" dirty="0">
                <a:latin typeface="Calibri"/>
                <a:ea typeface="Times New Roman"/>
                <a:cs typeface="Times New Roman"/>
              </a:rPr>
              <a:t>z </a:t>
            </a:r>
            <a:r>
              <a:rPr lang="pl-PL" sz="1400" dirty="0" err="1">
                <a:latin typeface="Calibri"/>
                <a:ea typeface="Times New Roman"/>
                <a:cs typeface="Times New Roman"/>
              </a:rPr>
              <a:t>późn</a:t>
            </a:r>
            <a:r>
              <a:rPr lang="pl-PL" sz="1400" dirty="0">
                <a:latin typeface="Calibri"/>
                <a:ea typeface="Times New Roman"/>
                <a:cs typeface="Times New Roman"/>
              </a:rPr>
              <a:t>. zm.).</a:t>
            </a:r>
            <a:endParaRPr lang="pl-PL" sz="1400" dirty="0">
              <a:latin typeface="Times New Roman"/>
              <a:ea typeface="Times New Roman"/>
            </a:endParaRPr>
          </a:p>
          <a:p>
            <a:pPr algn="just"/>
            <a:endParaRPr lang="pl-PL" sz="1400" b="1" dirty="0" smtClean="0">
              <a:latin typeface="Calibri" panose="020F0502020204030204" pitchFamily="34" charset="0"/>
            </a:endParaRPr>
          </a:p>
          <a:p>
            <a:pPr>
              <a:spcAft>
                <a:spcPts val="0"/>
              </a:spcAft>
            </a:pPr>
            <a:r>
              <a:rPr lang="pl-PL" sz="1400" b="1" dirty="0">
                <a:latin typeface="Calibri"/>
                <a:ea typeface="Times New Roman"/>
                <a:cs typeface="Times New Roman"/>
              </a:rPr>
              <a:t>UWAGA: </a:t>
            </a:r>
            <a:endParaRPr lang="pl-PL" sz="1400" dirty="0">
              <a:latin typeface="Times New Roman"/>
              <a:ea typeface="Times New Roman"/>
            </a:endParaRPr>
          </a:p>
          <a:p>
            <a:pPr>
              <a:spcAft>
                <a:spcPts val="0"/>
              </a:spcAft>
            </a:pPr>
            <a:r>
              <a:rPr lang="pl-PL" sz="1400" b="1" dirty="0">
                <a:latin typeface="Calibri"/>
                <a:ea typeface="Times New Roman"/>
                <a:cs typeface="Times New Roman"/>
              </a:rPr>
              <a:t>Każdy Partner podobnie jak Wnioskodawca musi być podmiotem uprawnionym do ubiegania się o dofinansowanie w ramach Działania 8.3 </a:t>
            </a:r>
            <a:r>
              <a:rPr lang="pl-PL" sz="1400" b="1" i="1" dirty="0">
                <a:latin typeface="Calibri"/>
                <a:ea typeface="Times New Roman"/>
                <a:cs typeface="Times New Roman"/>
              </a:rPr>
              <a:t>Wsparcie podmiotów ekonomii społecznej</a:t>
            </a:r>
            <a:r>
              <a:rPr lang="pl-PL" sz="1400" b="1" dirty="0">
                <a:latin typeface="Calibri"/>
                <a:ea typeface="Times New Roman"/>
                <a:cs typeface="Times New Roman"/>
              </a:rPr>
              <a:t>.</a:t>
            </a:r>
            <a:endParaRPr lang="pl-PL" sz="1400" dirty="0">
              <a:latin typeface="Times New Roman"/>
              <a:ea typeface="Times New Roman"/>
            </a:endParaRPr>
          </a:p>
          <a:p>
            <a:pPr algn="just"/>
            <a:endParaRPr lang="pl-PL" sz="1400" dirty="0" smtClean="0">
              <a:latin typeface="+mj-lt"/>
            </a:endParaRPr>
          </a:p>
          <a:p>
            <a:pPr algn="just"/>
            <a:endParaRPr lang="pl-PL" sz="1400" dirty="0">
              <a:latin typeface="+mj-lt"/>
            </a:endParaRPr>
          </a:p>
          <a:p>
            <a:endParaRPr lang="pl-PL" sz="1400" dirty="0">
              <a:latin typeface="+mj-lt"/>
            </a:endParaRPr>
          </a:p>
        </p:txBody>
      </p:sp>
      <p:sp>
        <p:nvSpPr>
          <p:cNvPr id="2" name="Symbol zastępczy numeru slajdu 1"/>
          <p:cNvSpPr>
            <a:spLocks noGrp="1"/>
          </p:cNvSpPr>
          <p:nvPr>
            <p:ph type="sldNum" sz="quarter" idx="12"/>
          </p:nvPr>
        </p:nvSpPr>
        <p:spPr/>
        <p:txBody>
          <a:bodyPr/>
          <a:lstStyle/>
          <a:p>
            <a:fld id="{E7DF194F-FC7D-43B2-A93E-2F6BC4B6766C}" type="slidenum">
              <a:rPr lang="pl-PL" altLang="pl-PL" smtClean="0"/>
              <a:pPr/>
              <a:t>5</a:t>
            </a:fld>
            <a:endParaRPr lang="pl-PL" altLang="pl-PL"/>
          </a:p>
        </p:txBody>
      </p:sp>
      <p:sp>
        <p:nvSpPr>
          <p:cNvPr id="4" name="Rectangle 2"/>
          <p:cNvSpPr>
            <a:spLocks noChangeArrowheads="1"/>
          </p:cNvSpPr>
          <p:nvPr/>
        </p:nvSpPr>
        <p:spPr bwMode="auto">
          <a:xfrm>
            <a:off x="1475656" y="5449722"/>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pl-PL"/>
          </a:p>
        </p:txBody>
      </p:sp>
      <p:pic>
        <p:nvPicPr>
          <p:cNvPr id="10" name="Obraz 9"/>
          <p:cNvPicPr/>
          <p:nvPr/>
        </p:nvPicPr>
        <p:blipFill>
          <a:blip r:embed="rId2" cstate="print">
            <a:extLst>
              <a:ext uri="{28A0092B-C50C-407E-A947-70E740481C1C}">
                <a14:useLocalDpi xmlns:a14="http://schemas.microsoft.com/office/drawing/2010/main" val="0"/>
              </a:ext>
            </a:extLst>
          </a:blip>
          <a:stretch>
            <a:fillRect/>
          </a:stretch>
        </p:blipFill>
        <p:spPr>
          <a:xfrm>
            <a:off x="1331640" y="6185073"/>
            <a:ext cx="5760720" cy="552450"/>
          </a:xfrm>
          <a:prstGeom prst="rect">
            <a:avLst/>
          </a:prstGeom>
        </p:spPr>
      </p:pic>
    </p:spTree>
    <p:extLst>
      <p:ext uri="{BB962C8B-B14F-4D97-AF65-F5344CB8AC3E}">
        <p14:creationId xmlns:p14="http://schemas.microsoft.com/office/powerpoint/2010/main" val="3084844479"/>
      </p:ext>
    </p:extLst>
  </p:cSld>
  <p:clrMapOvr>
    <a:masterClrMapping/>
  </p:clrMapOvr>
  <p:transition spd="slow"/>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Prostokąt 8"/>
          <p:cNvSpPr/>
          <p:nvPr/>
        </p:nvSpPr>
        <p:spPr>
          <a:xfrm>
            <a:off x="0" y="15836"/>
            <a:ext cx="9144000" cy="1052736"/>
          </a:xfrm>
          <a:prstGeom prst="rect">
            <a:avLst/>
          </a:prstGeom>
          <a:solidFill>
            <a:schemeClr val="accent1">
              <a:lumMod val="60000"/>
              <a:lumOff val="40000"/>
            </a:schemeClr>
          </a:solidFill>
          <a:ln w="38100">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pl-PL" dirty="0"/>
          </a:p>
        </p:txBody>
      </p:sp>
      <p:sp>
        <p:nvSpPr>
          <p:cNvPr id="11" name="Prostokąt zaokrąglony 10"/>
          <p:cNvSpPr/>
          <p:nvPr/>
        </p:nvSpPr>
        <p:spPr>
          <a:xfrm>
            <a:off x="214282" y="116631"/>
            <a:ext cx="8715436" cy="706027"/>
          </a:xfrm>
          <a:prstGeom prst="roundRect">
            <a:avLst/>
          </a:prstGeom>
          <a:ln w="44450">
            <a:solidFill>
              <a:schemeClr val="tx1"/>
            </a:solidFill>
          </a:ln>
          <a:effectLst>
            <a:glow rad="101600">
              <a:schemeClr val="accent6">
                <a:satMod val="175000"/>
                <a:alpha val="40000"/>
              </a:schemeClr>
            </a:glow>
            <a:outerShdw blurRad="50800" dist="38100" dir="5400000" algn="t" rotWithShape="0">
              <a:prstClr val="black">
                <a:alpha val="40000"/>
              </a:prstClr>
            </a:outerShdw>
            <a:softEdge rad="317500"/>
          </a:effectLst>
          <a:scene3d>
            <a:camera prst="orthographicFront">
              <a:rot lat="0" lon="0" rev="0"/>
            </a:camera>
            <a:lightRig rig="glow" dir="t">
              <a:rot lat="0" lon="0" rev="4800000"/>
            </a:lightRig>
          </a:scene3d>
          <a:sp3d prstMaterial="matte">
            <a:bevelT w="127000" h="63500" prst="riblet"/>
          </a:sp3d>
        </p:spPr>
        <p:style>
          <a:lnRef idx="2">
            <a:schemeClr val="accent6"/>
          </a:lnRef>
          <a:fillRef idx="1">
            <a:schemeClr val="lt1"/>
          </a:fillRef>
          <a:effectRef idx="0">
            <a:schemeClr val="accent6"/>
          </a:effectRef>
          <a:fontRef idx="minor">
            <a:schemeClr val="dk1"/>
          </a:fontRef>
        </p:style>
        <p:txBody>
          <a:bodyPr anchor="ctr"/>
          <a:lstStyle/>
          <a:p>
            <a:pPr algn="ctr" eaLnBrk="1" fontAlgn="auto" hangingPunct="1">
              <a:spcBef>
                <a:spcPts val="0"/>
              </a:spcBef>
              <a:spcAft>
                <a:spcPts val="0"/>
              </a:spcAft>
              <a:defRPr/>
            </a:pPr>
            <a:r>
              <a:rPr lang="pl-PL" sz="3200" b="1" dirty="0">
                <a:solidFill>
                  <a:schemeClr val="tx1"/>
                </a:solidFill>
              </a:rPr>
              <a:t>Wojewódzki Urząd Pracy w Opolu</a:t>
            </a:r>
          </a:p>
        </p:txBody>
      </p:sp>
      <p:sp>
        <p:nvSpPr>
          <p:cNvPr id="2" name="Prostokąt 1"/>
          <p:cNvSpPr/>
          <p:nvPr/>
        </p:nvSpPr>
        <p:spPr>
          <a:xfrm>
            <a:off x="5148064" y="6165304"/>
            <a:ext cx="8418512" cy="2524125"/>
          </a:xfrm>
          <a:prstGeom prst="rect">
            <a:avLst/>
          </a:prstGeom>
        </p:spPr>
        <p:txBody>
          <a:bodyPr>
            <a:spAutoFit/>
          </a:bodyPr>
          <a:lstStyle/>
          <a:p>
            <a:pPr>
              <a:defRPr/>
            </a:pPr>
            <a:r>
              <a:rPr lang="pl-PL" sz="1200" dirty="0"/>
              <a:t> </a:t>
            </a:r>
          </a:p>
          <a:p>
            <a:pPr algn="just">
              <a:defRPr/>
            </a:pPr>
            <a:endParaRPr lang="pl-PL" sz="1200" dirty="0">
              <a:latin typeface="+mn-lt"/>
            </a:endParaRPr>
          </a:p>
          <a:p>
            <a:pPr algn="just">
              <a:defRPr/>
            </a:pPr>
            <a:endParaRPr lang="pl-PL" sz="1200" dirty="0">
              <a:latin typeface="+mn-lt"/>
            </a:endParaRPr>
          </a:p>
          <a:p>
            <a:pPr>
              <a:defRPr/>
            </a:pPr>
            <a:endParaRPr lang="pl-PL" sz="1200" dirty="0">
              <a:latin typeface="+mn-lt"/>
            </a:endParaRPr>
          </a:p>
          <a:p>
            <a:pPr>
              <a:defRPr/>
            </a:pPr>
            <a:endParaRPr lang="pl-PL" sz="1100" dirty="0"/>
          </a:p>
          <a:p>
            <a:pPr>
              <a:defRPr/>
            </a:pPr>
            <a:endParaRPr lang="pl-PL" sz="1100" dirty="0"/>
          </a:p>
          <a:p>
            <a:pPr>
              <a:defRPr/>
            </a:pPr>
            <a:endParaRPr lang="pl-PL" sz="1100" dirty="0"/>
          </a:p>
          <a:p>
            <a:pPr>
              <a:defRPr/>
            </a:pPr>
            <a:endParaRPr lang="pl-PL" sz="1100" dirty="0"/>
          </a:p>
          <a:p>
            <a:pPr>
              <a:defRPr/>
            </a:pPr>
            <a:endParaRPr lang="pl-PL" sz="1100" dirty="0"/>
          </a:p>
          <a:p>
            <a:pPr>
              <a:defRPr/>
            </a:pPr>
            <a:endParaRPr lang="pl-PL" sz="1100" dirty="0"/>
          </a:p>
          <a:p>
            <a:pPr>
              <a:defRPr/>
            </a:pPr>
            <a:endParaRPr lang="pl-PL" sz="1100" dirty="0"/>
          </a:p>
          <a:p>
            <a:pPr>
              <a:defRPr/>
            </a:pPr>
            <a:endParaRPr lang="pl-PL" sz="1100" dirty="0"/>
          </a:p>
          <a:p>
            <a:pPr>
              <a:defRPr/>
            </a:pPr>
            <a:endParaRPr lang="pl-PL" sz="1100" dirty="0"/>
          </a:p>
          <a:p>
            <a:pPr>
              <a:defRPr/>
            </a:pPr>
            <a:endParaRPr lang="pl-PL" sz="1100" dirty="0"/>
          </a:p>
        </p:txBody>
      </p:sp>
      <p:sp>
        <p:nvSpPr>
          <p:cNvPr id="7" name="Prostokąt 6"/>
          <p:cNvSpPr/>
          <p:nvPr/>
        </p:nvSpPr>
        <p:spPr>
          <a:xfrm>
            <a:off x="107504" y="708390"/>
            <a:ext cx="8571718" cy="6142707"/>
          </a:xfrm>
          <a:prstGeom prst="rect">
            <a:avLst/>
          </a:prstGeom>
        </p:spPr>
        <p:txBody>
          <a:bodyPr wrap="square">
            <a:spAutoFit/>
          </a:bodyPr>
          <a:lstStyle/>
          <a:p>
            <a:pPr algn="ctr">
              <a:defRPr/>
            </a:pPr>
            <a:endParaRPr lang="pl-PL" sz="1600" b="1" u="sng" dirty="0" smtClean="0">
              <a:latin typeface="+mj-lt"/>
              <a:cs typeface="Times New Roman" panose="02020603050405020304" pitchFamily="18" charset="0"/>
            </a:endParaRPr>
          </a:p>
          <a:p>
            <a:pPr algn="ctr">
              <a:defRPr/>
            </a:pPr>
            <a:endParaRPr lang="pl-PL" sz="1600" b="1" u="sng" dirty="0">
              <a:latin typeface="+mj-lt"/>
              <a:cs typeface="Times New Roman" panose="02020603050405020304" pitchFamily="18" charset="0"/>
            </a:endParaRPr>
          </a:p>
          <a:p>
            <a:pPr algn="ctr">
              <a:defRPr/>
            </a:pPr>
            <a:r>
              <a:rPr lang="pl-PL" sz="1600" b="1" u="sng" dirty="0" smtClean="0">
                <a:latin typeface="Calibri" panose="020F0502020204030204" pitchFamily="34" charset="0"/>
                <a:cs typeface="Times New Roman" panose="02020603050405020304" pitchFamily="18" charset="0"/>
              </a:rPr>
              <a:t>Sekcja IV Lista </a:t>
            </a:r>
            <a:r>
              <a:rPr lang="pl-PL" sz="1600" b="1" u="sng" dirty="0">
                <a:latin typeface="Calibri" panose="020F0502020204030204" pitchFamily="34" charset="0"/>
                <a:cs typeface="Times New Roman" panose="02020603050405020304" pitchFamily="18" charset="0"/>
              </a:rPr>
              <a:t>mierzalnych wskaźników </a:t>
            </a:r>
            <a:r>
              <a:rPr lang="pl-PL" sz="1600" b="1" u="sng" dirty="0" smtClean="0">
                <a:latin typeface="Calibri" panose="020F0502020204030204" pitchFamily="34" charset="0"/>
                <a:cs typeface="Times New Roman" panose="02020603050405020304" pitchFamily="18" charset="0"/>
              </a:rPr>
              <a:t>projektu</a:t>
            </a:r>
          </a:p>
          <a:p>
            <a:pPr algn="just">
              <a:lnSpc>
                <a:spcPct val="115000"/>
              </a:lnSpc>
              <a:spcBef>
                <a:spcPts val="600"/>
              </a:spcBef>
              <a:spcAft>
                <a:spcPts val="1000"/>
              </a:spcAft>
            </a:pPr>
            <a:r>
              <a:rPr lang="pl-PL" sz="1400" b="1" dirty="0" smtClean="0">
                <a:latin typeface="Calibri" panose="020F0502020204030204" pitchFamily="34" charset="0"/>
                <a:ea typeface="SimSun" panose="02010600030101010101" pitchFamily="2" charset="-122"/>
                <a:cs typeface="Times New Roman" panose="02020603050405020304" pitchFamily="18" charset="0"/>
              </a:rPr>
              <a:t>Uwaga!  </a:t>
            </a:r>
            <a:r>
              <a:rPr lang="x-none" sz="1400" dirty="0" smtClean="0">
                <a:latin typeface="Calibri" panose="020F0502020204030204" pitchFamily="34" charset="0"/>
                <a:ea typeface="Calibri" panose="020F0502020204030204" pitchFamily="34" charset="0"/>
                <a:cs typeface="Times New Roman" panose="02020603050405020304" pitchFamily="18" charset="0"/>
              </a:rPr>
              <a:t>Wybór </a:t>
            </a:r>
            <a:r>
              <a:rPr lang="x-none" sz="1400" dirty="0">
                <a:latin typeface="Calibri" panose="020F0502020204030204" pitchFamily="34" charset="0"/>
                <a:ea typeface="Calibri" panose="020F0502020204030204" pitchFamily="34" charset="0"/>
                <a:cs typeface="Times New Roman" panose="02020603050405020304" pitchFamily="18" charset="0"/>
              </a:rPr>
              <a:t>wskaźników horyzontalnych oraz określenie wartości docelowej przynajmniej dla jednego wskaźnika jest </a:t>
            </a:r>
            <a:r>
              <a:rPr lang="x-none" sz="1400" u="sng" dirty="0">
                <a:latin typeface="Calibri" panose="020F0502020204030204" pitchFamily="34" charset="0"/>
                <a:ea typeface="Calibri" panose="020F0502020204030204" pitchFamily="34" charset="0"/>
                <a:cs typeface="Times New Roman" panose="02020603050405020304" pitchFamily="18" charset="0"/>
              </a:rPr>
              <a:t>badane na etapie oceny formalnej</a:t>
            </a:r>
            <a:r>
              <a:rPr lang="x-none" sz="1400" dirty="0">
                <a:latin typeface="Calibri" panose="020F0502020204030204" pitchFamily="34" charset="0"/>
                <a:ea typeface="Calibri" panose="020F0502020204030204" pitchFamily="34" charset="0"/>
                <a:cs typeface="Times New Roman" panose="02020603050405020304" pitchFamily="18" charset="0"/>
              </a:rPr>
              <a:t>. </a:t>
            </a:r>
            <a:r>
              <a:rPr lang="x-none" sz="1400" dirty="0" smtClean="0">
                <a:latin typeface="Calibri" panose="020F0502020204030204" pitchFamily="34" charset="0"/>
                <a:ea typeface="Calibri" panose="020F0502020204030204" pitchFamily="34" charset="0"/>
                <a:cs typeface="Times New Roman" panose="02020603050405020304" pitchFamily="18" charset="0"/>
              </a:rPr>
              <a:t>Zwraca </a:t>
            </a:r>
            <a:r>
              <a:rPr lang="x-none" sz="1400" dirty="0">
                <a:latin typeface="Calibri" panose="020F0502020204030204" pitchFamily="34" charset="0"/>
                <a:ea typeface="Calibri" panose="020F0502020204030204" pitchFamily="34" charset="0"/>
                <a:cs typeface="Times New Roman" panose="02020603050405020304" pitchFamily="18" charset="0"/>
              </a:rPr>
              <a:t>się </a:t>
            </a:r>
            <a:r>
              <a:rPr lang="x-none" sz="1400" dirty="0" smtClean="0">
                <a:latin typeface="Calibri" panose="020F0502020204030204" pitchFamily="34" charset="0"/>
                <a:ea typeface="Calibri" panose="020F0502020204030204" pitchFamily="34" charset="0"/>
                <a:cs typeface="Times New Roman" panose="02020603050405020304" pitchFamily="18" charset="0"/>
              </a:rPr>
              <a:t>uwagę</a:t>
            </a:r>
            <a:r>
              <a:rPr lang="x-none" sz="1400" dirty="0">
                <a:latin typeface="Calibri" panose="020F0502020204030204" pitchFamily="34" charset="0"/>
                <a:ea typeface="Calibri" panose="020F0502020204030204" pitchFamily="34" charset="0"/>
                <a:cs typeface="Times New Roman" panose="02020603050405020304" pitchFamily="18" charset="0"/>
              </a:rPr>
              <a:t>, że na każdym z etapów oceny projektu wnioskodawca może zostać poproszony o uzupełnienie i wybór wskaźników</a:t>
            </a:r>
            <a:r>
              <a:rPr lang="pl-PL" sz="1400" dirty="0">
                <a:latin typeface="Calibri" panose="020F0502020204030204" pitchFamily="34" charset="0"/>
                <a:ea typeface="Calibri" panose="020F0502020204030204" pitchFamily="34" charset="0"/>
                <a:cs typeface="Times New Roman" panose="02020603050405020304" pitchFamily="18" charset="0"/>
              </a:rPr>
              <a:t> (poza horyzontalnymi)</a:t>
            </a:r>
            <a:r>
              <a:rPr lang="x-none" sz="1400" dirty="0">
                <a:latin typeface="Calibri" panose="020F0502020204030204" pitchFamily="34" charset="0"/>
                <a:ea typeface="Calibri" panose="020F0502020204030204" pitchFamily="34" charset="0"/>
                <a:cs typeface="Times New Roman" panose="02020603050405020304" pitchFamily="18" charset="0"/>
              </a:rPr>
              <a:t>, do czego powinien się zastosować</a:t>
            </a:r>
            <a:r>
              <a:rPr lang="x-none" sz="1400" dirty="0" smtClean="0">
                <a:latin typeface="Calibri" panose="020F0502020204030204" pitchFamily="34" charset="0"/>
                <a:ea typeface="Calibri" panose="020F0502020204030204" pitchFamily="34" charset="0"/>
                <a:cs typeface="Times New Roman" panose="02020603050405020304" pitchFamily="18" charset="0"/>
              </a:rPr>
              <a:t>.</a:t>
            </a:r>
            <a:endParaRPr lang="pl-PL" sz="1400" dirty="0" smtClean="0">
              <a:latin typeface="Calibri" panose="020F0502020204030204" pitchFamily="34" charset="0"/>
              <a:ea typeface="Calibri" panose="020F0502020204030204" pitchFamily="34" charset="0"/>
              <a:cs typeface="Times New Roman" panose="02020603050405020304" pitchFamily="18" charset="0"/>
            </a:endParaRPr>
          </a:p>
          <a:p>
            <a:pPr algn="just"/>
            <a:r>
              <a:rPr lang="pl-PL" sz="1400" b="1" dirty="0" smtClean="0">
                <a:latin typeface="Calibri" panose="020F0502020204030204" pitchFamily="34" charset="0"/>
              </a:rPr>
              <a:t>Działanie 8.3 Wsparcie podmiotów ekonomii społecznej</a:t>
            </a:r>
          </a:p>
          <a:p>
            <a:pPr algn="just"/>
            <a:endParaRPr lang="pl-PL" sz="1400" b="1" dirty="0">
              <a:latin typeface="Calibri" panose="020F0502020204030204" pitchFamily="34" charset="0"/>
            </a:endParaRPr>
          </a:p>
          <a:p>
            <a:pPr marL="342900" indent="-342900" algn="just">
              <a:buFont typeface="+mj-lt"/>
              <a:buAutoNum type="arabicPeriod"/>
            </a:pPr>
            <a:r>
              <a:rPr lang="pl-PL" sz="1400" dirty="0">
                <a:latin typeface="Calibri"/>
                <a:ea typeface="Calibri"/>
                <a:cs typeface="Arial"/>
              </a:rPr>
              <a:t>Liczba osób zagrożonych ubóstwem lub wykluczeniem społecznym, objętych wsparciem w </a:t>
            </a:r>
            <a:r>
              <a:rPr lang="pl-PL" sz="1400" dirty="0" smtClean="0">
                <a:latin typeface="Calibri"/>
                <a:ea typeface="Calibri"/>
                <a:cs typeface="Arial"/>
              </a:rPr>
              <a:t>programie. </a:t>
            </a:r>
          </a:p>
          <a:p>
            <a:pPr marL="342900" indent="-342900" algn="just">
              <a:buFont typeface="+mj-lt"/>
              <a:buAutoNum type="arabicPeriod"/>
            </a:pPr>
            <a:r>
              <a:rPr lang="pl-PL" sz="1400" dirty="0">
                <a:latin typeface="Calibri"/>
                <a:ea typeface="Calibri"/>
                <a:cs typeface="Arial"/>
              </a:rPr>
              <a:t>Liczba podmiotów ekonomii społecznej objętych </a:t>
            </a:r>
            <a:r>
              <a:rPr lang="pl-PL" sz="1400" dirty="0" smtClean="0">
                <a:latin typeface="Calibri"/>
                <a:ea typeface="Calibri"/>
                <a:cs typeface="Arial"/>
              </a:rPr>
              <a:t>wsparciem. </a:t>
            </a:r>
          </a:p>
          <a:p>
            <a:pPr marL="342900" indent="-342900" algn="just">
              <a:buFont typeface="+mj-lt"/>
              <a:buAutoNum type="arabicPeriod"/>
            </a:pPr>
            <a:r>
              <a:rPr lang="pl-PL" sz="1400" dirty="0">
                <a:latin typeface="Calibri"/>
                <a:ea typeface="Calibri"/>
                <a:cs typeface="Arial"/>
              </a:rPr>
              <a:t>Liczba grup inicjatywnych, które </a:t>
            </a:r>
            <a:r>
              <a:rPr lang="pl-PL" sz="1400" dirty="0" smtClean="0">
                <a:latin typeface="Calibri"/>
                <a:ea typeface="Calibri"/>
                <a:cs typeface="Arial"/>
              </a:rPr>
              <a:t>w </a:t>
            </a:r>
            <a:r>
              <a:rPr lang="pl-PL" sz="1400" dirty="0">
                <a:latin typeface="Calibri"/>
                <a:ea typeface="Calibri"/>
                <a:cs typeface="Arial"/>
              </a:rPr>
              <a:t>wyniku działalności OWES wypracowały założenia co do utworzenia podmiotu ekonomii </a:t>
            </a:r>
            <a:r>
              <a:rPr lang="pl-PL" sz="1400" dirty="0" smtClean="0">
                <a:latin typeface="Calibri"/>
                <a:ea typeface="Calibri"/>
                <a:cs typeface="Arial"/>
              </a:rPr>
              <a:t>społecznej.</a:t>
            </a:r>
          </a:p>
          <a:p>
            <a:pPr marL="342900" indent="-342900" algn="just">
              <a:buFont typeface="+mj-lt"/>
              <a:buAutoNum type="arabicPeriod"/>
            </a:pPr>
            <a:r>
              <a:rPr lang="pl-PL" sz="1400" dirty="0">
                <a:latin typeface="Calibri"/>
                <a:ea typeface="Calibri"/>
                <a:cs typeface="Arial"/>
              </a:rPr>
              <a:t>Liczba środowisk, które w wyniku działalności OWES przystąpiły do wspólnej realizacji przedsięwzięcia mającego na celu rozwój ekonomii </a:t>
            </a:r>
            <a:r>
              <a:rPr lang="pl-PL" sz="1400" dirty="0" smtClean="0">
                <a:latin typeface="Calibri"/>
                <a:ea typeface="Calibri"/>
                <a:cs typeface="Arial"/>
              </a:rPr>
              <a:t>społecznej.</a:t>
            </a:r>
          </a:p>
          <a:p>
            <a:pPr marL="342900" indent="-342900" algn="just">
              <a:buFont typeface="+mj-lt"/>
              <a:buAutoNum type="arabicPeriod"/>
            </a:pPr>
            <a:r>
              <a:rPr lang="pl-PL" sz="1400" dirty="0">
                <a:latin typeface="Calibri"/>
                <a:ea typeface="Calibri"/>
                <a:cs typeface="Arial"/>
              </a:rPr>
              <a:t>Liczba nowych przedsiębiorstw społecznych objętych </a:t>
            </a:r>
            <a:r>
              <a:rPr lang="pl-PL" sz="1400" dirty="0" smtClean="0">
                <a:latin typeface="Calibri"/>
                <a:ea typeface="Calibri"/>
                <a:cs typeface="Arial"/>
              </a:rPr>
              <a:t>wsparciem.</a:t>
            </a:r>
          </a:p>
          <a:p>
            <a:pPr marL="342900" indent="-342900" algn="just">
              <a:buFont typeface="+mj-lt"/>
              <a:buAutoNum type="arabicPeriod"/>
            </a:pPr>
            <a:r>
              <a:rPr lang="pl-PL" sz="1400" dirty="0">
                <a:latin typeface="Calibri"/>
                <a:ea typeface="Calibri"/>
                <a:cs typeface="Arial"/>
              </a:rPr>
              <a:t>Liczba istniejących przedsiębiorstw społecznych objętych </a:t>
            </a:r>
            <a:r>
              <a:rPr lang="pl-PL" sz="1400" dirty="0" smtClean="0">
                <a:latin typeface="Calibri"/>
                <a:ea typeface="Calibri"/>
                <a:cs typeface="Arial"/>
              </a:rPr>
              <a:t>wsparciem.</a:t>
            </a:r>
          </a:p>
          <a:p>
            <a:pPr marL="342900" indent="-342900" algn="just">
              <a:buFont typeface="+mj-lt"/>
              <a:buAutoNum type="arabicPeriod"/>
            </a:pPr>
            <a:r>
              <a:rPr lang="pl-PL" sz="1400" dirty="0">
                <a:latin typeface="Calibri"/>
                <a:ea typeface="Calibri"/>
                <a:cs typeface="Arial"/>
              </a:rPr>
              <a:t>Liczba przedsiębiorstw społecznych powstających </a:t>
            </a:r>
            <a:r>
              <a:rPr lang="pl-PL" sz="1400" dirty="0" smtClean="0">
                <a:latin typeface="Calibri"/>
                <a:ea typeface="Calibri"/>
                <a:cs typeface="Arial"/>
              </a:rPr>
              <a:t>z </a:t>
            </a:r>
            <a:r>
              <a:rPr lang="pl-PL" sz="1400" dirty="0">
                <a:latin typeface="Calibri"/>
                <a:ea typeface="Calibri"/>
                <a:cs typeface="Arial"/>
              </a:rPr>
              <a:t>przekształcenia podmiotów ekonomii społecznej objętych </a:t>
            </a:r>
            <a:r>
              <a:rPr lang="pl-PL" sz="1400" dirty="0" smtClean="0">
                <a:latin typeface="Calibri"/>
                <a:ea typeface="Calibri"/>
                <a:cs typeface="Arial"/>
              </a:rPr>
              <a:t>wsparciem.</a:t>
            </a:r>
          </a:p>
          <a:p>
            <a:pPr marL="342900" indent="-342900" algn="just">
              <a:buFont typeface="+mj-lt"/>
              <a:buAutoNum type="arabicPeriod"/>
            </a:pPr>
            <a:r>
              <a:rPr lang="pl-PL" sz="1400" dirty="0">
                <a:latin typeface="Calibri"/>
                <a:ea typeface="Calibri"/>
                <a:cs typeface="Arial"/>
              </a:rPr>
              <a:t>Liczba nowo utworzonych przedsiębiorstw społecznych, które otrzymały wsparcie </a:t>
            </a:r>
            <a:r>
              <a:rPr lang="pl-PL" sz="1400" dirty="0" smtClean="0">
                <a:latin typeface="Calibri"/>
                <a:ea typeface="Calibri"/>
                <a:cs typeface="Arial"/>
              </a:rPr>
              <a:t>pomostowe.</a:t>
            </a:r>
          </a:p>
          <a:p>
            <a:pPr algn="just"/>
            <a:endParaRPr lang="pl-PL" sz="1400" dirty="0">
              <a:latin typeface="Calibri" panose="020F0502020204030204" pitchFamily="34" charset="0"/>
            </a:endParaRPr>
          </a:p>
          <a:p>
            <a:pPr algn="just">
              <a:defRPr/>
            </a:pPr>
            <a:endParaRPr lang="pl-PL" sz="1400" dirty="0"/>
          </a:p>
          <a:p>
            <a:pPr algn="ctr">
              <a:lnSpc>
                <a:spcPct val="115000"/>
              </a:lnSpc>
              <a:spcBef>
                <a:spcPts val="600"/>
              </a:spcBef>
              <a:spcAft>
                <a:spcPts val="1000"/>
              </a:spcAft>
            </a:pPr>
            <a:endParaRPr lang="pl-PL" sz="1400" dirty="0">
              <a:latin typeface="Calibri" panose="020F0502020204030204" pitchFamily="34" charset="0"/>
              <a:ea typeface="Calibri" panose="020F0502020204030204" pitchFamily="34" charset="0"/>
              <a:cs typeface="Times New Roman" panose="02020603050405020304" pitchFamily="18" charset="0"/>
            </a:endParaRPr>
          </a:p>
          <a:p>
            <a:pPr algn="just">
              <a:defRPr/>
            </a:pPr>
            <a:endParaRPr lang="pl-PL" sz="1400" dirty="0"/>
          </a:p>
        </p:txBody>
      </p:sp>
      <p:sp>
        <p:nvSpPr>
          <p:cNvPr id="3" name="Symbol zastępczy numeru slajdu 2"/>
          <p:cNvSpPr>
            <a:spLocks noGrp="1"/>
          </p:cNvSpPr>
          <p:nvPr>
            <p:ph type="sldNum" sz="quarter" idx="12"/>
          </p:nvPr>
        </p:nvSpPr>
        <p:spPr/>
        <p:txBody>
          <a:bodyPr/>
          <a:lstStyle/>
          <a:p>
            <a:fld id="{E7DF194F-FC7D-43B2-A93E-2F6BC4B6766C}" type="slidenum">
              <a:rPr lang="pl-PL" altLang="pl-PL" smtClean="0"/>
              <a:pPr/>
              <a:t>50</a:t>
            </a:fld>
            <a:endParaRPr lang="pl-PL" altLang="pl-PL"/>
          </a:p>
        </p:txBody>
      </p:sp>
      <p:pic>
        <p:nvPicPr>
          <p:cNvPr id="10" name="Obraz 9"/>
          <p:cNvPicPr/>
          <p:nvPr/>
        </p:nvPicPr>
        <p:blipFill>
          <a:blip r:embed="rId2" cstate="print">
            <a:extLst>
              <a:ext uri="{28A0092B-C50C-407E-A947-70E740481C1C}">
                <a14:useLocalDpi xmlns:a14="http://schemas.microsoft.com/office/drawing/2010/main" val="0"/>
              </a:ext>
            </a:extLst>
          </a:blip>
          <a:stretch>
            <a:fillRect/>
          </a:stretch>
        </p:blipFill>
        <p:spPr>
          <a:xfrm>
            <a:off x="1691640" y="5741563"/>
            <a:ext cx="5760720" cy="552450"/>
          </a:xfrm>
          <a:prstGeom prst="rect">
            <a:avLst/>
          </a:prstGeom>
        </p:spPr>
      </p:pic>
    </p:spTree>
    <p:extLst>
      <p:ext uri="{BB962C8B-B14F-4D97-AF65-F5344CB8AC3E}">
        <p14:creationId xmlns:p14="http://schemas.microsoft.com/office/powerpoint/2010/main" val="541406365"/>
      </p:ext>
    </p:extLst>
  </p:cSld>
  <p:clrMapOvr>
    <a:masterClrMapping/>
  </p:clrMapOvr>
  <p:transition spd="slow"/>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Prostokąt 8"/>
          <p:cNvSpPr/>
          <p:nvPr/>
        </p:nvSpPr>
        <p:spPr>
          <a:xfrm>
            <a:off x="0" y="15836"/>
            <a:ext cx="9144000" cy="1052736"/>
          </a:xfrm>
          <a:prstGeom prst="rect">
            <a:avLst/>
          </a:prstGeom>
          <a:solidFill>
            <a:schemeClr val="accent1">
              <a:lumMod val="60000"/>
              <a:lumOff val="40000"/>
            </a:schemeClr>
          </a:solidFill>
          <a:ln w="38100">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pl-PL" dirty="0"/>
          </a:p>
        </p:txBody>
      </p:sp>
      <p:sp>
        <p:nvSpPr>
          <p:cNvPr id="11" name="Prostokąt zaokrąglony 10"/>
          <p:cNvSpPr/>
          <p:nvPr/>
        </p:nvSpPr>
        <p:spPr>
          <a:xfrm>
            <a:off x="214282" y="116631"/>
            <a:ext cx="8715436" cy="706027"/>
          </a:xfrm>
          <a:prstGeom prst="roundRect">
            <a:avLst/>
          </a:prstGeom>
          <a:ln w="44450">
            <a:solidFill>
              <a:schemeClr val="tx1"/>
            </a:solidFill>
          </a:ln>
          <a:effectLst>
            <a:glow rad="101600">
              <a:schemeClr val="accent6">
                <a:satMod val="175000"/>
                <a:alpha val="40000"/>
              </a:schemeClr>
            </a:glow>
            <a:outerShdw blurRad="50800" dist="38100" dir="5400000" algn="t" rotWithShape="0">
              <a:prstClr val="black">
                <a:alpha val="40000"/>
              </a:prstClr>
            </a:outerShdw>
            <a:softEdge rad="317500"/>
          </a:effectLst>
          <a:scene3d>
            <a:camera prst="orthographicFront">
              <a:rot lat="0" lon="0" rev="0"/>
            </a:camera>
            <a:lightRig rig="glow" dir="t">
              <a:rot lat="0" lon="0" rev="4800000"/>
            </a:lightRig>
          </a:scene3d>
          <a:sp3d prstMaterial="matte">
            <a:bevelT w="127000" h="63500" prst="riblet"/>
          </a:sp3d>
        </p:spPr>
        <p:style>
          <a:lnRef idx="2">
            <a:schemeClr val="accent6"/>
          </a:lnRef>
          <a:fillRef idx="1">
            <a:schemeClr val="lt1"/>
          </a:fillRef>
          <a:effectRef idx="0">
            <a:schemeClr val="accent6"/>
          </a:effectRef>
          <a:fontRef idx="minor">
            <a:schemeClr val="dk1"/>
          </a:fontRef>
        </p:style>
        <p:txBody>
          <a:bodyPr anchor="ctr"/>
          <a:lstStyle/>
          <a:p>
            <a:pPr algn="ctr" eaLnBrk="1" fontAlgn="auto" hangingPunct="1">
              <a:spcBef>
                <a:spcPts val="0"/>
              </a:spcBef>
              <a:spcAft>
                <a:spcPts val="0"/>
              </a:spcAft>
              <a:defRPr/>
            </a:pPr>
            <a:r>
              <a:rPr lang="pl-PL" sz="3200" b="1" dirty="0">
                <a:solidFill>
                  <a:schemeClr val="tx1"/>
                </a:solidFill>
              </a:rPr>
              <a:t>Wojewódzki Urząd Pracy w Opolu</a:t>
            </a:r>
          </a:p>
        </p:txBody>
      </p:sp>
      <p:sp>
        <p:nvSpPr>
          <p:cNvPr id="2" name="Prostokąt 1"/>
          <p:cNvSpPr/>
          <p:nvPr/>
        </p:nvSpPr>
        <p:spPr>
          <a:xfrm>
            <a:off x="5148064" y="6165304"/>
            <a:ext cx="8418512" cy="2524125"/>
          </a:xfrm>
          <a:prstGeom prst="rect">
            <a:avLst/>
          </a:prstGeom>
        </p:spPr>
        <p:txBody>
          <a:bodyPr>
            <a:spAutoFit/>
          </a:bodyPr>
          <a:lstStyle/>
          <a:p>
            <a:pPr>
              <a:defRPr/>
            </a:pPr>
            <a:r>
              <a:rPr lang="pl-PL" sz="1200" dirty="0"/>
              <a:t> </a:t>
            </a:r>
          </a:p>
          <a:p>
            <a:pPr algn="just">
              <a:defRPr/>
            </a:pPr>
            <a:endParaRPr lang="pl-PL" sz="1200" dirty="0">
              <a:latin typeface="+mn-lt"/>
            </a:endParaRPr>
          </a:p>
          <a:p>
            <a:pPr algn="just">
              <a:defRPr/>
            </a:pPr>
            <a:endParaRPr lang="pl-PL" sz="1200" dirty="0">
              <a:latin typeface="+mn-lt"/>
            </a:endParaRPr>
          </a:p>
          <a:p>
            <a:pPr>
              <a:defRPr/>
            </a:pPr>
            <a:endParaRPr lang="pl-PL" sz="1200" dirty="0">
              <a:latin typeface="+mn-lt"/>
            </a:endParaRPr>
          </a:p>
          <a:p>
            <a:pPr>
              <a:defRPr/>
            </a:pPr>
            <a:endParaRPr lang="pl-PL" sz="1100" dirty="0"/>
          </a:p>
          <a:p>
            <a:pPr>
              <a:defRPr/>
            </a:pPr>
            <a:endParaRPr lang="pl-PL" sz="1100" dirty="0"/>
          </a:p>
          <a:p>
            <a:pPr>
              <a:defRPr/>
            </a:pPr>
            <a:endParaRPr lang="pl-PL" sz="1100" dirty="0"/>
          </a:p>
          <a:p>
            <a:pPr>
              <a:defRPr/>
            </a:pPr>
            <a:endParaRPr lang="pl-PL" sz="1100" dirty="0"/>
          </a:p>
          <a:p>
            <a:pPr>
              <a:defRPr/>
            </a:pPr>
            <a:endParaRPr lang="pl-PL" sz="1100" dirty="0"/>
          </a:p>
          <a:p>
            <a:pPr>
              <a:defRPr/>
            </a:pPr>
            <a:endParaRPr lang="pl-PL" sz="1100" dirty="0"/>
          </a:p>
          <a:p>
            <a:pPr>
              <a:defRPr/>
            </a:pPr>
            <a:endParaRPr lang="pl-PL" sz="1100" dirty="0"/>
          </a:p>
          <a:p>
            <a:pPr>
              <a:defRPr/>
            </a:pPr>
            <a:endParaRPr lang="pl-PL" sz="1100" dirty="0"/>
          </a:p>
          <a:p>
            <a:pPr>
              <a:defRPr/>
            </a:pPr>
            <a:endParaRPr lang="pl-PL" sz="1100" dirty="0"/>
          </a:p>
          <a:p>
            <a:pPr>
              <a:defRPr/>
            </a:pPr>
            <a:endParaRPr lang="pl-PL" sz="1100" dirty="0"/>
          </a:p>
        </p:txBody>
      </p:sp>
      <p:sp>
        <p:nvSpPr>
          <p:cNvPr id="7" name="Prostokąt 6"/>
          <p:cNvSpPr/>
          <p:nvPr/>
        </p:nvSpPr>
        <p:spPr>
          <a:xfrm>
            <a:off x="107504" y="708390"/>
            <a:ext cx="8571718" cy="5377370"/>
          </a:xfrm>
          <a:prstGeom prst="rect">
            <a:avLst/>
          </a:prstGeom>
        </p:spPr>
        <p:txBody>
          <a:bodyPr wrap="square">
            <a:spAutoFit/>
          </a:bodyPr>
          <a:lstStyle/>
          <a:p>
            <a:pPr algn="ctr">
              <a:defRPr/>
            </a:pPr>
            <a:endParaRPr lang="pl-PL" sz="1600" b="1" u="sng" dirty="0" smtClean="0">
              <a:latin typeface="+mj-lt"/>
              <a:cs typeface="Times New Roman" panose="02020603050405020304" pitchFamily="18" charset="0"/>
            </a:endParaRPr>
          </a:p>
          <a:p>
            <a:pPr algn="ctr">
              <a:defRPr/>
            </a:pPr>
            <a:endParaRPr lang="pl-PL" sz="1600" b="1" u="sng" dirty="0">
              <a:latin typeface="+mj-lt"/>
              <a:cs typeface="Times New Roman" panose="02020603050405020304" pitchFamily="18" charset="0"/>
            </a:endParaRPr>
          </a:p>
          <a:p>
            <a:pPr algn="ctr">
              <a:defRPr/>
            </a:pPr>
            <a:r>
              <a:rPr lang="pl-PL" sz="1600" b="1" u="sng" dirty="0" smtClean="0">
                <a:latin typeface="Calibri" panose="020F0502020204030204" pitchFamily="34" charset="0"/>
                <a:cs typeface="Times New Roman" panose="02020603050405020304" pitchFamily="18" charset="0"/>
              </a:rPr>
              <a:t>Sekcja IV Lista </a:t>
            </a:r>
            <a:r>
              <a:rPr lang="pl-PL" sz="1600" b="1" u="sng" dirty="0">
                <a:latin typeface="Calibri" panose="020F0502020204030204" pitchFamily="34" charset="0"/>
                <a:cs typeface="Times New Roman" panose="02020603050405020304" pitchFamily="18" charset="0"/>
              </a:rPr>
              <a:t>mierzalnych wskaźników </a:t>
            </a:r>
            <a:r>
              <a:rPr lang="pl-PL" sz="1600" b="1" u="sng" dirty="0" smtClean="0">
                <a:latin typeface="Calibri" panose="020F0502020204030204" pitchFamily="34" charset="0"/>
                <a:cs typeface="Times New Roman" panose="02020603050405020304" pitchFamily="18" charset="0"/>
              </a:rPr>
              <a:t>projektu</a:t>
            </a:r>
          </a:p>
          <a:p>
            <a:pPr algn="just"/>
            <a:endParaRPr lang="pl-PL" sz="1400" b="1" dirty="0">
              <a:latin typeface="Calibri" panose="020F0502020204030204" pitchFamily="34" charset="0"/>
            </a:endParaRPr>
          </a:p>
          <a:p>
            <a:pPr marL="342900" lvl="0" indent="-342900" algn="just">
              <a:buFont typeface="+mj-lt"/>
              <a:buAutoNum type="arabicPeriod" startAt="9"/>
            </a:pPr>
            <a:r>
              <a:rPr lang="pl-PL" sz="1400" dirty="0" smtClean="0">
                <a:solidFill>
                  <a:prstClr val="black"/>
                </a:solidFill>
                <a:latin typeface="Calibri"/>
                <a:ea typeface="Calibri"/>
                <a:cs typeface="Arial"/>
              </a:rPr>
              <a:t> Liczba </a:t>
            </a:r>
            <a:r>
              <a:rPr lang="pl-PL" sz="1400" dirty="0">
                <a:solidFill>
                  <a:prstClr val="black"/>
                </a:solidFill>
                <a:latin typeface="Calibri"/>
                <a:ea typeface="Calibri"/>
                <a:cs typeface="Arial"/>
              </a:rPr>
              <a:t>osób objętych </a:t>
            </a:r>
            <a:r>
              <a:rPr lang="pl-PL" sz="1400" dirty="0" smtClean="0">
                <a:solidFill>
                  <a:prstClr val="black"/>
                </a:solidFill>
                <a:latin typeface="Calibri"/>
                <a:ea typeface="Calibri"/>
                <a:cs typeface="Arial"/>
              </a:rPr>
              <a:t>doradztwem.</a:t>
            </a:r>
            <a:endParaRPr lang="pl-PL" sz="1400" dirty="0">
              <a:latin typeface="Calibri" panose="020F0502020204030204" pitchFamily="34" charset="0"/>
            </a:endParaRPr>
          </a:p>
          <a:p>
            <a:pPr marL="342900" indent="-342900" algn="just">
              <a:buFont typeface="+mj-lt"/>
              <a:buAutoNum type="arabicPeriod" startAt="10"/>
              <a:defRPr/>
            </a:pPr>
            <a:r>
              <a:rPr lang="pl-PL" sz="1400" dirty="0" smtClean="0">
                <a:latin typeface="Calibri"/>
                <a:ea typeface="Calibri"/>
                <a:cs typeface="Arial"/>
              </a:rPr>
              <a:t>Liczba </a:t>
            </a:r>
            <a:r>
              <a:rPr lang="pl-PL" sz="1400" dirty="0">
                <a:latin typeface="Calibri"/>
                <a:ea typeface="Calibri"/>
                <a:cs typeface="Arial"/>
              </a:rPr>
              <a:t>osób objętych </a:t>
            </a:r>
            <a:r>
              <a:rPr lang="pl-PL" sz="1400" dirty="0" smtClean="0">
                <a:latin typeface="Calibri"/>
                <a:ea typeface="Calibri"/>
                <a:cs typeface="Arial"/>
              </a:rPr>
              <a:t>szkoleniami.</a:t>
            </a:r>
          </a:p>
          <a:p>
            <a:pPr marL="342900" indent="-342900" algn="just">
              <a:buFont typeface="+mj-lt"/>
              <a:buAutoNum type="arabicPeriod" startAt="10"/>
              <a:defRPr/>
            </a:pPr>
            <a:r>
              <a:rPr lang="pl-PL" sz="1400" dirty="0">
                <a:latin typeface="Calibri"/>
                <a:ea typeface="Calibri"/>
                <a:cs typeface="Arial"/>
              </a:rPr>
              <a:t>Liczba pracowników przedsiębiorstw społecznych, którzy </a:t>
            </a:r>
            <a:r>
              <a:rPr lang="pl-PL" sz="1400" dirty="0" smtClean="0">
                <a:latin typeface="Calibri"/>
                <a:ea typeface="Calibri"/>
                <a:cs typeface="Arial"/>
              </a:rPr>
              <a:t>w </a:t>
            </a:r>
            <a:r>
              <a:rPr lang="pl-PL" sz="1400" dirty="0">
                <a:latin typeface="Calibri"/>
                <a:ea typeface="Calibri"/>
                <a:cs typeface="Arial"/>
              </a:rPr>
              <a:t>wyniku otrzymanego wsparcia podnieśli kompetencje i/lub kwalifikacje </a:t>
            </a:r>
            <a:r>
              <a:rPr lang="pl-PL" sz="1400" dirty="0" smtClean="0">
                <a:latin typeface="Calibri"/>
                <a:ea typeface="Calibri"/>
                <a:cs typeface="Arial"/>
              </a:rPr>
              <a:t>zawodowe.</a:t>
            </a:r>
          </a:p>
          <a:p>
            <a:pPr marL="342900" indent="-342900" algn="just">
              <a:buFont typeface="+mj-lt"/>
              <a:buAutoNum type="arabicPeriod" startAt="10"/>
              <a:defRPr/>
            </a:pPr>
            <a:r>
              <a:rPr lang="pl-PL" sz="1400" dirty="0">
                <a:latin typeface="Calibri"/>
                <a:ea typeface="Calibri"/>
                <a:cs typeface="Arial"/>
              </a:rPr>
              <a:t>Liczba osób zagrożonych ubóstwem lub wykluczeniem społecznym pracujących po opuszczeniu programu (łącznie </a:t>
            </a:r>
            <a:r>
              <a:rPr lang="pl-PL" sz="1400" dirty="0" smtClean="0">
                <a:latin typeface="Calibri"/>
                <a:ea typeface="Calibri"/>
                <a:cs typeface="Arial"/>
              </a:rPr>
              <a:t>z </a:t>
            </a:r>
            <a:r>
              <a:rPr lang="pl-PL" sz="1400" dirty="0">
                <a:latin typeface="Calibri"/>
                <a:ea typeface="Calibri"/>
                <a:cs typeface="Arial"/>
              </a:rPr>
              <a:t>pracującymi na własny rachunek</a:t>
            </a:r>
            <a:r>
              <a:rPr lang="pl-PL" sz="1400" dirty="0" smtClean="0">
                <a:latin typeface="Calibri"/>
                <a:ea typeface="Calibri"/>
                <a:cs typeface="Arial"/>
              </a:rPr>
              <a:t>). </a:t>
            </a:r>
          </a:p>
          <a:p>
            <a:pPr marL="342900" indent="-342900" algn="just">
              <a:buFont typeface="+mj-lt"/>
              <a:buAutoNum type="arabicPeriod" startAt="10"/>
              <a:defRPr/>
            </a:pPr>
            <a:r>
              <a:rPr lang="pl-PL" sz="1400" dirty="0">
                <a:latin typeface="Calibri"/>
                <a:ea typeface="Calibri"/>
                <a:cs typeface="Arial"/>
              </a:rPr>
              <a:t>Liczba miejsc pracy utworzonych </a:t>
            </a:r>
            <a:r>
              <a:rPr lang="pl-PL" sz="1400" dirty="0" smtClean="0">
                <a:latin typeface="Calibri"/>
                <a:ea typeface="Calibri"/>
                <a:cs typeface="Arial"/>
              </a:rPr>
              <a:t>w </a:t>
            </a:r>
            <a:r>
              <a:rPr lang="pl-PL" sz="1400" dirty="0">
                <a:latin typeface="Calibri"/>
                <a:ea typeface="Calibri"/>
                <a:cs typeface="Arial"/>
              </a:rPr>
              <a:t>przedsiębiorstwach </a:t>
            </a:r>
            <a:r>
              <a:rPr lang="pl-PL" sz="1400" dirty="0" smtClean="0">
                <a:latin typeface="Calibri"/>
                <a:ea typeface="Calibri"/>
                <a:cs typeface="Arial"/>
              </a:rPr>
              <a:t>społecznych.</a:t>
            </a:r>
          </a:p>
          <a:p>
            <a:pPr marL="342900" indent="-342900" algn="just">
              <a:buFont typeface="+mj-lt"/>
              <a:buAutoNum type="arabicPeriod" startAt="10"/>
              <a:defRPr/>
            </a:pPr>
            <a:r>
              <a:rPr lang="pl-PL" sz="1400" dirty="0">
                <a:latin typeface="Calibri"/>
                <a:ea typeface="Calibri"/>
                <a:cs typeface="Arial"/>
              </a:rPr>
              <a:t>Liczba miejsc pracy utworzonych w wyniku działalności OWES dla osób, wskazanych </a:t>
            </a:r>
            <a:br>
              <a:rPr lang="pl-PL" sz="1400" dirty="0">
                <a:latin typeface="Calibri"/>
                <a:ea typeface="Calibri"/>
                <a:cs typeface="Arial"/>
              </a:rPr>
            </a:br>
            <a:r>
              <a:rPr lang="pl-PL" sz="1400" dirty="0">
                <a:latin typeface="Calibri"/>
                <a:ea typeface="Calibri"/>
                <a:cs typeface="Arial"/>
              </a:rPr>
              <a:t>w definicji przedsiębiorstwa </a:t>
            </a:r>
            <a:r>
              <a:rPr lang="pl-PL" sz="1400" dirty="0" smtClean="0">
                <a:latin typeface="Calibri"/>
                <a:ea typeface="Calibri"/>
                <a:cs typeface="Arial"/>
              </a:rPr>
              <a:t>społecznego.</a:t>
            </a:r>
          </a:p>
          <a:p>
            <a:pPr marL="342900" indent="-342900" algn="just">
              <a:buFont typeface="+mj-lt"/>
              <a:buAutoNum type="arabicPeriod" startAt="10"/>
              <a:defRPr/>
            </a:pPr>
            <a:r>
              <a:rPr lang="pl-PL" sz="1400" dirty="0">
                <a:latin typeface="Calibri"/>
                <a:ea typeface="Calibri"/>
                <a:cs typeface="Arial"/>
              </a:rPr>
              <a:t>Liczba organizacji pozarządowych prowadzących działalność odpłatną pożytku publicznego lub działalność gospodarczą utworzonych w wyniku działalności </a:t>
            </a:r>
            <a:r>
              <a:rPr lang="pl-PL" sz="1400" dirty="0" smtClean="0">
                <a:latin typeface="Calibri"/>
                <a:ea typeface="Calibri"/>
                <a:cs typeface="Arial"/>
              </a:rPr>
              <a:t>OWES.</a:t>
            </a:r>
          </a:p>
          <a:p>
            <a:pPr marL="342900" indent="-342900" algn="just">
              <a:buFont typeface="+mj-lt"/>
              <a:buAutoNum type="arabicPeriod" startAt="10"/>
              <a:defRPr/>
            </a:pPr>
            <a:r>
              <a:rPr lang="pl-PL" sz="1400" dirty="0">
                <a:latin typeface="Calibri"/>
                <a:ea typeface="Calibri"/>
                <a:cs typeface="Arial"/>
              </a:rPr>
              <a:t>Procent wzrostu obrotów przedsiębiorstw społecznych objętych </a:t>
            </a:r>
            <a:r>
              <a:rPr lang="pl-PL" sz="1400" dirty="0" smtClean="0">
                <a:latin typeface="Calibri"/>
                <a:ea typeface="Calibri"/>
                <a:cs typeface="Arial"/>
              </a:rPr>
              <a:t>wsparciem.</a:t>
            </a:r>
          </a:p>
          <a:p>
            <a:pPr marL="342900" indent="-342900" algn="just">
              <a:buFont typeface="+mj-lt"/>
              <a:buAutoNum type="arabicPeriod" startAt="10"/>
              <a:defRPr/>
            </a:pPr>
            <a:r>
              <a:rPr lang="pl-PL" sz="1400" dirty="0">
                <a:latin typeface="Calibri"/>
                <a:ea typeface="Calibri"/>
                <a:cs typeface="Arial"/>
              </a:rPr>
              <a:t>Liczba nowych miejsc pracy utworzonych </a:t>
            </a:r>
            <a:r>
              <a:rPr lang="pl-PL" sz="1400" dirty="0" smtClean="0">
                <a:latin typeface="Calibri"/>
                <a:ea typeface="Calibri"/>
                <a:cs typeface="Arial"/>
              </a:rPr>
              <a:t>w </a:t>
            </a:r>
            <a:r>
              <a:rPr lang="pl-PL" sz="1400" dirty="0">
                <a:latin typeface="Calibri"/>
                <a:ea typeface="Calibri"/>
                <a:cs typeface="Arial"/>
              </a:rPr>
              <a:t>nowych przedsiębiorstwach </a:t>
            </a:r>
            <a:r>
              <a:rPr lang="pl-PL" sz="1400" dirty="0" smtClean="0">
                <a:latin typeface="Calibri"/>
                <a:ea typeface="Calibri"/>
                <a:cs typeface="Arial"/>
              </a:rPr>
              <a:t>społecznych.</a:t>
            </a:r>
          </a:p>
          <a:p>
            <a:pPr marL="342900" indent="-342900" algn="just">
              <a:buFont typeface="+mj-lt"/>
              <a:buAutoNum type="arabicPeriod" startAt="10"/>
              <a:defRPr/>
            </a:pPr>
            <a:r>
              <a:rPr lang="pl-PL" sz="1400" dirty="0">
                <a:latin typeface="Calibri"/>
                <a:ea typeface="Calibri"/>
                <a:cs typeface="Arial"/>
              </a:rPr>
              <a:t>Liczba nowych miejsc pracy utworzonych </a:t>
            </a:r>
            <a:r>
              <a:rPr lang="pl-PL" sz="1400" dirty="0" smtClean="0">
                <a:latin typeface="Calibri"/>
                <a:ea typeface="Calibri"/>
                <a:cs typeface="Arial"/>
              </a:rPr>
              <a:t>w </a:t>
            </a:r>
            <a:r>
              <a:rPr lang="pl-PL" sz="1400" dirty="0">
                <a:latin typeface="Calibri"/>
                <a:ea typeface="Calibri"/>
                <a:cs typeface="Arial"/>
              </a:rPr>
              <a:t>istniejących przedsiębiorstwach </a:t>
            </a:r>
            <a:r>
              <a:rPr lang="pl-PL" sz="1400" dirty="0" smtClean="0">
                <a:latin typeface="Calibri"/>
                <a:ea typeface="Calibri"/>
                <a:cs typeface="Arial"/>
              </a:rPr>
              <a:t>społecznych.</a:t>
            </a:r>
          </a:p>
          <a:p>
            <a:pPr marL="342900" indent="-342900" algn="just">
              <a:buFont typeface="+mj-lt"/>
              <a:buAutoNum type="arabicPeriod" startAt="10"/>
              <a:defRPr/>
            </a:pPr>
            <a:r>
              <a:rPr lang="pl-PL" sz="1400" dirty="0">
                <a:latin typeface="Calibri"/>
                <a:ea typeface="Calibri"/>
                <a:cs typeface="Arial"/>
              </a:rPr>
              <a:t>Liczba nowych miejsc pracy  utworzonych </a:t>
            </a:r>
            <a:r>
              <a:rPr lang="pl-PL" sz="1400" dirty="0" smtClean="0">
                <a:latin typeface="Calibri"/>
                <a:ea typeface="Calibri"/>
                <a:cs typeface="Arial"/>
              </a:rPr>
              <a:t> w </a:t>
            </a:r>
            <a:r>
              <a:rPr lang="pl-PL" sz="1400" dirty="0">
                <a:latin typeface="Calibri"/>
                <a:ea typeface="Calibri"/>
                <a:cs typeface="Arial"/>
              </a:rPr>
              <a:t>przedsiębiorstwach społecznych </a:t>
            </a:r>
            <a:r>
              <a:rPr lang="pl-PL" sz="1400" dirty="0" smtClean="0">
                <a:latin typeface="Calibri"/>
                <a:ea typeface="Calibri"/>
                <a:cs typeface="Arial"/>
              </a:rPr>
              <a:t>przekształconych z </a:t>
            </a:r>
            <a:r>
              <a:rPr lang="pl-PL" sz="1400" dirty="0">
                <a:latin typeface="Calibri"/>
                <a:ea typeface="Calibri"/>
                <a:cs typeface="Arial"/>
              </a:rPr>
              <a:t>podmiotu ekonomii </a:t>
            </a:r>
            <a:r>
              <a:rPr lang="pl-PL" sz="1400" dirty="0" smtClean="0">
                <a:latin typeface="Calibri"/>
                <a:ea typeface="Calibri"/>
                <a:cs typeface="Arial"/>
              </a:rPr>
              <a:t>społecznej.</a:t>
            </a:r>
          </a:p>
          <a:p>
            <a:pPr algn="just">
              <a:defRPr/>
            </a:pPr>
            <a:endParaRPr lang="pl-PL" sz="1400" dirty="0"/>
          </a:p>
          <a:p>
            <a:pPr algn="ctr">
              <a:lnSpc>
                <a:spcPct val="115000"/>
              </a:lnSpc>
              <a:spcBef>
                <a:spcPts val="600"/>
              </a:spcBef>
              <a:spcAft>
                <a:spcPts val="1000"/>
              </a:spcAft>
            </a:pPr>
            <a:endParaRPr lang="pl-PL" sz="1400" dirty="0">
              <a:latin typeface="Calibri" panose="020F0502020204030204" pitchFamily="34" charset="0"/>
              <a:ea typeface="Calibri" panose="020F0502020204030204" pitchFamily="34" charset="0"/>
              <a:cs typeface="Times New Roman" panose="02020603050405020304" pitchFamily="18" charset="0"/>
            </a:endParaRPr>
          </a:p>
          <a:p>
            <a:pPr algn="just">
              <a:defRPr/>
            </a:pPr>
            <a:endParaRPr lang="pl-PL" sz="1400" dirty="0"/>
          </a:p>
        </p:txBody>
      </p:sp>
      <p:sp>
        <p:nvSpPr>
          <p:cNvPr id="3" name="Symbol zastępczy numeru slajdu 2"/>
          <p:cNvSpPr>
            <a:spLocks noGrp="1"/>
          </p:cNvSpPr>
          <p:nvPr>
            <p:ph type="sldNum" sz="quarter" idx="12"/>
          </p:nvPr>
        </p:nvSpPr>
        <p:spPr/>
        <p:txBody>
          <a:bodyPr/>
          <a:lstStyle/>
          <a:p>
            <a:fld id="{E7DF194F-FC7D-43B2-A93E-2F6BC4B6766C}" type="slidenum">
              <a:rPr lang="pl-PL" altLang="pl-PL" smtClean="0"/>
              <a:pPr/>
              <a:t>51</a:t>
            </a:fld>
            <a:endParaRPr lang="pl-PL" altLang="pl-PL"/>
          </a:p>
        </p:txBody>
      </p:sp>
      <p:pic>
        <p:nvPicPr>
          <p:cNvPr id="10" name="Obraz 9"/>
          <p:cNvPicPr/>
          <p:nvPr/>
        </p:nvPicPr>
        <p:blipFill>
          <a:blip r:embed="rId2" cstate="print">
            <a:extLst>
              <a:ext uri="{28A0092B-C50C-407E-A947-70E740481C1C}">
                <a14:useLocalDpi xmlns:a14="http://schemas.microsoft.com/office/drawing/2010/main" val="0"/>
              </a:ext>
            </a:extLst>
          </a:blip>
          <a:stretch>
            <a:fillRect/>
          </a:stretch>
        </p:blipFill>
        <p:spPr>
          <a:xfrm>
            <a:off x="1691640" y="5741563"/>
            <a:ext cx="5760720" cy="552450"/>
          </a:xfrm>
          <a:prstGeom prst="rect">
            <a:avLst/>
          </a:prstGeom>
        </p:spPr>
      </p:pic>
    </p:spTree>
    <p:extLst>
      <p:ext uri="{BB962C8B-B14F-4D97-AF65-F5344CB8AC3E}">
        <p14:creationId xmlns:p14="http://schemas.microsoft.com/office/powerpoint/2010/main" val="3432893177"/>
      </p:ext>
    </p:extLst>
  </p:cSld>
  <p:clrMapOvr>
    <a:masterClrMapping/>
  </p:clrMapOvr>
  <p:transition spd="slow"/>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Prostokąt 8"/>
          <p:cNvSpPr/>
          <p:nvPr/>
        </p:nvSpPr>
        <p:spPr>
          <a:xfrm>
            <a:off x="0" y="0"/>
            <a:ext cx="9144000" cy="1052736"/>
          </a:xfrm>
          <a:prstGeom prst="rect">
            <a:avLst/>
          </a:prstGeom>
          <a:solidFill>
            <a:schemeClr val="accent1">
              <a:lumMod val="60000"/>
              <a:lumOff val="40000"/>
            </a:schemeClr>
          </a:solidFill>
          <a:ln w="38100">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pl-PL" dirty="0"/>
          </a:p>
        </p:txBody>
      </p:sp>
      <p:sp>
        <p:nvSpPr>
          <p:cNvPr id="11" name="Prostokąt zaokrąglony 10"/>
          <p:cNvSpPr/>
          <p:nvPr/>
        </p:nvSpPr>
        <p:spPr>
          <a:xfrm>
            <a:off x="214282" y="116631"/>
            <a:ext cx="8715436" cy="706027"/>
          </a:xfrm>
          <a:prstGeom prst="roundRect">
            <a:avLst/>
          </a:prstGeom>
          <a:ln w="44450">
            <a:solidFill>
              <a:schemeClr val="tx1"/>
            </a:solidFill>
          </a:ln>
          <a:effectLst>
            <a:glow rad="101600">
              <a:schemeClr val="accent6">
                <a:satMod val="175000"/>
                <a:alpha val="40000"/>
              </a:schemeClr>
            </a:glow>
            <a:outerShdw blurRad="50800" dist="38100" dir="5400000" algn="t" rotWithShape="0">
              <a:prstClr val="black">
                <a:alpha val="40000"/>
              </a:prstClr>
            </a:outerShdw>
            <a:softEdge rad="317500"/>
          </a:effectLst>
          <a:scene3d>
            <a:camera prst="orthographicFront">
              <a:rot lat="0" lon="0" rev="0"/>
            </a:camera>
            <a:lightRig rig="glow" dir="t">
              <a:rot lat="0" lon="0" rev="4800000"/>
            </a:lightRig>
          </a:scene3d>
          <a:sp3d prstMaterial="matte">
            <a:bevelT w="127000" h="63500" prst="riblet"/>
          </a:sp3d>
        </p:spPr>
        <p:style>
          <a:lnRef idx="2">
            <a:schemeClr val="accent6"/>
          </a:lnRef>
          <a:fillRef idx="1">
            <a:schemeClr val="lt1"/>
          </a:fillRef>
          <a:effectRef idx="0">
            <a:schemeClr val="accent6"/>
          </a:effectRef>
          <a:fontRef idx="minor">
            <a:schemeClr val="dk1"/>
          </a:fontRef>
        </p:style>
        <p:txBody>
          <a:bodyPr anchor="ctr"/>
          <a:lstStyle/>
          <a:p>
            <a:pPr algn="ctr" eaLnBrk="1" fontAlgn="auto" hangingPunct="1">
              <a:spcBef>
                <a:spcPts val="0"/>
              </a:spcBef>
              <a:spcAft>
                <a:spcPts val="0"/>
              </a:spcAft>
              <a:defRPr/>
            </a:pPr>
            <a:r>
              <a:rPr lang="pl-PL" sz="3200" b="1" dirty="0">
                <a:solidFill>
                  <a:schemeClr val="tx1"/>
                </a:solidFill>
              </a:rPr>
              <a:t>Wojewódzki Urząd Pracy w Opolu</a:t>
            </a:r>
          </a:p>
        </p:txBody>
      </p:sp>
      <p:sp>
        <p:nvSpPr>
          <p:cNvPr id="7177" name="Prostokąt 1"/>
          <p:cNvSpPr>
            <a:spLocks noChangeArrowheads="1"/>
          </p:cNvSpPr>
          <p:nvPr/>
        </p:nvSpPr>
        <p:spPr bwMode="auto">
          <a:xfrm>
            <a:off x="0" y="1169367"/>
            <a:ext cx="8856984" cy="3898503"/>
          </a:xfrm>
          <a:prstGeom prst="rect">
            <a:avLst/>
          </a:prstGeom>
          <a:noFill/>
          <a:ln w="9525">
            <a:noFill/>
            <a:miter lim="800000"/>
            <a:headEnd/>
            <a:tailEnd/>
          </a:ln>
        </p:spPr>
        <p:txBody>
          <a:bodyPr wrap="square">
            <a:spAutoFit/>
          </a:bodyPr>
          <a:lstStyle/>
          <a:p>
            <a:pPr algn="ctr">
              <a:defRPr/>
            </a:pPr>
            <a:r>
              <a:rPr lang="pl-PL" sz="1600" b="1" u="sng" dirty="0">
                <a:cs typeface="Times New Roman" panose="02020603050405020304" pitchFamily="18" charset="0"/>
              </a:rPr>
              <a:t>Sekcja IV Lista mierzalnych wskaźników projektu</a:t>
            </a:r>
            <a:endParaRPr lang="pl-PL" sz="1600" u="sng" dirty="0">
              <a:cs typeface="Times New Roman" panose="02020603050405020304" pitchFamily="18" charset="0"/>
            </a:endParaRPr>
          </a:p>
          <a:p>
            <a:pPr algn="ctr"/>
            <a:endParaRPr lang="pl-PL" altLang="pl-PL" sz="2000" b="1" u="sng" dirty="0" smtClean="0">
              <a:latin typeface="+mn-lt"/>
              <a:cs typeface="Arial" panose="020B0604020202020204" pitchFamily="34" charset="0"/>
            </a:endParaRPr>
          </a:p>
          <a:p>
            <a:pPr marL="285750" indent="-285750" algn="just">
              <a:buFont typeface="Arial" panose="020B0604020202020204" pitchFamily="34" charset="0"/>
              <a:buChar char="•"/>
              <a:defRPr/>
            </a:pPr>
            <a:r>
              <a:rPr lang="pl-PL" sz="1400" dirty="0" smtClean="0">
                <a:latin typeface="Calibri" panose="020F0502020204030204" pitchFamily="34" charset="0"/>
                <a:cs typeface="Times New Roman" panose="02020603050405020304" pitchFamily="18" charset="0"/>
              </a:rPr>
              <a:t>Wnioskodawca </a:t>
            </a:r>
            <a:r>
              <a:rPr lang="pl-PL" sz="1400" dirty="0">
                <a:latin typeface="Calibri" panose="020F0502020204030204" pitchFamily="34" charset="0"/>
                <a:cs typeface="Times New Roman" panose="02020603050405020304" pitchFamily="18" charset="0"/>
              </a:rPr>
              <a:t>zobligowany jest do określenia wartości docelowej większej od zera przynajmniej dla jednego wskaźnika produktu/rezultatu w projekcie</a:t>
            </a:r>
            <a:r>
              <a:rPr lang="pl-PL" sz="1400" dirty="0" smtClean="0">
                <a:latin typeface="Calibri" panose="020F0502020204030204" pitchFamily="34" charset="0"/>
                <a:cs typeface="Times New Roman" panose="02020603050405020304" pitchFamily="18" charset="0"/>
              </a:rPr>
              <a:t>.</a:t>
            </a:r>
          </a:p>
          <a:p>
            <a:pPr marL="285750" indent="-285750" algn="just">
              <a:buFont typeface="Arial" panose="020B0604020202020204" pitchFamily="34" charset="0"/>
              <a:buChar char="•"/>
              <a:defRPr/>
            </a:pPr>
            <a:endParaRPr lang="pl-PL" sz="1400" dirty="0">
              <a:latin typeface="Calibri" panose="020F0502020204030204" pitchFamily="34" charset="0"/>
              <a:cs typeface="Times New Roman" panose="02020603050405020304" pitchFamily="18" charset="0"/>
            </a:endParaRPr>
          </a:p>
          <a:p>
            <a:pPr marL="285750" indent="-285750" algn="just">
              <a:buFont typeface="Arial" panose="020B0604020202020204" pitchFamily="34" charset="0"/>
              <a:buChar char="•"/>
              <a:defRPr/>
            </a:pPr>
            <a:r>
              <a:rPr lang="pl-PL" sz="1400" dirty="0">
                <a:latin typeface="Calibri" panose="020F0502020204030204" pitchFamily="34" charset="0"/>
                <a:cs typeface="Times New Roman" panose="02020603050405020304" pitchFamily="18" charset="0"/>
              </a:rPr>
              <a:t>Wnioskodawca zobowiązany jest do wyboru i określenia wartości większej od zera dla wszystkich wskaźników </a:t>
            </a:r>
            <a:r>
              <a:rPr lang="pl-PL" sz="1400" b="1" dirty="0">
                <a:latin typeface="Calibri" panose="020F0502020204030204" pitchFamily="34" charset="0"/>
                <a:cs typeface="Times New Roman" panose="02020603050405020304" pitchFamily="18" charset="0"/>
              </a:rPr>
              <a:t>adekwatnych do celu projektu/ typu projektu/ grupy docelowej- </a:t>
            </a:r>
            <a:r>
              <a:rPr lang="pl-PL" sz="1400" dirty="0">
                <a:latin typeface="Calibri" panose="020F0502020204030204" pitchFamily="34" charset="0"/>
                <a:cs typeface="Times New Roman" panose="02020603050405020304" pitchFamily="18" charset="0"/>
              </a:rPr>
              <a:t>dotyczy łącznie wskaźników ujętych w pkt. 4.1 </a:t>
            </a:r>
            <a:br>
              <a:rPr lang="pl-PL" sz="1400" dirty="0">
                <a:latin typeface="Calibri" panose="020F0502020204030204" pitchFamily="34" charset="0"/>
                <a:cs typeface="Times New Roman" panose="02020603050405020304" pitchFamily="18" charset="0"/>
              </a:rPr>
            </a:br>
            <a:r>
              <a:rPr lang="pl-PL" sz="1400" dirty="0">
                <a:latin typeface="Calibri" panose="020F0502020204030204" pitchFamily="34" charset="0"/>
                <a:cs typeface="Times New Roman" panose="02020603050405020304" pitchFamily="18" charset="0"/>
              </a:rPr>
              <a:t>i 4.2</a:t>
            </a:r>
            <a:r>
              <a:rPr lang="pl-PL" sz="1400" dirty="0" smtClean="0">
                <a:latin typeface="Calibri" panose="020F0502020204030204" pitchFamily="34" charset="0"/>
                <a:cs typeface="Times New Roman" panose="02020603050405020304" pitchFamily="18" charset="0"/>
              </a:rPr>
              <a:t>.</a:t>
            </a:r>
          </a:p>
          <a:p>
            <a:pPr marL="285750" indent="-285750" algn="just">
              <a:buFont typeface="Arial" panose="020B0604020202020204" pitchFamily="34" charset="0"/>
              <a:buChar char="•"/>
              <a:defRPr/>
            </a:pPr>
            <a:endParaRPr lang="pl-PL" sz="1400" dirty="0">
              <a:latin typeface="Calibri" panose="020F0502020204030204" pitchFamily="34" charset="0"/>
              <a:cs typeface="Times New Roman" panose="02020603050405020304" pitchFamily="18" charset="0"/>
            </a:endParaRPr>
          </a:p>
          <a:p>
            <a:pPr marL="285750" indent="-285750" algn="just">
              <a:buFont typeface="Arial" panose="020B0604020202020204" pitchFamily="34" charset="0"/>
              <a:buChar char="•"/>
              <a:defRPr/>
            </a:pPr>
            <a:r>
              <a:rPr lang="pl-PL" sz="1400" dirty="0">
                <a:latin typeface="Calibri" panose="020F0502020204030204" pitchFamily="34" charset="0"/>
                <a:cs typeface="Times New Roman" panose="02020603050405020304" pitchFamily="18" charset="0"/>
              </a:rPr>
              <a:t>Założone wartości docelowe wskaźników większe od zera muszą być realne do osiągnięcia</a:t>
            </a:r>
            <a:r>
              <a:rPr lang="pl-PL" sz="1400" dirty="0" smtClean="0">
                <a:latin typeface="Calibri" panose="020F0502020204030204" pitchFamily="34" charset="0"/>
                <a:cs typeface="Times New Roman" panose="02020603050405020304" pitchFamily="18" charset="0"/>
              </a:rPr>
              <a:t>.</a:t>
            </a:r>
          </a:p>
          <a:p>
            <a:pPr algn="just">
              <a:defRPr/>
            </a:pPr>
            <a:endParaRPr lang="pl-PL" sz="1400" dirty="0">
              <a:solidFill>
                <a:prstClr val="black"/>
              </a:solidFill>
              <a:latin typeface="Calibri" panose="020F0502020204030204" pitchFamily="34" charset="0"/>
              <a:cs typeface="Times New Roman" panose="02020603050405020304" pitchFamily="18" charset="0"/>
            </a:endParaRPr>
          </a:p>
          <a:p>
            <a:pPr marL="285750" lvl="0" indent="-285750" algn="just">
              <a:buFont typeface="Arial" panose="020B0604020202020204" pitchFamily="34" charset="0"/>
              <a:buChar char="•"/>
              <a:defRPr/>
            </a:pPr>
            <a:r>
              <a:rPr lang="pl-PL" sz="1400" dirty="0">
                <a:solidFill>
                  <a:prstClr val="black"/>
                </a:solidFill>
                <a:latin typeface="Calibri" panose="020F0502020204030204" pitchFamily="34" charset="0"/>
                <a:cs typeface="Times New Roman" panose="02020603050405020304" pitchFamily="18" charset="0"/>
              </a:rPr>
              <a:t>Wnioskodawca powinien wykazać także możliwie najwięcej wskaźników pomocniczych odzwierciedlających koszty kwalifikowalne projektu, na podstawie których można </a:t>
            </a:r>
            <a:r>
              <a:rPr lang="pl-PL" sz="1400" dirty="0">
                <a:latin typeface="Calibri" panose="020F0502020204030204" pitchFamily="34" charset="0"/>
                <a:cs typeface="Times New Roman" panose="02020603050405020304" pitchFamily="18" charset="0"/>
              </a:rPr>
              <a:t>m.in. </a:t>
            </a:r>
            <a:r>
              <a:rPr lang="pl-PL" sz="1400" dirty="0">
                <a:solidFill>
                  <a:prstClr val="black"/>
                </a:solidFill>
                <a:latin typeface="Calibri" panose="020F0502020204030204" pitchFamily="34" charset="0"/>
                <a:cs typeface="Times New Roman" panose="02020603050405020304" pitchFamily="18" charset="0"/>
              </a:rPr>
              <a:t>dokonać oceny realizacji kryteriów projektu – dotyczy pkt. 4.2</a:t>
            </a:r>
          </a:p>
          <a:p>
            <a:pPr algn="just"/>
            <a:endParaRPr lang="pl-PL" sz="1400" baseline="30000" dirty="0" smtClean="0"/>
          </a:p>
          <a:p>
            <a:endParaRPr lang="pl-PL" altLang="pl-PL" sz="1400" dirty="0" smtClean="0">
              <a:latin typeface="+mj-lt"/>
              <a:cs typeface="Times New Roman" pitchFamily="18" charset="0"/>
            </a:endParaRPr>
          </a:p>
          <a:p>
            <a:pPr algn="just"/>
            <a:endParaRPr lang="pl-PL" altLang="pl-PL" sz="1600" dirty="0">
              <a:latin typeface="Calibri" pitchFamily="34" charset="0"/>
              <a:cs typeface="Times New Roman" pitchFamily="18" charset="0"/>
            </a:endParaRPr>
          </a:p>
        </p:txBody>
      </p:sp>
      <p:sp>
        <p:nvSpPr>
          <p:cNvPr id="2" name="Symbol zastępczy numeru slajdu 1"/>
          <p:cNvSpPr>
            <a:spLocks noGrp="1"/>
          </p:cNvSpPr>
          <p:nvPr>
            <p:ph type="sldNum" sz="quarter" idx="12"/>
          </p:nvPr>
        </p:nvSpPr>
        <p:spPr/>
        <p:txBody>
          <a:bodyPr/>
          <a:lstStyle/>
          <a:p>
            <a:fld id="{E7DF194F-FC7D-43B2-A93E-2F6BC4B6766C}" type="slidenum">
              <a:rPr lang="pl-PL" altLang="pl-PL" smtClean="0"/>
              <a:pPr/>
              <a:t>52</a:t>
            </a:fld>
            <a:endParaRPr lang="pl-PL" altLang="pl-PL"/>
          </a:p>
        </p:txBody>
      </p:sp>
      <p:pic>
        <p:nvPicPr>
          <p:cNvPr id="8" name="Obraz 7"/>
          <p:cNvPicPr/>
          <p:nvPr/>
        </p:nvPicPr>
        <p:blipFill>
          <a:blip r:embed="rId2" cstate="print">
            <a:extLst>
              <a:ext uri="{28A0092B-C50C-407E-A947-70E740481C1C}">
                <a14:useLocalDpi xmlns:a14="http://schemas.microsoft.com/office/drawing/2010/main" val="0"/>
              </a:ext>
            </a:extLst>
          </a:blip>
          <a:stretch>
            <a:fillRect/>
          </a:stretch>
        </p:blipFill>
        <p:spPr>
          <a:xfrm>
            <a:off x="1475656" y="5797242"/>
            <a:ext cx="5760720" cy="552450"/>
          </a:xfrm>
          <a:prstGeom prst="rect">
            <a:avLst/>
          </a:prstGeom>
        </p:spPr>
      </p:pic>
    </p:spTree>
    <p:extLst>
      <p:ext uri="{BB962C8B-B14F-4D97-AF65-F5344CB8AC3E}">
        <p14:creationId xmlns:p14="http://schemas.microsoft.com/office/powerpoint/2010/main" val="696161663"/>
      </p:ext>
    </p:extLst>
  </p:cSld>
  <p:clrMapOvr>
    <a:masterClrMapping/>
  </p:clrMapOvr>
  <p:transition spd="slow"/>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Prostokąt 8"/>
          <p:cNvSpPr/>
          <p:nvPr/>
        </p:nvSpPr>
        <p:spPr>
          <a:xfrm>
            <a:off x="0" y="15836"/>
            <a:ext cx="9144000" cy="1052736"/>
          </a:xfrm>
          <a:prstGeom prst="rect">
            <a:avLst/>
          </a:prstGeom>
          <a:solidFill>
            <a:schemeClr val="accent1">
              <a:lumMod val="60000"/>
              <a:lumOff val="40000"/>
            </a:schemeClr>
          </a:solidFill>
          <a:ln w="38100">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pl-PL" dirty="0"/>
          </a:p>
        </p:txBody>
      </p:sp>
      <p:sp>
        <p:nvSpPr>
          <p:cNvPr id="11" name="Prostokąt zaokrąglony 10"/>
          <p:cNvSpPr/>
          <p:nvPr/>
        </p:nvSpPr>
        <p:spPr>
          <a:xfrm>
            <a:off x="214282" y="116631"/>
            <a:ext cx="8715436" cy="706027"/>
          </a:xfrm>
          <a:prstGeom prst="roundRect">
            <a:avLst/>
          </a:prstGeom>
          <a:ln w="44450">
            <a:solidFill>
              <a:schemeClr val="tx1"/>
            </a:solidFill>
          </a:ln>
          <a:effectLst>
            <a:glow rad="101600">
              <a:schemeClr val="accent6">
                <a:satMod val="175000"/>
                <a:alpha val="40000"/>
              </a:schemeClr>
            </a:glow>
            <a:outerShdw blurRad="50800" dist="38100" dir="5400000" algn="t" rotWithShape="0">
              <a:prstClr val="black">
                <a:alpha val="40000"/>
              </a:prstClr>
            </a:outerShdw>
            <a:softEdge rad="317500"/>
          </a:effectLst>
          <a:scene3d>
            <a:camera prst="orthographicFront">
              <a:rot lat="0" lon="0" rev="0"/>
            </a:camera>
            <a:lightRig rig="glow" dir="t">
              <a:rot lat="0" lon="0" rev="4800000"/>
            </a:lightRig>
          </a:scene3d>
          <a:sp3d prstMaterial="matte">
            <a:bevelT w="127000" h="63500" prst="riblet"/>
          </a:sp3d>
        </p:spPr>
        <p:style>
          <a:lnRef idx="2">
            <a:schemeClr val="accent6"/>
          </a:lnRef>
          <a:fillRef idx="1">
            <a:schemeClr val="lt1"/>
          </a:fillRef>
          <a:effectRef idx="0">
            <a:schemeClr val="accent6"/>
          </a:effectRef>
          <a:fontRef idx="minor">
            <a:schemeClr val="dk1"/>
          </a:fontRef>
        </p:style>
        <p:txBody>
          <a:bodyPr anchor="ctr"/>
          <a:lstStyle/>
          <a:p>
            <a:pPr algn="ctr" eaLnBrk="1" fontAlgn="auto" hangingPunct="1">
              <a:spcBef>
                <a:spcPts val="0"/>
              </a:spcBef>
              <a:spcAft>
                <a:spcPts val="0"/>
              </a:spcAft>
              <a:defRPr/>
            </a:pPr>
            <a:r>
              <a:rPr lang="pl-PL" sz="3200" b="1" dirty="0">
                <a:solidFill>
                  <a:schemeClr val="tx1"/>
                </a:solidFill>
              </a:rPr>
              <a:t>Wojewódzki Urząd Pracy w Opolu</a:t>
            </a:r>
          </a:p>
        </p:txBody>
      </p:sp>
      <p:sp>
        <p:nvSpPr>
          <p:cNvPr id="2" name="Prostokąt 1"/>
          <p:cNvSpPr/>
          <p:nvPr/>
        </p:nvSpPr>
        <p:spPr>
          <a:xfrm>
            <a:off x="5148064" y="6165304"/>
            <a:ext cx="8418512" cy="2524125"/>
          </a:xfrm>
          <a:prstGeom prst="rect">
            <a:avLst/>
          </a:prstGeom>
        </p:spPr>
        <p:txBody>
          <a:bodyPr>
            <a:spAutoFit/>
          </a:bodyPr>
          <a:lstStyle/>
          <a:p>
            <a:pPr>
              <a:defRPr/>
            </a:pPr>
            <a:r>
              <a:rPr lang="pl-PL" sz="1200" dirty="0"/>
              <a:t> </a:t>
            </a:r>
          </a:p>
          <a:p>
            <a:pPr algn="just">
              <a:defRPr/>
            </a:pPr>
            <a:endParaRPr lang="pl-PL" sz="1200" dirty="0">
              <a:latin typeface="+mn-lt"/>
            </a:endParaRPr>
          </a:p>
          <a:p>
            <a:pPr algn="just">
              <a:defRPr/>
            </a:pPr>
            <a:endParaRPr lang="pl-PL" sz="1200" dirty="0">
              <a:latin typeface="+mn-lt"/>
            </a:endParaRPr>
          </a:p>
          <a:p>
            <a:pPr>
              <a:defRPr/>
            </a:pPr>
            <a:endParaRPr lang="pl-PL" sz="1200" dirty="0">
              <a:latin typeface="+mn-lt"/>
            </a:endParaRPr>
          </a:p>
          <a:p>
            <a:pPr>
              <a:defRPr/>
            </a:pPr>
            <a:endParaRPr lang="pl-PL" sz="1100" dirty="0"/>
          </a:p>
          <a:p>
            <a:pPr>
              <a:defRPr/>
            </a:pPr>
            <a:endParaRPr lang="pl-PL" sz="1100" dirty="0"/>
          </a:p>
          <a:p>
            <a:pPr>
              <a:defRPr/>
            </a:pPr>
            <a:endParaRPr lang="pl-PL" sz="1100" dirty="0"/>
          </a:p>
          <a:p>
            <a:pPr>
              <a:defRPr/>
            </a:pPr>
            <a:endParaRPr lang="pl-PL" sz="1100" dirty="0"/>
          </a:p>
          <a:p>
            <a:pPr>
              <a:defRPr/>
            </a:pPr>
            <a:endParaRPr lang="pl-PL" sz="1100" dirty="0"/>
          </a:p>
          <a:p>
            <a:pPr>
              <a:defRPr/>
            </a:pPr>
            <a:endParaRPr lang="pl-PL" sz="1100" dirty="0"/>
          </a:p>
          <a:p>
            <a:pPr>
              <a:defRPr/>
            </a:pPr>
            <a:endParaRPr lang="pl-PL" sz="1100" dirty="0"/>
          </a:p>
          <a:p>
            <a:pPr>
              <a:defRPr/>
            </a:pPr>
            <a:endParaRPr lang="pl-PL" sz="1100" dirty="0"/>
          </a:p>
          <a:p>
            <a:pPr>
              <a:defRPr/>
            </a:pPr>
            <a:endParaRPr lang="pl-PL" sz="1100" dirty="0"/>
          </a:p>
          <a:p>
            <a:pPr>
              <a:defRPr/>
            </a:pPr>
            <a:endParaRPr lang="pl-PL" sz="1100" dirty="0"/>
          </a:p>
        </p:txBody>
      </p:sp>
      <p:sp>
        <p:nvSpPr>
          <p:cNvPr id="7" name="Prostokąt 6"/>
          <p:cNvSpPr/>
          <p:nvPr/>
        </p:nvSpPr>
        <p:spPr>
          <a:xfrm>
            <a:off x="196175" y="1205177"/>
            <a:ext cx="8715436" cy="4185761"/>
          </a:xfrm>
          <a:prstGeom prst="rect">
            <a:avLst/>
          </a:prstGeom>
        </p:spPr>
        <p:txBody>
          <a:bodyPr wrap="square">
            <a:spAutoFit/>
          </a:bodyPr>
          <a:lstStyle/>
          <a:p>
            <a:pPr lvl="0" algn="ctr"/>
            <a:endParaRPr lang="pl-PL" sz="1600" b="1" u="sng" dirty="0" smtClean="0">
              <a:solidFill>
                <a:schemeClr val="accent6">
                  <a:lumMod val="75000"/>
                </a:schemeClr>
              </a:solidFill>
              <a:latin typeface="+mn-lt"/>
            </a:endParaRPr>
          </a:p>
          <a:p>
            <a:pPr lvl="0" algn="ctr"/>
            <a:endParaRPr lang="pl-PL" sz="1600" b="1" u="sng" dirty="0">
              <a:solidFill>
                <a:schemeClr val="accent6">
                  <a:lumMod val="75000"/>
                </a:schemeClr>
              </a:solidFill>
              <a:latin typeface="+mn-lt"/>
            </a:endParaRPr>
          </a:p>
          <a:p>
            <a:pPr lvl="0" algn="ctr"/>
            <a:r>
              <a:rPr lang="pl-PL" sz="1600" b="1" u="sng" dirty="0" smtClean="0">
                <a:latin typeface="+mn-lt"/>
              </a:rPr>
              <a:t>Sekcja V </a:t>
            </a:r>
            <a:r>
              <a:rPr lang="x-none" sz="1600" b="1" u="sng" dirty="0" smtClean="0">
                <a:latin typeface="+mn-lt"/>
              </a:rPr>
              <a:t>Harmonogram rzeczowo-finansowy</a:t>
            </a:r>
            <a:r>
              <a:rPr lang="pl-PL" sz="1600" b="1" u="sng" dirty="0" smtClean="0">
                <a:latin typeface="+mn-lt"/>
              </a:rPr>
              <a:t>:</a:t>
            </a:r>
          </a:p>
          <a:p>
            <a:pPr lvl="0" algn="ctr"/>
            <a:endParaRPr lang="pl-PL" sz="1600" b="1" u="sng" dirty="0">
              <a:latin typeface="+mn-lt"/>
            </a:endParaRPr>
          </a:p>
          <a:p>
            <a:pPr lvl="0" algn="ctr"/>
            <a:r>
              <a:rPr lang="pl-PL" sz="1600" b="1" u="sng" dirty="0" smtClean="0">
                <a:latin typeface="+mn-lt"/>
              </a:rPr>
              <a:t>5.1 Zakres rzeczowo-finansowy</a:t>
            </a:r>
          </a:p>
          <a:p>
            <a:pPr lvl="0"/>
            <a:endParaRPr lang="pl-PL" sz="1600" b="1" u="sng" dirty="0" smtClean="0">
              <a:solidFill>
                <a:schemeClr val="accent6">
                  <a:lumMod val="75000"/>
                </a:schemeClr>
              </a:solidFill>
              <a:latin typeface="+mn-lt"/>
            </a:endParaRPr>
          </a:p>
          <a:p>
            <a:pPr lvl="0" algn="just"/>
            <a:r>
              <a:rPr lang="pl-PL" sz="1400" dirty="0" smtClean="0">
                <a:latin typeface="+mn-lt"/>
              </a:rPr>
              <a:t>Zakres rzeczowy projektu należy przedstawić w tabeli w rozbiciu na poszczególne zadania.</a:t>
            </a:r>
          </a:p>
          <a:p>
            <a:pPr marL="171450" lvl="0" indent="-171450" algn="just">
              <a:buFont typeface="Arial" panose="020B0604020202020204" pitchFamily="34" charset="0"/>
              <a:buChar char="•"/>
            </a:pPr>
            <a:r>
              <a:rPr lang="pl-PL" sz="1400" dirty="0" smtClean="0">
                <a:latin typeface="+mn-lt"/>
              </a:rPr>
              <a:t>Do każdego zadania należy przypisać nazwę, a w następnym polu opisać działania, które są zaplanowane do realizacji w ramach tego zadania oraz uzasadnienie potrzeby realizacji tego zadania.</a:t>
            </a:r>
          </a:p>
          <a:p>
            <a:pPr marL="171450" lvl="0" indent="-171450" algn="just">
              <a:buFont typeface="Arial" panose="020B0604020202020204" pitchFamily="34" charset="0"/>
              <a:buChar char="•"/>
            </a:pPr>
            <a:r>
              <a:rPr lang="pl-PL" sz="1400" dirty="0" smtClean="0">
                <a:latin typeface="+mn-lt"/>
              </a:rPr>
              <a:t>Należy wpisać planowany czas realizacji każdego zadania oraz sposób w jaki zostanie zachowana trwałość rezultatów projektu.</a:t>
            </a:r>
          </a:p>
          <a:p>
            <a:pPr marL="171450" lvl="0" indent="-171450" algn="just">
              <a:buFont typeface="Arial" panose="020B0604020202020204" pitchFamily="34" charset="0"/>
              <a:buChar char="•"/>
            </a:pPr>
            <a:r>
              <a:rPr lang="pl-PL" sz="1400" dirty="0">
                <a:latin typeface="+mn-lt"/>
              </a:rPr>
              <a:t>Wnioskodawca dla każdego zadania powinien wybrać z rozwijalnej listy wszystkie planowane wydatki w rozbiciu na typy projektu (lista rozwijalna na podstawie pkt. 3.8.A1) i kategorie kosztów. Wnioskodawca dla każdego zadania powinien wybrać z rozwijalnej listy wszystkie planowane wydatki w rozbiciu na typy projektu (lista rozwijalna na podstawie pkt. 3.8.A1) i kategorie kosztów. </a:t>
            </a:r>
            <a:endParaRPr lang="pl-PL" sz="1400" dirty="0" smtClean="0">
              <a:latin typeface="+mn-lt"/>
            </a:endParaRPr>
          </a:p>
          <a:p>
            <a:pPr marL="171450" lvl="0" indent="-171450">
              <a:buFont typeface="Arial" panose="020B0604020202020204" pitchFamily="34" charset="0"/>
              <a:buChar char="•"/>
            </a:pPr>
            <a:endParaRPr lang="pl-PL" sz="1600" b="1" u="sng" dirty="0">
              <a:solidFill>
                <a:schemeClr val="accent6">
                  <a:lumMod val="75000"/>
                </a:schemeClr>
              </a:solidFill>
              <a:latin typeface="+mn-lt"/>
              <a:cs typeface="Times New Roman" panose="02020603050405020304" pitchFamily="18" charset="0"/>
            </a:endParaRPr>
          </a:p>
          <a:p>
            <a:pPr lvl="0"/>
            <a:endParaRPr lang="pl-PL" sz="1400" b="1" dirty="0" smtClean="0">
              <a:solidFill>
                <a:schemeClr val="accent6">
                  <a:lumMod val="75000"/>
                </a:schemeClr>
              </a:solidFill>
              <a:latin typeface="+mn-lt"/>
              <a:cs typeface="Times New Roman" panose="02020603050405020304" pitchFamily="18" charset="0"/>
            </a:endParaRPr>
          </a:p>
          <a:p>
            <a:pPr algn="just">
              <a:defRPr/>
            </a:pPr>
            <a:endParaRPr lang="pl-PL" sz="1400" dirty="0"/>
          </a:p>
        </p:txBody>
      </p:sp>
      <p:sp>
        <p:nvSpPr>
          <p:cNvPr id="3" name="Symbol zastępczy numeru slajdu 2"/>
          <p:cNvSpPr>
            <a:spLocks noGrp="1"/>
          </p:cNvSpPr>
          <p:nvPr>
            <p:ph type="sldNum" sz="quarter" idx="12"/>
          </p:nvPr>
        </p:nvSpPr>
        <p:spPr/>
        <p:txBody>
          <a:bodyPr/>
          <a:lstStyle/>
          <a:p>
            <a:fld id="{E7DF194F-FC7D-43B2-A93E-2F6BC4B6766C}" type="slidenum">
              <a:rPr lang="pl-PL" altLang="pl-PL" smtClean="0"/>
              <a:pPr/>
              <a:t>53</a:t>
            </a:fld>
            <a:endParaRPr lang="pl-PL" altLang="pl-PL"/>
          </a:p>
        </p:txBody>
      </p:sp>
      <p:pic>
        <p:nvPicPr>
          <p:cNvPr id="10" name="Obraz 9"/>
          <p:cNvPicPr/>
          <p:nvPr/>
        </p:nvPicPr>
        <p:blipFill>
          <a:blip r:embed="rId2" cstate="print">
            <a:extLst>
              <a:ext uri="{28A0092B-C50C-407E-A947-70E740481C1C}">
                <a14:useLocalDpi xmlns:a14="http://schemas.microsoft.com/office/drawing/2010/main" val="0"/>
              </a:ext>
            </a:extLst>
          </a:blip>
          <a:stretch>
            <a:fillRect/>
          </a:stretch>
        </p:blipFill>
        <p:spPr>
          <a:xfrm>
            <a:off x="1619672" y="5792583"/>
            <a:ext cx="5760720" cy="552450"/>
          </a:xfrm>
          <a:prstGeom prst="rect">
            <a:avLst/>
          </a:prstGeom>
        </p:spPr>
      </p:pic>
    </p:spTree>
    <p:extLst>
      <p:ext uri="{BB962C8B-B14F-4D97-AF65-F5344CB8AC3E}">
        <p14:creationId xmlns:p14="http://schemas.microsoft.com/office/powerpoint/2010/main" val="2985433497"/>
      </p:ext>
    </p:extLst>
  </p:cSld>
  <p:clrMapOvr>
    <a:masterClrMapping/>
  </p:clrMapOvr>
  <p:transition spd="slow"/>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Prostokąt 12"/>
          <p:cNvSpPr/>
          <p:nvPr/>
        </p:nvSpPr>
        <p:spPr bwMode="auto">
          <a:xfrm>
            <a:off x="103188" y="1125538"/>
            <a:ext cx="8645525" cy="430212"/>
          </a:xfrm>
          <a:prstGeom prst="rect">
            <a:avLst/>
          </a:prstGeom>
        </p:spPr>
        <p:style>
          <a:lnRef idx="0">
            <a:scrgbClr r="0" g="0" b="0"/>
          </a:lnRef>
          <a:fillRef idx="0">
            <a:scrgbClr r="0" g="0" b="0"/>
          </a:fillRef>
          <a:effectRef idx="0">
            <a:scrgbClr r="0" g="0" b="0"/>
          </a:effectRef>
          <a:fontRef idx="minor">
            <a:schemeClr val="lt1"/>
          </a:fontRef>
        </p:style>
        <p:txBody>
          <a:bodyPr lIns="110490" tIns="110490" rIns="110490" bIns="110490" anchor="ctr"/>
          <a:lstStyle>
            <a:lvl1pPr>
              <a:defRPr sz="2400" b="1">
                <a:solidFill>
                  <a:schemeClr val="bg1"/>
                </a:solidFill>
                <a:latin typeface="Calibri" panose="020F0502020204030204" pitchFamily="34" charset="0"/>
              </a:defRPr>
            </a:lvl1pPr>
            <a:lvl2pPr marL="742950" indent="-285750">
              <a:defRPr sz="2400" b="1">
                <a:solidFill>
                  <a:schemeClr val="bg1"/>
                </a:solidFill>
                <a:latin typeface="Calibri" panose="020F0502020204030204" pitchFamily="34" charset="0"/>
              </a:defRPr>
            </a:lvl2pPr>
            <a:lvl3pPr marL="1143000" indent="-228600">
              <a:defRPr sz="2400" b="1">
                <a:solidFill>
                  <a:schemeClr val="bg1"/>
                </a:solidFill>
                <a:latin typeface="Calibri" panose="020F0502020204030204" pitchFamily="34" charset="0"/>
              </a:defRPr>
            </a:lvl3pPr>
            <a:lvl4pPr marL="1600200" indent="-228600">
              <a:defRPr sz="2400" b="1">
                <a:solidFill>
                  <a:schemeClr val="bg1"/>
                </a:solidFill>
                <a:latin typeface="Calibri" panose="020F0502020204030204" pitchFamily="34" charset="0"/>
              </a:defRPr>
            </a:lvl4pPr>
            <a:lvl5pPr marL="2057400" indent="-228600">
              <a:defRPr sz="2400" b="1">
                <a:solidFill>
                  <a:schemeClr val="bg1"/>
                </a:solidFill>
                <a:latin typeface="Calibri" panose="020F0502020204030204" pitchFamily="34" charset="0"/>
              </a:defRPr>
            </a:lvl5pPr>
            <a:lvl6pPr marL="2514600" indent="-228600" eaLnBrk="0" fontAlgn="base" hangingPunct="0">
              <a:spcBef>
                <a:spcPct val="0"/>
              </a:spcBef>
              <a:spcAft>
                <a:spcPct val="0"/>
              </a:spcAft>
              <a:defRPr sz="2400" b="1">
                <a:solidFill>
                  <a:schemeClr val="bg1"/>
                </a:solidFill>
                <a:latin typeface="Calibri" panose="020F0502020204030204" pitchFamily="34" charset="0"/>
              </a:defRPr>
            </a:lvl6pPr>
            <a:lvl7pPr marL="2971800" indent="-228600" eaLnBrk="0" fontAlgn="base" hangingPunct="0">
              <a:spcBef>
                <a:spcPct val="0"/>
              </a:spcBef>
              <a:spcAft>
                <a:spcPct val="0"/>
              </a:spcAft>
              <a:defRPr sz="2400" b="1">
                <a:solidFill>
                  <a:schemeClr val="bg1"/>
                </a:solidFill>
                <a:latin typeface="Calibri" panose="020F0502020204030204" pitchFamily="34" charset="0"/>
              </a:defRPr>
            </a:lvl7pPr>
            <a:lvl8pPr marL="3429000" indent="-228600" eaLnBrk="0" fontAlgn="base" hangingPunct="0">
              <a:spcBef>
                <a:spcPct val="0"/>
              </a:spcBef>
              <a:spcAft>
                <a:spcPct val="0"/>
              </a:spcAft>
              <a:defRPr sz="2400" b="1">
                <a:solidFill>
                  <a:schemeClr val="bg1"/>
                </a:solidFill>
                <a:latin typeface="Calibri" panose="020F0502020204030204" pitchFamily="34" charset="0"/>
              </a:defRPr>
            </a:lvl8pPr>
            <a:lvl9pPr marL="3886200" indent="-228600" eaLnBrk="0" fontAlgn="base" hangingPunct="0">
              <a:spcBef>
                <a:spcPct val="0"/>
              </a:spcBef>
              <a:spcAft>
                <a:spcPct val="0"/>
              </a:spcAft>
              <a:defRPr sz="2400" b="1">
                <a:solidFill>
                  <a:schemeClr val="bg1"/>
                </a:solidFill>
                <a:latin typeface="Calibri" panose="020F0502020204030204" pitchFamily="34" charset="0"/>
              </a:defRPr>
            </a:lvl9pPr>
          </a:lstStyle>
          <a:p>
            <a:pPr algn="ctr" eaLnBrk="1" hangingPunct="1">
              <a:defRPr/>
            </a:pPr>
            <a:endParaRPr lang="pl-PL" altLang="pl-PL" sz="3200" dirty="0" smtClean="0"/>
          </a:p>
        </p:txBody>
      </p:sp>
      <p:sp>
        <p:nvSpPr>
          <p:cNvPr id="9" name="Prostokąt 8"/>
          <p:cNvSpPr/>
          <p:nvPr/>
        </p:nvSpPr>
        <p:spPr>
          <a:xfrm>
            <a:off x="0" y="0"/>
            <a:ext cx="9144000" cy="1052736"/>
          </a:xfrm>
          <a:prstGeom prst="rect">
            <a:avLst/>
          </a:prstGeom>
          <a:solidFill>
            <a:schemeClr val="accent1">
              <a:lumMod val="60000"/>
              <a:lumOff val="40000"/>
            </a:schemeClr>
          </a:solidFill>
          <a:ln w="38100">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pl-PL" dirty="0"/>
          </a:p>
        </p:txBody>
      </p:sp>
      <p:sp>
        <p:nvSpPr>
          <p:cNvPr id="11" name="Prostokąt zaokrąglony 10"/>
          <p:cNvSpPr/>
          <p:nvPr/>
        </p:nvSpPr>
        <p:spPr>
          <a:xfrm>
            <a:off x="214282" y="116631"/>
            <a:ext cx="8715436" cy="706027"/>
          </a:xfrm>
          <a:prstGeom prst="roundRect">
            <a:avLst/>
          </a:prstGeom>
          <a:ln w="44450">
            <a:solidFill>
              <a:schemeClr val="tx1"/>
            </a:solidFill>
          </a:ln>
          <a:effectLst>
            <a:glow rad="101600">
              <a:schemeClr val="accent6">
                <a:satMod val="175000"/>
                <a:alpha val="40000"/>
              </a:schemeClr>
            </a:glow>
            <a:outerShdw blurRad="50800" dist="38100" dir="5400000" algn="t" rotWithShape="0">
              <a:prstClr val="black">
                <a:alpha val="40000"/>
              </a:prstClr>
            </a:outerShdw>
            <a:softEdge rad="317500"/>
          </a:effectLst>
          <a:scene3d>
            <a:camera prst="orthographicFront">
              <a:rot lat="0" lon="0" rev="0"/>
            </a:camera>
            <a:lightRig rig="glow" dir="t">
              <a:rot lat="0" lon="0" rev="4800000"/>
            </a:lightRig>
          </a:scene3d>
          <a:sp3d prstMaterial="matte">
            <a:bevelT w="127000" h="63500" prst="riblet"/>
          </a:sp3d>
        </p:spPr>
        <p:style>
          <a:lnRef idx="2">
            <a:schemeClr val="accent6"/>
          </a:lnRef>
          <a:fillRef idx="1">
            <a:schemeClr val="lt1"/>
          </a:fillRef>
          <a:effectRef idx="0">
            <a:schemeClr val="accent6"/>
          </a:effectRef>
          <a:fontRef idx="minor">
            <a:schemeClr val="dk1"/>
          </a:fontRef>
        </p:style>
        <p:txBody>
          <a:bodyPr anchor="ctr"/>
          <a:lstStyle/>
          <a:p>
            <a:pPr algn="ctr" eaLnBrk="1" fontAlgn="auto" hangingPunct="1">
              <a:spcBef>
                <a:spcPts val="0"/>
              </a:spcBef>
              <a:spcAft>
                <a:spcPts val="0"/>
              </a:spcAft>
              <a:defRPr/>
            </a:pPr>
            <a:r>
              <a:rPr lang="pl-PL" sz="3200" b="1" dirty="0">
                <a:solidFill>
                  <a:schemeClr val="tx1"/>
                </a:solidFill>
              </a:rPr>
              <a:t>Wojewódzki Urząd Pracy w Opolu</a:t>
            </a:r>
          </a:p>
        </p:txBody>
      </p:sp>
      <p:sp>
        <p:nvSpPr>
          <p:cNvPr id="33803" name="Prostokąt 4"/>
          <p:cNvSpPr>
            <a:spLocks noChangeArrowheads="1"/>
          </p:cNvSpPr>
          <p:nvPr/>
        </p:nvSpPr>
        <p:spPr bwMode="auto">
          <a:xfrm>
            <a:off x="214282" y="1176599"/>
            <a:ext cx="8715436" cy="2923877"/>
          </a:xfrm>
          <a:prstGeom prst="rect">
            <a:avLst/>
          </a:prstGeom>
          <a:noFill/>
          <a:ln w="9525">
            <a:noFill/>
            <a:miter lim="800000"/>
            <a:headEnd/>
            <a:tailEnd/>
          </a:ln>
        </p:spPr>
        <p:txBody>
          <a:bodyPr wrap="square">
            <a:spAutoFit/>
          </a:bodyPr>
          <a:lstStyle/>
          <a:p>
            <a:pPr algn="ctr"/>
            <a:endParaRPr lang="pl-PL" altLang="pl-PL" sz="1400" b="1" dirty="0" smtClean="0">
              <a:latin typeface="Calibri" pitchFamily="34" charset="0"/>
              <a:ea typeface="Times New Roman" pitchFamily="18" charset="0"/>
              <a:cs typeface="Calibri" pitchFamily="34" charset="0"/>
            </a:endParaRPr>
          </a:p>
          <a:p>
            <a:pPr algn="ctr"/>
            <a:r>
              <a:rPr lang="pl-PL" altLang="pl-PL" sz="1600" b="1" dirty="0" smtClean="0">
                <a:latin typeface="Calibri" pitchFamily="34" charset="0"/>
                <a:ea typeface="Times New Roman" pitchFamily="18" charset="0"/>
                <a:cs typeface="Calibri" pitchFamily="34" charset="0"/>
              </a:rPr>
              <a:t>Zasady </a:t>
            </a:r>
            <a:r>
              <a:rPr lang="pl-PL" altLang="pl-PL" sz="1600" b="1" dirty="0">
                <a:latin typeface="Calibri" pitchFamily="34" charset="0"/>
                <a:ea typeface="Times New Roman" pitchFamily="18" charset="0"/>
                <a:cs typeface="Calibri" pitchFamily="34" charset="0"/>
              </a:rPr>
              <a:t>konstruowania budżetu </a:t>
            </a:r>
            <a:r>
              <a:rPr lang="pl-PL" altLang="pl-PL" sz="1600" b="1" dirty="0" smtClean="0">
                <a:latin typeface="Calibri" pitchFamily="34" charset="0"/>
                <a:ea typeface="Times New Roman" pitchFamily="18" charset="0"/>
                <a:cs typeface="Calibri" pitchFamily="34" charset="0"/>
              </a:rPr>
              <a:t>projektu</a:t>
            </a:r>
          </a:p>
          <a:p>
            <a:pPr algn="ctr"/>
            <a:endParaRPr lang="pl-PL" altLang="pl-PL" sz="1400" b="1" dirty="0" smtClean="0">
              <a:latin typeface="Calibri" pitchFamily="34" charset="0"/>
              <a:ea typeface="Times New Roman" pitchFamily="18" charset="0"/>
              <a:cs typeface="Calibri" pitchFamily="34" charset="0"/>
            </a:endParaRPr>
          </a:p>
          <a:p>
            <a:pPr algn="just"/>
            <a:endParaRPr lang="pl-PL" altLang="pl-PL" sz="1400" dirty="0">
              <a:latin typeface="+mn-lt"/>
              <a:ea typeface="Times New Roman" pitchFamily="18" charset="0"/>
              <a:cs typeface="Calibri" pitchFamily="34" charset="0"/>
            </a:endParaRPr>
          </a:p>
          <a:p>
            <a:pPr algn="just"/>
            <a:r>
              <a:rPr lang="pl-PL" sz="1400" b="1" dirty="0" smtClean="0">
                <a:solidFill>
                  <a:srgbClr val="000000"/>
                </a:solidFill>
                <a:latin typeface="+mn-lt"/>
              </a:rPr>
              <a:t>Przyjęcie danego projektu do realizacji i podpisanie z beneficjentem umowy o dofinansowanie nie oznacza, </a:t>
            </a:r>
            <a:br>
              <a:rPr lang="pl-PL" sz="1400" b="1" dirty="0" smtClean="0">
                <a:solidFill>
                  <a:srgbClr val="000000"/>
                </a:solidFill>
                <a:latin typeface="+mn-lt"/>
              </a:rPr>
            </a:br>
            <a:r>
              <a:rPr lang="pl-PL" sz="1400" b="1" dirty="0" smtClean="0">
                <a:solidFill>
                  <a:srgbClr val="000000"/>
                </a:solidFill>
                <a:latin typeface="+mn-lt"/>
              </a:rPr>
              <a:t>że wszystkie wydatki, które beneficjent przedstawi we wniosku o płatność w trakcie realizacji projektu, zostaną uznane za kwalifikowalne.</a:t>
            </a:r>
          </a:p>
          <a:p>
            <a:pPr algn="just"/>
            <a:endParaRPr lang="pl-PL" altLang="pl-PL" sz="1400" dirty="0">
              <a:latin typeface="Calibri" pitchFamily="34" charset="0"/>
              <a:ea typeface="Times New Roman" pitchFamily="18" charset="0"/>
              <a:cs typeface="Calibri" pitchFamily="34" charset="0"/>
            </a:endParaRPr>
          </a:p>
          <a:p>
            <a:pPr algn="just"/>
            <a:r>
              <a:rPr lang="pl-PL" altLang="pl-PL" sz="1400" dirty="0">
                <a:latin typeface="Calibri" pitchFamily="34" charset="0"/>
                <a:ea typeface="Times New Roman" pitchFamily="18" charset="0"/>
                <a:cs typeface="Calibri" pitchFamily="34" charset="0"/>
              </a:rPr>
              <a:t>Planowane koszty projektu przedstawione są w budżecie projektu </a:t>
            </a:r>
            <a:r>
              <a:rPr lang="pl-PL" altLang="pl-PL" sz="1400" dirty="0" smtClean="0">
                <a:latin typeface="Calibri" pitchFamily="34" charset="0"/>
                <a:ea typeface="Times New Roman" pitchFamily="18" charset="0"/>
                <a:cs typeface="Calibri" pitchFamily="34" charset="0"/>
              </a:rPr>
              <a:t>z </a:t>
            </a:r>
            <a:r>
              <a:rPr lang="pl-PL" altLang="pl-PL" sz="1400" dirty="0">
                <a:latin typeface="Calibri" pitchFamily="34" charset="0"/>
                <a:ea typeface="Times New Roman" pitchFamily="18" charset="0"/>
                <a:cs typeface="Calibri" pitchFamily="34" charset="0"/>
              </a:rPr>
              <a:t>podziałem na</a:t>
            </a:r>
            <a:r>
              <a:rPr lang="pl-PL" altLang="pl-PL" sz="1400" dirty="0" smtClean="0">
                <a:latin typeface="Calibri" pitchFamily="34" charset="0"/>
                <a:ea typeface="Times New Roman" pitchFamily="18" charset="0"/>
                <a:cs typeface="Calibri" pitchFamily="34" charset="0"/>
              </a:rPr>
              <a:t>:</a:t>
            </a:r>
          </a:p>
          <a:p>
            <a:pPr algn="just"/>
            <a:endParaRPr lang="pl-PL" altLang="pl-PL" sz="1400" dirty="0">
              <a:latin typeface="Calibri" pitchFamily="34" charset="0"/>
              <a:ea typeface="Times New Roman" pitchFamily="18" charset="0"/>
              <a:cs typeface="Calibri" pitchFamily="34" charset="0"/>
            </a:endParaRPr>
          </a:p>
          <a:p>
            <a:pPr algn="just"/>
            <a:r>
              <a:rPr lang="pl-PL" altLang="pl-PL" sz="1400" dirty="0">
                <a:latin typeface="Calibri" pitchFamily="34" charset="0"/>
                <a:ea typeface="Times New Roman" pitchFamily="18" charset="0"/>
                <a:cs typeface="Calibri" pitchFamily="34" charset="0"/>
              </a:rPr>
              <a:t> </a:t>
            </a:r>
            <a:r>
              <a:rPr lang="pl-PL" altLang="pl-PL" sz="1400" dirty="0" smtClean="0">
                <a:latin typeface="Calibri" pitchFamily="34" charset="0"/>
                <a:ea typeface="Times New Roman" pitchFamily="18" charset="0"/>
                <a:cs typeface="Calibri" pitchFamily="34" charset="0"/>
              </a:rPr>
              <a:t>– </a:t>
            </a:r>
            <a:r>
              <a:rPr lang="pl-PL" altLang="pl-PL" sz="1400" b="1" dirty="0" smtClean="0">
                <a:latin typeface="Calibri" pitchFamily="34" charset="0"/>
                <a:ea typeface="Times New Roman" pitchFamily="18" charset="0"/>
                <a:cs typeface="Calibri" pitchFamily="34" charset="0"/>
              </a:rPr>
              <a:t>koszty bezpośrednie </a:t>
            </a:r>
            <a:r>
              <a:rPr lang="pl-PL" altLang="pl-PL" sz="1400" dirty="0" smtClean="0">
                <a:latin typeface="Calibri" pitchFamily="34" charset="0"/>
                <a:ea typeface="Times New Roman" pitchFamily="18" charset="0"/>
                <a:cs typeface="Calibri" pitchFamily="34" charset="0"/>
              </a:rPr>
              <a:t>- </a:t>
            </a:r>
            <a:r>
              <a:rPr lang="pl-PL" altLang="pl-PL" sz="1400" dirty="0">
                <a:latin typeface="Calibri" pitchFamily="34" charset="0"/>
                <a:ea typeface="Times New Roman" pitchFamily="18" charset="0"/>
                <a:cs typeface="Calibri" pitchFamily="34" charset="0"/>
              </a:rPr>
              <a:t>koszty dotyczące realizacji poszczególnych </a:t>
            </a:r>
            <a:r>
              <a:rPr lang="pl-PL" altLang="pl-PL" sz="1400" dirty="0" smtClean="0">
                <a:latin typeface="Calibri" pitchFamily="34" charset="0"/>
                <a:ea typeface="Times New Roman" pitchFamily="18" charset="0"/>
                <a:cs typeface="Calibri" pitchFamily="34" charset="0"/>
              </a:rPr>
              <a:t>zadań  </a:t>
            </a:r>
            <a:r>
              <a:rPr lang="pl-PL" altLang="pl-PL" sz="1400" dirty="0">
                <a:latin typeface="Calibri" pitchFamily="34" charset="0"/>
                <a:ea typeface="Times New Roman" pitchFamily="18" charset="0"/>
                <a:cs typeface="Calibri" pitchFamily="34" charset="0"/>
              </a:rPr>
              <a:t>merytorycznych w projekcie</a:t>
            </a:r>
            <a:r>
              <a:rPr lang="pl-PL" altLang="pl-PL" sz="1400" dirty="0" smtClean="0">
                <a:latin typeface="Calibri" pitchFamily="34" charset="0"/>
                <a:ea typeface="Times New Roman" pitchFamily="18" charset="0"/>
                <a:cs typeface="Calibri" pitchFamily="34" charset="0"/>
              </a:rPr>
              <a:t>,</a:t>
            </a:r>
          </a:p>
          <a:p>
            <a:pPr algn="just"/>
            <a:endParaRPr lang="pl-PL" altLang="pl-PL" sz="1400" dirty="0">
              <a:latin typeface="Calibri" pitchFamily="34" charset="0"/>
              <a:ea typeface="Times New Roman" pitchFamily="18" charset="0"/>
              <a:cs typeface="Calibri" pitchFamily="34" charset="0"/>
            </a:endParaRPr>
          </a:p>
          <a:p>
            <a:pPr algn="just"/>
            <a:r>
              <a:rPr lang="pl-PL" altLang="pl-PL" sz="1400" dirty="0">
                <a:latin typeface="Calibri" pitchFamily="34" charset="0"/>
                <a:ea typeface="Times New Roman" pitchFamily="18" charset="0"/>
                <a:cs typeface="Calibri" pitchFamily="34" charset="0"/>
              </a:rPr>
              <a:t> </a:t>
            </a:r>
            <a:r>
              <a:rPr lang="pl-PL" altLang="pl-PL" sz="1400" dirty="0" smtClean="0">
                <a:latin typeface="Calibri" pitchFamily="34" charset="0"/>
                <a:ea typeface="Times New Roman" pitchFamily="18" charset="0"/>
                <a:cs typeface="Calibri" pitchFamily="34" charset="0"/>
              </a:rPr>
              <a:t>– </a:t>
            </a:r>
            <a:r>
              <a:rPr lang="pl-PL" altLang="pl-PL" sz="1400" b="1" dirty="0" smtClean="0">
                <a:latin typeface="Calibri" pitchFamily="34" charset="0"/>
                <a:ea typeface="Times New Roman" pitchFamily="18" charset="0"/>
                <a:cs typeface="Calibri" pitchFamily="34" charset="0"/>
              </a:rPr>
              <a:t>koszty pośrednie   </a:t>
            </a:r>
            <a:r>
              <a:rPr lang="pl-PL" altLang="pl-PL" sz="1400" dirty="0" smtClean="0">
                <a:latin typeface="Calibri" pitchFamily="34" charset="0"/>
                <a:ea typeface="Times New Roman" pitchFamily="18" charset="0"/>
                <a:cs typeface="Calibri" pitchFamily="34" charset="0"/>
              </a:rPr>
              <a:t>-   koszty </a:t>
            </a:r>
            <a:r>
              <a:rPr lang="pl-PL" altLang="pl-PL" sz="1400" dirty="0">
                <a:latin typeface="Calibri" pitchFamily="34" charset="0"/>
                <a:ea typeface="Times New Roman" pitchFamily="18" charset="0"/>
                <a:cs typeface="Calibri" pitchFamily="34" charset="0"/>
              </a:rPr>
              <a:t>administracyjne związane z obsługą projektu.</a:t>
            </a:r>
          </a:p>
        </p:txBody>
      </p:sp>
      <p:sp>
        <p:nvSpPr>
          <p:cNvPr id="8" name="Prostokąt zaokrąglony 7"/>
          <p:cNvSpPr/>
          <p:nvPr/>
        </p:nvSpPr>
        <p:spPr>
          <a:xfrm>
            <a:off x="214282" y="137141"/>
            <a:ext cx="8715436" cy="706027"/>
          </a:xfrm>
          <a:prstGeom prst="roundRect">
            <a:avLst/>
          </a:prstGeom>
          <a:ln w="44450">
            <a:solidFill>
              <a:schemeClr val="tx1"/>
            </a:solidFill>
          </a:ln>
          <a:effectLst>
            <a:glow rad="101600">
              <a:schemeClr val="accent6">
                <a:satMod val="175000"/>
                <a:alpha val="40000"/>
              </a:schemeClr>
            </a:glow>
            <a:outerShdw blurRad="50800" dist="38100" dir="5400000" algn="t" rotWithShape="0">
              <a:prstClr val="black">
                <a:alpha val="40000"/>
              </a:prstClr>
            </a:outerShdw>
            <a:softEdge rad="317500"/>
          </a:effectLst>
          <a:scene3d>
            <a:camera prst="orthographicFront">
              <a:rot lat="0" lon="0" rev="0"/>
            </a:camera>
            <a:lightRig rig="glow" dir="t">
              <a:rot lat="0" lon="0" rev="4800000"/>
            </a:lightRig>
          </a:scene3d>
          <a:sp3d prstMaterial="matte">
            <a:bevelT w="127000" h="63500" prst="riblet"/>
          </a:sp3d>
        </p:spPr>
        <p:style>
          <a:lnRef idx="2">
            <a:schemeClr val="accent6"/>
          </a:lnRef>
          <a:fillRef idx="1">
            <a:schemeClr val="lt1"/>
          </a:fillRef>
          <a:effectRef idx="0">
            <a:schemeClr val="accent6"/>
          </a:effectRef>
          <a:fontRef idx="minor">
            <a:schemeClr val="dk1"/>
          </a:fontRef>
        </p:style>
        <p:txBody>
          <a:bodyPr anchor="ctr"/>
          <a:lstStyle/>
          <a:p>
            <a:pPr algn="ctr" eaLnBrk="1" fontAlgn="auto" hangingPunct="1">
              <a:spcBef>
                <a:spcPts val="0"/>
              </a:spcBef>
              <a:spcAft>
                <a:spcPts val="0"/>
              </a:spcAft>
              <a:defRPr/>
            </a:pPr>
            <a:r>
              <a:rPr lang="pl-PL" sz="3200" b="1" dirty="0">
                <a:solidFill>
                  <a:schemeClr val="tx1"/>
                </a:solidFill>
              </a:rPr>
              <a:t>Wojewódzki Urząd Pracy w Opolu</a:t>
            </a:r>
          </a:p>
        </p:txBody>
      </p:sp>
      <p:sp>
        <p:nvSpPr>
          <p:cNvPr id="2" name="Symbol zastępczy numeru slajdu 1"/>
          <p:cNvSpPr>
            <a:spLocks noGrp="1"/>
          </p:cNvSpPr>
          <p:nvPr>
            <p:ph type="sldNum" sz="quarter" idx="12"/>
          </p:nvPr>
        </p:nvSpPr>
        <p:spPr/>
        <p:txBody>
          <a:bodyPr/>
          <a:lstStyle/>
          <a:p>
            <a:fld id="{E7DF194F-FC7D-43B2-A93E-2F6BC4B6766C}" type="slidenum">
              <a:rPr lang="pl-PL" altLang="pl-PL" smtClean="0"/>
              <a:pPr/>
              <a:t>54</a:t>
            </a:fld>
            <a:endParaRPr lang="pl-PL" altLang="pl-PL" dirty="0"/>
          </a:p>
        </p:txBody>
      </p:sp>
      <p:pic>
        <p:nvPicPr>
          <p:cNvPr id="12" name="Obraz 11"/>
          <p:cNvPicPr/>
          <p:nvPr/>
        </p:nvPicPr>
        <p:blipFill>
          <a:blip r:embed="rId2" cstate="print">
            <a:extLst>
              <a:ext uri="{28A0092B-C50C-407E-A947-70E740481C1C}">
                <a14:useLocalDpi xmlns:a14="http://schemas.microsoft.com/office/drawing/2010/main" val="0"/>
              </a:ext>
            </a:extLst>
          </a:blip>
          <a:stretch>
            <a:fillRect/>
          </a:stretch>
        </p:blipFill>
        <p:spPr>
          <a:xfrm>
            <a:off x="1545590" y="5771595"/>
            <a:ext cx="5760720" cy="552450"/>
          </a:xfrm>
          <a:prstGeom prst="rect">
            <a:avLst/>
          </a:prstGeom>
        </p:spPr>
      </p:pic>
    </p:spTree>
  </p:cSld>
  <p:clrMapOvr>
    <a:masterClrMapping/>
  </p:clrMapOvr>
  <p:transition spd="slow"/>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Prostokąt 23"/>
          <p:cNvSpPr/>
          <p:nvPr/>
        </p:nvSpPr>
        <p:spPr bwMode="auto">
          <a:xfrm>
            <a:off x="184150" y="1593850"/>
            <a:ext cx="8643938" cy="325438"/>
          </a:xfrm>
          <a:prstGeom prst="rect">
            <a:avLst/>
          </a:prstGeom>
        </p:spPr>
        <p:style>
          <a:lnRef idx="0">
            <a:scrgbClr r="0" g="0" b="0"/>
          </a:lnRef>
          <a:fillRef idx="0">
            <a:scrgbClr r="0" g="0" b="0"/>
          </a:fillRef>
          <a:effectRef idx="0">
            <a:scrgbClr r="0" g="0" b="0"/>
          </a:effectRef>
          <a:fontRef idx="minor">
            <a:schemeClr val="lt1"/>
          </a:fontRef>
        </p:style>
        <p:txBody>
          <a:bodyPr lIns="110490" tIns="110490" rIns="110490" bIns="110490" anchor="ctr"/>
          <a:lstStyle>
            <a:lvl1pPr>
              <a:defRPr sz="2400" b="1">
                <a:solidFill>
                  <a:schemeClr val="bg1"/>
                </a:solidFill>
                <a:latin typeface="Calibri" panose="020F0502020204030204" pitchFamily="34" charset="0"/>
              </a:defRPr>
            </a:lvl1pPr>
            <a:lvl2pPr marL="742950" indent="-285750">
              <a:defRPr sz="2400" b="1">
                <a:solidFill>
                  <a:schemeClr val="bg1"/>
                </a:solidFill>
                <a:latin typeface="Calibri" panose="020F0502020204030204" pitchFamily="34" charset="0"/>
              </a:defRPr>
            </a:lvl2pPr>
            <a:lvl3pPr marL="1143000" indent="-228600">
              <a:defRPr sz="2400" b="1">
                <a:solidFill>
                  <a:schemeClr val="bg1"/>
                </a:solidFill>
                <a:latin typeface="Calibri" panose="020F0502020204030204" pitchFamily="34" charset="0"/>
              </a:defRPr>
            </a:lvl3pPr>
            <a:lvl4pPr marL="1600200" indent="-228600">
              <a:defRPr sz="2400" b="1">
                <a:solidFill>
                  <a:schemeClr val="bg1"/>
                </a:solidFill>
                <a:latin typeface="Calibri" panose="020F0502020204030204" pitchFamily="34" charset="0"/>
              </a:defRPr>
            </a:lvl4pPr>
            <a:lvl5pPr marL="2057400" indent="-228600">
              <a:defRPr sz="2400" b="1">
                <a:solidFill>
                  <a:schemeClr val="bg1"/>
                </a:solidFill>
                <a:latin typeface="Calibri" panose="020F0502020204030204" pitchFamily="34" charset="0"/>
              </a:defRPr>
            </a:lvl5pPr>
            <a:lvl6pPr marL="2514600" indent="-228600" eaLnBrk="0" fontAlgn="base" hangingPunct="0">
              <a:spcBef>
                <a:spcPct val="0"/>
              </a:spcBef>
              <a:spcAft>
                <a:spcPct val="0"/>
              </a:spcAft>
              <a:defRPr sz="2400" b="1">
                <a:solidFill>
                  <a:schemeClr val="bg1"/>
                </a:solidFill>
                <a:latin typeface="Calibri" panose="020F0502020204030204" pitchFamily="34" charset="0"/>
              </a:defRPr>
            </a:lvl6pPr>
            <a:lvl7pPr marL="2971800" indent="-228600" eaLnBrk="0" fontAlgn="base" hangingPunct="0">
              <a:spcBef>
                <a:spcPct val="0"/>
              </a:spcBef>
              <a:spcAft>
                <a:spcPct val="0"/>
              </a:spcAft>
              <a:defRPr sz="2400" b="1">
                <a:solidFill>
                  <a:schemeClr val="bg1"/>
                </a:solidFill>
                <a:latin typeface="Calibri" panose="020F0502020204030204" pitchFamily="34" charset="0"/>
              </a:defRPr>
            </a:lvl7pPr>
            <a:lvl8pPr marL="3429000" indent="-228600" eaLnBrk="0" fontAlgn="base" hangingPunct="0">
              <a:spcBef>
                <a:spcPct val="0"/>
              </a:spcBef>
              <a:spcAft>
                <a:spcPct val="0"/>
              </a:spcAft>
              <a:defRPr sz="2400" b="1">
                <a:solidFill>
                  <a:schemeClr val="bg1"/>
                </a:solidFill>
                <a:latin typeface="Calibri" panose="020F0502020204030204" pitchFamily="34" charset="0"/>
              </a:defRPr>
            </a:lvl8pPr>
            <a:lvl9pPr marL="3886200" indent="-228600" eaLnBrk="0" fontAlgn="base" hangingPunct="0">
              <a:spcBef>
                <a:spcPct val="0"/>
              </a:spcBef>
              <a:spcAft>
                <a:spcPct val="0"/>
              </a:spcAft>
              <a:defRPr sz="2400" b="1">
                <a:solidFill>
                  <a:schemeClr val="bg1"/>
                </a:solidFill>
                <a:latin typeface="Calibri" panose="020F0502020204030204" pitchFamily="34" charset="0"/>
              </a:defRPr>
            </a:lvl9pPr>
          </a:lstStyle>
          <a:p>
            <a:pPr algn="ctr" eaLnBrk="1" hangingPunct="1">
              <a:defRPr/>
            </a:pPr>
            <a:endParaRPr lang="pl-PL" altLang="pl-PL" sz="3200" dirty="0" smtClean="0">
              <a:solidFill>
                <a:prstClr val="white"/>
              </a:solidFill>
            </a:endParaRPr>
          </a:p>
        </p:txBody>
      </p:sp>
      <p:sp>
        <p:nvSpPr>
          <p:cNvPr id="8" name="Prostokąt 7"/>
          <p:cNvSpPr/>
          <p:nvPr/>
        </p:nvSpPr>
        <p:spPr>
          <a:xfrm>
            <a:off x="0" y="0"/>
            <a:ext cx="9144000" cy="1052736"/>
          </a:xfrm>
          <a:prstGeom prst="rect">
            <a:avLst/>
          </a:prstGeom>
          <a:solidFill>
            <a:schemeClr val="accent1">
              <a:lumMod val="60000"/>
              <a:lumOff val="40000"/>
            </a:schemeClr>
          </a:solidFill>
          <a:ln w="38100">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pl-PL" dirty="0"/>
          </a:p>
        </p:txBody>
      </p:sp>
      <p:sp>
        <p:nvSpPr>
          <p:cNvPr id="9" name="Prostokąt zaokrąglony 8"/>
          <p:cNvSpPr/>
          <p:nvPr/>
        </p:nvSpPr>
        <p:spPr>
          <a:xfrm>
            <a:off x="214282" y="116631"/>
            <a:ext cx="8715436" cy="706027"/>
          </a:xfrm>
          <a:prstGeom prst="roundRect">
            <a:avLst/>
          </a:prstGeom>
          <a:ln w="44450">
            <a:solidFill>
              <a:schemeClr val="tx1"/>
            </a:solidFill>
          </a:ln>
          <a:effectLst>
            <a:glow rad="101600">
              <a:schemeClr val="accent6">
                <a:satMod val="175000"/>
                <a:alpha val="40000"/>
              </a:schemeClr>
            </a:glow>
            <a:outerShdw blurRad="50800" dist="38100" dir="5400000" algn="t" rotWithShape="0">
              <a:prstClr val="black">
                <a:alpha val="40000"/>
              </a:prstClr>
            </a:outerShdw>
            <a:softEdge rad="317500"/>
          </a:effectLst>
          <a:scene3d>
            <a:camera prst="orthographicFront">
              <a:rot lat="0" lon="0" rev="0"/>
            </a:camera>
            <a:lightRig rig="glow" dir="t">
              <a:rot lat="0" lon="0" rev="4800000"/>
            </a:lightRig>
          </a:scene3d>
          <a:sp3d prstMaterial="matte">
            <a:bevelT w="127000" h="63500" prst="riblet"/>
          </a:sp3d>
        </p:spPr>
        <p:style>
          <a:lnRef idx="2">
            <a:schemeClr val="accent6"/>
          </a:lnRef>
          <a:fillRef idx="1">
            <a:schemeClr val="lt1"/>
          </a:fillRef>
          <a:effectRef idx="0">
            <a:schemeClr val="accent6"/>
          </a:effectRef>
          <a:fontRef idx="minor">
            <a:schemeClr val="dk1"/>
          </a:fontRef>
        </p:style>
        <p:txBody>
          <a:bodyPr anchor="ctr"/>
          <a:lstStyle/>
          <a:p>
            <a:pPr algn="ctr" eaLnBrk="1" fontAlgn="auto" hangingPunct="1">
              <a:spcBef>
                <a:spcPts val="0"/>
              </a:spcBef>
              <a:spcAft>
                <a:spcPts val="0"/>
              </a:spcAft>
              <a:defRPr/>
            </a:pPr>
            <a:r>
              <a:rPr lang="pl-PL" sz="3200" b="1" dirty="0">
                <a:solidFill>
                  <a:schemeClr val="tx1"/>
                </a:solidFill>
              </a:rPr>
              <a:t>Wojewódzki Urząd Pracy w Opolu</a:t>
            </a:r>
          </a:p>
        </p:txBody>
      </p:sp>
      <p:sp>
        <p:nvSpPr>
          <p:cNvPr id="34826" name="Prostokąt 2"/>
          <p:cNvSpPr>
            <a:spLocks noChangeArrowheads="1"/>
          </p:cNvSpPr>
          <p:nvPr/>
        </p:nvSpPr>
        <p:spPr bwMode="auto">
          <a:xfrm>
            <a:off x="684213" y="1484784"/>
            <a:ext cx="7848600" cy="2739211"/>
          </a:xfrm>
          <a:prstGeom prst="rect">
            <a:avLst/>
          </a:prstGeom>
          <a:noFill/>
          <a:ln w="9525">
            <a:noFill/>
            <a:miter lim="800000"/>
            <a:headEnd/>
            <a:tailEnd/>
          </a:ln>
        </p:spPr>
        <p:txBody>
          <a:bodyPr wrap="square">
            <a:spAutoFit/>
          </a:bodyPr>
          <a:lstStyle/>
          <a:p>
            <a:pPr algn="just"/>
            <a:endParaRPr lang="pl-PL" altLang="pl-PL" b="1" dirty="0">
              <a:solidFill>
                <a:schemeClr val="accent6">
                  <a:lumMod val="75000"/>
                </a:schemeClr>
              </a:solidFill>
              <a:latin typeface="Calibri" pitchFamily="34" charset="0"/>
              <a:cs typeface="Times New Roman" pitchFamily="18" charset="0"/>
            </a:endParaRPr>
          </a:p>
          <a:p>
            <a:pPr algn="just"/>
            <a:r>
              <a:rPr lang="pl-PL" altLang="pl-PL" sz="1400" b="1" dirty="0" smtClean="0">
                <a:latin typeface="Calibri" pitchFamily="34" charset="0"/>
                <a:cs typeface="Times New Roman" pitchFamily="18" charset="0"/>
              </a:rPr>
              <a:t>Koszty </a:t>
            </a:r>
            <a:r>
              <a:rPr lang="pl-PL" altLang="pl-PL" sz="1400" b="1" dirty="0">
                <a:latin typeface="Calibri" pitchFamily="34" charset="0"/>
                <a:cs typeface="Times New Roman" pitchFamily="18" charset="0"/>
              </a:rPr>
              <a:t>bezpośrednie</a:t>
            </a:r>
            <a:r>
              <a:rPr lang="pl-PL" altLang="pl-PL" sz="1400" dirty="0">
                <a:latin typeface="Calibri" pitchFamily="34" charset="0"/>
                <a:cs typeface="Times New Roman" pitchFamily="18" charset="0"/>
              </a:rPr>
              <a:t> w ramach projektu powinny zostać oszacowane należycie, racjonalnie i efektywnie, zgodnie z procedurami określonymi w </a:t>
            </a:r>
            <a:r>
              <a:rPr lang="pl-PL" altLang="pl-PL" sz="1400" i="1" dirty="0">
                <a:latin typeface="Calibri" pitchFamily="34" charset="0"/>
                <a:ea typeface="Times New Roman" pitchFamily="18" charset="0"/>
                <a:cs typeface="Calibri" pitchFamily="34" charset="0"/>
              </a:rPr>
              <a:t>Wytycznych </a:t>
            </a:r>
            <a:r>
              <a:rPr lang="pl-PL" altLang="pl-PL" sz="1400" i="1" dirty="0" smtClean="0">
                <a:latin typeface="Calibri" pitchFamily="34" charset="0"/>
                <a:ea typeface="Times New Roman" pitchFamily="18" charset="0"/>
                <a:cs typeface="Calibri" pitchFamily="34" charset="0"/>
              </a:rPr>
              <a:t>w </a:t>
            </a:r>
            <a:r>
              <a:rPr lang="pl-PL" altLang="pl-PL" sz="1400" i="1" dirty="0">
                <a:latin typeface="Calibri" pitchFamily="34" charset="0"/>
                <a:ea typeface="Times New Roman" pitchFamily="18" charset="0"/>
                <a:cs typeface="Calibri" pitchFamily="34" charset="0"/>
              </a:rPr>
              <a:t>zakresie kwalifikowalności wydatków w ramach Europejskiego Funduszu Rozwoju Regionalnego, Europejskiego Funduszu Społecznego oraz Funduszu Spójności na lata 2014-202</a:t>
            </a:r>
            <a:r>
              <a:rPr lang="pl-PL" altLang="pl-PL" sz="1400" i="1" dirty="0">
                <a:latin typeface="Calibri" pitchFamily="34" charset="0"/>
                <a:cs typeface="Times New Roman" pitchFamily="18" charset="0"/>
              </a:rPr>
              <a:t>0 </a:t>
            </a:r>
            <a:r>
              <a:rPr lang="pl-PL" altLang="pl-PL" sz="1400" dirty="0">
                <a:latin typeface="Calibri" pitchFamily="34" charset="0"/>
                <a:cs typeface="Times New Roman" pitchFamily="18" charset="0"/>
              </a:rPr>
              <a:t>oraz z uwzględnieniem stawek rynkowych zgodnie </a:t>
            </a:r>
            <a:r>
              <a:rPr lang="pl-PL" altLang="pl-PL" sz="1400" dirty="0" smtClean="0">
                <a:latin typeface="Calibri" pitchFamily="34" charset="0"/>
                <a:cs typeface="Times New Roman" pitchFamily="18" charset="0"/>
              </a:rPr>
              <a:t>z </a:t>
            </a:r>
            <a:r>
              <a:rPr lang="pl-PL" altLang="pl-PL" sz="1400" dirty="0">
                <a:latin typeface="Calibri" pitchFamily="34" charset="0"/>
                <a:cs typeface="Times New Roman" pitchFamily="18" charset="0"/>
              </a:rPr>
              <a:t>taryfikatorem maksymalnych, dopuszczalnych cen towarów i usług typowych (powszechnie występujących) dla konkursowego i pozakonkursowego trybu wyboru projektów, dla których ocena przeprowadzona zostanie w ramach Regionalnego Programu Operacyjnego Województwa Opolskiego 2014-2020 </a:t>
            </a:r>
            <a:r>
              <a:rPr lang="pl-PL" altLang="pl-PL" sz="1400" dirty="0" smtClean="0">
                <a:latin typeface="Calibri" pitchFamily="34" charset="0"/>
                <a:cs typeface="Times New Roman" pitchFamily="18" charset="0"/>
              </a:rPr>
              <a:t>w </a:t>
            </a:r>
            <a:r>
              <a:rPr lang="pl-PL" altLang="pl-PL" sz="1400" dirty="0">
                <a:latin typeface="Calibri" pitchFamily="34" charset="0"/>
                <a:cs typeface="Times New Roman" pitchFamily="18" charset="0"/>
              </a:rPr>
              <a:t>części dotyczącej Europejskiego Funduszu Społecznego.</a:t>
            </a:r>
          </a:p>
          <a:p>
            <a:pPr algn="just"/>
            <a:endParaRPr lang="pl-PL" altLang="pl-PL" sz="1400" dirty="0" smtClean="0">
              <a:latin typeface="Calibri" pitchFamily="34" charset="0"/>
              <a:cs typeface="Times New Roman" pitchFamily="18" charset="0"/>
            </a:endParaRPr>
          </a:p>
          <a:p>
            <a:pPr algn="just"/>
            <a:r>
              <a:rPr lang="pl-PL" altLang="pl-PL" sz="1400" dirty="0" smtClean="0">
                <a:latin typeface="Calibri" pitchFamily="34" charset="0"/>
              </a:rPr>
              <a:t>W </a:t>
            </a:r>
            <a:r>
              <a:rPr lang="pl-PL" altLang="pl-PL" sz="1400" dirty="0">
                <a:latin typeface="Calibri" pitchFamily="34" charset="0"/>
              </a:rPr>
              <a:t>budżecie projektu </a:t>
            </a:r>
            <a:r>
              <a:rPr lang="pl-PL" altLang="pl-PL" sz="1400" dirty="0" smtClean="0">
                <a:latin typeface="Calibri" pitchFamily="34" charset="0"/>
              </a:rPr>
              <a:t>wnioskodawca </a:t>
            </a:r>
            <a:r>
              <a:rPr lang="pl-PL" altLang="pl-PL" sz="1400" dirty="0">
                <a:latin typeface="Calibri" pitchFamily="34" charset="0"/>
              </a:rPr>
              <a:t>wskazuje i uzasadnia źródła finansowania wykazując racjonalność </a:t>
            </a:r>
            <a:r>
              <a:rPr lang="pl-PL" altLang="pl-PL" sz="1400" dirty="0" smtClean="0">
                <a:latin typeface="Calibri" pitchFamily="34" charset="0"/>
              </a:rPr>
              <a:t/>
            </a:r>
            <a:br>
              <a:rPr lang="pl-PL" altLang="pl-PL" sz="1400" dirty="0" smtClean="0">
                <a:latin typeface="Calibri" pitchFamily="34" charset="0"/>
              </a:rPr>
            </a:br>
            <a:r>
              <a:rPr lang="pl-PL" altLang="pl-PL" sz="1400" dirty="0" smtClean="0">
                <a:latin typeface="Calibri" pitchFamily="34" charset="0"/>
              </a:rPr>
              <a:t>i </a:t>
            </a:r>
            <a:r>
              <a:rPr lang="pl-PL" altLang="pl-PL" sz="1400" dirty="0">
                <a:latin typeface="Calibri" pitchFamily="34" charset="0"/>
              </a:rPr>
              <a:t>efektywność wydatków oraz brak podwójnego finansowania.</a:t>
            </a:r>
          </a:p>
        </p:txBody>
      </p:sp>
      <p:sp>
        <p:nvSpPr>
          <p:cNvPr id="2" name="Symbol zastępczy numeru slajdu 1"/>
          <p:cNvSpPr>
            <a:spLocks noGrp="1"/>
          </p:cNvSpPr>
          <p:nvPr>
            <p:ph type="sldNum" sz="quarter" idx="12"/>
          </p:nvPr>
        </p:nvSpPr>
        <p:spPr/>
        <p:txBody>
          <a:bodyPr/>
          <a:lstStyle/>
          <a:p>
            <a:fld id="{E7DF194F-FC7D-43B2-A93E-2F6BC4B6766C}" type="slidenum">
              <a:rPr lang="pl-PL" altLang="pl-PL" smtClean="0"/>
              <a:pPr/>
              <a:t>55</a:t>
            </a:fld>
            <a:endParaRPr lang="pl-PL" altLang="pl-PL" dirty="0"/>
          </a:p>
        </p:txBody>
      </p:sp>
      <p:pic>
        <p:nvPicPr>
          <p:cNvPr id="11" name="Obraz 10"/>
          <p:cNvPicPr/>
          <p:nvPr/>
        </p:nvPicPr>
        <p:blipFill>
          <a:blip r:embed="rId2" cstate="print">
            <a:extLst>
              <a:ext uri="{28A0092B-C50C-407E-A947-70E740481C1C}">
                <a14:useLocalDpi xmlns:a14="http://schemas.microsoft.com/office/drawing/2010/main" val="0"/>
              </a:ext>
            </a:extLst>
          </a:blip>
          <a:stretch>
            <a:fillRect/>
          </a:stretch>
        </p:blipFill>
        <p:spPr>
          <a:xfrm>
            <a:off x="1859280" y="5643690"/>
            <a:ext cx="5760720" cy="552450"/>
          </a:xfrm>
          <a:prstGeom prst="rect">
            <a:avLst/>
          </a:prstGeom>
        </p:spPr>
      </p:pic>
    </p:spTree>
  </p:cSld>
  <p:clrMapOvr>
    <a:masterClrMapping/>
  </p:clrMapOvr>
  <p:transition spd="slow"/>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Prostokąt 11"/>
          <p:cNvSpPr/>
          <p:nvPr/>
        </p:nvSpPr>
        <p:spPr>
          <a:xfrm>
            <a:off x="0" y="0"/>
            <a:ext cx="9144000" cy="1071546"/>
          </a:xfrm>
          <a:prstGeom prst="rect">
            <a:avLst/>
          </a:prstGeom>
          <a:solidFill>
            <a:schemeClr val="tx2">
              <a:lumMod val="40000"/>
              <a:lumOff val="60000"/>
            </a:schemeClr>
          </a:solidFill>
          <a:ln w="38100">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pl-PL" dirty="0">
              <a:solidFill>
                <a:prstClr val="white"/>
              </a:solidFill>
            </a:endParaRPr>
          </a:p>
        </p:txBody>
      </p:sp>
      <p:sp>
        <p:nvSpPr>
          <p:cNvPr id="13" name="Prostokąt zaokrąglony 12"/>
          <p:cNvSpPr/>
          <p:nvPr/>
        </p:nvSpPr>
        <p:spPr>
          <a:xfrm>
            <a:off x="214282" y="214290"/>
            <a:ext cx="8715436" cy="642942"/>
          </a:xfrm>
          <a:prstGeom prst="roundRect">
            <a:avLst/>
          </a:prstGeom>
          <a:ln w="44450">
            <a:solidFill>
              <a:schemeClr val="tx1"/>
            </a:solidFill>
          </a:ln>
          <a:effectLst>
            <a:glow rad="101600">
              <a:schemeClr val="accent6">
                <a:satMod val="175000"/>
                <a:alpha val="40000"/>
              </a:schemeClr>
            </a:glow>
            <a:outerShdw blurRad="50800" dist="38100" dir="5400000" algn="t" rotWithShape="0">
              <a:prstClr val="black">
                <a:alpha val="40000"/>
              </a:prstClr>
            </a:outerShdw>
            <a:softEdge rad="317500"/>
          </a:effectLst>
          <a:scene3d>
            <a:camera prst="orthographicFront">
              <a:rot lat="0" lon="0" rev="0"/>
            </a:camera>
            <a:lightRig rig="glow" dir="t">
              <a:rot lat="0" lon="0" rev="4800000"/>
            </a:lightRig>
          </a:scene3d>
          <a:sp3d prstMaterial="matte">
            <a:bevelT w="127000" h="63500" prst="riblet"/>
          </a:sp3d>
        </p:spPr>
        <p:style>
          <a:lnRef idx="2">
            <a:schemeClr val="accent6"/>
          </a:lnRef>
          <a:fillRef idx="1">
            <a:schemeClr val="lt1"/>
          </a:fillRef>
          <a:effectRef idx="0">
            <a:schemeClr val="accent6"/>
          </a:effectRef>
          <a:fontRef idx="minor">
            <a:schemeClr val="dk1"/>
          </a:fontRef>
        </p:style>
        <p:txBody>
          <a:bodyPr anchor="ctr"/>
          <a:lstStyle/>
          <a:p>
            <a:pPr algn="ctr" eaLnBrk="1" fontAlgn="auto" hangingPunct="1">
              <a:spcBef>
                <a:spcPts val="0"/>
              </a:spcBef>
              <a:spcAft>
                <a:spcPts val="0"/>
              </a:spcAft>
              <a:defRPr/>
            </a:pPr>
            <a:r>
              <a:rPr lang="pl-PL" sz="3200" b="1" dirty="0">
                <a:solidFill>
                  <a:prstClr val="black"/>
                </a:solidFill>
              </a:rPr>
              <a:t>Wojewódzki Urząd Pracy w Opolu</a:t>
            </a:r>
          </a:p>
        </p:txBody>
      </p:sp>
      <p:sp>
        <p:nvSpPr>
          <p:cNvPr id="39945" name="Prostokąt 2"/>
          <p:cNvSpPr>
            <a:spLocks noChangeArrowheads="1"/>
          </p:cNvSpPr>
          <p:nvPr/>
        </p:nvSpPr>
        <p:spPr bwMode="auto">
          <a:xfrm>
            <a:off x="214282" y="1484784"/>
            <a:ext cx="8715436" cy="4257576"/>
          </a:xfrm>
          <a:prstGeom prst="rect">
            <a:avLst/>
          </a:prstGeom>
          <a:noFill/>
          <a:ln w="9525">
            <a:noFill/>
            <a:miter lim="800000"/>
            <a:headEnd/>
            <a:tailEnd/>
          </a:ln>
        </p:spPr>
        <p:txBody>
          <a:bodyPr wrap="square">
            <a:spAutoFit/>
          </a:bodyPr>
          <a:lstStyle/>
          <a:p>
            <a:pPr algn="just">
              <a:spcAft>
                <a:spcPts val="200"/>
              </a:spcAft>
            </a:pPr>
            <a:r>
              <a:rPr lang="pl-PL" altLang="pl-PL" sz="1400" b="1" dirty="0" smtClean="0">
                <a:latin typeface="Calibri" pitchFamily="34" charset="0"/>
                <a:cs typeface="Times New Roman" pitchFamily="18" charset="0"/>
              </a:rPr>
              <a:t>Koszty </a:t>
            </a:r>
            <a:r>
              <a:rPr lang="pl-PL" altLang="pl-PL" sz="1400" b="1" dirty="0">
                <a:latin typeface="Calibri" pitchFamily="34" charset="0"/>
                <a:cs typeface="Times New Roman" pitchFamily="18" charset="0"/>
              </a:rPr>
              <a:t>pośrednie stanowią koszty administracyjne </a:t>
            </a:r>
            <a:r>
              <a:rPr lang="pl-PL" altLang="pl-PL" sz="1400" b="1" dirty="0" smtClean="0">
                <a:latin typeface="Calibri" pitchFamily="34" charset="0"/>
                <a:cs typeface="Times New Roman" pitchFamily="18" charset="0"/>
              </a:rPr>
              <a:t>związane </a:t>
            </a:r>
            <a:r>
              <a:rPr lang="pl-PL" altLang="pl-PL" sz="1400" b="1" dirty="0">
                <a:latin typeface="Calibri" pitchFamily="34" charset="0"/>
                <a:cs typeface="Times New Roman" pitchFamily="18" charset="0"/>
              </a:rPr>
              <a:t>z obsługą projektu, w szczególności</a:t>
            </a:r>
            <a:r>
              <a:rPr lang="pl-PL" altLang="pl-PL" sz="1400" dirty="0">
                <a:latin typeface="Calibri" pitchFamily="34" charset="0"/>
                <a:cs typeface="Times New Roman" pitchFamily="18" charset="0"/>
              </a:rPr>
              <a:t>:</a:t>
            </a:r>
          </a:p>
          <a:p>
            <a:pPr algn="just">
              <a:buFont typeface="Calibri" pitchFamily="34" charset="0"/>
              <a:buAutoNum type="alphaLcParenR"/>
            </a:pPr>
            <a:r>
              <a:rPr lang="pl-PL" altLang="pl-PL" sz="1400" dirty="0" smtClean="0">
                <a:latin typeface="Calibri" pitchFamily="34" charset="0"/>
              </a:rPr>
              <a:t> koszty </a:t>
            </a:r>
            <a:r>
              <a:rPr lang="pl-PL" altLang="pl-PL" sz="1400" dirty="0">
                <a:latin typeface="Calibri" pitchFamily="34" charset="0"/>
              </a:rPr>
              <a:t>koordynatora lub kierownika projektu oraz innego </a:t>
            </a:r>
            <a:r>
              <a:rPr lang="pl-PL" altLang="pl-PL" sz="1400" dirty="0" smtClean="0">
                <a:latin typeface="Calibri" pitchFamily="34" charset="0"/>
              </a:rPr>
              <a:t>personelu bezpośrednio </a:t>
            </a:r>
            <a:r>
              <a:rPr lang="pl-PL" altLang="pl-PL" sz="1400" dirty="0">
                <a:latin typeface="Calibri" pitchFamily="34" charset="0"/>
              </a:rPr>
              <a:t>zaangażowanego </a:t>
            </a:r>
            <a:r>
              <a:rPr lang="pl-PL" altLang="pl-PL" sz="1400" dirty="0" smtClean="0">
                <a:latin typeface="Calibri" pitchFamily="34" charset="0"/>
              </a:rPr>
              <a:t>w zarządzanie, rozliczanie, monitorowanie projektu lub prowadzenie innych działań administracyjnych w projekcie, w tym w szczególności koszty wynagrodzenia tych osób, ich delegacji służbowych i </a:t>
            </a:r>
            <a:r>
              <a:rPr lang="pl-PL" altLang="pl-PL" sz="1400" dirty="0">
                <a:latin typeface="Calibri" pitchFamily="34" charset="0"/>
              </a:rPr>
              <a:t>szkoleń oraz koszty związane </a:t>
            </a:r>
            <a:r>
              <a:rPr lang="pl-PL" altLang="pl-PL" sz="1400" dirty="0" smtClean="0">
                <a:latin typeface="Calibri" pitchFamily="34" charset="0"/>
              </a:rPr>
              <a:t/>
            </a:r>
            <a:br>
              <a:rPr lang="pl-PL" altLang="pl-PL" sz="1400" dirty="0" smtClean="0">
                <a:latin typeface="Calibri" pitchFamily="34" charset="0"/>
              </a:rPr>
            </a:br>
            <a:r>
              <a:rPr lang="pl-PL" altLang="pl-PL" sz="1400" dirty="0" smtClean="0">
                <a:latin typeface="Calibri" pitchFamily="34" charset="0"/>
              </a:rPr>
              <a:t>z </a:t>
            </a:r>
            <a:r>
              <a:rPr lang="pl-PL" altLang="pl-PL" sz="1400" dirty="0">
                <a:latin typeface="Calibri" pitchFamily="34" charset="0"/>
              </a:rPr>
              <a:t>wdrażaniem polityki równych szans przez te osoby,</a:t>
            </a:r>
          </a:p>
          <a:p>
            <a:pPr algn="just">
              <a:buFont typeface="Calibri" pitchFamily="34" charset="0"/>
              <a:buAutoNum type="alphaLcParenR" startAt="2"/>
            </a:pPr>
            <a:r>
              <a:rPr lang="pl-PL" altLang="pl-PL" sz="1400" dirty="0" smtClean="0">
                <a:latin typeface="Calibri" pitchFamily="34" charset="0"/>
              </a:rPr>
              <a:t> koszty </a:t>
            </a:r>
            <a:r>
              <a:rPr lang="pl-PL" altLang="pl-PL" sz="1400" dirty="0">
                <a:latin typeface="Calibri" pitchFamily="34" charset="0"/>
              </a:rPr>
              <a:t>zarządu (</a:t>
            </a:r>
            <a:r>
              <a:rPr lang="pl-PL" altLang="pl-PL" sz="1400" dirty="0" smtClean="0">
                <a:latin typeface="Calibri" pitchFamily="34" charset="0"/>
              </a:rPr>
              <a:t>wynagrodzenia </a:t>
            </a:r>
            <a:r>
              <a:rPr lang="pl-PL" altLang="pl-PL" sz="1400" dirty="0">
                <a:latin typeface="Calibri" pitchFamily="34" charset="0"/>
              </a:rPr>
              <a:t>osób uprawnionych do reprezentowania jednostki, których zakresy czynności nie są przypisane wyłącznie do projektu, np. kierownik jednostki),</a:t>
            </a:r>
          </a:p>
          <a:p>
            <a:pPr algn="just">
              <a:buFont typeface="Calibri" pitchFamily="34" charset="0"/>
              <a:buAutoNum type="alphaLcParenR" startAt="3"/>
            </a:pPr>
            <a:r>
              <a:rPr lang="pl-PL" altLang="pl-PL" sz="1400" dirty="0" smtClean="0">
                <a:latin typeface="Calibri" pitchFamily="34" charset="0"/>
              </a:rPr>
              <a:t> koszty </a:t>
            </a:r>
            <a:r>
              <a:rPr lang="pl-PL" altLang="pl-PL" sz="1400" dirty="0">
                <a:latin typeface="Calibri" pitchFamily="34" charset="0"/>
              </a:rPr>
              <a:t>personelu obsługowego (obsługa kadrowa, finansowa, administracyjna, sekretariat, kancelaria, obsługa </a:t>
            </a:r>
            <a:r>
              <a:rPr lang="pl-PL" altLang="pl-PL" sz="1400" dirty="0" smtClean="0">
                <a:latin typeface="Calibri" pitchFamily="34" charset="0"/>
              </a:rPr>
              <a:t>prawna, w tym dotycząca zamówień) </a:t>
            </a:r>
            <a:r>
              <a:rPr lang="pl-PL" altLang="pl-PL" sz="1400" dirty="0">
                <a:latin typeface="Calibri" pitchFamily="34" charset="0"/>
              </a:rPr>
              <a:t>na potrzeby funkcjonowania jednostki,</a:t>
            </a:r>
          </a:p>
          <a:p>
            <a:pPr algn="just">
              <a:buFont typeface="Calibri" pitchFamily="34" charset="0"/>
              <a:buAutoNum type="alphaLcParenR" startAt="4"/>
            </a:pPr>
            <a:r>
              <a:rPr lang="pl-PL" altLang="pl-PL" sz="1400" dirty="0" smtClean="0">
                <a:latin typeface="Calibri" pitchFamily="34" charset="0"/>
              </a:rPr>
              <a:t> koszty </a:t>
            </a:r>
            <a:r>
              <a:rPr lang="pl-PL" altLang="pl-PL" sz="1400" dirty="0">
                <a:latin typeface="Calibri" pitchFamily="34" charset="0"/>
              </a:rPr>
              <a:t>obsługi księgowej </a:t>
            </a:r>
            <a:r>
              <a:rPr lang="pl-PL" altLang="pl-PL" sz="1400" dirty="0" smtClean="0">
                <a:latin typeface="Calibri" pitchFamily="34" charset="0"/>
              </a:rPr>
              <a:t>(wynagrodzenia </a:t>
            </a:r>
            <a:r>
              <a:rPr lang="pl-PL" altLang="pl-PL" sz="1400" dirty="0">
                <a:latin typeface="Calibri" pitchFamily="34" charset="0"/>
              </a:rPr>
              <a:t>osób księgujących wydatki w projekcie, </a:t>
            </a:r>
            <a:r>
              <a:rPr lang="pl-PL" altLang="pl-PL" sz="1400" dirty="0" smtClean="0">
                <a:latin typeface="Calibri" pitchFamily="34" charset="0"/>
              </a:rPr>
              <a:t>koszty związane ze zleceniem prowadzenia obsługi księgowej projektu biuru rachunkowemu),</a:t>
            </a:r>
            <a:endParaRPr lang="pl-PL" altLang="pl-PL" sz="1400" dirty="0">
              <a:latin typeface="Calibri" pitchFamily="34" charset="0"/>
            </a:endParaRPr>
          </a:p>
          <a:p>
            <a:pPr algn="just">
              <a:buFont typeface="Calibri" pitchFamily="34" charset="0"/>
              <a:buAutoNum type="alphaLcParenR" startAt="4"/>
            </a:pPr>
            <a:r>
              <a:rPr lang="pl-PL" sz="1400" dirty="0" smtClean="0">
                <a:solidFill>
                  <a:prstClr val="black"/>
                </a:solidFill>
                <a:latin typeface="Calibri"/>
              </a:rPr>
              <a:t> koszty </a:t>
            </a:r>
            <a:r>
              <a:rPr lang="pl-PL" sz="1400" dirty="0">
                <a:solidFill>
                  <a:prstClr val="black"/>
                </a:solidFill>
                <a:latin typeface="Calibri"/>
              </a:rPr>
              <a:t>utrzymania powierzchni biurowych (czynsz, najem, opłaty administracyjne) związanych z obsługą administracyjną </a:t>
            </a:r>
            <a:r>
              <a:rPr lang="pl-PL" sz="1400" dirty="0" smtClean="0">
                <a:solidFill>
                  <a:prstClr val="black"/>
                </a:solidFill>
                <a:latin typeface="Calibri"/>
              </a:rPr>
              <a:t>projektu,</a:t>
            </a:r>
          </a:p>
          <a:p>
            <a:pPr algn="just">
              <a:buFont typeface="Calibri" pitchFamily="34" charset="0"/>
              <a:buAutoNum type="alphaLcParenR" startAt="4"/>
            </a:pPr>
            <a:r>
              <a:rPr lang="pl-PL" sz="1400" dirty="0">
                <a:solidFill>
                  <a:prstClr val="black"/>
                </a:solidFill>
                <a:latin typeface="Calibri"/>
              </a:rPr>
              <a:t> </a:t>
            </a:r>
            <a:r>
              <a:rPr lang="pl-PL" sz="1400" dirty="0" smtClean="0">
                <a:solidFill>
                  <a:prstClr val="black"/>
                </a:solidFill>
                <a:latin typeface="Calibri"/>
              </a:rPr>
              <a:t>wydatki </a:t>
            </a:r>
            <a:r>
              <a:rPr lang="pl-PL" sz="1400" dirty="0">
                <a:solidFill>
                  <a:prstClr val="black"/>
                </a:solidFill>
                <a:latin typeface="Calibri"/>
              </a:rPr>
              <a:t>związane z otworzeniem lub prowadzeniem wyodrębnionego na rzecz projektu subkonta na rachunku bankowym lub odrębnego rachunku </a:t>
            </a:r>
            <a:r>
              <a:rPr lang="pl-PL" sz="1400" dirty="0" smtClean="0">
                <a:solidFill>
                  <a:prstClr val="black"/>
                </a:solidFill>
                <a:latin typeface="Calibri"/>
              </a:rPr>
              <a:t>bankowego,</a:t>
            </a:r>
          </a:p>
          <a:p>
            <a:pPr algn="just">
              <a:buFont typeface="Calibri" pitchFamily="34" charset="0"/>
              <a:buAutoNum type="alphaLcParenR" startAt="4"/>
            </a:pPr>
            <a:r>
              <a:rPr lang="pl-PL" sz="1400" dirty="0">
                <a:solidFill>
                  <a:prstClr val="black"/>
                </a:solidFill>
                <a:latin typeface="Calibri"/>
              </a:rPr>
              <a:t> </a:t>
            </a:r>
            <a:r>
              <a:rPr lang="pl-PL" sz="1400" dirty="0" smtClean="0">
                <a:solidFill>
                  <a:prstClr val="black"/>
                </a:solidFill>
                <a:latin typeface="Calibri"/>
              </a:rPr>
              <a:t>amortyzacja, najem lub zakup aktywów (środków trwałych iw wartości niematerialnych i prawnych używanych na potrzeby osób, o których mowa w literze a, d),</a:t>
            </a:r>
          </a:p>
          <a:p>
            <a:pPr algn="just"/>
            <a:endParaRPr lang="pl-PL" sz="1400" dirty="0" smtClean="0">
              <a:solidFill>
                <a:prstClr val="black"/>
              </a:solidFill>
              <a:latin typeface="Calibri"/>
            </a:endParaRPr>
          </a:p>
          <a:p>
            <a:pPr algn="just">
              <a:buFont typeface="Calibri" pitchFamily="34" charset="0"/>
              <a:buAutoNum type="alphaLcParenR" startAt="4"/>
            </a:pPr>
            <a:endParaRPr lang="pl-PL" altLang="pl-PL" sz="1700" dirty="0">
              <a:latin typeface="Calibri" pitchFamily="34" charset="0"/>
              <a:cs typeface="Times New Roman" pitchFamily="18" charset="0"/>
            </a:endParaRPr>
          </a:p>
        </p:txBody>
      </p:sp>
      <p:sp>
        <p:nvSpPr>
          <p:cNvPr id="2" name="Symbol zastępczy numeru slajdu 1"/>
          <p:cNvSpPr>
            <a:spLocks noGrp="1"/>
          </p:cNvSpPr>
          <p:nvPr>
            <p:ph type="sldNum" sz="quarter" idx="12"/>
          </p:nvPr>
        </p:nvSpPr>
        <p:spPr/>
        <p:txBody>
          <a:bodyPr/>
          <a:lstStyle/>
          <a:p>
            <a:fld id="{BBC8C535-DE0A-4D77-A9DA-C10F5FE73F83}" type="slidenum">
              <a:rPr lang="pl-PL" altLang="pl-PL" smtClean="0"/>
              <a:pPr/>
              <a:t>56</a:t>
            </a:fld>
            <a:endParaRPr lang="pl-PL" altLang="pl-PL" dirty="0"/>
          </a:p>
        </p:txBody>
      </p:sp>
      <p:pic>
        <p:nvPicPr>
          <p:cNvPr id="8" name="Obraz 7"/>
          <p:cNvPicPr/>
          <p:nvPr/>
        </p:nvPicPr>
        <p:blipFill>
          <a:blip r:embed="rId2" cstate="print">
            <a:extLst>
              <a:ext uri="{28A0092B-C50C-407E-A947-70E740481C1C}">
                <a14:useLocalDpi xmlns:a14="http://schemas.microsoft.com/office/drawing/2010/main" val="0"/>
              </a:ext>
            </a:extLst>
          </a:blip>
          <a:stretch>
            <a:fillRect/>
          </a:stretch>
        </p:blipFill>
        <p:spPr>
          <a:xfrm>
            <a:off x="1691640" y="5879373"/>
            <a:ext cx="5760720" cy="552450"/>
          </a:xfrm>
          <a:prstGeom prst="rect">
            <a:avLst/>
          </a:prstGeom>
        </p:spPr>
      </p:pic>
    </p:spTree>
  </p:cSld>
  <p:clrMapOvr>
    <a:masterClrMapping/>
  </p:clrMapOvr>
  <p:transition spd="slow"/>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Prostokąt 11"/>
          <p:cNvSpPr/>
          <p:nvPr/>
        </p:nvSpPr>
        <p:spPr>
          <a:xfrm>
            <a:off x="0" y="0"/>
            <a:ext cx="9144000" cy="1071546"/>
          </a:xfrm>
          <a:prstGeom prst="rect">
            <a:avLst/>
          </a:prstGeom>
          <a:solidFill>
            <a:schemeClr val="tx2">
              <a:lumMod val="40000"/>
              <a:lumOff val="60000"/>
            </a:schemeClr>
          </a:solidFill>
          <a:ln w="38100">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pl-PL" dirty="0"/>
          </a:p>
        </p:txBody>
      </p:sp>
      <p:sp>
        <p:nvSpPr>
          <p:cNvPr id="13" name="Prostokąt zaokrąglony 12"/>
          <p:cNvSpPr/>
          <p:nvPr/>
        </p:nvSpPr>
        <p:spPr>
          <a:xfrm>
            <a:off x="214282" y="214290"/>
            <a:ext cx="8715436" cy="642942"/>
          </a:xfrm>
          <a:prstGeom prst="roundRect">
            <a:avLst/>
          </a:prstGeom>
          <a:ln w="44450">
            <a:solidFill>
              <a:schemeClr val="tx1"/>
            </a:solidFill>
          </a:ln>
          <a:effectLst>
            <a:glow rad="101600">
              <a:schemeClr val="accent6">
                <a:satMod val="175000"/>
                <a:alpha val="40000"/>
              </a:schemeClr>
            </a:glow>
            <a:outerShdw blurRad="50800" dist="38100" dir="5400000" algn="t" rotWithShape="0">
              <a:prstClr val="black">
                <a:alpha val="40000"/>
              </a:prstClr>
            </a:outerShdw>
            <a:softEdge rad="317500"/>
          </a:effectLst>
          <a:scene3d>
            <a:camera prst="orthographicFront">
              <a:rot lat="0" lon="0" rev="0"/>
            </a:camera>
            <a:lightRig rig="glow" dir="t">
              <a:rot lat="0" lon="0" rev="4800000"/>
            </a:lightRig>
          </a:scene3d>
          <a:sp3d prstMaterial="matte">
            <a:bevelT w="127000" h="63500" prst="riblet"/>
          </a:sp3d>
        </p:spPr>
        <p:style>
          <a:lnRef idx="2">
            <a:schemeClr val="accent6"/>
          </a:lnRef>
          <a:fillRef idx="1">
            <a:schemeClr val="lt1"/>
          </a:fillRef>
          <a:effectRef idx="0">
            <a:schemeClr val="accent6"/>
          </a:effectRef>
          <a:fontRef idx="minor">
            <a:schemeClr val="dk1"/>
          </a:fontRef>
        </p:style>
        <p:txBody>
          <a:bodyPr anchor="ctr"/>
          <a:lstStyle/>
          <a:p>
            <a:pPr algn="ctr" eaLnBrk="1" fontAlgn="auto" hangingPunct="1">
              <a:spcBef>
                <a:spcPts val="0"/>
              </a:spcBef>
              <a:spcAft>
                <a:spcPts val="0"/>
              </a:spcAft>
              <a:defRPr/>
            </a:pPr>
            <a:r>
              <a:rPr lang="pl-PL" sz="3200" b="1" dirty="0">
                <a:solidFill>
                  <a:schemeClr val="tx1"/>
                </a:solidFill>
              </a:rPr>
              <a:t>Wojewódzki Urząd Pracy w Opolu</a:t>
            </a:r>
          </a:p>
        </p:txBody>
      </p:sp>
      <p:sp>
        <p:nvSpPr>
          <p:cNvPr id="4107" name="Prostokąt 9"/>
          <p:cNvSpPr>
            <a:spLocks noChangeArrowheads="1"/>
          </p:cNvSpPr>
          <p:nvPr/>
        </p:nvSpPr>
        <p:spPr bwMode="auto">
          <a:xfrm>
            <a:off x="400050" y="1989138"/>
            <a:ext cx="7924800" cy="1008062"/>
          </a:xfrm>
          <a:prstGeom prst="rect">
            <a:avLst/>
          </a:prstGeom>
          <a:noFill/>
          <a:ln>
            <a:noFill/>
          </a:ln>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spcBef>
                <a:spcPts val="600"/>
              </a:spcBef>
              <a:spcAft>
                <a:spcPts val="600"/>
              </a:spcAft>
              <a:defRPr/>
            </a:pPr>
            <a:r>
              <a:rPr lang="pl-PL" sz="1400" b="1" dirty="0" smtClean="0">
                <a:solidFill>
                  <a:schemeClr val="tx2">
                    <a:lumMod val="60000"/>
                    <a:lumOff val="40000"/>
                  </a:schemeClr>
                </a:solidFill>
                <a:latin typeface="+mn-lt"/>
              </a:rPr>
              <a:t>	</a:t>
            </a:r>
            <a:r>
              <a:rPr lang="pl-PL" sz="1400" b="1" dirty="0">
                <a:solidFill>
                  <a:schemeClr val="tx2">
                    <a:lumMod val="60000"/>
                    <a:lumOff val="40000"/>
                  </a:schemeClr>
                </a:solidFill>
                <a:latin typeface="+mn-lt"/>
              </a:rPr>
              <a:t>	</a:t>
            </a:r>
            <a:endParaRPr lang="pl-PL" sz="1400" b="1" dirty="0" smtClean="0">
              <a:solidFill>
                <a:schemeClr val="tx2">
                  <a:lumMod val="60000"/>
                  <a:lumOff val="40000"/>
                </a:schemeClr>
              </a:solidFill>
              <a:latin typeface="+mn-lt"/>
            </a:endParaRPr>
          </a:p>
          <a:p>
            <a:pPr eaLnBrk="1" hangingPunct="1">
              <a:defRPr/>
            </a:pPr>
            <a:endParaRPr lang="pl-PL" altLang="pl-PL" sz="1400" dirty="0" smtClean="0">
              <a:latin typeface="+mn-lt"/>
            </a:endParaRPr>
          </a:p>
          <a:p>
            <a:pPr eaLnBrk="1" hangingPunct="1">
              <a:defRPr/>
            </a:pPr>
            <a:endParaRPr lang="pl-PL" altLang="pl-PL" dirty="0" smtClean="0"/>
          </a:p>
        </p:txBody>
      </p:sp>
      <p:sp>
        <p:nvSpPr>
          <p:cNvPr id="40969" name="Prostokąt 10"/>
          <p:cNvSpPr>
            <a:spLocks noChangeArrowheads="1"/>
          </p:cNvSpPr>
          <p:nvPr/>
        </p:nvSpPr>
        <p:spPr bwMode="auto">
          <a:xfrm>
            <a:off x="1368425" y="3024188"/>
            <a:ext cx="441325" cy="1200150"/>
          </a:xfrm>
          <a:prstGeom prst="rect">
            <a:avLst/>
          </a:prstGeom>
          <a:noFill/>
          <a:ln w="9525">
            <a:noFill/>
            <a:miter lim="800000"/>
            <a:headEnd/>
            <a:tailEnd/>
          </a:ln>
        </p:spPr>
        <p:txBody>
          <a:bodyPr wrap="none">
            <a:spAutoFit/>
          </a:bodyPr>
          <a:lstStyle/>
          <a:p>
            <a:pPr eaLnBrk="1" hangingPunct="1"/>
            <a:endParaRPr lang="pl-PL" altLang="pl-PL" dirty="0"/>
          </a:p>
          <a:p>
            <a:pPr eaLnBrk="1" hangingPunct="1"/>
            <a:endParaRPr lang="pl-PL" altLang="pl-PL" dirty="0"/>
          </a:p>
          <a:p>
            <a:pPr eaLnBrk="1" hangingPunct="1"/>
            <a:endParaRPr lang="pl-PL" altLang="pl-PL" dirty="0"/>
          </a:p>
          <a:p>
            <a:pPr eaLnBrk="1" hangingPunct="1"/>
            <a:r>
              <a:rPr lang="pl-PL" altLang="pl-PL" dirty="0"/>
              <a:t>    </a:t>
            </a:r>
          </a:p>
        </p:txBody>
      </p:sp>
      <p:sp>
        <p:nvSpPr>
          <p:cNvPr id="40970" name="Prostokąt 13"/>
          <p:cNvSpPr>
            <a:spLocks noChangeArrowheads="1"/>
          </p:cNvSpPr>
          <p:nvPr/>
        </p:nvSpPr>
        <p:spPr bwMode="auto">
          <a:xfrm>
            <a:off x="3203575" y="3068638"/>
            <a:ext cx="3024188" cy="369887"/>
          </a:xfrm>
          <a:prstGeom prst="rect">
            <a:avLst/>
          </a:prstGeom>
          <a:noFill/>
          <a:ln w="9525">
            <a:noFill/>
            <a:miter lim="800000"/>
            <a:headEnd/>
            <a:tailEnd/>
          </a:ln>
        </p:spPr>
        <p:txBody>
          <a:bodyPr>
            <a:spAutoFit/>
          </a:bodyPr>
          <a:lstStyle/>
          <a:p>
            <a:pPr eaLnBrk="1" hangingPunct="1"/>
            <a:r>
              <a:rPr lang="pl-PL" altLang="pl-PL" dirty="0"/>
              <a:t> </a:t>
            </a:r>
          </a:p>
        </p:txBody>
      </p:sp>
      <p:sp>
        <p:nvSpPr>
          <p:cNvPr id="2" name="Prostokąt 1"/>
          <p:cNvSpPr/>
          <p:nvPr/>
        </p:nvSpPr>
        <p:spPr>
          <a:xfrm>
            <a:off x="235907" y="1358293"/>
            <a:ext cx="8715436" cy="3170099"/>
          </a:xfrm>
          <a:prstGeom prst="rect">
            <a:avLst/>
          </a:prstGeom>
        </p:spPr>
        <p:txBody>
          <a:bodyPr wrap="square">
            <a:spAutoFit/>
          </a:bodyPr>
          <a:lstStyle/>
          <a:p>
            <a:pPr marL="342900" indent="-342900" algn="just">
              <a:defRPr/>
            </a:pPr>
            <a:endParaRPr lang="pl-PL" sz="1000" dirty="0" smtClean="0">
              <a:latin typeface="+mn-lt"/>
            </a:endParaRPr>
          </a:p>
          <a:p>
            <a:pPr marL="342900" indent="-342900" algn="just">
              <a:defRPr/>
            </a:pPr>
            <a:endParaRPr lang="pl-PL" sz="800" dirty="0" smtClean="0">
              <a:latin typeface="+mn-lt"/>
            </a:endParaRPr>
          </a:p>
          <a:p>
            <a:pPr marL="342900" indent="-342900" algn="just">
              <a:buAutoNum type="alphaLcParenR" startAt="8"/>
              <a:defRPr/>
            </a:pPr>
            <a:r>
              <a:rPr lang="pl-PL" sz="1400" dirty="0" smtClean="0">
                <a:latin typeface="+mn-lt"/>
              </a:rPr>
              <a:t>opłaty </a:t>
            </a:r>
            <a:r>
              <a:rPr lang="pl-PL" sz="1400" dirty="0">
                <a:latin typeface="+mn-lt"/>
              </a:rPr>
              <a:t>za energię elektryczną, cieplną, gazową i wodę, opłaty przesyłowe, opłaty za odprowadzanie ścieków </a:t>
            </a:r>
            <a:r>
              <a:rPr lang="pl-PL" sz="1400" dirty="0" smtClean="0">
                <a:latin typeface="+mn-lt"/>
              </a:rPr>
              <a:t/>
            </a:r>
            <a:br>
              <a:rPr lang="pl-PL" sz="1400" dirty="0" smtClean="0">
                <a:latin typeface="+mn-lt"/>
              </a:rPr>
            </a:br>
            <a:r>
              <a:rPr lang="pl-PL" sz="1400" dirty="0" smtClean="0">
                <a:latin typeface="+mn-lt"/>
              </a:rPr>
              <a:t>w  zakresie </a:t>
            </a:r>
            <a:r>
              <a:rPr lang="pl-PL" sz="1400" dirty="0">
                <a:latin typeface="+mn-lt"/>
              </a:rPr>
              <a:t>związanym z obsługą administracyjną </a:t>
            </a:r>
            <a:r>
              <a:rPr lang="pl-PL" sz="1400" dirty="0" smtClean="0">
                <a:latin typeface="+mn-lt"/>
              </a:rPr>
              <a:t>projektu,</a:t>
            </a:r>
          </a:p>
          <a:p>
            <a:pPr marL="342900" indent="-342900" algn="just">
              <a:buAutoNum type="alphaLcParenR" startAt="8"/>
              <a:defRPr/>
            </a:pPr>
            <a:r>
              <a:rPr lang="pl-PL" sz="1400" dirty="0" smtClean="0">
                <a:latin typeface="+mn-lt"/>
              </a:rPr>
              <a:t>koszty </a:t>
            </a:r>
            <a:r>
              <a:rPr lang="pl-PL" sz="1400" dirty="0">
                <a:latin typeface="+mn-lt"/>
              </a:rPr>
              <a:t>usług pocztowych, telefonicznych, internetowych, kurierskich związanych z obsługą </a:t>
            </a:r>
            <a:r>
              <a:rPr lang="pl-PL" sz="1400" dirty="0" smtClean="0">
                <a:latin typeface="+mn-lt"/>
              </a:rPr>
              <a:t>projektu</a:t>
            </a:r>
            <a:r>
              <a:rPr lang="pl-PL" sz="1400" dirty="0">
                <a:latin typeface="+mn-lt"/>
              </a:rPr>
              <a:t>,</a:t>
            </a:r>
          </a:p>
          <a:p>
            <a:pPr marL="342900" indent="-342900" algn="just">
              <a:buFont typeface="+mj-lt"/>
              <a:buAutoNum type="alphaLcParenR" startAt="10"/>
              <a:defRPr/>
            </a:pPr>
            <a:r>
              <a:rPr lang="pl-PL" sz="1400" dirty="0" smtClean="0">
                <a:latin typeface="+mn-lt"/>
              </a:rPr>
              <a:t>koszty </a:t>
            </a:r>
            <a:r>
              <a:rPr lang="pl-PL" sz="1400" dirty="0">
                <a:latin typeface="+mn-lt"/>
              </a:rPr>
              <a:t>usług powielania dokumentów związanych z </a:t>
            </a:r>
            <a:r>
              <a:rPr lang="pl-PL" sz="1400" dirty="0" smtClean="0">
                <a:latin typeface="+mn-lt"/>
              </a:rPr>
              <a:t>obsługą projektu,</a:t>
            </a:r>
            <a:endParaRPr lang="pl-PL" sz="1400" dirty="0">
              <a:solidFill>
                <a:prstClr val="black"/>
              </a:solidFill>
              <a:latin typeface="Calibri"/>
            </a:endParaRPr>
          </a:p>
          <a:p>
            <a:pPr marL="342900" indent="-342900" algn="just">
              <a:buFont typeface="+mj-lt"/>
              <a:buAutoNum type="alphaLcParenR" startAt="10"/>
              <a:defRPr/>
            </a:pPr>
            <a:r>
              <a:rPr lang="pl-PL" sz="1400" dirty="0" smtClean="0">
                <a:solidFill>
                  <a:prstClr val="black"/>
                </a:solidFill>
                <a:latin typeface="Calibri"/>
              </a:rPr>
              <a:t>koszty </a:t>
            </a:r>
            <a:r>
              <a:rPr lang="pl-PL" sz="1400" dirty="0">
                <a:solidFill>
                  <a:prstClr val="black"/>
                </a:solidFill>
                <a:latin typeface="Calibri"/>
              </a:rPr>
              <a:t>materiałów biurowych i artykułów piśmienniczych związanych z obsługą </a:t>
            </a:r>
            <a:r>
              <a:rPr lang="pl-PL" sz="1400" dirty="0" smtClean="0">
                <a:solidFill>
                  <a:prstClr val="black"/>
                </a:solidFill>
                <a:latin typeface="Calibri"/>
              </a:rPr>
              <a:t>projektu</a:t>
            </a:r>
            <a:r>
              <a:rPr lang="pl-PL" sz="1400" dirty="0">
                <a:solidFill>
                  <a:prstClr val="black"/>
                </a:solidFill>
                <a:latin typeface="Calibri"/>
              </a:rPr>
              <a:t>,</a:t>
            </a:r>
          </a:p>
          <a:p>
            <a:pPr marL="342900" lvl="0" indent="-342900" algn="just">
              <a:buFont typeface="+mj-lt"/>
              <a:buAutoNum type="alphaLcParenR" startAt="12"/>
              <a:defRPr/>
            </a:pPr>
            <a:r>
              <a:rPr lang="pl-PL" sz="1400" dirty="0" smtClean="0">
                <a:solidFill>
                  <a:prstClr val="black"/>
                </a:solidFill>
                <a:latin typeface="Calibri"/>
              </a:rPr>
              <a:t>koszty ochrony</a:t>
            </a:r>
            <a:r>
              <a:rPr lang="pl-PL" sz="1400" dirty="0" smtClean="0">
                <a:solidFill>
                  <a:prstClr val="black"/>
                </a:solidFill>
              </a:rPr>
              <a:t>,</a:t>
            </a:r>
          </a:p>
          <a:p>
            <a:pPr marL="342900" lvl="0" indent="-342900" algn="just">
              <a:buFont typeface="+mj-lt"/>
              <a:buAutoNum type="alphaLcParenR" startAt="12"/>
              <a:defRPr/>
            </a:pPr>
            <a:r>
              <a:rPr lang="pl-PL" sz="1400" dirty="0" smtClean="0">
                <a:solidFill>
                  <a:prstClr val="black"/>
                </a:solidFill>
                <a:latin typeface="Calibri"/>
              </a:rPr>
              <a:t>koszty </a:t>
            </a:r>
            <a:r>
              <a:rPr lang="pl-PL" sz="1400" dirty="0">
                <a:solidFill>
                  <a:prstClr val="black"/>
                </a:solidFill>
                <a:latin typeface="Calibri"/>
              </a:rPr>
              <a:t>sprzątania pomieszczeń związanych z obsługą </a:t>
            </a:r>
            <a:r>
              <a:rPr lang="pl-PL" sz="1400" dirty="0" smtClean="0">
                <a:solidFill>
                  <a:prstClr val="black"/>
                </a:solidFill>
                <a:latin typeface="Calibri"/>
              </a:rPr>
              <a:t>projektu</a:t>
            </a:r>
            <a:r>
              <a:rPr lang="pl-PL" sz="1400" dirty="0">
                <a:solidFill>
                  <a:prstClr val="black"/>
                </a:solidFill>
                <a:latin typeface="Calibri"/>
              </a:rPr>
              <a:t>, w tym </a:t>
            </a:r>
            <a:r>
              <a:rPr lang="pl-PL" sz="1400" dirty="0" smtClean="0">
                <a:solidFill>
                  <a:prstClr val="black"/>
                </a:solidFill>
                <a:latin typeface="Calibri"/>
              </a:rPr>
              <a:t>środków czystości, dezynsekcji, dezynfekcji, deratyzacji tych pomieszczeń. </a:t>
            </a:r>
            <a:endParaRPr lang="pl-PL" sz="1400" dirty="0">
              <a:solidFill>
                <a:prstClr val="black"/>
              </a:solidFill>
              <a:latin typeface="Calibri"/>
            </a:endParaRPr>
          </a:p>
          <a:p>
            <a:pPr lvl="0" algn="ctr">
              <a:defRPr/>
            </a:pPr>
            <a:endParaRPr lang="pl-PL" sz="1400" b="1" u="sng" dirty="0" smtClean="0">
              <a:latin typeface="Calibri"/>
            </a:endParaRPr>
          </a:p>
          <a:p>
            <a:pPr lvl="0" algn="ctr">
              <a:defRPr/>
            </a:pPr>
            <a:r>
              <a:rPr lang="pl-PL" sz="1400" b="1" u="sng" dirty="0" smtClean="0">
                <a:latin typeface="Calibri"/>
              </a:rPr>
              <a:t>UWAGA !</a:t>
            </a:r>
            <a:endParaRPr lang="pl-PL" sz="1400" b="1" dirty="0" smtClean="0">
              <a:latin typeface="Calibri"/>
            </a:endParaRPr>
          </a:p>
          <a:p>
            <a:pPr lvl="0" algn="ctr">
              <a:defRPr/>
            </a:pPr>
            <a:r>
              <a:rPr lang="pl-PL" altLang="pl-PL" sz="1400" b="1" dirty="0" smtClean="0">
                <a:latin typeface="Calibri" pitchFamily="34" charset="0"/>
                <a:ea typeface="Times New Roman" pitchFamily="18" charset="0"/>
                <a:cs typeface="Calibri" pitchFamily="34" charset="0"/>
              </a:rPr>
              <a:t>Niedopuszczalna </a:t>
            </a:r>
            <a:r>
              <a:rPr lang="pl-PL" altLang="pl-PL" sz="1400" b="1" dirty="0">
                <a:latin typeface="Calibri" pitchFamily="34" charset="0"/>
                <a:ea typeface="Times New Roman" pitchFamily="18" charset="0"/>
                <a:cs typeface="Calibri" pitchFamily="34" charset="0"/>
              </a:rPr>
              <a:t>jest sytuacja, w której koszty pośrednie  zostaną wykazane  </a:t>
            </a:r>
            <a:r>
              <a:rPr lang="pl-PL" altLang="pl-PL" sz="1400" b="1" dirty="0" smtClean="0">
                <a:latin typeface="Calibri" pitchFamily="34" charset="0"/>
                <a:ea typeface="Times New Roman" pitchFamily="18" charset="0"/>
                <a:cs typeface="Calibri" pitchFamily="34" charset="0"/>
              </a:rPr>
              <a:t>w </a:t>
            </a:r>
            <a:r>
              <a:rPr lang="pl-PL" altLang="pl-PL" sz="1400" b="1" dirty="0">
                <a:latin typeface="Calibri" pitchFamily="34" charset="0"/>
                <a:ea typeface="Times New Roman" pitchFamily="18" charset="0"/>
                <a:cs typeface="Calibri" pitchFamily="34" charset="0"/>
              </a:rPr>
              <a:t>ramach kosztów bezpośrednich.</a:t>
            </a:r>
            <a:r>
              <a:rPr lang="pl-PL" altLang="pl-PL" sz="1400" dirty="0">
                <a:latin typeface="Calibri" pitchFamily="34" charset="0"/>
                <a:ea typeface="Times New Roman" pitchFamily="18" charset="0"/>
                <a:cs typeface="Calibri" pitchFamily="34" charset="0"/>
              </a:rPr>
              <a:t> </a:t>
            </a:r>
            <a:endParaRPr lang="pl-PL" sz="1400" dirty="0">
              <a:latin typeface="Calibri"/>
            </a:endParaRPr>
          </a:p>
          <a:p>
            <a:pPr lvl="0" algn="ctr">
              <a:defRPr/>
            </a:pPr>
            <a:r>
              <a:rPr lang="pl-PL" sz="1400" b="1" dirty="0">
                <a:latin typeface="Calibri"/>
              </a:rPr>
              <a:t>W </a:t>
            </a:r>
            <a:r>
              <a:rPr lang="pl-PL" sz="1400" b="1" dirty="0" smtClean="0">
                <a:latin typeface="Calibri"/>
              </a:rPr>
              <a:t>ramach </a:t>
            </a:r>
            <a:r>
              <a:rPr lang="pl-PL" sz="1400" b="1" dirty="0">
                <a:latin typeface="Calibri"/>
              </a:rPr>
              <a:t>kosztów pośrednich nie są wykazywane wydatki objęte </a:t>
            </a:r>
            <a:r>
              <a:rPr lang="pl-PL" sz="1400" b="1" dirty="0" smtClean="0">
                <a:latin typeface="Calibri"/>
              </a:rPr>
              <a:t>cross-</a:t>
            </a:r>
            <a:r>
              <a:rPr lang="pl-PL" sz="1400" b="1" dirty="0" err="1" smtClean="0">
                <a:latin typeface="Calibri"/>
              </a:rPr>
              <a:t>financingiem</a:t>
            </a:r>
            <a:r>
              <a:rPr lang="pl-PL" sz="1400" b="1" dirty="0">
                <a:latin typeface="Calibri"/>
              </a:rPr>
              <a:t>.</a:t>
            </a:r>
          </a:p>
          <a:p>
            <a:pPr marL="342900" indent="-342900" algn="just">
              <a:buFont typeface="+mj-lt"/>
              <a:buAutoNum type="alphaLcParenR" startAt="10"/>
              <a:defRPr/>
            </a:pPr>
            <a:endParaRPr lang="pl-PL" sz="1400" dirty="0">
              <a:latin typeface="+mn-lt"/>
            </a:endParaRPr>
          </a:p>
        </p:txBody>
      </p:sp>
      <p:sp>
        <p:nvSpPr>
          <p:cNvPr id="3" name="Symbol zastępczy numeru slajdu 2"/>
          <p:cNvSpPr>
            <a:spLocks noGrp="1"/>
          </p:cNvSpPr>
          <p:nvPr>
            <p:ph type="sldNum" sz="quarter" idx="12"/>
          </p:nvPr>
        </p:nvSpPr>
        <p:spPr/>
        <p:txBody>
          <a:bodyPr/>
          <a:lstStyle/>
          <a:p>
            <a:fld id="{BBC8C535-DE0A-4D77-A9DA-C10F5FE73F83}" type="slidenum">
              <a:rPr lang="pl-PL" altLang="pl-PL" smtClean="0"/>
              <a:pPr/>
              <a:t>57</a:t>
            </a:fld>
            <a:endParaRPr lang="pl-PL" altLang="pl-PL"/>
          </a:p>
        </p:txBody>
      </p:sp>
      <p:pic>
        <p:nvPicPr>
          <p:cNvPr id="11" name="Obraz 10"/>
          <p:cNvPicPr/>
          <p:nvPr/>
        </p:nvPicPr>
        <p:blipFill>
          <a:blip r:embed="rId3" cstate="print">
            <a:extLst>
              <a:ext uri="{28A0092B-C50C-407E-A947-70E740481C1C}">
                <a14:useLocalDpi xmlns:a14="http://schemas.microsoft.com/office/drawing/2010/main" val="0"/>
              </a:ext>
            </a:extLst>
          </a:blip>
          <a:stretch>
            <a:fillRect/>
          </a:stretch>
        </p:blipFill>
        <p:spPr>
          <a:xfrm>
            <a:off x="1691640" y="5803900"/>
            <a:ext cx="5760720" cy="552450"/>
          </a:xfrm>
          <a:prstGeom prst="rect">
            <a:avLst/>
          </a:prstGeom>
        </p:spPr>
      </p:pic>
    </p:spTree>
  </p:cSld>
  <p:clrMapOvr>
    <a:masterClrMapping/>
  </p:clrMapOvr>
  <p:transition spd="slow"/>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Prostokąt 11"/>
          <p:cNvSpPr/>
          <p:nvPr/>
        </p:nvSpPr>
        <p:spPr>
          <a:xfrm>
            <a:off x="0" y="0"/>
            <a:ext cx="9144000" cy="1071546"/>
          </a:xfrm>
          <a:prstGeom prst="rect">
            <a:avLst/>
          </a:prstGeom>
          <a:solidFill>
            <a:schemeClr val="tx2">
              <a:lumMod val="40000"/>
              <a:lumOff val="60000"/>
            </a:schemeClr>
          </a:solidFill>
          <a:ln w="38100">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pl-PL" dirty="0"/>
          </a:p>
        </p:txBody>
      </p:sp>
      <p:sp>
        <p:nvSpPr>
          <p:cNvPr id="13" name="Prostokąt zaokrąglony 12"/>
          <p:cNvSpPr/>
          <p:nvPr/>
        </p:nvSpPr>
        <p:spPr>
          <a:xfrm>
            <a:off x="214282" y="214302"/>
            <a:ext cx="8715436" cy="642942"/>
          </a:xfrm>
          <a:prstGeom prst="roundRect">
            <a:avLst/>
          </a:prstGeom>
          <a:ln w="44450">
            <a:solidFill>
              <a:schemeClr val="tx1"/>
            </a:solidFill>
          </a:ln>
          <a:effectLst>
            <a:glow rad="101600">
              <a:schemeClr val="accent6">
                <a:satMod val="175000"/>
                <a:alpha val="40000"/>
              </a:schemeClr>
            </a:glow>
            <a:outerShdw blurRad="50800" dist="38100" dir="5400000" algn="t" rotWithShape="0">
              <a:prstClr val="black">
                <a:alpha val="40000"/>
              </a:prstClr>
            </a:outerShdw>
            <a:softEdge rad="317500"/>
          </a:effectLst>
          <a:scene3d>
            <a:camera prst="orthographicFront">
              <a:rot lat="0" lon="0" rev="0"/>
            </a:camera>
            <a:lightRig rig="glow" dir="t">
              <a:rot lat="0" lon="0" rev="4800000"/>
            </a:lightRig>
          </a:scene3d>
          <a:sp3d prstMaterial="matte">
            <a:bevelT w="127000" h="63500" prst="riblet"/>
          </a:sp3d>
        </p:spPr>
        <p:style>
          <a:lnRef idx="2">
            <a:schemeClr val="accent6"/>
          </a:lnRef>
          <a:fillRef idx="1">
            <a:schemeClr val="lt1"/>
          </a:fillRef>
          <a:effectRef idx="0">
            <a:schemeClr val="accent6"/>
          </a:effectRef>
          <a:fontRef idx="minor">
            <a:schemeClr val="dk1"/>
          </a:fontRef>
        </p:style>
        <p:txBody>
          <a:bodyPr anchor="ctr"/>
          <a:lstStyle/>
          <a:p>
            <a:pPr algn="ctr" eaLnBrk="1" fontAlgn="auto" hangingPunct="1">
              <a:spcBef>
                <a:spcPts val="0"/>
              </a:spcBef>
              <a:spcAft>
                <a:spcPts val="0"/>
              </a:spcAft>
              <a:defRPr/>
            </a:pPr>
            <a:r>
              <a:rPr lang="pl-PL" sz="3200" b="1" dirty="0">
                <a:solidFill>
                  <a:schemeClr val="tx1"/>
                </a:solidFill>
              </a:rPr>
              <a:t>Wojewódzki Urząd Pracy w Opolu</a:t>
            </a:r>
          </a:p>
        </p:txBody>
      </p:sp>
      <p:sp>
        <p:nvSpPr>
          <p:cNvPr id="45064" name="Prostokąt 10"/>
          <p:cNvSpPr>
            <a:spLocks noChangeArrowheads="1"/>
          </p:cNvSpPr>
          <p:nvPr/>
        </p:nvSpPr>
        <p:spPr bwMode="auto">
          <a:xfrm>
            <a:off x="2268538" y="3024188"/>
            <a:ext cx="441325" cy="1200150"/>
          </a:xfrm>
          <a:prstGeom prst="rect">
            <a:avLst/>
          </a:prstGeom>
          <a:noFill/>
          <a:ln w="9525">
            <a:noFill/>
            <a:miter lim="800000"/>
            <a:headEnd/>
            <a:tailEnd/>
          </a:ln>
        </p:spPr>
        <p:txBody>
          <a:bodyPr wrap="none">
            <a:spAutoFit/>
          </a:bodyPr>
          <a:lstStyle/>
          <a:p>
            <a:pPr eaLnBrk="1" hangingPunct="1"/>
            <a:endParaRPr lang="pl-PL" altLang="pl-PL"/>
          </a:p>
          <a:p>
            <a:pPr eaLnBrk="1" hangingPunct="1"/>
            <a:endParaRPr lang="pl-PL" altLang="pl-PL"/>
          </a:p>
          <a:p>
            <a:pPr eaLnBrk="1" hangingPunct="1"/>
            <a:endParaRPr lang="pl-PL" altLang="pl-PL"/>
          </a:p>
          <a:p>
            <a:pPr eaLnBrk="1" hangingPunct="1"/>
            <a:r>
              <a:rPr lang="pl-PL" altLang="pl-PL"/>
              <a:t>    </a:t>
            </a:r>
          </a:p>
        </p:txBody>
      </p:sp>
      <p:sp>
        <p:nvSpPr>
          <p:cNvPr id="45065" name="Prostokąt 13"/>
          <p:cNvSpPr>
            <a:spLocks noChangeArrowheads="1"/>
          </p:cNvSpPr>
          <p:nvPr/>
        </p:nvSpPr>
        <p:spPr bwMode="auto">
          <a:xfrm>
            <a:off x="3203575" y="3068638"/>
            <a:ext cx="3024188" cy="369887"/>
          </a:xfrm>
          <a:prstGeom prst="rect">
            <a:avLst/>
          </a:prstGeom>
          <a:noFill/>
          <a:ln w="9525">
            <a:noFill/>
            <a:miter lim="800000"/>
            <a:headEnd/>
            <a:tailEnd/>
          </a:ln>
        </p:spPr>
        <p:txBody>
          <a:bodyPr>
            <a:spAutoFit/>
          </a:bodyPr>
          <a:lstStyle/>
          <a:p>
            <a:pPr eaLnBrk="1" hangingPunct="1"/>
            <a:r>
              <a:rPr lang="pl-PL" altLang="pl-PL"/>
              <a:t> </a:t>
            </a:r>
          </a:p>
        </p:txBody>
      </p:sp>
      <p:sp>
        <p:nvSpPr>
          <p:cNvPr id="45066" name="pole tekstowe 23"/>
          <p:cNvSpPr txBox="1">
            <a:spLocks noChangeArrowheads="1"/>
          </p:cNvSpPr>
          <p:nvPr/>
        </p:nvSpPr>
        <p:spPr bwMode="auto">
          <a:xfrm>
            <a:off x="7931150" y="4978400"/>
            <a:ext cx="868363" cy="277813"/>
          </a:xfrm>
          <a:prstGeom prst="rect">
            <a:avLst/>
          </a:prstGeom>
          <a:noFill/>
          <a:ln w="9525">
            <a:noFill/>
            <a:miter lim="800000"/>
            <a:headEnd/>
            <a:tailEnd/>
          </a:ln>
        </p:spPr>
        <p:txBody>
          <a:bodyPr>
            <a:spAutoFit/>
          </a:bodyPr>
          <a:lstStyle/>
          <a:p>
            <a:endParaRPr lang="pl-PL" altLang="pl-PL" sz="1200" b="1"/>
          </a:p>
        </p:txBody>
      </p:sp>
      <p:sp>
        <p:nvSpPr>
          <p:cNvPr id="45067" name="Prostokąt 10"/>
          <p:cNvSpPr>
            <a:spLocks noChangeArrowheads="1"/>
          </p:cNvSpPr>
          <p:nvPr/>
        </p:nvSpPr>
        <p:spPr bwMode="auto">
          <a:xfrm>
            <a:off x="1368425" y="3024188"/>
            <a:ext cx="312738" cy="369887"/>
          </a:xfrm>
          <a:prstGeom prst="rect">
            <a:avLst/>
          </a:prstGeom>
          <a:noFill/>
          <a:ln w="9525">
            <a:noFill/>
            <a:miter lim="800000"/>
            <a:headEnd/>
            <a:tailEnd/>
          </a:ln>
        </p:spPr>
        <p:txBody>
          <a:bodyPr wrap="none">
            <a:spAutoFit/>
          </a:bodyPr>
          <a:lstStyle/>
          <a:p>
            <a:pPr eaLnBrk="1" hangingPunct="1"/>
            <a:r>
              <a:rPr lang="pl-PL" altLang="pl-PL"/>
              <a:t>  </a:t>
            </a:r>
          </a:p>
        </p:txBody>
      </p:sp>
      <p:sp>
        <p:nvSpPr>
          <p:cNvPr id="45069" name="Prostokąt 1"/>
          <p:cNvSpPr>
            <a:spLocks noChangeArrowheads="1"/>
          </p:cNvSpPr>
          <p:nvPr/>
        </p:nvSpPr>
        <p:spPr bwMode="auto">
          <a:xfrm>
            <a:off x="683568" y="1340768"/>
            <a:ext cx="7848872" cy="3939540"/>
          </a:xfrm>
          <a:prstGeom prst="rect">
            <a:avLst/>
          </a:prstGeom>
          <a:noFill/>
          <a:ln w="9525">
            <a:noFill/>
            <a:miter lim="800000"/>
            <a:headEnd/>
            <a:tailEnd/>
          </a:ln>
        </p:spPr>
        <p:txBody>
          <a:bodyPr wrap="square">
            <a:spAutoFit/>
          </a:bodyPr>
          <a:lstStyle/>
          <a:p>
            <a:pPr algn="ctr"/>
            <a:endParaRPr lang="pl-PL" altLang="pl-PL" b="1" dirty="0" smtClean="0">
              <a:latin typeface="Calibri" pitchFamily="34" charset="0"/>
              <a:ea typeface="Times New Roman" pitchFamily="18" charset="0"/>
              <a:cs typeface="Calibri" pitchFamily="34" charset="0"/>
            </a:endParaRPr>
          </a:p>
          <a:p>
            <a:pPr algn="just"/>
            <a:r>
              <a:rPr lang="pl-PL" altLang="pl-PL" sz="1400" b="1" dirty="0" smtClean="0">
                <a:latin typeface="Calibri" pitchFamily="34" charset="0"/>
                <a:ea typeface="Times New Roman" pitchFamily="18" charset="0"/>
                <a:cs typeface="Calibri" pitchFamily="34" charset="0"/>
              </a:rPr>
              <a:t>W </a:t>
            </a:r>
            <a:r>
              <a:rPr lang="pl-PL" altLang="pl-PL" sz="1400" b="1" dirty="0">
                <a:latin typeface="Calibri" pitchFamily="34" charset="0"/>
                <a:ea typeface="Times New Roman" pitchFamily="18" charset="0"/>
                <a:cs typeface="Calibri" pitchFamily="34" charset="0"/>
              </a:rPr>
              <a:t>ramach projektu koszty pośrednie mogą być rozliczane wyłącznie </a:t>
            </a:r>
            <a:r>
              <a:rPr lang="pl-PL" altLang="pl-PL" sz="1400" b="1" dirty="0" smtClean="0">
                <a:latin typeface="Calibri" pitchFamily="34" charset="0"/>
                <a:ea typeface="Times New Roman" pitchFamily="18" charset="0"/>
                <a:cs typeface="Calibri" pitchFamily="34" charset="0"/>
              </a:rPr>
              <a:t>z </a:t>
            </a:r>
            <a:r>
              <a:rPr lang="pl-PL" altLang="pl-PL" sz="1400" b="1" dirty="0">
                <a:latin typeface="Calibri" pitchFamily="34" charset="0"/>
                <a:ea typeface="Times New Roman" pitchFamily="18" charset="0"/>
                <a:cs typeface="Calibri" pitchFamily="34" charset="0"/>
              </a:rPr>
              <a:t>wykorzystaniem następujących </a:t>
            </a:r>
            <a:r>
              <a:rPr lang="pl-PL" altLang="pl-PL" sz="1400" b="1" u="sng" dirty="0">
                <a:latin typeface="Calibri" pitchFamily="34" charset="0"/>
                <a:ea typeface="Times New Roman" pitchFamily="18" charset="0"/>
                <a:cs typeface="Calibri" pitchFamily="34" charset="0"/>
              </a:rPr>
              <a:t>stawek ryczałtowych</a:t>
            </a:r>
            <a:r>
              <a:rPr lang="pl-PL" altLang="pl-PL" sz="1400" b="1" u="sng" dirty="0" smtClean="0">
                <a:latin typeface="Calibri" pitchFamily="34" charset="0"/>
                <a:ea typeface="Times New Roman" pitchFamily="18" charset="0"/>
                <a:cs typeface="Calibri" pitchFamily="34" charset="0"/>
              </a:rPr>
              <a:t>:</a:t>
            </a:r>
          </a:p>
          <a:p>
            <a:pPr algn="just"/>
            <a:endParaRPr lang="pl-PL" altLang="pl-PL" sz="1400" b="1" dirty="0">
              <a:latin typeface="Calibri" pitchFamily="34" charset="0"/>
              <a:ea typeface="Times New Roman" pitchFamily="18" charset="0"/>
              <a:cs typeface="Calibri" pitchFamily="34" charset="0"/>
            </a:endParaRPr>
          </a:p>
          <a:p>
            <a:pPr algn="just">
              <a:buFont typeface="Wingdings" pitchFamily="2" charset="2"/>
              <a:buChar char="§"/>
            </a:pPr>
            <a:r>
              <a:rPr lang="pl-PL" altLang="pl-PL" sz="1400" b="1" dirty="0" smtClean="0">
                <a:latin typeface="Calibri" pitchFamily="34" charset="0"/>
                <a:ea typeface="Times New Roman" pitchFamily="18" charset="0"/>
                <a:cs typeface="Calibri" pitchFamily="34" charset="0"/>
              </a:rPr>
              <a:t>  25 </a:t>
            </a:r>
            <a:r>
              <a:rPr lang="pl-PL" altLang="pl-PL" sz="1400" b="1" dirty="0">
                <a:latin typeface="Calibri" pitchFamily="34" charset="0"/>
                <a:ea typeface="Times New Roman" pitchFamily="18" charset="0"/>
                <a:cs typeface="Calibri" pitchFamily="34" charset="0"/>
              </a:rPr>
              <a:t>% </a:t>
            </a:r>
            <a:r>
              <a:rPr lang="pl-PL" altLang="pl-PL" sz="1400" dirty="0">
                <a:latin typeface="Calibri" pitchFamily="34" charset="0"/>
                <a:ea typeface="Times New Roman" pitchFamily="18" charset="0"/>
                <a:cs typeface="Calibri" pitchFamily="34" charset="0"/>
              </a:rPr>
              <a:t>kosztów bezpośrednich </a:t>
            </a:r>
            <a:r>
              <a:rPr lang="pl-PL" altLang="pl-PL" sz="1400" dirty="0" smtClean="0">
                <a:latin typeface="Calibri" pitchFamily="34" charset="0"/>
                <a:ea typeface="Times New Roman" pitchFamily="18" charset="0"/>
                <a:cs typeface="Calibri" pitchFamily="34" charset="0"/>
              </a:rPr>
              <a:t>– w </a:t>
            </a:r>
            <a:r>
              <a:rPr lang="pl-PL" altLang="pl-PL" sz="1400" dirty="0">
                <a:latin typeface="Calibri" pitchFamily="34" charset="0"/>
                <a:ea typeface="Times New Roman" pitchFamily="18" charset="0"/>
                <a:cs typeface="Calibri" pitchFamily="34" charset="0"/>
              </a:rPr>
              <a:t>przypadku projektów o wartości </a:t>
            </a:r>
            <a:r>
              <a:rPr lang="pl-PL" altLang="pl-PL" sz="1400" dirty="0" smtClean="0">
                <a:latin typeface="Calibri" pitchFamily="34" charset="0"/>
                <a:ea typeface="Times New Roman" pitchFamily="18" charset="0"/>
                <a:cs typeface="Calibri" pitchFamily="34" charset="0"/>
              </a:rPr>
              <a:t>kosztów bezpośrednich do 830 tys. PLN włącznie,</a:t>
            </a:r>
          </a:p>
          <a:p>
            <a:pPr algn="just">
              <a:buFont typeface="Wingdings" pitchFamily="2" charset="2"/>
              <a:buChar char="§"/>
            </a:pPr>
            <a:endParaRPr lang="pl-PL" altLang="pl-PL" sz="1400" dirty="0">
              <a:latin typeface="Calibri" pitchFamily="34" charset="0"/>
              <a:ea typeface="Times New Roman" pitchFamily="18" charset="0"/>
              <a:cs typeface="Calibri" pitchFamily="34" charset="0"/>
            </a:endParaRPr>
          </a:p>
          <a:p>
            <a:pPr algn="just">
              <a:buFont typeface="Wingdings" pitchFamily="2" charset="2"/>
              <a:buChar char="§"/>
            </a:pPr>
            <a:r>
              <a:rPr lang="pl-PL" altLang="pl-PL" sz="1400" dirty="0" smtClean="0">
                <a:latin typeface="Calibri" pitchFamily="34" charset="0"/>
                <a:ea typeface="Times New Roman" pitchFamily="18" charset="0"/>
                <a:cs typeface="Calibri" pitchFamily="34" charset="0"/>
              </a:rPr>
              <a:t>  </a:t>
            </a:r>
            <a:r>
              <a:rPr lang="pl-PL" altLang="pl-PL" sz="1400" b="1" dirty="0" smtClean="0">
                <a:latin typeface="Calibri" pitchFamily="34" charset="0"/>
                <a:ea typeface="Times New Roman" pitchFamily="18" charset="0"/>
                <a:cs typeface="Calibri" pitchFamily="34" charset="0"/>
              </a:rPr>
              <a:t>20 </a:t>
            </a:r>
            <a:r>
              <a:rPr lang="pl-PL" altLang="pl-PL" sz="1400" b="1" dirty="0">
                <a:latin typeface="Calibri" pitchFamily="34" charset="0"/>
                <a:ea typeface="Times New Roman" pitchFamily="18" charset="0"/>
                <a:cs typeface="Calibri" pitchFamily="34" charset="0"/>
              </a:rPr>
              <a:t>% </a:t>
            </a:r>
            <a:r>
              <a:rPr lang="pl-PL" altLang="pl-PL" sz="1400" dirty="0">
                <a:latin typeface="Calibri" pitchFamily="34" charset="0"/>
                <a:ea typeface="Times New Roman" pitchFamily="18" charset="0"/>
                <a:cs typeface="Calibri" pitchFamily="34" charset="0"/>
              </a:rPr>
              <a:t>kosztów bezpośrednich </a:t>
            </a:r>
            <a:r>
              <a:rPr lang="pl-PL" altLang="pl-PL" sz="1400" dirty="0" smtClean="0">
                <a:latin typeface="Calibri" pitchFamily="34" charset="0"/>
                <a:ea typeface="Times New Roman" pitchFamily="18" charset="0"/>
                <a:cs typeface="Calibri" pitchFamily="34" charset="0"/>
              </a:rPr>
              <a:t>–w </a:t>
            </a:r>
            <a:r>
              <a:rPr lang="pl-PL" altLang="pl-PL" sz="1400" dirty="0">
                <a:latin typeface="Calibri" pitchFamily="34" charset="0"/>
                <a:ea typeface="Times New Roman" pitchFamily="18" charset="0"/>
                <a:cs typeface="Calibri" pitchFamily="34" charset="0"/>
              </a:rPr>
              <a:t>przypadku projektów o wartości </a:t>
            </a:r>
            <a:r>
              <a:rPr lang="pl-PL" altLang="pl-PL" sz="1400" dirty="0" smtClean="0">
                <a:latin typeface="Calibri" pitchFamily="34" charset="0"/>
                <a:ea typeface="Times New Roman" pitchFamily="18" charset="0"/>
                <a:cs typeface="Calibri" pitchFamily="34" charset="0"/>
              </a:rPr>
              <a:t>kosztów bezpośrednich powyżej                830 tys. PLN do 1740 tys. PLN włącznie,</a:t>
            </a:r>
          </a:p>
          <a:p>
            <a:pPr algn="just">
              <a:buFont typeface="Wingdings" pitchFamily="2" charset="2"/>
              <a:buChar char="§"/>
            </a:pPr>
            <a:endParaRPr lang="pl-PL" altLang="pl-PL" sz="1400" dirty="0">
              <a:latin typeface="Calibri" pitchFamily="34" charset="0"/>
              <a:ea typeface="Times New Roman" pitchFamily="18" charset="0"/>
              <a:cs typeface="Calibri" pitchFamily="34" charset="0"/>
            </a:endParaRPr>
          </a:p>
          <a:p>
            <a:pPr algn="just">
              <a:buFont typeface="Wingdings" pitchFamily="2" charset="2"/>
              <a:buChar char="§"/>
            </a:pPr>
            <a:r>
              <a:rPr lang="pl-PL" altLang="pl-PL" sz="1400" dirty="0" smtClean="0">
                <a:latin typeface="Calibri" pitchFamily="34" charset="0"/>
                <a:ea typeface="Times New Roman" pitchFamily="18" charset="0"/>
                <a:cs typeface="Calibri" pitchFamily="34" charset="0"/>
              </a:rPr>
              <a:t>  </a:t>
            </a:r>
            <a:r>
              <a:rPr lang="pl-PL" altLang="pl-PL" sz="1400" b="1" dirty="0" smtClean="0">
                <a:latin typeface="Calibri" pitchFamily="34" charset="0"/>
                <a:ea typeface="Times New Roman" pitchFamily="18" charset="0"/>
                <a:cs typeface="Calibri" pitchFamily="34" charset="0"/>
              </a:rPr>
              <a:t>15 </a:t>
            </a:r>
            <a:r>
              <a:rPr lang="pl-PL" altLang="pl-PL" sz="1400" b="1" dirty="0">
                <a:latin typeface="Calibri" pitchFamily="34" charset="0"/>
                <a:ea typeface="Times New Roman" pitchFamily="18" charset="0"/>
                <a:cs typeface="Calibri" pitchFamily="34" charset="0"/>
              </a:rPr>
              <a:t>% </a:t>
            </a:r>
            <a:r>
              <a:rPr lang="pl-PL" altLang="pl-PL" sz="1400" dirty="0">
                <a:latin typeface="Calibri" pitchFamily="34" charset="0"/>
                <a:ea typeface="Times New Roman" pitchFamily="18" charset="0"/>
                <a:cs typeface="Calibri" pitchFamily="34" charset="0"/>
              </a:rPr>
              <a:t>kosztów bezpośrednich – </a:t>
            </a:r>
            <a:r>
              <a:rPr lang="pl-PL" altLang="pl-PL" sz="1400" dirty="0" smtClean="0">
                <a:latin typeface="Calibri" pitchFamily="34" charset="0"/>
                <a:ea typeface="Times New Roman" pitchFamily="18" charset="0"/>
                <a:cs typeface="Calibri" pitchFamily="34" charset="0"/>
              </a:rPr>
              <a:t>w </a:t>
            </a:r>
            <a:r>
              <a:rPr lang="pl-PL" altLang="pl-PL" sz="1400" dirty="0">
                <a:latin typeface="Calibri" pitchFamily="34" charset="0"/>
                <a:ea typeface="Times New Roman" pitchFamily="18" charset="0"/>
                <a:cs typeface="Calibri" pitchFamily="34" charset="0"/>
              </a:rPr>
              <a:t>przypadku projektów o wartości </a:t>
            </a:r>
            <a:r>
              <a:rPr lang="pl-PL" altLang="pl-PL" sz="1400" dirty="0" smtClean="0">
                <a:latin typeface="Calibri" pitchFamily="34" charset="0"/>
                <a:ea typeface="Times New Roman" pitchFamily="18" charset="0"/>
                <a:cs typeface="Calibri" pitchFamily="34" charset="0"/>
              </a:rPr>
              <a:t>kosztów bezpośrednich powyżej      1740 tys. PLN do 4 550 tys. PLN włącznie,</a:t>
            </a:r>
          </a:p>
          <a:p>
            <a:pPr algn="just">
              <a:buFont typeface="Wingdings" pitchFamily="2" charset="2"/>
              <a:buChar char="§"/>
            </a:pPr>
            <a:endParaRPr lang="pl-PL" altLang="pl-PL" sz="1400" dirty="0">
              <a:latin typeface="Calibri" pitchFamily="34" charset="0"/>
              <a:ea typeface="Times New Roman" pitchFamily="18" charset="0"/>
              <a:cs typeface="Calibri" pitchFamily="34" charset="0"/>
            </a:endParaRPr>
          </a:p>
          <a:p>
            <a:pPr algn="just">
              <a:buFont typeface="Wingdings" pitchFamily="2" charset="2"/>
              <a:buChar char="§"/>
            </a:pPr>
            <a:r>
              <a:rPr lang="pl-PL" altLang="pl-PL" sz="1400" dirty="0" smtClean="0">
                <a:latin typeface="Calibri" pitchFamily="34" charset="0"/>
                <a:ea typeface="Times New Roman" pitchFamily="18" charset="0"/>
                <a:cs typeface="Calibri" pitchFamily="34" charset="0"/>
              </a:rPr>
              <a:t>  </a:t>
            </a:r>
            <a:r>
              <a:rPr lang="pl-PL" altLang="pl-PL" sz="1400" b="1" dirty="0" smtClean="0">
                <a:latin typeface="Calibri" pitchFamily="34" charset="0"/>
                <a:ea typeface="Times New Roman" pitchFamily="18" charset="0"/>
                <a:cs typeface="Calibri" pitchFamily="34" charset="0"/>
              </a:rPr>
              <a:t>10 % </a:t>
            </a:r>
            <a:r>
              <a:rPr lang="pl-PL" altLang="pl-PL" sz="1400" dirty="0">
                <a:latin typeface="Calibri" pitchFamily="34" charset="0"/>
                <a:ea typeface="Times New Roman" pitchFamily="18" charset="0"/>
                <a:cs typeface="Calibri" pitchFamily="34" charset="0"/>
              </a:rPr>
              <a:t>kosztów bezpośrednich – w przypadku projektów </a:t>
            </a:r>
            <a:r>
              <a:rPr lang="pl-PL" altLang="pl-PL" sz="1400" dirty="0" smtClean="0">
                <a:latin typeface="Calibri" pitchFamily="34" charset="0"/>
                <a:ea typeface="Times New Roman" pitchFamily="18" charset="0"/>
                <a:cs typeface="Calibri" pitchFamily="34" charset="0"/>
              </a:rPr>
              <a:t>o </a:t>
            </a:r>
            <a:r>
              <a:rPr lang="pl-PL" altLang="pl-PL" sz="1400" dirty="0">
                <a:latin typeface="Calibri" pitchFamily="34" charset="0"/>
                <a:ea typeface="Times New Roman" pitchFamily="18" charset="0"/>
                <a:cs typeface="Calibri" pitchFamily="34" charset="0"/>
              </a:rPr>
              <a:t>wartości </a:t>
            </a:r>
            <a:r>
              <a:rPr lang="pl-PL" altLang="pl-PL" sz="1400" dirty="0" smtClean="0">
                <a:latin typeface="Calibri" pitchFamily="34" charset="0"/>
                <a:ea typeface="Times New Roman" pitchFamily="18" charset="0"/>
                <a:cs typeface="Calibri" pitchFamily="34" charset="0"/>
              </a:rPr>
              <a:t>kosztów bezpośrednich przekraczających 4 550 tys. PLN. </a:t>
            </a:r>
          </a:p>
          <a:p>
            <a:endParaRPr lang="pl-PL" altLang="pl-PL" dirty="0" smtClean="0">
              <a:latin typeface="Calibri" pitchFamily="34" charset="0"/>
              <a:ea typeface="Times New Roman" pitchFamily="18" charset="0"/>
              <a:cs typeface="Calibri" pitchFamily="34" charset="0"/>
            </a:endParaRPr>
          </a:p>
          <a:p>
            <a:endParaRPr lang="pl-PL" altLang="pl-PL" dirty="0">
              <a:latin typeface="Calibri" pitchFamily="34" charset="0"/>
              <a:ea typeface="Times New Roman" pitchFamily="18" charset="0"/>
              <a:cs typeface="Calibri" pitchFamily="34" charset="0"/>
            </a:endParaRPr>
          </a:p>
        </p:txBody>
      </p:sp>
      <p:sp>
        <p:nvSpPr>
          <p:cNvPr id="2" name="Symbol zastępczy numeru slajdu 1"/>
          <p:cNvSpPr>
            <a:spLocks noGrp="1"/>
          </p:cNvSpPr>
          <p:nvPr>
            <p:ph type="sldNum" sz="quarter" idx="12"/>
          </p:nvPr>
        </p:nvSpPr>
        <p:spPr/>
        <p:txBody>
          <a:bodyPr/>
          <a:lstStyle/>
          <a:p>
            <a:fld id="{BBC8C535-DE0A-4D77-A9DA-C10F5FE73F83}" type="slidenum">
              <a:rPr lang="pl-PL" altLang="pl-PL" smtClean="0"/>
              <a:pPr/>
              <a:t>58</a:t>
            </a:fld>
            <a:endParaRPr lang="pl-PL" altLang="pl-PL"/>
          </a:p>
        </p:txBody>
      </p:sp>
      <p:pic>
        <p:nvPicPr>
          <p:cNvPr id="14" name="Obraz 13"/>
          <p:cNvPicPr/>
          <p:nvPr/>
        </p:nvPicPr>
        <p:blipFill>
          <a:blip r:embed="rId2" cstate="print">
            <a:extLst>
              <a:ext uri="{28A0092B-C50C-407E-A947-70E740481C1C}">
                <a14:useLocalDpi xmlns:a14="http://schemas.microsoft.com/office/drawing/2010/main" val="0"/>
              </a:ext>
            </a:extLst>
          </a:blip>
          <a:stretch>
            <a:fillRect/>
          </a:stretch>
        </p:blipFill>
        <p:spPr>
          <a:xfrm>
            <a:off x="1889860" y="5803900"/>
            <a:ext cx="5760720" cy="552450"/>
          </a:xfrm>
          <a:prstGeom prst="rect">
            <a:avLst/>
          </a:prstGeom>
        </p:spPr>
      </p:pic>
    </p:spTree>
  </p:cSld>
  <p:clrMapOvr>
    <a:masterClrMapping/>
  </p:clrMapOvr>
  <p:transition spd="slow"/>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rostokąt 3"/>
          <p:cNvSpPr/>
          <p:nvPr/>
        </p:nvSpPr>
        <p:spPr>
          <a:xfrm>
            <a:off x="0" y="0"/>
            <a:ext cx="9144000" cy="1052736"/>
          </a:xfrm>
          <a:prstGeom prst="rect">
            <a:avLst/>
          </a:prstGeom>
          <a:solidFill>
            <a:schemeClr val="accent1">
              <a:lumMod val="60000"/>
              <a:lumOff val="40000"/>
            </a:schemeClr>
          </a:solidFill>
          <a:ln w="38100">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pl-PL" dirty="0">
              <a:solidFill>
                <a:prstClr val="white"/>
              </a:solidFill>
            </a:endParaRPr>
          </a:p>
        </p:txBody>
      </p:sp>
      <p:sp>
        <p:nvSpPr>
          <p:cNvPr id="5" name="Prostokąt zaokrąglony 4"/>
          <p:cNvSpPr/>
          <p:nvPr/>
        </p:nvSpPr>
        <p:spPr>
          <a:xfrm>
            <a:off x="214282" y="116631"/>
            <a:ext cx="8715436" cy="706027"/>
          </a:xfrm>
          <a:prstGeom prst="roundRect">
            <a:avLst/>
          </a:prstGeom>
          <a:ln w="44450">
            <a:solidFill>
              <a:schemeClr val="tx1"/>
            </a:solidFill>
          </a:ln>
          <a:effectLst>
            <a:glow rad="101600">
              <a:schemeClr val="accent6">
                <a:satMod val="175000"/>
                <a:alpha val="40000"/>
              </a:schemeClr>
            </a:glow>
            <a:outerShdw blurRad="50800" dist="38100" dir="5400000" algn="t" rotWithShape="0">
              <a:prstClr val="black">
                <a:alpha val="40000"/>
              </a:prstClr>
            </a:outerShdw>
            <a:softEdge rad="317500"/>
          </a:effectLst>
          <a:scene3d>
            <a:camera prst="orthographicFront">
              <a:rot lat="0" lon="0" rev="0"/>
            </a:camera>
            <a:lightRig rig="glow" dir="t">
              <a:rot lat="0" lon="0" rev="4800000"/>
            </a:lightRig>
          </a:scene3d>
          <a:sp3d prstMaterial="matte">
            <a:bevelT w="127000" h="63500" prst="riblet"/>
          </a:sp3d>
        </p:spPr>
        <p:style>
          <a:lnRef idx="2">
            <a:schemeClr val="accent6"/>
          </a:lnRef>
          <a:fillRef idx="1">
            <a:schemeClr val="lt1"/>
          </a:fillRef>
          <a:effectRef idx="0">
            <a:schemeClr val="accent6"/>
          </a:effectRef>
          <a:fontRef idx="minor">
            <a:schemeClr val="dk1"/>
          </a:fontRef>
        </p:style>
        <p:txBody>
          <a:bodyPr anchor="ctr"/>
          <a:lstStyle/>
          <a:p>
            <a:pPr algn="ctr" eaLnBrk="1" fontAlgn="auto" hangingPunct="1">
              <a:spcBef>
                <a:spcPts val="0"/>
              </a:spcBef>
              <a:spcAft>
                <a:spcPts val="0"/>
              </a:spcAft>
              <a:defRPr/>
            </a:pPr>
            <a:r>
              <a:rPr lang="pl-PL" sz="3200" b="1" dirty="0">
                <a:solidFill>
                  <a:prstClr val="black"/>
                </a:solidFill>
              </a:rPr>
              <a:t>Wojewódzki Urząd Pracy w Opolu</a:t>
            </a:r>
          </a:p>
        </p:txBody>
      </p:sp>
      <p:sp>
        <p:nvSpPr>
          <p:cNvPr id="60424" name="Prostokąt 5"/>
          <p:cNvSpPr>
            <a:spLocks noChangeArrowheads="1"/>
          </p:cNvSpPr>
          <p:nvPr/>
        </p:nvSpPr>
        <p:spPr bwMode="auto">
          <a:xfrm>
            <a:off x="3708356" y="1502667"/>
            <a:ext cx="1473288" cy="400110"/>
          </a:xfrm>
          <a:prstGeom prst="rect">
            <a:avLst/>
          </a:prstGeom>
          <a:noFill/>
          <a:ln w="9525">
            <a:noFill/>
            <a:miter lim="800000"/>
            <a:headEnd/>
            <a:tailEnd/>
          </a:ln>
        </p:spPr>
        <p:txBody>
          <a:bodyPr wrap="none">
            <a:spAutoFit/>
          </a:bodyPr>
          <a:lstStyle/>
          <a:p>
            <a:pPr algn="ctr"/>
            <a:r>
              <a:rPr lang="pl-PL" altLang="pl-PL" b="1" u="sng" dirty="0" smtClean="0">
                <a:latin typeface="+mn-lt"/>
              </a:rPr>
              <a:t>TARYFIKATOR</a:t>
            </a:r>
            <a:endParaRPr lang="pl-PL" altLang="pl-PL" sz="2000" b="1" u="sng" dirty="0">
              <a:latin typeface="+mn-lt"/>
            </a:endParaRPr>
          </a:p>
        </p:txBody>
      </p:sp>
      <p:sp>
        <p:nvSpPr>
          <p:cNvPr id="60426" name="Prostokąt 1"/>
          <p:cNvSpPr>
            <a:spLocks noChangeArrowheads="1"/>
          </p:cNvSpPr>
          <p:nvPr/>
        </p:nvSpPr>
        <p:spPr bwMode="auto">
          <a:xfrm>
            <a:off x="214313" y="2132855"/>
            <a:ext cx="8461375" cy="2277547"/>
          </a:xfrm>
          <a:prstGeom prst="rect">
            <a:avLst/>
          </a:prstGeom>
          <a:noFill/>
          <a:ln w="9525">
            <a:noFill/>
            <a:miter lim="800000"/>
            <a:headEnd/>
            <a:tailEnd/>
          </a:ln>
        </p:spPr>
        <p:txBody>
          <a:bodyPr wrap="square">
            <a:spAutoFit/>
          </a:bodyPr>
          <a:lstStyle/>
          <a:p>
            <a:pPr algn="just"/>
            <a:r>
              <a:rPr lang="pl-PL" altLang="pl-PL" sz="1400" dirty="0">
                <a:latin typeface="+mn-lt"/>
              </a:rPr>
              <a:t>W ramach D</a:t>
            </a:r>
            <a:r>
              <a:rPr lang="pl-PL" altLang="pl-PL" sz="1400" dirty="0" smtClean="0">
                <a:latin typeface="+mn-lt"/>
              </a:rPr>
              <a:t>ziałania 8.3 obowiązuje </a:t>
            </a:r>
            <a:r>
              <a:rPr lang="pl-PL" altLang="pl-PL" sz="1400" dirty="0">
                <a:latin typeface="+mn-lt"/>
              </a:rPr>
              <a:t>Taryfikator maksymalnych, dopuszczalnych cen towarów i usług typowych (powszechnie występujących) </a:t>
            </a:r>
            <a:r>
              <a:rPr lang="pl-PL" altLang="pl-PL" sz="1400" dirty="0" smtClean="0">
                <a:latin typeface="+mn-lt"/>
              </a:rPr>
              <a:t>dla </a:t>
            </a:r>
            <a:r>
              <a:rPr lang="pl-PL" altLang="pl-PL" sz="1400" dirty="0">
                <a:latin typeface="+mn-lt"/>
              </a:rPr>
              <a:t>konkursowego i pozakonkursowego trybu wyboru projektów, dla których ocena przeprowadzona zostanie w ramach Regionalnego Programu Operacyjnego Województwa Opolskiego 2014-2020 w części dotyczącej Europejskiego Funduszu </a:t>
            </a:r>
            <a:r>
              <a:rPr lang="pl-PL" altLang="pl-PL" sz="1400" dirty="0" smtClean="0">
                <a:latin typeface="+mn-lt"/>
              </a:rPr>
              <a:t>Społecznego z dnia 12.07.2016 r. (dokument został umieszczony na stronie internetowej rpo.wup.opole.pl pod Regulaminem konkursu dla Działania 8.3 RPO WO 2014-2020).</a:t>
            </a:r>
            <a:endParaRPr lang="pl-PL" altLang="pl-PL" sz="1400" dirty="0">
              <a:latin typeface="+mn-lt"/>
            </a:endParaRPr>
          </a:p>
          <a:p>
            <a:pPr algn="just"/>
            <a:endParaRPr lang="pl-PL" altLang="pl-PL" dirty="0"/>
          </a:p>
          <a:p>
            <a:pPr algn="just"/>
            <a:endParaRPr lang="pl-PL" altLang="pl-PL" dirty="0"/>
          </a:p>
          <a:p>
            <a:pPr algn="just"/>
            <a:endParaRPr lang="pl-PL" altLang="pl-PL" dirty="0"/>
          </a:p>
          <a:p>
            <a:pPr algn="just"/>
            <a:endParaRPr lang="pl-PL" altLang="pl-PL" dirty="0"/>
          </a:p>
        </p:txBody>
      </p:sp>
      <p:sp>
        <p:nvSpPr>
          <p:cNvPr id="2" name="Symbol zastępczy numeru slajdu 1"/>
          <p:cNvSpPr>
            <a:spLocks noGrp="1"/>
          </p:cNvSpPr>
          <p:nvPr>
            <p:ph type="sldNum" sz="quarter" idx="12"/>
          </p:nvPr>
        </p:nvSpPr>
        <p:spPr/>
        <p:txBody>
          <a:bodyPr/>
          <a:lstStyle/>
          <a:p>
            <a:fld id="{E7DF194F-FC7D-43B2-A93E-2F6BC4B6766C}" type="slidenum">
              <a:rPr lang="pl-PL" altLang="pl-PL" smtClean="0"/>
              <a:pPr/>
              <a:t>59</a:t>
            </a:fld>
            <a:endParaRPr lang="pl-PL" altLang="pl-PL"/>
          </a:p>
        </p:txBody>
      </p:sp>
      <p:pic>
        <p:nvPicPr>
          <p:cNvPr id="9" name="Obraz 8"/>
          <p:cNvPicPr/>
          <p:nvPr/>
        </p:nvPicPr>
        <p:blipFill>
          <a:blip r:embed="rId2" cstate="print">
            <a:extLst>
              <a:ext uri="{28A0092B-C50C-407E-A947-70E740481C1C}">
                <a14:useLocalDpi xmlns:a14="http://schemas.microsoft.com/office/drawing/2010/main" val="0"/>
              </a:ext>
            </a:extLst>
          </a:blip>
          <a:stretch>
            <a:fillRect/>
          </a:stretch>
        </p:blipFill>
        <p:spPr>
          <a:xfrm>
            <a:off x="1824756" y="5573822"/>
            <a:ext cx="5760720" cy="552450"/>
          </a:xfrm>
          <a:prstGeom prst="rect">
            <a:avLst/>
          </a:prstGeom>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Prostokąt 8"/>
          <p:cNvSpPr/>
          <p:nvPr/>
        </p:nvSpPr>
        <p:spPr>
          <a:xfrm>
            <a:off x="0" y="0"/>
            <a:ext cx="9144000" cy="1052736"/>
          </a:xfrm>
          <a:prstGeom prst="rect">
            <a:avLst/>
          </a:prstGeom>
          <a:solidFill>
            <a:schemeClr val="accent1">
              <a:lumMod val="60000"/>
              <a:lumOff val="40000"/>
            </a:schemeClr>
          </a:solidFill>
          <a:ln w="38100">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pl-PL" dirty="0"/>
          </a:p>
        </p:txBody>
      </p:sp>
      <p:sp>
        <p:nvSpPr>
          <p:cNvPr id="11" name="Prostokąt zaokrąglony 10"/>
          <p:cNvSpPr/>
          <p:nvPr/>
        </p:nvSpPr>
        <p:spPr>
          <a:xfrm>
            <a:off x="214282" y="116631"/>
            <a:ext cx="8715436" cy="706027"/>
          </a:xfrm>
          <a:prstGeom prst="roundRect">
            <a:avLst/>
          </a:prstGeom>
          <a:ln w="44450">
            <a:solidFill>
              <a:schemeClr val="tx1"/>
            </a:solidFill>
          </a:ln>
          <a:effectLst>
            <a:glow rad="101600">
              <a:schemeClr val="accent6">
                <a:satMod val="175000"/>
                <a:alpha val="40000"/>
              </a:schemeClr>
            </a:glow>
            <a:outerShdw blurRad="50800" dist="38100" dir="5400000" algn="t" rotWithShape="0">
              <a:prstClr val="black">
                <a:alpha val="40000"/>
              </a:prstClr>
            </a:outerShdw>
            <a:softEdge rad="317500"/>
          </a:effectLst>
          <a:scene3d>
            <a:camera prst="orthographicFront">
              <a:rot lat="0" lon="0" rev="0"/>
            </a:camera>
            <a:lightRig rig="glow" dir="t">
              <a:rot lat="0" lon="0" rev="4800000"/>
            </a:lightRig>
          </a:scene3d>
          <a:sp3d prstMaterial="matte">
            <a:bevelT w="127000" h="63500" prst="riblet"/>
          </a:sp3d>
        </p:spPr>
        <p:style>
          <a:lnRef idx="2">
            <a:schemeClr val="accent6"/>
          </a:lnRef>
          <a:fillRef idx="1">
            <a:schemeClr val="lt1"/>
          </a:fillRef>
          <a:effectRef idx="0">
            <a:schemeClr val="accent6"/>
          </a:effectRef>
          <a:fontRef idx="minor">
            <a:schemeClr val="dk1"/>
          </a:fontRef>
        </p:style>
        <p:txBody>
          <a:bodyPr anchor="ctr"/>
          <a:lstStyle/>
          <a:p>
            <a:pPr algn="ctr" eaLnBrk="1" fontAlgn="auto" hangingPunct="1">
              <a:spcBef>
                <a:spcPts val="0"/>
              </a:spcBef>
              <a:spcAft>
                <a:spcPts val="0"/>
              </a:spcAft>
              <a:defRPr/>
            </a:pPr>
            <a:r>
              <a:rPr lang="pl-PL" sz="3200" b="1" dirty="0">
                <a:solidFill>
                  <a:schemeClr val="tx1"/>
                </a:solidFill>
              </a:rPr>
              <a:t>Wojewódzki Urząd Pracy w Opolu</a:t>
            </a:r>
          </a:p>
        </p:txBody>
      </p:sp>
      <p:sp>
        <p:nvSpPr>
          <p:cNvPr id="7177" name="Prostokąt 1"/>
          <p:cNvSpPr>
            <a:spLocks noChangeArrowheads="1"/>
          </p:cNvSpPr>
          <p:nvPr/>
        </p:nvSpPr>
        <p:spPr bwMode="auto">
          <a:xfrm>
            <a:off x="214282" y="1268760"/>
            <a:ext cx="8750206" cy="3901581"/>
          </a:xfrm>
          <a:prstGeom prst="rect">
            <a:avLst/>
          </a:prstGeom>
          <a:noFill/>
          <a:ln w="9525">
            <a:noFill/>
            <a:miter lim="800000"/>
            <a:headEnd/>
            <a:tailEnd/>
          </a:ln>
        </p:spPr>
        <p:txBody>
          <a:bodyPr wrap="square">
            <a:spAutoFit/>
          </a:bodyPr>
          <a:lstStyle/>
          <a:p>
            <a:pPr algn="ctr"/>
            <a:endParaRPr lang="pl-PL" altLang="pl-PL" sz="2000" b="1" u="sng" dirty="0" smtClean="0">
              <a:latin typeface="+mn-lt"/>
              <a:cs typeface="Arial" panose="020B0604020202020204" pitchFamily="34" charset="0"/>
            </a:endParaRPr>
          </a:p>
          <a:p>
            <a:pPr algn="ctr"/>
            <a:r>
              <a:rPr lang="pl-PL" altLang="pl-PL" sz="2000" b="1" u="sng" dirty="0" smtClean="0">
                <a:latin typeface="+mn-lt"/>
                <a:cs typeface="Arial" panose="020B0604020202020204" pitchFamily="34" charset="0"/>
              </a:rPr>
              <a:t>Grupa docelowa/ostateczni odbiorcy wsparcia</a:t>
            </a:r>
          </a:p>
          <a:p>
            <a:pPr algn="ctr"/>
            <a:endParaRPr lang="pl-PL" altLang="pl-PL" sz="2000" b="1" u="sng" dirty="0" smtClean="0">
              <a:latin typeface="+mn-lt"/>
              <a:cs typeface="Arial" panose="020B0604020202020204" pitchFamily="34" charset="0"/>
            </a:endParaRPr>
          </a:p>
          <a:p>
            <a:pPr algn="ctr"/>
            <a:endParaRPr lang="pl-PL" altLang="pl-PL" sz="1400" b="1" u="sng" dirty="0" smtClean="0">
              <a:latin typeface="+mj-lt"/>
              <a:cs typeface="Arial" panose="020B0604020202020204" pitchFamily="34" charset="0"/>
            </a:endParaRPr>
          </a:p>
          <a:p>
            <a:pPr marL="342900" lvl="0" indent="-342900">
              <a:lnSpc>
                <a:spcPct val="115000"/>
              </a:lnSpc>
              <a:spcAft>
                <a:spcPts val="0"/>
              </a:spcAft>
              <a:buFont typeface="+mj-lt"/>
              <a:buAutoNum type="arabicParenR"/>
            </a:pPr>
            <a:r>
              <a:rPr lang="pl-PL" sz="1400" dirty="0" smtClean="0">
                <a:solidFill>
                  <a:srgbClr val="000000"/>
                </a:solidFill>
                <a:latin typeface="+mj-lt"/>
                <a:ea typeface="Calibri" panose="020F0502020204030204" pitchFamily="34" charset="0"/>
                <a:cs typeface="Times New Roman" panose="02020603050405020304" pitchFamily="18" charset="0"/>
              </a:rPr>
              <a:t>Podmioty ekonomii społecznej,</a:t>
            </a:r>
            <a:endParaRPr lang="pl-PL" sz="1400" dirty="0">
              <a:solidFill>
                <a:srgbClr val="000000"/>
              </a:solidFill>
              <a:latin typeface="+mj-lt"/>
              <a:ea typeface="Calibri" panose="020F0502020204030204" pitchFamily="34" charset="0"/>
              <a:cs typeface="Times New Roman" panose="02020603050405020304" pitchFamily="18" charset="0"/>
            </a:endParaRPr>
          </a:p>
          <a:p>
            <a:pPr marL="342900" lvl="0" indent="-342900">
              <a:lnSpc>
                <a:spcPct val="115000"/>
              </a:lnSpc>
              <a:spcAft>
                <a:spcPts val="0"/>
              </a:spcAft>
              <a:buFont typeface="+mj-lt"/>
              <a:buAutoNum type="arabicParenR"/>
            </a:pPr>
            <a:r>
              <a:rPr lang="pl-PL" sz="1400" dirty="0" smtClean="0">
                <a:solidFill>
                  <a:srgbClr val="000000"/>
                </a:solidFill>
                <a:latin typeface="+mj-lt"/>
                <a:ea typeface="Calibri"/>
                <a:cs typeface="Times New Roman"/>
              </a:rPr>
              <a:t>Osoby </a:t>
            </a:r>
            <a:r>
              <a:rPr lang="pl-PL" sz="1400" dirty="0">
                <a:solidFill>
                  <a:srgbClr val="000000"/>
                </a:solidFill>
                <a:latin typeface="+mj-lt"/>
                <a:ea typeface="Calibri"/>
                <a:cs typeface="Times New Roman"/>
              </a:rPr>
              <a:t>fizyczne w zakresie doradztwa i szkoleń umożliwiających uzyskanie wiedzy i umiejętności niezbędnych do założenia i/lub prowadzenia działalności w sektorze ekonomii społecznej</a:t>
            </a:r>
            <a:r>
              <a:rPr lang="pl-PL" sz="1400" dirty="0" smtClean="0">
                <a:solidFill>
                  <a:srgbClr val="000000"/>
                </a:solidFill>
                <a:latin typeface="+mj-lt"/>
                <a:ea typeface="Calibri"/>
                <a:cs typeface="Times New Roman"/>
              </a:rPr>
              <a:t>,</a:t>
            </a:r>
          </a:p>
          <a:p>
            <a:pPr marL="342900" lvl="0" indent="-342900">
              <a:lnSpc>
                <a:spcPct val="115000"/>
              </a:lnSpc>
              <a:spcAft>
                <a:spcPts val="0"/>
              </a:spcAft>
              <a:buFont typeface="+mj-lt"/>
              <a:buAutoNum type="arabicParenR"/>
            </a:pPr>
            <a:r>
              <a:rPr lang="pl-PL" sz="1400" dirty="0">
                <a:latin typeface="+mj-lt"/>
                <a:ea typeface="Times New Roman"/>
              </a:rPr>
              <a:t>osoby lub rodziny zagrożone ubóstwem lub wykluczeniem społecznym.</a:t>
            </a:r>
            <a:endParaRPr lang="pl-PL" sz="1400" dirty="0" smtClean="0">
              <a:solidFill>
                <a:srgbClr val="000000"/>
              </a:solidFill>
              <a:latin typeface="+mj-lt"/>
              <a:ea typeface="Calibri"/>
              <a:cs typeface="Times New Roman"/>
            </a:endParaRPr>
          </a:p>
          <a:p>
            <a:pPr lvl="0">
              <a:lnSpc>
                <a:spcPct val="115000"/>
              </a:lnSpc>
              <a:spcAft>
                <a:spcPts val="0"/>
              </a:spcAft>
            </a:pPr>
            <a:endParaRPr lang="pl-PL" sz="1200" dirty="0" smtClean="0">
              <a:solidFill>
                <a:srgbClr val="000000"/>
              </a:solidFill>
              <a:latin typeface="Calibri" panose="020F0502020204030204" pitchFamily="34" charset="0"/>
              <a:ea typeface="Calibri" panose="020F0502020204030204" pitchFamily="34" charset="0"/>
              <a:cs typeface="Times New Roman" panose="02020603050405020304" pitchFamily="18" charset="0"/>
            </a:endParaRPr>
          </a:p>
          <a:p>
            <a:pPr marL="463550" lvl="3" indent="-285750">
              <a:buFont typeface="Arial" panose="020B0604020202020204" pitchFamily="34" charset="0"/>
              <a:buChar char="•"/>
            </a:pPr>
            <a:endParaRPr lang="pl-PL" sz="1400" dirty="0" smtClean="0">
              <a:latin typeface="Calibri" panose="020F0502020204030204" pitchFamily="34" charset="0"/>
            </a:endParaRPr>
          </a:p>
          <a:p>
            <a:pPr algn="just"/>
            <a:endParaRPr lang="pl-PL" sz="1400" dirty="0" smtClean="0">
              <a:latin typeface="+mn-lt"/>
            </a:endParaRPr>
          </a:p>
          <a:p>
            <a:pPr algn="just"/>
            <a:endParaRPr lang="pl-PL" sz="1400" dirty="0" smtClean="0">
              <a:latin typeface="+mn-lt"/>
            </a:endParaRPr>
          </a:p>
          <a:p>
            <a:pPr algn="just"/>
            <a:endParaRPr lang="pl-PL" sz="1400" dirty="0" smtClean="0"/>
          </a:p>
          <a:p>
            <a:pPr algn="just"/>
            <a:endParaRPr lang="pl-PL" sz="1400" baseline="30000" dirty="0" smtClean="0"/>
          </a:p>
          <a:p>
            <a:endParaRPr lang="pl-PL" altLang="pl-PL" sz="1400" dirty="0" smtClean="0">
              <a:latin typeface="+mj-lt"/>
              <a:cs typeface="Times New Roman" pitchFamily="18" charset="0"/>
            </a:endParaRPr>
          </a:p>
          <a:p>
            <a:pPr algn="just"/>
            <a:endParaRPr lang="pl-PL" altLang="pl-PL" sz="1600" dirty="0">
              <a:latin typeface="Calibri" pitchFamily="34" charset="0"/>
              <a:cs typeface="Times New Roman" pitchFamily="18" charset="0"/>
            </a:endParaRPr>
          </a:p>
        </p:txBody>
      </p:sp>
      <p:sp>
        <p:nvSpPr>
          <p:cNvPr id="2" name="Symbol zastępczy numeru slajdu 1"/>
          <p:cNvSpPr>
            <a:spLocks noGrp="1"/>
          </p:cNvSpPr>
          <p:nvPr>
            <p:ph type="sldNum" sz="quarter" idx="12"/>
          </p:nvPr>
        </p:nvSpPr>
        <p:spPr/>
        <p:txBody>
          <a:bodyPr/>
          <a:lstStyle/>
          <a:p>
            <a:fld id="{E7DF194F-FC7D-43B2-A93E-2F6BC4B6766C}" type="slidenum">
              <a:rPr lang="pl-PL" altLang="pl-PL" smtClean="0"/>
              <a:pPr/>
              <a:t>6</a:t>
            </a:fld>
            <a:endParaRPr lang="pl-PL" altLang="pl-PL"/>
          </a:p>
        </p:txBody>
      </p:sp>
      <p:sp>
        <p:nvSpPr>
          <p:cNvPr id="3" name="Rectangle 2"/>
          <p:cNvSpPr>
            <a:spLocks noChangeArrowheads="1"/>
          </p:cNvSpPr>
          <p:nvPr/>
        </p:nvSpPr>
        <p:spPr bwMode="auto">
          <a:xfrm>
            <a:off x="1691680" y="5580062"/>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pl-PL"/>
          </a:p>
        </p:txBody>
      </p:sp>
      <p:pic>
        <p:nvPicPr>
          <p:cNvPr id="8" name="Obraz 7"/>
          <p:cNvPicPr/>
          <p:nvPr/>
        </p:nvPicPr>
        <p:blipFill>
          <a:blip r:embed="rId2" cstate="print">
            <a:extLst>
              <a:ext uri="{28A0092B-C50C-407E-A947-70E740481C1C}">
                <a14:useLocalDpi xmlns:a14="http://schemas.microsoft.com/office/drawing/2010/main" val="0"/>
              </a:ext>
            </a:extLst>
          </a:blip>
          <a:stretch>
            <a:fillRect/>
          </a:stretch>
        </p:blipFill>
        <p:spPr>
          <a:xfrm>
            <a:off x="1403648" y="5815032"/>
            <a:ext cx="5760720" cy="552450"/>
          </a:xfrm>
          <a:prstGeom prst="rect">
            <a:avLst/>
          </a:prstGeom>
        </p:spPr>
      </p:pic>
    </p:spTree>
    <p:extLst>
      <p:ext uri="{BB962C8B-B14F-4D97-AF65-F5344CB8AC3E}">
        <p14:creationId xmlns:p14="http://schemas.microsoft.com/office/powerpoint/2010/main" val="3779523433"/>
      </p:ext>
    </p:extLst>
  </p:cSld>
  <p:clrMapOvr>
    <a:masterClrMapping/>
  </p:clrMapOvr>
  <p:transition spd="slow"/>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rostokąt 3"/>
          <p:cNvSpPr/>
          <p:nvPr/>
        </p:nvSpPr>
        <p:spPr>
          <a:xfrm>
            <a:off x="0" y="0"/>
            <a:ext cx="9144000" cy="1052736"/>
          </a:xfrm>
          <a:prstGeom prst="rect">
            <a:avLst/>
          </a:prstGeom>
          <a:solidFill>
            <a:schemeClr val="accent1">
              <a:lumMod val="60000"/>
              <a:lumOff val="40000"/>
            </a:schemeClr>
          </a:solidFill>
          <a:ln w="38100">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pl-PL" dirty="0">
              <a:solidFill>
                <a:prstClr val="white"/>
              </a:solidFill>
            </a:endParaRPr>
          </a:p>
        </p:txBody>
      </p:sp>
      <p:sp>
        <p:nvSpPr>
          <p:cNvPr id="5" name="Prostokąt zaokrąglony 4"/>
          <p:cNvSpPr/>
          <p:nvPr/>
        </p:nvSpPr>
        <p:spPr>
          <a:xfrm>
            <a:off x="214282" y="116631"/>
            <a:ext cx="8715436" cy="706027"/>
          </a:xfrm>
          <a:prstGeom prst="roundRect">
            <a:avLst/>
          </a:prstGeom>
          <a:ln w="44450">
            <a:solidFill>
              <a:schemeClr val="tx1"/>
            </a:solidFill>
          </a:ln>
          <a:effectLst>
            <a:glow rad="101600">
              <a:schemeClr val="accent6">
                <a:satMod val="175000"/>
                <a:alpha val="40000"/>
              </a:schemeClr>
            </a:glow>
            <a:outerShdw blurRad="50800" dist="38100" dir="5400000" algn="t" rotWithShape="0">
              <a:prstClr val="black">
                <a:alpha val="40000"/>
              </a:prstClr>
            </a:outerShdw>
            <a:softEdge rad="317500"/>
          </a:effectLst>
          <a:scene3d>
            <a:camera prst="orthographicFront">
              <a:rot lat="0" lon="0" rev="0"/>
            </a:camera>
            <a:lightRig rig="glow" dir="t">
              <a:rot lat="0" lon="0" rev="4800000"/>
            </a:lightRig>
          </a:scene3d>
          <a:sp3d prstMaterial="matte">
            <a:bevelT w="127000" h="63500" prst="riblet"/>
          </a:sp3d>
        </p:spPr>
        <p:style>
          <a:lnRef idx="2">
            <a:schemeClr val="accent6"/>
          </a:lnRef>
          <a:fillRef idx="1">
            <a:schemeClr val="lt1"/>
          </a:fillRef>
          <a:effectRef idx="0">
            <a:schemeClr val="accent6"/>
          </a:effectRef>
          <a:fontRef idx="minor">
            <a:schemeClr val="dk1"/>
          </a:fontRef>
        </p:style>
        <p:txBody>
          <a:bodyPr anchor="ctr"/>
          <a:lstStyle/>
          <a:p>
            <a:pPr algn="ctr" eaLnBrk="1" fontAlgn="auto" hangingPunct="1">
              <a:spcBef>
                <a:spcPts val="0"/>
              </a:spcBef>
              <a:spcAft>
                <a:spcPts val="0"/>
              </a:spcAft>
              <a:defRPr/>
            </a:pPr>
            <a:r>
              <a:rPr lang="pl-PL" sz="3200" b="1" dirty="0">
                <a:solidFill>
                  <a:prstClr val="black"/>
                </a:solidFill>
              </a:rPr>
              <a:t>Wojewódzki Urząd Pracy w Opolu</a:t>
            </a:r>
          </a:p>
        </p:txBody>
      </p:sp>
      <p:sp>
        <p:nvSpPr>
          <p:cNvPr id="60424" name="Prostokąt 5"/>
          <p:cNvSpPr>
            <a:spLocks noChangeArrowheads="1"/>
          </p:cNvSpPr>
          <p:nvPr/>
        </p:nvSpPr>
        <p:spPr bwMode="auto">
          <a:xfrm>
            <a:off x="3541519" y="1441112"/>
            <a:ext cx="1806970" cy="400110"/>
          </a:xfrm>
          <a:prstGeom prst="rect">
            <a:avLst/>
          </a:prstGeom>
          <a:noFill/>
          <a:ln w="9525">
            <a:noFill/>
            <a:miter lim="800000"/>
            <a:headEnd/>
            <a:tailEnd/>
          </a:ln>
        </p:spPr>
        <p:txBody>
          <a:bodyPr wrap="none">
            <a:spAutoFit/>
          </a:bodyPr>
          <a:lstStyle/>
          <a:p>
            <a:pPr algn="ctr"/>
            <a:r>
              <a:rPr lang="pl-PL" altLang="pl-PL" sz="2000" b="1" u="sng" dirty="0" smtClean="0">
                <a:latin typeface="Calibri" pitchFamily="34" charset="0"/>
              </a:rPr>
              <a:t>Cross-</a:t>
            </a:r>
            <a:r>
              <a:rPr lang="pl-PL" altLang="pl-PL" sz="2000" b="1" u="sng" dirty="0" err="1" smtClean="0">
                <a:latin typeface="Calibri" pitchFamily="34" charset="0"/>
              </a:rPr>
              <a:t>financing</a:t>
            </a:r>
            <a:endParaRPr lang="pl-PL" altLang="pl-PL" sz="2000" b="1" u="sng" dirty="0">
              <a:latin typeface="Calibri" pitchFamily="34" charset="0"/>
            </a:endParaRPr>
          </a:p>
        </p:txBody>
      </p:sp>
      <p:sp>
        <p:nvSpPr>
          <p:cNvPr id="60426" name="Prostokąt 1"/>
          <p:cNvSpPr>
            <a:spLocks noChangeArrowheads="1"/>
          </p:cNvSpPr>
          <p:nvPr/>
        </p:nvSpPr>
        <p:spPr bwMode="auto">
          <a:xfrm>
            <a:off x="236755" y="1811170"/>
            <a:ext cx="8461375" cy="4524315"/>
          </a:xfrm>
          <a:prstGeom prst="rect">
            <a:avLst/>
          </a:prstGeom>
          <a:noFill/>
          <a:ln w="9525">
            <a:noFill/>
            <a:miter lim="800000"/>
            <a:headEnd/>
            <a:tailEnd/>
          </a:ln>
        </p:spPr>
        <p:txBody>
          <a:bodyPr wrap="square">
            <a:spAutoFit/>
          </a:bodyPr>
          <a:lstStyle/>
          <a:p>
            <a:pPr algn="just"/>
            <a:r>
              <a:rPr lang="pl-PL" sz="1400" dirty="0">
                <a:latin typeface="Calibri" panose="020F0502020204030204" pitchFamily="34" charset="0"/>
              </a:rPr>
              <a:t>W ramach D</a:t>
            </a:r>
            <a:r>
              <a:rPr lang="pl-PL" sz="1400" dirty="0" smtClean="0">
                <a:latin typeface="Calibri" panose="020F0502020204030204" pitchFamily="34" charset="0"/>
              </a:rPr>
              <a:t>ziałania 8.3 </a:t>
            </a:r>
            <a:r>
              <a:rPr lang="pl-PL" sz="1400" dirty="0">
                <a:latin typeface="Calibri" panose="020F0502020204030204" pitchFamily="34" charset="0"/>
              </a:rPr>
              <a:t>przewidziano wykorzystanie mechanizmu cross-</a:t>
            </a:r>
            <a:r>
              <a:rPr lang="pl-PL" sz="1400" dirty="0" err="1">
                <a:latin typeface="Calibri" panose="020F0502020204030204" pitchFamily="34" charset="0"/>
              </a:rPr>
              <a:t>financingu</a:t>
            </a:r>
            <a:r>
              <a:rPr lang="pl-PL" sz="1400" dirty="0">
                <a:latin typeface="Calibri" panose="020F0502020204030204" pitchFamily="34" charset="0"/>
              </a:rPr>
              <a:t>, jednak jego zastosowanie będzie wynikało z indywidualnej analizy każdego przypadku i musi być uzasadnione z punktu widzenia skuteczności lub efektywności osiągania założonych celów. </a:t>
            </a:r>
          </a:p>
          <a:p>
            <a:pPr algn="just"/>
            <a:endParaRPr lang="pl-PL" sz="1400" dirty="0" smtClean="0">
              <a:latin typeface="Calibri" panose="020F0502020204030204" pitchFamily="34" charset="0"/>
            </a:endParaRPr>
          </a:p>
          <a:p>
            <a:pPr algn="just"/>
            <a:r>
              <a:rPr lang="pl-PL" sz="1400" dirty="0" smtClean="0">
                <a:latin typeface="+mn-lt"/>
              </a:rPr>
              <a:t>Dopuszczalny </a:t>
            </a:r>
            <a:r>
              <a:rPr lang="pl-PL" sz="1400" dirty="0">
                <a:latin typeface="+mn-lt"/>
              </a:rPr>
              <a:t>poziom cross - </a:t>
            </a:r>
            <a:r>
              <a:rPr lang="pl-PL" sz="1400" dirty="0" err="1">
                <a:latin typeface="+mn-lt"/>
              </a:rPr>
              <a:t>financingu</a:t>
            </a:r>
            <a:r>
              <a:rPr lang="pl-PL" sz="1400" dirty="0">
                <a:latin typeface="+mn-lt"/>
              </a:rPr>
              <a:t>: </a:t>
            </a:r>
            <a:r>
              <a:rPr lang="pl-PL" sz="1400" b="1" dirty="0">
                <a:latin typeface="+mn-lt"/>
              </a:rPr>
              <a:t>10%</a:t>
            </a:r>
            <a:r>
              <a:rPr lang="pl-PL" sz="1400" dirty="0">
                <a:latin typeface="+mn-lt"/>
              </a:rPr>
              <a:t> wydatków kwalifikowalnych projektu.</a:t>
            </a:r>
          </a:p>
          <a:p>
            <a:pPr algn="just"/>
            <a:r>
              <a:rPr lang="pl-PL" sz="1400" dirty="0">
                <a:latin typeface="+mn-lt"/>
              </a:rPr>
              <a:t> </a:t>
            </a:r>
          </a:p>
          <a:p>
            <a:pPr algn="just"/>
            <a:r>
              <a:rPr lang="pl-PL" sz="1400" b="1" dirty="0">
                <a:latin typeface="+mn-lt"/>
              </a:rPr>
              <a:t>UWAGA!</a:t>
            </a:r>
            <a:r>
              <a:rPr lang="pl-PL" sz="1400" dirty="0">
                <a:latin typeface="+mn-lt"/>
              </a:rPr>
              <a:t> Zgodnie z </a:t>
            </a:r>
            <a:r>
              <a:rPr lang="pl-PL" sz="1400" i="1" dirty="0">
                <a:latin typeface="+mn-lt"/>
              </a:rPr>
              <a:t>Wytycznymi w zakresie kwalifikowalności wydatków w ramach Europejskiego Funduszu Rozwoju Regionalnego, Europejskiego Funduszu Społecznego oraz Funduszu Spójności na lata 2014-2020 </a:t>
            </a:r>
            <a:r>
              <a:rPr lang="pl-PL" sz="1400" i="1" dirty="0" smtClean="0">
                <a:latin typeface="+mn-lt"/>
              </a:rPr>
              <a:t/>
            </a:r>
            <a:br>
              <a:rPr lang="pl-PL" sz="1400" i="1" dirty="0" smtClean="0">
                <a:latin typeface="+mn-lt"/>
              </a:rPr>
            </a:br>
            <a:r>
              <a:rPr lang="pl-PL" sz="1400" dirty="0" smtClean="0">
                <a:latin typeface="+mn-lt"/>
              </a:rPr>
              <a:t>w </a:t>
            </a:r>
            <a:r>
              <a:rPr lang="pl-PL" sz="1400" dirty="0">
                <a:latin typeface="+mn-lt"/>
              </a:rPr>
              <a:t>przypadku projektów współfinansowanych z EFS </a:t>
            </a:r>
            <a:r>
              <a:rPr lang="pl-PL" sz="1400" b="1" u="sng" dirty="0">
                <a:latin typeface="+mn-lt"/>
              </a:rPr>
              <a:t>cross-</a:t>
            </a:r>
            <a:r>
              <a:rPr lang="pl-PL" sz="1400" b="1" u="sng" dirty="0" err="1">
                <a:latin typeface="+mn-lt"/>
              </a:rPr>
              <a:t>financing</a:t>
            </a:r>
            <a:r>
              <a:rPr lang="pl-PL" sz="1400" b="1" u="sng" dirty="0">
                <a:latin typeface="+mn-lt"/>
              </a:rPr>
              <a:t> może dotyczyć wyłącznie</a:t>
            </a:r>
            <a:r>
              <a:rPr lang="pl-PL" sz="1400" b="1" u="sng" dirty="0" smtClean="0">
                <a:latin typeface="+mn-lt"/>
              </a:rPr>
              <a:t>:</a:t>
            </a:r>
          </a:p>
          <a:p>
            <a:pPr algn="just"/>
            <a:endParaRPr lang="pl-PL" sz="1400" dirty="0">
              <a:latin typeface="+mn-lt"/>
            </a:endParaRPr>
          </a:p>
          <a:p>
            <a:pPr marL="342900" indent="-342900" algn="just">
              <a:buFont typeface="+mj-lt"/>
              <a:buAutoNum type="alphaLcParenR"/>
            </a:pPr>
            <a:r>
              <a:rPr lang="pl-PL" sz="1400" dirty="0" smtClean="0">
                <a:latin typeface="+mn-lt"/>
              </a:rPr>
              <a:t>zakupu </a:t>
            </a:r>
            <a:r>
              <a:rPr lang="pl-PL" sz="1400" dirty="0">
                <a:latin typeface="+mn-lt"/>
              </a:rPr>
              <a:t>nieruchomości</a:t>
            </a:r>
            <a:r>
              <a:rPr lang="pl-PL" sz="1400" dirty="0" smtClean="0">
                <a:latin typeface="+mn-lt"/>
              </a:rPr>
              <a:t>,</a:t>
            </a:r>
          </a:p>
          <a:p>
            <a:pPr marL="342900" indent="-342900" algn="just">
              <a:buFont typeface="+mj-lt"/>
              <a:buAutoNum type="alphaLcParenR"/>
            </a:pPr>
            <a:r>
              <a:rPr lang="pl-PL" sz="1400" dirty="0" smtClean="0">
                <a:latin typeface="+mn-lt"/>
              </a:rPr>
              <a:t>zakupu </a:t>
            </a:r>
            <a:r>
              <a:rPr lang="pl-PL" sz="1400" dirty="0">
                <a:latin typeface="+mn-lt"/>
              </a:rPr>
              <a:t>infrastruktury, przy czym poprzez infrastrukturę rozumie się elementy nieprzenośne, na stałe przytwierdzone do nieruchomości, np. wykonanie podjazdu do budynku, zainstalowanie windy w </a:t>
            </a:r>
            <a:r>
              <a:rPr lang="pl-PL" sz="1400" dirty="0" smtClean="0">
                <a:latin typeface="+mn-lt"/>
              </a:rPr>
              <a:t>budynku,</a:t>
            </a:r>
          </a:p>
          <a:p>
            <a:pPr marL="342900" indent="-342900" algn="just">
              <a:buFont typeface="+mj-lt"/>
              <a:buAutoNum type="alphaLcParenR"/>
            </a:pPr>
            <a:r>
              <a:rPr lang="pl-PL" sz="1400" dirty="0" smtClean="0">
                <a:latin typeface="+mn-lt"/>
              </a:rPr>
              <a:t>dostosowania </a:t>
            </a:r>
            <a:r>
              <a:rPr lang="pl-PL" sz="1400" dirty="0">
                <a:latin typeface="+mn-lt"/>
              </a:rPr>
              <a:t>lub adaptacji (prace remontowo-wykończeniowe) budynków i pomieszczeń</a:t>
            </a:r>
            <a:r>
              <a:rPr lang="pl-PL" sz="1400" dirty="0" smtClean="0">
                <a:latin typeface="+mn-lt"/>
              </a:rPr>
              <a:t>.</a:t>
            </a:r>
          </a:p>
          <a:p>
            <a:pPr algn="just"/>
            <a:endParaRPr lang="pl-PL" sz="1400" dirty="0" smtClean="0">
              <a:latin typeface="+mn-lt"/>
            </a:endParaRPr>
          </a:p>
          <a:p>
            <a:pPr algn="just"/>
            <a:r>
              <a:rPr lang="pl-PL" sz="1400" b="1" dirty="0" smtClean="0">
                <a:latin typeface="+mn-lt"/>
              </a:rPr>
              <a:t>Cross-</a:t>
            </a:r>
            <a:r>
              <a:rPr lang="pl-PL" sz="1400" b="1" dirty="0" err="1" smtClean="0">
                <a:latin typeface="+mn-lt"/>
              </a:rPr>
              <a:t>financing</a:t>
            </a:r>
            <a:r>
              <a:rPr lang="pl-PL" sz="1400" b="1" dirty="0" smtClean="0">
                <a:latin typeface="+mn-lt"/>
              </a:rPr>
              <a:t> może dotyczyć tylko takich kategorii wydatków, bez których realizacja projektu nie byłaby możliwa, w szczególności związanych z zapewnieniem realizacji zasady równości szans, a zwłaszcza potrzeb osób niepełnosprawnych. </a:t>
            </a:r>
          </a:p>
          <a:p>
            <a:endParaRPr lang="pl-PL" altLang="pl-PL" dirty="0"/>
          </a:p>
          <a:p>
            <a:endParaRPr lang="pl-PL" altLang="pl-PL" dirty="0"/>
          </a:p>
        </p:txBody>
      </p:sp>
      <p:sp>
        <p:nvSpPr>
          <p:cNvPr id="2" name="Symbol zastępczy numeru slajdu 1"/>
          <p:cNvSpPr>
            <a:spLocks noGrp="1"/>
          </p:cNvSpPr>
          <p:nvPr>
            <p:ph type="sldNum" sz="quarter" idx="12"/>
          </p:nvPr>
        </p:nvSpPr>
        <p:spPr/>
        <p:txBody>
          <a:bodyPr/>
          <a:lstStyle/>
          <a:p>
            <a:fld id="{E7DF194F-FC7D-43B2-A93E-2F6BC4B6766C}" type="slidenum">
              <a:rPr lang="pl-PL" altLang="pl-PL" smtClean="0"/>
              <a:pPr/>
              <a:t>60</a:t>
            </a:fld>
            <a:endParaRPr lang="pl-PL" altLang="pl-PL"/>
          </a:p>
        </p:txBody>
      </p:sp>
      <p:pic>
        <p:nvPicPr>
          <p:cNvPr id="9" name="Obraz 8"/>
          <p:cNvPicPr/>
          <p:nvPr/>
        </p:nvPicPr>
        <p:blipFill>
          <a:blip r:embed="rId2" cstate="print">
            <a:extLst>
              <a:ext uri="{28A0092B-C50C-407E-A947-70E740481C1C}">
                <a14:useLocalDpi xmlns:a14="http://schemas.microsoft.com/office/drawing/2010/main" val="0"/>
              </a:ext>
            </a:extLst>
          </a:blip>
          <a:stretch>
            <a:fillRect/>
          </a:stretch>
        </p:blipFill>
        <p:spPr>
          <a:xfrm>
            <a:off x="1763688" y="5954157"/>
            <a:ext cx="5760720" cy="552450"/>
          </a:xfrm>
          <a:prstGeom prst="rect">
            <a:avLst/>
          </a:prstGeom>
        </p:spPr>
      </p:pic>
    </p:spTree>
    <p:extLst>
      <p:ext uri="{BB962C8B-B14F-4D97-AF65-F5344CB8AC3E}">
        <p14:creationId xmlns:p14="http://schemas.microsoft.com/office/powerpoint/2010/main" val="19530772"/>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Prostokąt 8"/>
          <p:cNvSpPr/>
          <p:nvPr/>
        </p:nvSpPr>
        <p:spPr>
          <a:xfrm>
            <a:off x="0" y="0"/>
            <a:ext cx="9144000" cy="1052736"/>
          </a:xfrm>
          <a:prstGeom prst="rect">
            <a:avLst/>
          </a:prstGeom>
          <a:solidFill>
            <a:schemeClr val="accent1">
              <a:lumMod val="60000"/>
              <a:lumOff val="40000"/>
            </a:schemeClr>
          </a:solidFill>
          <a:ln w="38100">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pl-PL" dirty="0"/>
          </a:p>
        </p:txBody>
      </p:sp>
      <p:sp>
        <p:nvSpPr>
          <p:cNvPr id="11" name="Prostokąt zaokrąglony 10"/>
          <p:cNvSpPr/>
          <p:nvPr/>
        </p:nvSpPr>
        <p:spPr>
          <a:xfrm>
            <a:off x="214282" y="116631"/>
            <a:ext cx="8715436" cy="706027"/>
          </a:xfrm>
          <a:prstGeom prst="roundRect">
            <a:avLst/>
          </a:prstGeom>
          <a:ln w="44450">
            <a:solidFill>
              <a:schemeClr val="tx1"/>
            </a:solidFill>
          </a:ln>
          <a:effectLst>
            <a:glow rad="101600">
              <a:schemeClr val="accent6">
                <a:satMod val="175000"/>
                <a:alpha val="40000"/>
              </a:schemeClr>
            </a:glow>
            <a:outerShdw blurRad="50800" dist="38100" dir="5400000" algn="t" rotWithShape="0">
              <a:prstClr val="black">
                <a:alpha val="40000"/>
              </a:prstClr>
            </a:outerShdw>
            <a:softEdge rad="317500"/>
          </a:effectLst>
          <a:scene3d>
            <a:camera prst="orthographicFront">
              <a:rot lat="0" lon="0" rev="0"/>
            </a:camera>
            <a:lightRig rig="glow" dir="t">
              <a:rot lat="0" lon="0" rev="4800000"/>
            </a:lightRig>
          </a:scene3d>
          <a:sp3d prstMaterial="matte">
            <a:bevelT w="127000" h="63500" prst="riblet"/>
          </a:sp3d>
        </p:spPr>
        <p:style>
          <a:lnRef idx="2">
            <a:schemeClr val="accent6"/>
          </a:lnRef>
          <a:fillRef idx="1">
            <a:schemeClr val="lt1"/>
          </a:fillRef>
          <a:effectRef idx="0">
            <a:schemeClr val="accent6"/>
          </a:effectRef>
          <a:fontRef idx="minor">
            <a:schemeClr val="dk1"/>
          </a:fontRef>
        </p:style>
        <p:txBody>
          <a:bodyPr anchor="ctr"/>
          <a:lstStyle/>
          <a:p>
            <a:pPr algn="ctr" eaLnBrk="1" fontAlgn="auto" hangingPunct="1">
              <a:spcBef>
                <a:spcPts val="0"/>
              </a:spcBef>
              <a:spcAft>
                <a:spcPts val="0"/>
              </a:spcAft>
              <a:defRPr/>
            </a:pPr>
            <a:r>
              <a:rPr lang="pl-PL" sz="3200" b="1" dirty="0">
                <a:solidFill>
                  <a:schemeClr val="tx1"/>
                </a:solidFill>
              </a:rPr>
              <a:t>Wojewódzki Urząd Pracy w Opolu</a:t>
            </a:r>
          </a:p>
        </p:txBody>
      </p:sp>
      <p:sp>
        <p:nvSpPr>
          <p:cNvPr id="7" name="Prostokąt 2"/>
          <p:cNvSpPr>
            <a:spLocks noChangeArrowheads="1"/>
          </p:cNvSpPr>
          <p:nvPr/>
        </p:nvSpPr>
        <p:spPr bwMode="auto">
          <a:xfrm>
            <a:off x="251520" y="2852936"/>
            <a:ext cx="8567738" cy="1938992"/>
          </a:xfrm>
          <a:prstGeom prst="rect">
            <a:avLst/>
          </a:prstGeom>
          <a:noFill/>
          <a:ln w="9525">
            <a:noFill/>
            <a:miter lim="800000"/>
            <a:headEnd/>
            <a:tailEnd/>
          </a:ln>
        </p:spPr>
        <p:txBody>
          <a:bodyPr wrap="square">
            <a:spAutoFit/>
          </a:bodyPr>
          <a:lstStyle/>
          <a:p>
            <a:pPr algn="just">
              <a:spcBef>
                <a:spcPts val="500"/>
              </a:spcBef>
            </a:pPr>
            <a:endParaRPr lang="pl-PL" altLang="pl-PL" sz="1600" dirty="0">
              <a:solidFill>
                <a:srgbClr val="000000"/>
              </a:solidFill>
              <a:latin typeface="Calibri" pitchFamily="34" charset="0"/>
              <a:ea typeface="TimesNewRoman"/>
              <a:cs typeface="Times New Roman" pitchFamily="18" charset="0"/>
            </a:endParaRPr>
          </a:p>
          <a:p>
            <a:pPr algn="just"/>
            <a:endParaRPr lang="pl-PL" altLang="pl-PL" sz="1600" dirty="0">
              <a:latin typeface="Calibri" pitchFamily="34" charset="0"/>
              <a:ea typeface="TimesNewRoman"/>
              <a:cs typeface="Times New Roman" pitchFamily="18" charset="0"/>
            </a:endParaRPr>
          </a:p>
          <a:p>
            <a:pPr algn="just"/>
            <a:endParaRPr lang="pl-PL" altLang="pl-PL" sz="1600" dirty="0" smtClean="0">
              <a:latin typeface="Calibri" pitchFamily="34" charset="0"/>
              <a:ea typeface="TimesNewRoman"/>
              <a:cs typeface="Times New Roman" pitchFamily="18" charset="0"/>
            </a:endParaRPr>
          </a:p>
          <a:p>
            <a:pPr algn="just"/>
            <a:endParaRPr lang="pl-PL" altLang="pl-PL" sz="1600" dirty="0">
              <a:latin typeface="Calibri" pitchFamily="34" charset="0"/>
              <a:ea typeface="TimesNewRoman"/>
              <a:cs typeface="Times New Roman" pitchFamily="18" charset="0"/>
            </a:endParaRPr>
          </a:p>
          <a:p>
            <a:pPr algn="just"/>
            <a:endParaRPr lang="pl-PL" altLang="pl-PL" sz="1600" dirty="0">
              <a:latin typeface="Calibri" pitchFamily="34" charset="0"/>
              <a:ea typeface="TimesNewRoman"/>
              <a:cs typeface="Times New Roman" pitchFamily="18" charset="0"/>
            </a:endParaRPr>
          </a:p>
          <a:p>
            <a:pPr algn="just"/>
            <a:endParaRPr lang="pl-PL" altLang="pl-PL" sz="2000" dirty="0">
              <a:latin typeface="Calibri" pitchFamily="34" charset="0"/>
              <a:ea typeface="TimesNewRoman"/>
              <a:cs typeface="Times New Roman" pitchFamily="18" charset="0"/>
            </a:endParaRPr>
          </a:p>
          <a:p>
            <a:pPr algn="just"/>
            <a:endParaRPr lang="pl-PL" altLang="pl-PL" sz="2000" dirty="0">
              <a:ea typeface="TimesNewRoman"/>
              <a:cs typeface="Times New Roman" pitchFamily="18" charset="0"/>
            </a:endParaRPr>
          </a:p>
        </p:txBody>
      </p:sp>
      <p:sp>
        <p:nvSpPr>
          <p:cNvPr id="8" name="Prostokąt 7"/>
          <p:cNvSpPr/>
          <p:nvPr/>
        </p:nvSpPr>
        <p:spPr>
          <a:xfrm>
            <a:off x="323528" y="1409700"/>
            <a:ext cx="8424936" cy="2554545"/>
          </a:xfrm>
          <a:prstGeom prst="rect">
            <a:avLst/>
          </a:prstGeom>
        </p:spPr>
        <p:txBody>
          <a:bodyPr wrap="square">
            <a:spAutoFit/>
          </a:bodyPr>
          <a:lstStyle/>
          <a:p>
            <a:endParaRPr lang="pl-PL" sz="1400" dirty="0" smtClean="0"/>
          </a:p>
          <a:p>
            <a:endParaRPr lang="pl-PL" sz="1400" dirty="0">
              <a:latin typeface="+mn-lt"/>
            </a:endParaRPr>
          </a:p>
          <a:p>
            <a:r>
              <a:rPr lang="pl-PL" altLang="pl-PL" sz="2000" b="1" dirty="0" smtClean="0">
                <a:solidFill>
                  <a:schemeClr val="accent6">
                    <a:lumMod val="75000"/>
                  </a:schemeClr>
                </a:solidFill>
                <a:latin typeface="+mn-lt"/>
              </a:rPr>
              <a:t>                                                               </a:t>
            </a:r>
            <a:r>
              <a:rPr lang="pl-PL" altLang="pl-PL" sz="2000" b="1" u="sng" dirty="0" smtClean="0">
                <a:latin typeface="+mn-lt"/>
              </a:rPr>
              <a:t>Środki trwałe</a:t>
            </a:r>
          </a:p>
          <a:p>
            <a:endParaRPr lang="pl-PL" sz="1400" dirty="0" smtClean="0">
              <a:latin typeface="+mn-lt"/>
            </a:endParaRPr>
          </a:p>
          <a:p>
            <a:pPr algn="ctr"/>
            <a:endParaRPr lang="pl-PL" sz="1400" b="1" dirty="0">
              <a:latin typeface="+mn-lt"/>
            </a:endParaRPr>
          </a:p>
          <a:p>
            <a:pPr lvl="0">
              <a:spcAft>
                <a:spcPts val="0"/>
              </a:spcAft>
            </a:pPr>
            <a:r>
              <a:rPr lang="pl-PL" sz="1400" b="1" dirty="0" smtClean="0">
                <a:latin typeface="Calibri" panose="020F0502020204030204" pitchFamily="34" charset="0"/>
                <a:ea typeface="Times New Roman" panose="02020603050405020304" pitchFamily="18" charset="0"/>
              </a:rPr>
              <a:t>Wysokość środków trwałych poniesionych w ramach kosztów bezpośrednich projektu oraz wydatków w ramach cross-</a:t>
            </a:r>
            <a:r>
              <a:rPr lang="pl-PL" sz="1400" b="1" dirty="0" err="1" smtClean="0">
                <a:latin typeface="Calibri" panose="020F0502020204030204" pitchFamily="34" charset="0"/>
                <a:ea typeface="Times New Roman" panose="02020603050405020304" pitchFamily="18" charset="0"/>
              </a:rPr>
              <a:t>financingu</a:t>
            </a:r>
            <a:r>
              <a:rPr lang="pl-PL" sz="1400" b="1" dirty="0" smtClean="0">
                <a:latin typeface="Calibri" panose="020F0502020204030204" pitchFamily="34" charset="0"/>
                <a:ea typeface="Times New Roman" panose="02020603050405020304" pitchFamily="18" charset="0"/>
              </a:rPr>
              <a:t> nie może łącznie przekroczyć 10% wydatków projektu.</a:t>
            </a:r>
            <a:endParaRPr lang="pl-PL" sz="1400" b="1" dirty="0" smtClean="0">
              <a:latin typeface="+mn-lt"/>
            </a:endParaRPr>
          </a:p>
          <a:p>
            <a:pPr algn="just"/>
            <a:endParaRPr lang="pl-PL" sz="1400" dirty="0" smtClean="0">
              <a:latin typeface="+mn-lt"/>
            </a:endParaRPr>
          </a:p>
          <a:p>
            <a:pPr algn="just"/>
            <a:endParaRPr lang="pl-PL" sz="1400" dirty="0" smtClean="0">
              <a:latin typeface="+mn-lt"/>
            </a:endParaRPr>
          </a:p>
          <a:p>
            <a:pPr algn="just"/>
            <a:endParaRPr lang="pl-PL" sz="1400" dirty="0">
              <a:latin typeface="+mn-lt"/>
            </a:endParaRPr>
          </a:p>
          <a:p>
            <a:endParaRPr lang="pl-PL" sz="1400" dirty="0"/>
          </a:p>
        </p:txBody>
      </p:sp>
      <p:sp>
        <p:nvSpPr>
          <p:cNvPr id="2" name="Symbol zastępczy numeru slajdu 1"/>
          <p:cNvSpPr>
            <a:spLocks noGrp="1"/>
          </p:cNvSpPr>
          <p:nvPr>
            <p:ph type="sldNum" sz="quarter" idx="12"/>
          </p:nvPr>
        </p:nvSpPr>
        <p:spPr/>
        <p:txBody>
          <a:bodyPr/>
          <a:lstStyle/>
          <a:p>
            <a:fld id="{E7DF194F-FC7D-43B2-A93E-2F6BC4B6766C}" type="slidenum">
              <a:rPr lang="pl-PL" altLang="pl-PL" smtClean="0"/>
              <a:pPr/>
              <a:t>61</a:t>
            </a:fld>
            <a:endParaRPr lang="pl-PL" altLang="pl-PL"/>
          </a:p>
        </p:txBody>
      </p:sp>
      <p:pic>
        <p:nvPicPr>
          <p:cNvPr id="12" name="Obraz 11"/>
          <p:cNvPicPr/>
          <p:nvPr/>
        </p:nvPicPr>
        <p:blipFill>
          <a:blip r:embed="rId2" cstate="print">
            <a:extLst>
              <a:ext uri="{28A0092B-C50C-407E-A947-70E740481C1C}">
                <a14:useLocalDpi xmlns:a14="http://schemas.microsoft.com/office/drawing/2010/main" val="0"/>
              </a:ext>
            </a:extLst>
          </a:blip>
          <a:stretch>
            <a:fillRect/>
          </a:stretch>
        </p:blipFill>
        <p:spPr>
          <a:xfrm>
            <a:off x="1763688" y="5780473"/>
            <a:ext cx="5760720" cy="552450"/>
          </a:xfrm>
          <a:prstGeom prst="rect">
            <a:avLst/>
          </a:prstGeom>
        </p:spPr>
      </p:pic>
    </p:spTree>
    <p:extLst>
      <p:ext uri="{BB962C8B-B14F-4D97-AF65-F5344CB8AC3E}">
        <p14:creationId xmlns:p14="http://schemas.microsoft.com/office/powerpoint/2010/main" val="185608792"/>
      </p:ext>
    </p:extLst>
  </p:cSld>
  <p:clrMapOvr>
    <a:masterClrMapping/>
  </p:clrMapOvr>
  <p:transition spd="slow"/>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rostokąt 3"/>
          <p:cNvSpPr/>
          <p:nvPr/>
        </p:nvSpPr>
        <p:spPr>
          <a:xfrm>
            <a:off x="0" y="0"/>
            <a:ext cx="9144000" cy="1052736"/>
          </a:xfrm>
          <a:prstGeom prst="rect">
            <a:avLst/>
          </a:prstGeom>
          <a:solidFill>
            <a:schemeClr val="accent1">
              <a:lumMod val="60000"/>
              <a:lumOff val="40000"/>
            </a:schemeClr>
          </a:solidFill>
          <a:ln w="38100">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pl-PL" dirty="0">
              <a:solidFill>
                <a:prstClr val="white"/>
              </a:solidFill>
            </a:endParaRPr>
          </a:p>
        </p:txBody>
      </p:sp>
      <p:sp>
        <p:nvSpPr>
          <p:cNvPr id="5" name="Prostokąt zaokrąglony 4"/>
          <p:cNvSpPr/>
          <p:nvPr/>
        </p:nvSpPr>
        <p:spPr>
          <a:xfrm>
            <a:off x="214282" y="116631"/>
            <a:ext cx="8715436" cy="706027"/>
          </a:xfrm>
          <a:prstGeom prst="roundRect">
            <a:avLst/>
          </a:prstGeom>
          <a:ln w="44450">
            <a:solidFill>
              <a:schemeClr val="tx1"/>
            </a:solidFill>
          </a:ln>
          <a:effectLst>
            <a:glow rad="101600">
              <a:schemeClr val="accent6">
                <a:satMod val="175000"/>
                <a:alpha val="40000"/>
              </a:schemeClr>
            </a:glow>
            <a:outerShdw blurRad="50800" dist="38100" dir="5400000" algn="t" rotWithShape="0">
              <a:prstClr val="black">
                <a:alpha val="40000"/>
              </a:prstClr>
            </a:outerShdw>
            <a:softEdge rad="317500"/>
          </a:effectLst>
          <a:scene3d>
            <a:camera prst="orthographicFront">
              <a:rot lat="0" lon="0" rev="0"/>
            </a:camera>
            <a:lightRig rig="glow" dir="t">
              <a:rot lat="0" lon="0" rev="4800000"/>
            </a:lightRig>
          </a:scene3d>
          <a:sp3d prstMaterial="matte">
            <a:bevelT w="127000" h="63500" prst="riblet"/>
          </a:sp3d>
        </p:spPr>
        <p:style>
          <a:lnRef idx="2">
            <a:schemeClr val="accent6"/>
          </a:lnRef>
          <a:fillRef idx="1">
            <a:schemeClr val="lt1"/>
          </a:fillRef>
          <a:effectRef idx="0">
            <a:schemeClr val="accent6"/>
          </a:effectRef>
          <a:fontRef idx="minor">
            <a:schemeClr val="dk1"/>
          </a:fontRef>
        </p:style>
        <p:txBody>
          <a:bodyPr anchor="ctr"/>
          <a:lstStyle/>
          <a:p>
            <a:pPr algn="ctr" eaLnBrk="1" fontAlgn="auto" hangingPunct="1">
              <a:spcBef>
                <a:spcPts val="0"/>
              </a:spcBef>
              <a:spcAft>
                <a:spcPts val="0"/>
              </a:spcAft>
              <a:defRPr/>
            </a:pPr>
            <a:r>
              <a:rPr lang="pl-PL" sz="3200" b="1" dirty="0">
                <a:solidFill>
                  <a:prstClr val="black"/>
                </a:solidFill>
              </a:rPr>
              <a:t>Wojewódzki Urząd Pracy w Opolu</a:t>
            </a:r>
          </a:p>
        </p:txBody>
      </p:sp>
      <p:sp>
        <p:nvSpPr>
          <p:cNvPr id="60426" name="Prostokąt 1"/>
          <p:cNvSpPr>
            <a:spLocks noChangeArrowheads="1"/>
          </p:cNvSpPr>
          <p:nvPr/>
        </p:nvSpPr>
        <p:spPr bwMode="auto">
          <a:xfrm>
            <a:off x="214282" y="1169367"/>
            <a:ext cx="8461375" cy="4760278"/>
          </a:xfrm>
          <a:prstGeom prst="rect">
            <a:avLst/>
          </a:prstGeom>
          <a:noFill/>
          <a:ln w="9525">
            <a:noFill/>
            <a:miter lim="800000"/>
            <a:headEnd/>
            <a:tailEnd/>
          </a:ln>
        </p:spPr>
        <p:txBody>
          <a:bodyPr wrap="square">
            <a:spAutoFit/>
          </a:bodyPr>
          <a:lstStyle/>
          <a:p>
            <a:pPr algn="ctr"/>
            <a:endParaRPr lang="pl-PL" altLang="pl-PL" sz="1600" b="1" u="sng" dirty="0" smtClean="0">
              <a:latin typeface="+mn-lt"/>
            </a:endParaRPr>
          </a:p>
          <a:p>
            <a:pPr algn="ctr"/>
            <a:r>
              <a:rPr lang="pl-PL" altLang="pl-PL" sz="1600" b="1" u="sng" dirty="0" smtClean="0">
                <a:latin typeface="+mn-lt"/>
              </a:rPr>
              <a:t>Sekcja VI Źródła finansowania wydatków:</a:t>
            </a:r>
          </a:p>
          <a:p>
            <a:pPr algn="ctr"/>
            <a:endParaRPr lang="pl-PL" altLang="pl-PL" sz="1600" b="1" u="sng" dirty="0" smtClean="0">
              <a:latin typeface="+mn-lt"/>
            </a:endParaRPr>
          </a:p>
          <a:p>
            <a:r>
              <a:rPr lang="pl-PL" sz="1400" b="1" u="sng" dirty="0" smtClean="0">
                <a:latin typeface="Calibri" panose="020F0502020204030204" pitchFamily="34" charset="0"/>
              </a:rPr>
              <a:t>6.1 </a:t>
            </a:r>
            <a:r>
              <a:rPr lang="x-none" sz="1400" b="1" u="sng" dirty="0" smtClean="0">
                <a:latin typeface="Calibri" panose="020F0502020204030204" pitchFamily="34" charset="0"/>
              </a:rPr>
              <a:t>Planowany </a:t>
            </a:r>
            <a:r>
              <a:rPr lang="x-none" sz="1400" b="1" u="sng" dirty="0">
                <a:latin typeface="Calibri" panose="020F0502020204030204" pitchFamily="34" charset="0"/>
              </a:rPr>
              <a:t>dochód generowany przez </a:t>
            </a:r>
            <a:r>
              <a:rPr lang="x-none" sz="1400" b="1" u="sng" dirty="0" smtClean="0">
                <a:latin typeface="Calibri" panose="020F0502020204030204" pitchFamily="34" charset="0"/>
              </a:rPr>
              <a:t>projekt</a:t>
            </a:r>
            <a:endParaRPr lang="pl-PL" sz="1400" b="1" u="sng" dirty="0" smtClean="0">
              <a:latin typeface="Calibri" panose="020F0502020204030204" pitchFamily="34" charset="0"/>
            </a:endParaRPr>
          </a:p>
          <a:p>
            <a:r>
              <a:rPr lang="pl-PL" sz="1400" dirty="0" smtClean="0">
                <a:latin typeface="Calibri" panose="020F0502020204030204" pitchFamily="34" charset="0"/>
                <a:ea typeface="Calibri" panose="020F0502020204030204" pitchFamily="34" charset="0"/>
                <a:cs typeface="Times New Roman" panose="02020603050405020304" pitchFamily="18" charset="0"/>
              </a:rPr>
              <a:t>Należy </a:t>
            </a:r>
            <a:r>
              <a:rPr lang="pl-PL" sz="1400" dirty="0">
                <a:latin typeface="Calibri" panose="020F0502020204030204" pitchFamily="34" charset="0"/>
                <a:ea typeface="Calibri" panose="020F0502020204030204" pitchFamily="34" charset="0"/>
                <a:cs typeface="Times New Roman" panose="02020603050405020304" pitchFamily="18" charset="0"/>
              </a:rPr>
              <a:t>pozostawić wartość </a:t>
            </a:r>
            <a:r>
              <a:rPr lang="pl-PL" sz="1400" dirty="0" smtClean="0">
                <a:latin typeface="Calibri" panose="020F0502020204030204" pitchFamily="34" charset="0"/>
                <a:ea typeface="Calibri" panose="020F0502020204030204" pitchFamily="34" charset="0"/>
                <a:cs typeface="Times New Roman" panose="02020603050405020304" pitchFamily="18" charset="0"/>
              </a:rPr>
              <a:t>domyślną, </a:t>
            </a:r>
            <a:r>
              <a:rPr lang="pl-PL" sz="1400" dirty="0">
                <a:latin typeface="Calibri" panose="020F0502020204030204" pitchFamily="34" charset="0"/>
                <a:ea typeface="Calibri" panose="020F0502020204030204" pitchFamily="34" charset="0"/>
                <a:cs typeface="Times New Roman" panose="02020603050405020304" pitchFamily="18" charset="0"/>
              </a:rPr>
              <a:t>tj. </a:t>
            </a:r>
            <a:r>
              <a:rPr lang="pl-PL" sz="1400" b="1" i="1" u="sng" dirty="0" smtClean="0">
                <a:latin typeface="Calibri" panose="020F0502020204030204" pitchFamily="34" charset="0"/>
                <a:ea typeface="Calibri" panose="020F0502020204030204" pitchFamily="34" charset="0"/>
                <a:cs typeface="Times New Roman" panose="02020603050405020304" pitchFamily="18" charset="0"/>
              </a:rPr>
              <a:t>„nie dotyczy”</a:t>
            </a:r>
            <a:r>
              <a:rPr lang="pl-PL" sz="1400" b="1" u="sng" dirty="0" smtClean="0">
                <a:latin typeface="Calibri" panose="020F0502020204030204" pitchFamily="34" charset="0"/>
                <a:ea typeface="Calibri" panose="020F0502020204030204" pitchFamily="34" charset="0"/>
                <a:cs typeface="Times New Roman" panose="02020603050405020304" pitchFamily="18" charset="0"/>
              </a:rPr>
              <a:t> </a:t>
            </a:r>
            <a:r>
              <a:rPr lang="pl-PL" sz="1400" dirty="0">
                <a:latin typeface="Calibri" panose="020F0502020204030204" pitchFamily="34" charset="0"/>
                <a:ea typeface="Calibri" panose="020F0502020204030204" pitchFamily="34" charset="0"/>
                <a:cs typeface="Times New Roman" panose="02020603050405020304" pitchFamily="18" charset="0"/>
              </a:rPr>
              <a:t>bez wypełniania tabeli w kolejnych </a:t>
            </a:r>
            <a:r>
              <a:rPr lang="pl-PL" sz="1400" dirty="0" smtClean="0">
                <a:latin typeface="Calibri" panose="020F0502020204030204" pitchFamily="34" charset="0"/>
                <a:ea typeface="Calibri" panose="020F0502020204030204" pitchFamily="34" charset="0"/>
                <a:cs typeface="Times New Roman" panose="02020603050405020304" pitchFamily="18" charset="0"/>
              </a:rPr>
              <a:t>wierszach.</a:t>
            </a:r>
          </a:p>
          <a:p>
            <a:endParaRPr lang="pl-PL" sz="1400" dirty="0" smtClean="0">
              <a:latin typeface="Calibri" panose="020F0502020204030204" pitchFamily="34" charset="0"/>
              <a:ea typeface="Calibri" panose="020F0502020204030204" pitchFamily="34" charset="0"/>
              <a:cs typeface="Times New Roman" panose="02020603050405020304" pitchFamily="18" charset="0"/>
            </a:endParaRPr>
          </a:p>
          <a:p>
            <a:r>
              <a:rPr lang="pl-PL" altLang="pl-PL" sz="1400" b="1" u="sng" dirty="0" smtClean="0">
                <a:latin typeface="Calibri" panose="020F0502020204030204" pitchFamily="34" charset="0"/>
              </a:rPr>
              <a:t>6.2 Źródła </a:t>
            </a:r>
            <a:r>
              <a:rPr lang="pl-PL" altLang="pl-PL" sz="1400" b="1" u="sng" dirty="0">
                <a:latin typeface="Calibri" panose="020F0502020204030204" pitchFamily="34" charset="0"/>
              </a:rPr>
              <a:t>finansowania wydatków kwalifikowalnych projektu nie objętych pomocą </a:t>
            </a:r>
            <a:r>
              <a:rPr lang="pl-PL" altLang="pl-PL" sz="1400" b="1" u="sng" dirty="0" smtClean="0">
                <a:latin typeface="Calibri" panose="020F0502020204030204" pitchFamily="34" charset="0"/>
              </a:rPr>
              <a:t>publiczną</a:t>
            </a:r>
            <a:endParaRPr lang="pl-PL" altLang="pl-PL" sz="1400" u="sng" dirty="0" smtClean="0">
              <a:latin typeface="Calibri" panose="020F0502020204030204" pitchFamily="34" charset="0"/>
            </a:endParaRPr>
          </a:p>
          <a:p>
            <a:pPr lvl="0" algn="just">
              <a:defRPr/>
            </a:pPr>
            <a:r>
              <a:rPr lang="pl-PL" sz="1400" b="1" dirty="0" smtClean="0">
                <a:solidFill>
                  <a:schemeClr val="accent6">
                    <a:lumMod val="75000"/>
                  </a:schemeClr>
                </a:solidFill>
                <a:latin typeface="Calibri" panose="020F0502020204030204" pitchFamily="34" charset="0"/>
              </a:rPr>
              <a:t>          </a:t>
            </a:r>
            <a:endParaRPr lang="pl-PL" sz="1400" b="1" dirty="0">
              <a:solidFill>
                <a:prstClr val="black"/>
              </a:solidFill>
              <a:latin typeface="Calibri" panose="020F0502020204030204" pitchFamily="34" charset="0"/>
            </a:endParaRPr>
          </a:p>
          <a:p>
            <a:pPr lvl="0" algn="just">
              <a:spcAft>
                <a:spcPts val="0"/>
              </a:spcAft>
            </a:pPr>
            <a:r>
              <a:rPr lang="pl-PL" sz="1400" dirty="0">
                <a:solidFill>
                  <a:prstClr val="black"/>
                </a:solidFill>
                <a:latin typeface="Calibri" panose="020F0502020204030204" pitchFamily="34" charset="0"/>
                <a:ea typeface="Times New Roman" panose="02020603050405020304" pitchFamily="18" charset="0"/>
              </a:rPr>
              <a:t>Zgodnie z </a:t>
            </a:r>
            <a:r>
              <a:rPr lang="pl-PL" sz="1400" dirty="0" smtClean="0">
                <a:solidFill>
                  <a:prstClr val="black"/>
                </a:solidFill>
                <a:latin typeface="Calibri" panose="020F0502020204030204" pitchFamily="34" charset="0"/>
                <a:ea typeface="Times New Roman" panose="02020603050405020304" pitchFamily="18" charset="0"/>
              </a:rPr>
              <a:t>Regulaminem konkursu dla </a:t>
            </a:r>
            <a:r>
              <a:rPr lang="pl-PL" sz="1400" dirty="0">
                <a:solidFill>
                  <a:prstClr val="black"/>
                </a:solidFill>
                <a:latin typeface="Calibri" panose="020F0502020204030204" pitchFamily="34" charset="0"/>
                <a:ea typeface="Times New Roman" panose="02020603050405020304" pitchFamily="18" charset="0"/>
              </a:rPr>
              <a:t>D</a:t>
            </a:r>
            <a:r>
              <a:rPr lang="pl-PL" sz="1400" dirty="0" smtClean="0">
                <a:solidFill>
                  <a:prstClr val="black"/>
                </a:solidFill>
                <a:latin typeface="Calibri" panose="020F0502020204030204" pitchFamily="34" charset="0"/>
                <a:ea typeface="Times New Roman" panose="02020603050405020304" pitchFamily="18" charset="0"/>
              </a:rPr>
              <a:t>ziałania 8.3, maksymalny % </a:t>
            </a:r>
            <a:r>
              <a:rPr lang="pl-PL" sz="1400" dirty="0">
                <a:solidFill>
                  <a:prstClr val="black"/>
                </a:solidFill>
                <a:latin typeface="Calibri" panose="020F0502020204030204" pitchFamily="34" charset="0"/>
                <a:ea typeface="Times New Roman" panose="02020603050405020304" pitchFamily="18" charset="0"/>
              </a:rPr>
              <a:t>poziom dofinansowania UE wydatków kwalifikowalnych na poziomie projektu wynosi  </a:t>
            </a:r>
            <a:r>
              <a:rPr lang="pl-PL" sz="1400" b="1" dirty="0">
                <a:latin typeface="Calibri" panose="020F0502020204030204" pitchFamily="34" charset="0"/>
                <a:ea typeface="Times New Roman" panose="02020603050405020304" pitchFamily="18" charset="0"/>
              </a:rPr>
              <a:t>85%.</a:t>
            </a:r>
            <a:endParaRPr lang="pl-PL" sz="1400" dirty="0">
              <a:latin typeface="Calibri" panose="020F0502020204030204" pitchFamily="34" charset="0"/>
              <a:ea typeface="Times New Roman" panose="02020603050405020304" pitchFamily="18" charset="0"/>
            </a:endParaRPr>
          </a:p>
          <a:p>
            <a:pPr>
              <a:spcBef>
                <a:spcPts val="200"/>
              </a:spcBef>
              <a:spcAft>
                <a:spcPts val="200"/>
              </a:spcAft>
            </a:pPr>
            <a:r>
              <a:rPr lang="pl-PL" sz="1400" b="1" dirty="0" smtClean="0">
                <a:latin typeface="Calibri" panose="020F0502020204030204" pitchFamily="34" charset="0"/>
                <a:ea typeface="Times New Roman" panose="02020603050405020304" pitchFamily="18" charset="0"/>
              </a:rPr>
              <a:t>Maksymalny % poziom dofinansowania całkowitego wydatków kwalifikowalnych </a:t>
            </a:r>
            <a:r>
              <a:rPr lang="pl-PL" sz="1400" b="1" dirty="0" smtClean="0">
                <a:solidFill>
                  <a:prstClr val="black"/>
                </a:solidFill>
                <a:latin typeface="Calibri" panose="020F0502020204030204" pitchFamily="34" charset="0"/>
                <a:ea typeface="Times New Roman" panose="02020603050405020304" pitchFamily="18" charset="0"/>
              </a:rPr>
              <a:t>na poziomie projektu </a:t>
            </a:r>
            <a:r>
              <a:rPr lang="pl-PL" sz="1400" dirty="0" smtClean="0">
                <a:solidFill>
                  <a:prstClr val="black"/>
                </a:solidFill>
                <a:latin typeface="Calibri" panose="020F0502020204030204" pitchFamily="34" charset="0"/>
                <a:ea typeface="Times New Roman" panose="02020603050405020304" pitchFamily="18" charset="0"/>
              </a:rPr>
              <a:t>(środki UE + ewentualne współfinansowanie z budżetu państwa lub innych źródeł przyznawane beneficjentowi przez właściwą instytucję) </a:t>
            </a:r>
            <a:r>
              <a:rPr lang="pl-PL" sz="1400" b="1" dirty="0" smtClean="0">
                <a:latin typeface="Calibri" panose="020F0502020204030204" pitchFamily="34" charset="0"/>
                <a:ea typeface="Times New Roman" panose="02020603050405020304" pitchFamily="18" charset="0"/>
              </a:rPr>
              <a:t>wynosi </a:t>
            </a:r>
            <a:r>
              <a:rPr lang="pl-PL" sz="1400" b="1" dirty="0">
                <a:latin typeface="Calibri"/>
                <a:ea typeface="Times New Roman"/>
                <a:cs typeface="Arial"/>
              </a:rPr>
              <a:t>95%</a:t>
            </a:r>
            <a:r>
              <a:rPr lang="pl-PL" sz="1400" dirty="0">
                <a:latin typeface="Calibri"/>
                <a:ea typeface="Times New Roman"/>
                <a:cs typeface="Arial"/>
              </a:rPr>
              <a:t> - w tym maksymalny udział budżetu państwa w finansowaniu wydatków kwalifikowalnych na poziomie projektu 10%, a w przypadku części budżetu projektu na tworzenie miejsc pracy w ekonomii społecznej – 100% (w tym udział budżetu państwa na poziomie 15%, a środków UE 85%)</a:t>
            </a:r>
            <a:endParaRPr lang="pl-PL" sz="1400" dirty="0">
              <a:latin typeface="Times New Roman"/>
              <a:ea typeface="Times New Roman"/>
            </a:endParaRPr>
          </a:p>
          <a:p>
            <a:pPr>
              <a:spcAft>
                <a:spcPts val="0"/>
              </a:spcAft>
            </a:pPr>
            <a:endParaRPr lang="pl-PL" sz="1400" b="1" dirty="0" smtClean="0">
              <a:latin typeface="Calibri"/>
              <a:ea typeface="Times New Roman"/>
              <a:cs typeface="Arial"/>
            </a:endParaRPr>
          </a:p>
          <a:p>
            <a:pPr>
              <a:spcAft>
                <a:spcPts val="0"/>
              </a:spcAft>
            </a:pPr>
            <a:r>
              <a:rPr lang="pl-PL" sz="1400" b="1" dirty="0" smtClean="0">
                <a:latin typeface="Calibri"/>
                <a:ea typeface="Times New Roman"/>
                <a:cs typeface="Arial"/>
              </a:rPr>
              <a:t>Uwaga</a:t>
            </a:r>
            <a:r>
              <a:rPr lang="pl-PL" sz="1400" dirty="0">
                <a:latin typeface="Calibri"/>
                <a:ea typeface="Times New Roman"/>
                <a:cs typeface="Arial"/>
              </a:rPr>
              <a:t>: wsparcie pomostowe o charakterze zindywidualizowanych usług szkoleniowo-doradczych nie jest zaliczane do środków na tworzenie miejsc pracy.</a:t>
            </a:r>
            <a:endParaRPr lang="pl-PL" sz="1400" dirty="0">
              <a:latin typeface="Times New Roman"/>
              <a:ea typeface="Times New Roman"/>
            </a:endParaRPr>
          </a:p>
          <a:p>
            <a:pPr lvl="0" algn="just">
              <a:defRPr/>
            </a:pPr>
            <a:endParaRPr lang="pl-PL" sz="1400" b="1" dirty="0" smtClean="0">
              <a:latin typeface="Calibri" panose="020F0502020204030204" pitchFamily="34" charset="0"/>
            </a:endParaRPr>
          </a:p>
          <a:p>
            <a:pPr lvl="0" algn="just">
              <a:spcAft>
                <a:spcPts val="0"/>
              </a:spcAft>
            </a:pPr>
            <a:endParaRPr lang="pl-PL" sz="1400" dirty="0" smtClean="0">
              <a:latin typeface="Calibri" panose="020F0502020204030204" pitchFamily="34" charset="0"/>
            </a:endParaRPr>
          </a:p>
          <a:p>
            <a:pPr algn="just">
              <a:defRPr/>
            </a:pPr>
            <a:endParaRPr lang="pl-PL" altLang="pl-PL" sz="1400" dirty="0">
              <a:latin typeface="Calibri" panose="020F0502020204030204" pitchFamily="34" charset="0"/>
            </a:endParaRPr>
          </a:p>
        </p:txBody>
      </p:sp>
      <p:sp>
        <p:nvSpPr>
          <p:cNvPr id="2" name="Symbol zastępczy numeru slajdu 1"/>
          <p:cNvSpPr>
            <a:spLocks noGrp="1"/>
          </p:cNvSpPr>
          <p:nvPr>
            <p:ph type="sldNum" sz="quarter" idx="12"/>
          </p:nvPr>
        </p:nvSpPr>
        <p:spPr/>
        <p:txBody>
          <a:bodyPr/>
          <a:lstStyle/>
          <a:p>
            <a:fld id="{E7DF194F-FC7D-43B2-A93E-2F6BC4B6766C}" type="slidenum">
              <a:rPr lang="pl-PL" altLang="pl-PL" smtClean="0"/>
              <a:pPr/>
              <a:t>62</a:t>
            </a:fld>
            <a:endParaRPr lang="pl-PL" altLang="pl-PL" dirty="0"/>
          </a:p>
        </p:txBody>
      </p:sp>
      <p:pic>
        <p:nvPicPr>
          <p:cNvPr id="8" name="Obraz 7"/>
          <p:cNvPicPr/>
          <p:nvPr/>
        </p:nvPicPr>
        <p:blipFill>
          <a:blip r:embed="rId2" cstate="print">
            <a:extLst>
              <a:ext uri="{28A0092B-C50C-407E-A947-70E740481C1C}">
                <a14:useLocalDpi xmlns:a14="http://schemas.microsoft.com/office/drawing/2010/main" val="0"/>
              </a:ext>
            </a:extLst>
          </a:blip>
          <a:stretch>
            <a:fillRect/>
          </a:stretch>
        </p:blipFill>
        <p:spPr>
          <a:xfrm>
            <a:off x="1564609" y="5746833"/>
            <a:ext cx="5760720" cy="552450"/>
          </a:xfrm>
          <a:prstGeom prst="rect">
            <a:avLst/>
          </a:prstGeom>
        </p:spPr>
      </p:pic>
    </p:spTree>
    <p:extLst>
      <p:ext uri="{BB962C8B-B14F-4D97-AF65-F5344CB8AC3E}">
        <p14:creationId xmlns:p14="http://schemas.microsoft.com/office/powerpoint/2010/main" val="140630710"/>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rostokąt 3"/>
          <p:cNvSpPr/>
          <p:nvPr/>
        </p:nvSpPr>
        <p:spPr>
          <a:xfrm>
            <a:off x="0" y="0"/>
            <a:ext cx="9144000" cy="1052736"/>
          </a:xfrm>
          <a:prstGeom prst="rect">
            <a:avLst/>
          </a:prstGeom>
          <a:solidFill>
            <a:schemeClr val="accent1">
              <a:lumMod val="60000"/>
              <a:lumOff val="40000"/>
            </a:schemeClr>
          </a:solidFill>
          <a:ln w="38100">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pl-PL" dirty="0">
              <a:solidFill>
                <a:prstClr val="white"/>
              </a:solidFill>
            </a:endParaRPr>
          </a:p>
        </p:txBody>
      </p:sp>
      <p:sp>
        <p:nvSpPr>
          <p:cNvPr id="5" name="Prostokąt zaokrąglony 4"/>
          <p:cNvSpPr/>
          <p:nvPr/>
        </p:nvSpPr>
        <p:spPr>
          <a:xfrm>
            <a:off x="214282" y="116631"/>
            <a:ext cx="8715436" cy="706027"/>
          </a:xfrm>
          <a:prstGeom prst="roundRect">
            <a:avLst/>
          </a:prstGeom>
          <a:ln w="44450">
            <a:solidFill>
              <a:schemeClr val="tx1"/>
            </a:solidFill>
          </a:ln>
          <a:effectLst>
            <a:glow rad="101600">
              <a:schemeClr val="accent6">
                <a:satMod val="175000"/>
                <a:alpha val="40000"/>
              </a:schemeClr>
            </a:glow>
            <a:outerShdw blurRad="50800" dist="38100" dir="5400000" algn="t" rotWithShape="0">
              <a:prstClr val="black">
                <a:alpha val="40000"/>
              </a:prstClr>
            </a:outerShdw>
            <a:softEdge rad="317500"/>
          </a:effectLst>
          <a:scene3d>
            <a:camera prst="orthographicFront">
              <a:rot lat="0" lon="0" rev="0"/>
            </a:camera>
            <a:lightRig rig="glow" dir="t">
              <a:rot lat="0" lon="0" rev="4800000"/>
            </a:lightRig>
          </a:scene3d>
          <a:sp3d prstMaterial="matte">
            <a:bevelT w="127000" h="63500" prst="riblet"/>
          </a:sp3d>
        </p:spPr>
        <p:style>
          <a:lnRef idx="2">
            <a:schemeClr val="accent6"/>
          </a:lnRef>
          <a:fillRef idx="1">
            <a:schemeClr val="lt1"/>
          </a:fillRef>
          <a:effectRef idx="0">
            <a:schemeClr val="accent6"/>
          </a:effectRef>
          <a:fontRef idx="minor">
            <a:schemeClr val="dk1"/>
          </a:fontRef>
        </p:style>
        <p:txBody>
          <a:bodyPr anchor="ctr"/>
          <a:lstStyle/>
          <a:p>
            <a:pPr algn="ctr" eaLnBrk="1" fontAlgn="auto" hangingPunct="1">
              <a:spcBef>
                <a:spcPts val="0"/>
              </a:spcBef>
              <a:spcAft>
                <a:spcPts val="0"/>
              </a:spcAft>
              <a:defRPr/>
            </a:pPr>
            <a:r>
              <a:rPr lang="pl-PL" sz="3200" b="1" dirty="0">
                <a:solidFill>
                  <a:prstClr val="black"/>
                </a:solidFill>
              </a:rPr>
              <a:t>Wojewódzki Urząd Pracy w Opolu</a:t>
            </a:r>
          </a:p>
        </p:txBody>
      </p:sp>
      <p:sp>
        <p:nvSpPr>
          <p:cNvPr id="60426" name="Prostokąt 1"/>
          <p:cNvSpPr>
            <a:spLocks noChangeArrowheads="1"/>
          </p:cNvSpPr>
          <p:nvPr/>
        </p:nvSpPr>
        <p:spPr bwMode="auto">
          <a:xfrm>
            <a:off x="214282" y="1169367"/>
            <a:ext cx="8461375" cy="2954655"/>
          </a:xfrm>
          <a:prstGeom prst="rect">
            <a:avLst/>
          </a:prstGeom>
          <a:noFill/>
          <a:ln w="9525">
            <a:noFill/>
            <a:miter lim="800000"/>
            <a:headEnd/>
            <a:tailEnd/>
          </a:ln>
        </p:spPr>
        <p:txBody>
          <a:bodyPr wrap="square">
            <a:spAutoFit/>
          </a:bodyPr>
          <a:lstStyle/>
          <a:p>
            <a:pPr algn="ctr"/>
            <a:endParaRPr lang="pl-PL" altLang="pl-PL" sz="1600" b="1" u="sng" dirty="0" smtClean="0">
              <a:latin typeface="+mn-lt"/>
            </a:endParaRPr>
          </a:p>
          <a:p>
            <a:pPr algn="ctr"/>
            <a:r>
              <a:rPr lang="pl-PL" altLang="pl-PL" sz="1600" b="1" u="sng" dirty="0" smtClean="0">
                <a:latin typeface="+mn-lt"/>
              </a:rPr>
              <a:t>Sekcja VI Źródła finansowania wydatków:</a:t>
            </a:r>
          </a:p>
          <a:p>
            <a:pPr lvl="0" algn="just">
              <a:defRPr/>
            </a:pPr>
            <a:endParaRPr lang="pl-PL" sz="1400" dirty="0" smtClean="0">
              <a:solidFill>
                <a:prstClr val="black"/>
              </a:solidFill>
              <a:latin typeface="Calibri" panose="020F0502020204030204" pitchFamily="34" charset="0"/>
            </a:endParaRPr>
          </a:p>
          <a:p>
            <a:pPr lvl="0" algn="just">
              <a:defRPr/>
            </a:pPr>
            <a:endParaRPr lang="pl-PL" sz="1400" dirty="0">
              <a:solidFill>
                <a:prstClr val="black"/>
              </a:solidFill>
              <a:latin typeface="Calibri" panose="020F0502020204030204" pitchFamily="34" charset="0"/>
            </a:endParaRPr>
          </a:p>
          <a:p>
            <a:pPr lvl="0" algn="just">
              <a:defRPr/>
            </a:pPr>
            <a:r>
              <a:rPr lang="pl-PL" sz="1400" b="1" dirty="0">
                <a:solidFill>
                  <a:prstClr val="black"/>
                </a:solidFill>
                <a:latin typeface="Calibri" panose="020F0502020204030204" pitchFamily="34" charset="0"/>
              </a:rPr>
              <a:t>Minimalna wartość projektu</a:t>
            </a:r>
            <a:r>
              <a:rPr lang="pl-PL" sz="1400" dirty="0">
                <a:solidFill>
                  <a:prstClr val="black"/>
                </a:solidFill>
                <a:latin typeface="Calibri" panose="020F0502020204030204" pitchFamily="34" charset="0"/>
              </a:rPr>
              <a:t> -  </a:t>
            </a:r>
            <a:r>
              <a:rPr lang="pl-PL" sz="1400" b="1" dirty="0">
                <a:solidFill>
                  <a:prstClr val="black"/>
                </a:solidFill>
                <a:latin typeface="Calibri" panose="020F0502020204030204" pitchFamily="34" charset="0"/>
              </a:rPr>
              <a:t>100 tys. PLN</a:t>
            </a:r>
          </a:p>
          <a:p>
            <a:pPr lvl="0">
              <a:defRPr/>
            </a:pPr>
            <a:r>
              <a:rPr lang="pl-PL" sz="1400" b="1" dirty="0">
                <a:solidFill>
                  <a:prstClr val="black"/>
                </a:solidFill>
                <a:latin typeface="Calibri" panose="020F0502020204030204" pitchFamily="34" charset="0"/>
              </a:rPr>
              <a:t>Maksymalna wartość projektu – nie dotyczy </a:t>
            </a:r>
          </a:p>
          <a:p>
            <a:pPr lvl="0" algn="just">
              <a:defRPr/>
            </a:pPr>
            <a:endParaRPr lang="pl-PL" sz="1400" b="1" dirty="0" smtClean="0">
              <a:solidFill>
                <a:prstClr val="black"/>
              </a:solidFill>
              <a:latin typeface="Calibri" panose="020F0502020204030204" pitchFamily="34" charset="0"/>
            </a:endParaRPr>
          </a:p>
          <a:p>
            <a:pPr lvl="0" algn="just">
              <a:defRPr/>
            </a:pPr>
            <a:r>
              <a:rPr lang="pl-PL" sz="1400" b="1" dirty="0" smtClean="0">
                <a:solidFill>
                  <a:prstClr val="black"/>
                </a:solidFill>
                <a:latin typeface="Calibri" panose="020F0502020204030204" pitchFamily="34" charset="0"/>
              </a:rPr>
              <a:t>Minimalny </a:t>
            </a:r>
            <a:r>
              <a:rPr lang="pl-PL" sz="1400" b="1" dirty="0">
                <a:solidFill>
                  <a:prstClr val="black"/>
                </a:solidFill>
                <a:latin typeface="Calibri" panose="020F0502020204030204" pitchFamily="34" charset="0"/>
              </a:rPr>
              <a:t>wkład własny </a:t>
            </a:r>
            <a:r>
              <a:rPr lang="pl-PL" sz="1400" dirty="0">
                <a:solidFill>
                  <a:prstClr val="black"/>
                </a:solidFill>
                <a:latin typeface="Calibri" panose="020F0502020204030204" pitchFamily="34" charset="0"/>
              </a:rPr>
              <a:t>beneficjenta jako % wydatków kwalifikowalnych wynosi</a:t>
            </a:r>
            <a:r>
              <a:rPr lang="pl-PL" sz="1400" b="1" dirty="0">
                <a:solidFill>
                  <a:prstClr val="black"/>
                </a:solidFill>
                <a:latin typeface="Calibri" panose="020F0502020204030204" pitchFamily="34" charset="0"/>
              </a:rPr>
              <a:t> </a:t>
            </a:r>
            <a:r>
              <a:rPr lang="pl-PL" sz="1400" b="1" dirty="0">
                <a:solidFill>
                  <a:prstClr val="black"/>
                </a:solidFill>
                <a:latin typeface="Calibri"/>
                <a:ea typeface="Times New Roman"/>
                <a:cs typeface="Arial"/>
              </a:rPr>
              <a:t>5%</a:t>
            </a:r>
            <a:r>
              <a:rPr lang="pl-PL" sz="1400" dirty="0">
                <a:solidFill>
                  <a:prstClr val="black"/>
                </a:solidFill>
                <a:latin typeface="Calibri"/>
                <a:ea typeface="Times New Roman"/>
                <a:cs typeface="Arial"/>
              </a:rPr>
              <a:t>, a w przypadku części budżetu projektu na tworzenie miejsc pracy w ekonomii społecznej – 0</a:t>
            </a:r>
            <a:r>
              <a:rPr lang="pl-PL" sz="1400" dirty="0" smtClean="0">
                <a:solidFill>
                  <a:prstClr val="black"/>
                </a:solidFill>
                <a:latin typeface="Calibri"/>
                <a:ea typeface="Times New Roman"/>
                <a:cs typeface="Arial"/>
              </a:rPr>
              <a:t>%.</a:t>
            </a:r>
          </a:p>
          <a:p>
            <a:pPr lvl="0" algn="just">
              <a:defRPr/>
            </a:pPr>
            <a:endParaRPr lang="pl-PL" altLang="pl-PL" sz="1400" dirty="0">
              <a:solidFill>
                <a:prstClr val="black"/>
              </a:solidFill>
              <a:latin typeface="Calibri" panose="020F0502020204030204" pitchFamily="34" charset="0"/>
            </a:endParaRPr>
          </a:p>
          <a:p>
            <a:pPr lvl="0" algn="just">
              <a:defRPr/>
            </a:pPr>
            <a:r>
              <a:rPr lang="pl-PL" sz="1400" dirty="0" smtClean="0">
                <a:solidFill>
                  <a:prstClr val="black"/>
                </a:solidFill>
                <a:latin typeface="Calibri" panose="020F0502020204030204" pitchFamily="34" charset="0"/>
              </a:rPr>
              <a:t>Wkład </a:t>
            </a:r>
            <a:r>
              <a:rPr lang="pl-PL" sz="1400" dirty="0">
                <a:solidFill>
                  <a:prstClr val="black"/>
                </a:solidFill>
                <a:latin typeface="Calibri" panose="020F0502020204030204" pitchFamily="34" charset="0"/>
              </a:rPr>
              <a:t>własny beneficjenta jest wykazywany we wniosku o dofinansowanie, przy czym to beneficjent określa formę wniesienia wkładu własnego (pieniężny, niepieniężny).</a:t>
            </a:r>
            <a:r>
              <a:rPr lang="pl-PL" sz="1400" dirty="0">
                <a:solidFill>
                  <a:prstClr val="black"/>
                </a:solidFill>
                <a:latin typeface="Calibri" panose="020F0502020204030204" pitchFamily="34" charset="0"/>
                <a:ea typeface="Times New Roman" panose="02020603050405020304" pitchFamily="18" charset="0"/>
              </a:rPr>
              <a:t> </a:t>
            </a:r>
          </a:p>
          <a:p>
            <a:pPr algn="just">
              <a:defRPr/>
            </a:pPr>
            <a:endParaRPr lang="pl-PL" altLang="pl-PL" sz="1400" dirty="0">
              <a:latin typeface="Calibri" panose="020F0502020204030204" pitchFamily="34" charset="0"/>
            </a:endParaRPr>
          </a:p>
        </p:txBody>
      </p:sp>
      <p:sp>
        <p:nvSpPr>
          <p:cNvPr id="2" name="Symbol zastępczy numeru slajdu 1"/>
          <p:cNvSpPr>
            <a:spLocks noGrp="1"/>
          </p:cNvSpPr>
          <p:nvPr>
            <p:ph type="sldNum" sz="quarter" idx="12"/>
          </p:nvPr>
        </p:nvSpPr>
        <p:spPr/>
        <p:txBody>
          <a:bodyPr/>
          <a:lstStyle/>
          <a:p>
            <a:fld id="{E7DF194F-FC7D-43B2-A93E-2F6BC4B6766C}" type="slidenum">
              <a:rPr lang="pl-PL" altLang="pl-PL" smtClean="0"/>
              <a:pPr/>
              <a:t>63</a:t>
            </a:fld>
            <a:endParaRPr lang="pl-PL" altLang="pl-PL" dirty="0"/>
          </a:p>
        </p:txBody>
      </p:sp>
      <p:pic>
        <p:nvPicPr>
          <p:cNvPr id="8" name="Obraz 7"/>
          <p:cNvPicPr/>
          <p:nvPr/>
        </p:nvPicPr>
        <p:blipFill>
          <a:blip r:embed="rId2" cstate="print">
            <a:extLst>
              <a:ext uri="{28A0092B-C50C-407E-A947-70E740481C1C}">
                <a14:useLocalDpi xmlns:a14="http://schemas.microsoft.com/office/drawing/2010/main" val="0"/>
              </a:ext>
            </a:extLst>
          </a:blip>
          <a:stretch>
            <a:fillRect/>
          </a:stretch>
        </p:blipFill>
        <p:spPr>
          <a:xfrm>
            <a:off x="1564609" y="5746833"/>
            <a:ext cx="5760720" cy="552450"/>
          </a:xfrm>
          <a:prstGeom prst="rect">
            <a:avLst/>
          </a:prstGeom>
        </p:spPr>
      </p:pic>
    </p:spTree>
    <p:extLst>
      <p:ext uri="{BB962C8B-B14F-4D97-AF65-F5344CB8AC3E}">
        <p14:creationId xmlns:p14="http://schemas.microsoft.com/office/powerpoint/2010/main" val="2505782500"/>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rostokąt 3"/>
          <p:cNvSpPr/>
          <p:nvPr/>
        </p:nvSpPr>
        <p:spPr>
          <a:xfrm>
            <a:off x="0" y="0"/>
            <a:ext cx="9144000" cy="1052736"/>
          </a:xfrm>
          <a:prstGeom prst="rect">
            <a:avLst/>
          </a:prstGeom>
          <a:solidFill>
            <a:schemeClr val="accent1">
              <a:lumMod val="60000"/>
              <a:lumOff val="40000"/>
            </a:schemeClr>
          </a:solidFill>
          <a:ln w="38100">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pl-PL" dirty="0">
              <a:solidFill>
                <a:prstClr val="white"/>
              </a:solidFill>
            </a:endParaRPr>
          </a:p>
        </p:txBody>
      </p:sp>
      <p:sp>
        <p:nvSpPr>
          <p:cNvPr id="5" name="Prostokąt zaokrąglony 4"/>
          <p:cNvSpPr/>
          <p:nvPr/>
        </p:nvSpPr>
        <p:spPr>
          <a:xfrm>
            <a:off x="214282" y="116631"/>
            <a:ext cx="8715436" cy="706027"/>
          </a:xfrm>
          <a:prstGeom prst="roundRect">
            <a:avLst/>
          </a:prstGeom>
          <a:ln w="44450">
            <a:solidFill>
              <a:schemeClr val="tx1"/>
            </a:solidFill>
          </a:ln>
          <a:effectLst>
            <a:glow rad="101600">
              <a:schemeClr val="accent6">
                <a:satMod val="175000"/>
                <a:alpha val="40000"/>
              </a:schemeClr>
            </a:glow>
            <a:outerShdw blurRad="50800" dist="38100" dir="5400000" algn="t" rotWithShape="0">
              <a:prstClr val="black">
                <a:alpha val="40000"/>
              </a:prstClr>
            </a:outerShdw>
            <a:softEdge rad="317500"/>
          </a:effectLst>
          <a:scene3d>
            <a:camera prst="orthographicFront">
              <a:rot lat="0" lon="0" rev="0"/>
            </a:camera>
            <a:lightRig rig="glow" dir="t">
              <a:rot lat="0" lon="0" rev="4800000"/>
            </a:lightRig>
          </a:scene3d>
          <a:sp3d prstMaterial="matte">
            <a:bevelT w="127000" h="63500" prst="riblet"/>
          </a:sp3d>
        </p:spPr>
        <p:style>
          <a:lnRef idx="2">
            <a:schemeClr val="accent6"/>
          </a:lnRef>
          <a:fillRef idx="1">
            <a:schemeClr val="lt1"/>
          </a:fillRef>
          <a:effectRef idx="0">
            <a:schemeClr val="accent6"/>
          </a:effectRef>
          <a:fontRef idx="minor">
            <a:schemeClr val="dk1"/>
          </a:fontRef>
        </p:style>
        <p:txBody>
          <a:bodyPr anchor="ctr"/>
          <a:lstStyle/>
          <a:p>
            <a:pPr algn="ctr" eaLnBrk="1" fontAlgn="auto" hangingPunct="1">
              <a:spcBef>
                <a:spcPts val="0"/>
              </a:spcBef>
              <a:spcAft>
                <a:spcPts val="0"/>
              </a:spcAft>
              <a:defRPr/>
            </a:pPr>
            <a:r>
              <a:rPr lang="pl-PL" sz="3200" b="1" dirty="0">
                <a:solidFill>
                  <a:prstClr val="black"/>
                </a:solidFill>
              </a:rPr>
              <a:t>Wojewódzki Urząd Pracy w Opolu</a:t>
            </a:r>
          </a:p>
        </p:txBody>
      </p:sp>
      <p:sp>
        <p:nvSpPr>
          <p:cNvPr id="60426" name="Prostokąt 1"/>
          <p:cNvSpPr>
            <a:spLocks noChangeArrowheads="1"/>
          </p:cNvSpPr>
          <p:nvPr/>
        </p:nvSpPr>
        <p:spPr bwMode="auto">
          <a:xfrm>
            <a:off x="214282" y="1484784"/>
            <a:ext cx="8461375" cy="3701013"/>
          </a:xfrm>
          <a:prstGeom prst="rect">
            <a:avLst/>
          </a:prstGeom>
          <a:noFill/>
          <a:ln w="9525">
            <a:noFill/>
            <a:miter lim="800000"/>
            <a:headEnd/>
            <a:tailEnd/>
          </a:ln>
        </p:spPr>
        <p:txBody>
          <a:bodyPr wrap="square">
            <a:spAutoFit/>
          </a:bodyPr>
          <a:lstStyle/>
          <a:p>
            <a:r>
              <a:rPr lang="pl-PL" altLang="pl-PL" sz="1400" b="1" u="sng" dirty="0" smtClean="0">
                <a:latin typeface="+mn-lt"/>
              </a:rPr>
              <a:t>6.3 A Źródła </a:t>
            </a:r>
            <a:r>
              <a:rPr lang="pl-PL" altLang="pl-PL" sz="1400" b="1" u="sng" dirty="0">
                <a:latin typeface="+mn-lt"/>
              </a:rPr>
              <a:t>finansowania wydatków kwalifikowalnych projektu </a:t>
            </a:r>
            <a:r>
              <a:rPr lang="pl-PL" altLang="pl-PL" sz="1400" b="1" u="sng" dirty="0" smtClean="0">
                <a:latin typeface="+mn-lt"/>
              </a:rPr>
              <a:t>objęte </a:t>
            </a:r>
            <a:r>
              <a:rPr lang="pl-PL" altLang="pl-PL" sz="1400" b="1" u="sng" dirty="0">
                <a:latin typeface="+mn-lt"/>
              </a:rPr>
              <a:t>pomocą </a:t>
            </a:r>
            <a:r>
              <a:rPr lang="pl-PL" altLang="pl-PL" sz="1400" b="1" u="sng" dirty="0" smtClean="0">
                <a:latin typeface="+mn-lt"/>
              </a:rPr>
              <a:t>publiczną</a:t>
            </a:r>
          </a:p>
          <a:p>
            <a:endParaRPr lang="pl-PL" altLang="pl-PL" sz="1400" b="1" u="sng" dirty="0" smtClean="0">
              <a:latin typeface="+mn-lt"/>
            </a:endParaRPr>
          </a:p>
          <a:p>
            <a:pPr algn="just"/>
            <a:r>
              <a:rPr lang="pl-PL" sz="1400" dirty="0">
                <a:latin typeface="Calibri" panose="020F0502020204030204" pitchFamily="34" charset="0"/>
                <a:ea typeface="Calibri" panose="020F0502020204030204" pitchFamily="34" charset="0"/>
                <a:cs typeface="Times New Roman" panose="02020603050405020304" pitchFamily="18" charset="0"/>
              </a:rPr>
              <a:t>Tabelę dla projektu objętego pomocą należy wypełnić analogiczne jak dla projektu bez </a:t>
            </a:r>
            <a:r>
              <a:rPr lang="pl-PL" sz="1400" dirty="0" smtClean="0">
                <a:latin typeface="Calibri" panose="020F0502020204030204" pitchFamily="34" charset="0"/>
                <a:ea typeface="Calibri" panose="020F0502020204030204" pitchFamily="34" charset="0"/>
                <a:cs typeface="Times New Roman" panose="02020603050405020304" pitchFamily="18" charset="0"/>
              </a:rPr>
              <a:t>pomocy, </a:t>
            </a:r>
            <a:r>
              <a:rPr lang="pl-PL" sz="1400" dirty="0">
                <a:latin typeface="Calibri" panose="020F0502020204030204" pitchFamily="34" charset="0"/>
                <a:ea typeface="Calibri" panose="020F0502020204030204" pitchFamily="34" charset="0"/>
                <a:cs typeface="Times New Roman" panose="02020603050405020304" pitchFamily="18" charset="0"/>
              </a:rPr>
              <a:t>tj. zgodnie </a:t>
            </a:r>
            <a:r>
              <a:rPr lang="pl-PL" sz="1400" dirty="0" smtClean="0">
                <a:latin typeface="Calibri" panose="020F0502020204030204" pitchFamily="34" charset="0"/>
                <a:ea typeface="Calibri" panose="020F0502020204030204" pitchFamily="34" charset="0"/>
                <a:cs typeface="Times New Roman" panose="02020603050405020304" pitchFamily="18" charset="0"/>
              </a:rPr>
              <a:t/>
            </a:r>
            <a:br>
              <a:rPr lang="pl-PL" sz="1400" dirty="0" smtClean="0">
                <a:latin typeface="Calibri" panose="020F0502020204030204" pitchFamily="34" charset="0"/>
                <a:ea typeface="Calibri" panose="020F0502020204030204" pitchFamily="34" charset="0"/>
                <a:cs typeface="Times New Roman" panose="02020603050405020304" pitchFamily="18" charset="0"/>
              </a:rPr>
            </a:br>
            <a:r>
              <a:rPr lang="pl-PL" sz="1400" dirty="0" smtClean="0">
                <a:latin typeface="Calibri" panose="020F0502020204030204" pitchFamily="34" charset="0"/>
                <a:ea typeface="Calibri" panose="020F0502020204030204" pitchFamily="34" charset="0"/>
                <a:cs typeface="Times New Roman" panose="02020603050405020304" pitchFamily="18" charset="0"/>
              </a:rPr>
              <a:t>z </a:t>
            </a:r>
            <a:r>
              <a:rPr lang="pl-PL" sz="1400" dirty="0">
                <a:latin typeface="Calibri" panose="020F0502020204030204" pitchFamily="34" charset="0"/>
                <a:ea typeface="Calibri" panose="020F0502020204030204" pitchFamily="34" charset="0"/>
                <a:cs typeface="Times New Roman" panose="02020603050405020304" pitchFamily="18" charset="0"/>
              </a:rPr>
              <a:t>opisem w pkt. 6.2</a:t>
            </a:r>
            <a:r>
              <a:rPr lang="pl-PL" sz="1400" dirty="0" smtClean="0">
                <a:latin typeface="Calibri" panose="020F0502020204030204" pitchFamily="34" charset="0"/>
                <a:ea typeface="Calibri" panose="020F0502020204030204" pitchFamily="34" charset="0"/>
                <a:cs typeface="Times New Roman" panose="02020603050405020304" pitchFamily="18" charset="0"/>
              </a:rPr>
              <a:t>.</a:t>
            </a:r>
          </a:p>
          <a:p>
            <a:endParaRPr lang="pl-PL" altLang="pl-PL" sz="1400" dirty="0"/>
          </a:p>
          <a:p>
            <a:pPr algn="just"/>
            <a:r>
              <a:rPr lang="pl-PL" altLang="pl-PL" sz="1400" dirty="0" smtClean="0">
                <a:latin typeface="Calibri" panose="020F0502020204030204" pitchFamily="34" charset="0"/>
              </a:rPr>
              <a:t>Pomoc de minimis udzielana jest m.in. na:</a:t>
            </a:r>
          </a:p>
          <a:p>
            <a:pPr marL="342900" lvl="0" indent="-342900">
              <a:lnSpc>
                <a:spcPct val="115000"/>
              </a:lnSpc>
              <a:buFont typeface="Symbol"/>
              <a:buChar char=""/>
            </a:pPr>
            <a:r>
              <a:rPr lang="pl-PL" sz="1400" dirty="0">
                <a:latin typeface="Calibri"/>
                <a:cs typeface="Arial"/>
              </a:rPr>
              <a:t>pokrycie kosztów uczestnictwa w szkoleniu przedsiębiorcy lub personelu przedsiębiorstwa delegowanego na szkolenie,</a:t>
            </a:r>
            <a:endParaRPr lang="pl-PL" sz="1400" dirty="0"/>
          </a:p>
          <a:p>
            <a:pPr marL="342900" lvl="0" indent="-342900">
              <a:lnSpc>
                <a:spcPct val="115000"/>
              </a:lnSpc>
              <a:buFont typeface="Symbol"/>
              <a:buChar char=""/>
            </a:pPr>
            <a:r>
              <a:rPr lang="pl-PL" sz="1400" dirty="0">
                <a:latin typeface="Calibri"/>
                <a:cs typeface="Arial"/>
              </a:rPr>
              <a:t>bezzwrotną pomoc finansową na rozpoczęcie działalności gospodarczej,</a:t>
            </a:r>
            <a:endParaRPr lang="pl-PL" sz="1400" dirty="0"/>
          </a:p>
          <a:p>
            <a:pPr marL="342900" lvl="0" indent="-342900">
              <a:lnSpc>
                <a:spcPct val="115000"/>
              </a:lnSpc>
              <a:buFont typeface="Symbol"/>
              <a:buChar char=""/>
            </a:pPr>
            <a:r>
              <a:rPr lang="pl-PL" sz="1400" dirty="0">
                <a:latin typeface="Calibri"/>
                <a:cs typeface="Arial"/>
              </a:rPr>
              <a:t>pokrycie kosztów doradztwa lub innych usług o charakterze doradczym lub szkoleniowym wspierających rozwój przedsiębiorcy.</a:t>
            </a:r>
            <a:endParaRPr lang="pl-PL" sz="1400" dirty="0"/>
          </a:p>
          <a:p>
            <a:endParaRPr lang="pl-PL" altLang="pl-PL" sz="1400" dirty="0" smtClean="0">
              <a:latin typeface="Calibri" panose="020F0502020204030204" pitchFamily="34" charset="0"/>
            </a:endParaRPr>
          </a:p>
          <a:p>
            <a:r>
              <a:rPr lang="pl-PL" altLang="pl-PL" sz="1400" b="1" u="sng" dirty="0">
                <a:latin typeface="+mn-lt"/>
              </a:rPr>
              <a:t>6.3 </a:t>
            </a:r>
            <a:r>
              <a:rPr lang="pl-PL" altLang="pl-PL" sz="1400" b="1" u="sng" dirty="0" smtClean="0">
                <a:latin typeface="+mn-lt"/>
              </a:rPr>
              <a:t>B </a:t>
            </a:r>
            <a:r>
              <a:rPr lang="pl-PL" altLang="pl-PL" sz="1400" b="1" u="sng" dirty="0">
                <a:latin typeface="+mn-lt"/>
              </a:rPr>
              <a:t>Źródła finansowania wydatków kwalifikowalnych projektu objęte pomocą </a:t>
            </a:r>
            <a:r>
              <a:rPr lang="pl-PL" altLang="pl-PL" sz="1400" b="1" u="sng" dirty="0" smtClean="0">
                <a:latin typeface="+mn-lt"/>
              </a:rPr>
              <a:t>de </a:t>
            </a:r>
            <a:r>
              <a:rPr lang="pl-PL" altLang="pl-PL" sz="1400" b="1" u="sng" dirty="0" err="1" smtClean="0">
                <a:latin typeface="+mn-lt"/>
              </a:rPr>
              <a:t>minimis</a:t>
            </a:r>
            <a:endParaRPr lang="pl-PL" altLang="pl-PL" sz="1400" b="1" u="sng" dirty="0">
              <a:latin typeface="+mn-lt"/>
            </a:endParaRPr>
          </a:p>
          <a:p>
            <a:endParaRPr lang="pl-PL" altLang="pl-PL" sz="1400" dirty="0" smtClean="0">
              <a:latin typeface="Calibri" panose="020F0502020204030204" pitchFamily="34" charset="0"/>
            </a:endParaRPr>
          </a:p>
          <a:p>
            <a:r>
              <a:rPr lang="pl-PL" altLang="pl-PL" sz="1400" b="1" u="sng" dirty="0" smtClean="0">
                <a:latin typeface="+mn-lt"/>
              </a:rPr>
              <a:t>6.4 Źródła </a:t>
            </a:r>
            <a:r>
              <a:rPr lang="pl-PL" altLang="pl-PL" sz="1400" b="1" u="sng" dirty="0">
                <a:latin typeface="+mn-lt"/>
              </a:rPr>
              <a:t>finansowania wydatków kwalifikowalnych projektu razem </a:t>
            </a:r>
            <a:r>
              <a:rPr lang="pl-PL" altLang="pl-PL" sz="1400" b="1" u="sng" dirty="0" smtClean="0">
                <a:latin typeface="+mn-lt"/>
              </a:rPr>
              <a:t>(nie objęte </a:t>
            </a:r>
            <a:r>
              <a:rPr lang="pl-PL" altLang="pl-PL" sz="1400" b="1" u="sng" dirty="0">
                <a:latin typeface="+mn-lt"/>
              </a:rPr>
              <a:t>pomocą publiczną </a:t>
            </a:r>
            <a:r>
              <a:rPr lang="pl-PL" altLang="pl-PL" sz="1400" b="1" u="sng" dirty="0" smtClean="0">
                <a:latin typeface="+mn-lt"/>
              </a:rPr>
              <a:t/>
            </a:r>
            <a:br>
              <a:rPr lang="pl-PL" altLang="pl-PL" sz="1400" b="1" u="sng" dirty="0" smtClean="0">
                <a:latin typeface="+mn-lt"/>
              </a:rPr>
            </a:br>
            <a:r>
              <a:rPr lang="pl-PL" altLang="pl-PL" sz="1400" b="1" u="sng" dirty="0" smtClean="0">
                <a:latin typeface="+mn-lt"/>
              </a:rPr>
              <a:t>oraz objęte pomocą publiczną i pomocą de </a:t>
            </a:r>
            <a:r>
              <a:rPr lang="pl-PL" altLang="pl-PL" sz="1400" b="1" u="sng" dirty="0" err="1" smtClean="0">
                <a:latin typeface="+mn-lt"/>
              </a:rPr>
              <a:t>minimis</a:t>
            </a:r>
            <a:r>
              <a:rPr lang="pl-PL" altLang="pl-PL" sz="1400" b="1" u="sng" dirty="0" smtClean="0">
                <a:latin typeface="+mn-lt"/>
              </a:rPr>
              <a:t>).</a:t>
            </a:r>
          </a:p>
        </p:txBody>
      </p:sp>
      <p:sp>
        <p:nvSpPr>
          <p:cNvPr id="2" name="Symbol zastępczy numeru slajdu 1"/>
          <p:cNvSpPr>
            <a:spLocks noGrp="1"/>
          </p:cNvSpPr>
          <p:nvPr>
            <p:ph type="sldNum" sz="quarter" idx="12"/>
          </p:nvPr>
        </p:nvSpPr>
        <p:spPr/>
        <p:txBody>
          <a:bodyPr/>
          <a:lstStyle/>
          <a:p>
            <a:fld id="{E7DF194F-FC7D-43B2-A93E-2F6BC4B6766C}" type="slidenum">
              <a:rPr lang="pl-PL" altLang="pl-PL" smtClean="0"/>
              <a:pPr/>
              <a:t>64</a:t>
            </a:fld>
            <a:endParaRPr lang="pl-PL" altLang="pl-PL"/>
          </a:p>
        </p:txBody>
      </p:sp>
      <p:pic>
        <p:nvPicPr>
          <p:cNvPr id="8" name="Obraz 7"/>
          <p:cNvPicPr/>
          <p:nvPr/>
        </p:nvPicPr>
        <p:blipFill>
          <a:blip r:embed="rId2" cstate="print">
            <a:extLst>
              <a:ext uri="{28A0092B-C50C-407E-A947-70E740481C1C}">
                <a14:useLocalDpi xmlns:a14="http://schemas.microsoft.com/office/drawing/2010/main" val="0"/>
              </a:ext>
            </a:extLst>
          </a:blip>
          <a:stretch>
            <a:fillRect/>
          </a:stretch>
        </p:blipFill>
        <p:spPr>
          <a:xfrm>
            <a:off x="1691640" y="5661248"/>
            <a:ext cx="5760720" cy="552450"/>
          </a:xfrm>
          <a:prstGeom prst="rect">
            <a:avLst/>
          </a:prstGeom>
        </p:spPr>
      </p:pic>
    </p:spTree>
    <p:extLst>
      <p:ext uri="{BB962C8B-B14F-4D97-AF65-F5344CB8AC3E}">
        <p14:creationId xmlns:p14="http://schemas.microsoft.com/office/powerpoint/2010/main" val="1395796709"/>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rostokąt 3"/>
          <p:cNvSpPr/>
          <p:nvPr/>
        </p:nvSpPr>
        <p:spPr>
          <a:xfrm>
            <a:off x="0" y="0"/>
            <a:ext cx="9144000" cy="1052736"/>
          </a:xfrm>
          <a:prstGeom prst="rect">
            <a:avLst/>
          </a:prstGeom>
          <a:solidFill>
            <a:schemeClr val="accent1">
              <a:lumMod val="60000"/>
              <a:lumOff val="40000"/>
            </a:schemeClr>
          </a:solidFill>
          <a:ln w="38100">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pl-PL" dirty="0">
              <a:solidFill>
                <a:prstClr val="white"/>
              </a:solidFill>
            </a:endParaRPr>
          </a:p>
        </p:txBody>
      </p:sp>
      <p:sp>
        <p:nvSpPr>
          <p:cNvPr id="5" name="Prostokąt zaokrąglony 4"/>
          <p:cNvSpPr/>
          <p:nvPr/>
        </p:nvSpPr>
        <p:spPr>
          <a:xfrm>
            <a:off x="214282" y="116631"/>
            <a:ext cx="8715436" cy="706027"/>
          </a:xfrm>
          <a:prstGeom prst="roundRect">
            <a:avLst/>
          </a:prstGeom>
          <a:ln w="44450">
            <a:solidFill>
              <a:schemeClr val="tx1"/>
            </a:solidFill>
          </a:ln>
          <a:effectLst>
            <a:glow rad="101600">
              <a:schemeClr val="accent6">
                <a:satMod val="175000"/>
                <a:alpha val="40000"/>
              </a:schemeClr>
            </a:glow>
            <a:outerShdw blurRad="50800" dist="38100" dir="5400000" algn="t" rotWithShape="0">
              <a:prstClr val="black">
                <a:alpha val="40000"/>
              </a:prstClr>
            </a:outerShdw>
            <a:softEdge rad="317500"/>
          </a:effectLst>
          <a:scene3d>
            <a:camera prst="orthographicFront">
              <a:rot lat="0" lon="0" rev="0"/>
            </a:camera>
            <a:lightRig rig="glow" dir="t">
              <a:rot lat="0" lon="0" rev="4800000"/>
            </a:lightRig>
          </a:scene3d>
          <a:sp3d prstMaterial="matte">
            <a:bevelT w="127000" h="63500" prst="riblet"/>
          </a:sp3d>
        </p:spPr>
        <p:style>
          <a:lnRef idx="2">
            <a:schemeClr val="accent6"/>
          </a:lnRef>
          <a:fillRef idx="1">
            <a:schemeClr val="lt1"/>
          </a:fillRef>
          <a:effectRef idx="0">
            <a:schemeClr val="accent6"/>
          </a:effectRef>
          <a:fontRef idx="minor">
            <a:schemeClr val="dk1"/>
          </a:fontRef>
        </p:style>
        <p:txBody>
          <a:bodyPr anchor="ctr"/>
          <a:lstStyle/>
          <a:p>
            <a:pPr algn="ctr" eaLnBrk="1" fontAlgn="auto" hangingPunct="1">
              <a:spcBef>
                <a:spcPts val="0"/>
              </a:spcBef>
              <a:spcAft>
                <a:spcPts val="0"/>
              </a:spcAft>
              <a:defRPr/>
            </a:pPr>
            <a:r>
              <a:rPr lang="pl-PL" sz="3200" b="1" dirty="0">
                <a:solidFill>
                  <a:prstClr val="black"/>
                </a:solidFill>
              </a:rPr>
              <a:t>Wojewódzki Urząd Pracy w Opolu</a:t>
            </a:r>
          </a:p>
        </p:txBody>
      </p:sp>
      <p:sp>
        <p:nvSpPr>
          <p:cNvPr id="60426" name="Prostokąt 1"/>
          <p:cNvSpPr>
            <a:spLocks noChangeArrowheads="1"/>
          </p:cNvSpPr>
          <p:nvPr/>
        </p:nvSpPr>
        <p:spPr bwMode="auto">
          <a:xfrm>
            <a:off x="214282" y="1484784"/>
            <a:ext cx="8461375" cy="3747180"/>
          </a:xfrm>
          <a:prstGeom prst="rect">
            <a:avLst/>
          </a:prstGeom>
          <a:noFill/>
          <a:ln w="9525">
            <a:noFill/>
            <a:miter lim="800000"/>
            <a:headEnd/>
            <a:tailEnd/>
          </a:ln>
        </p:spPr>
        <p:txBody>
          <a:bodyPr wrap="square">
            <a:spAutoFit/>
          </a:bodyPr>
          <a:lstStyle/>
          <a:p>
            <a:pPr indent="-228600" algn="ctr">
              <a:lnSpc>
                <a:spcPct val="115000"/>
              </a:lnSpc>
              <a:spcBef>
                <a:spcPts val="600"/>
              </a:spcBef>
              <a:spcAft>
                <a:spcPts val="600"/>
              </a:spcAft>
            </a:pPr>
            <a:r>
              <a:rPr lang="x-none" sz="1600" b="1" u="sng" dirty="0">
                <a:latin typeface="Calibri" panose="020F0502020204030204" pitchFamily="34" charset="0"/>
              </a:rPr>
              <a:t>SEKCJA </a:t>
            </a:r>
            <a:r>
              <a:rPr lang="x-none" sz="1600" b="1" u="sng" dirty="0" smtClean="0">
                <a:latin typeface="Calibri" panose="020F0502020204030204" pitchFamily="34" charset="0"/>
              </a:rPr>
              <a:t>VII</a:t>
            </a:r>
            <a:r>
              <a:rPr lang="pl-PL" sz="1600" b="1" u="sng" dirty="0" smtClean="0">
                <a:latin typeface="Calibri" panose="020F0502020204030204" pitchFamily="34" charset="0"/>
              </a:rPr>
              <a:t> </a:t>
            </a:r>
            <a:r>
              <a:rPr lang="x-none" sz="1600" b="1" u="sng" dirty="0" smtClean="0">
                <a:latin typeface="Calibri" panose="020F0502020204030204" pitchFamily="34" charset="0"/>
              </a:rPr>
              <a:t>Zgodność </a:t>
            </a:r>
            <a:r>
              <a:rPr lang="x-none" sz="1600" b="1" u="sng" dirty="0">
                <a:latin typeface="Calibri" panose="020F0502020204030204" pitchFamily="34" charset="0"/>
              </a:rPr>
              <a:t>projektu z politykami horyzontalnymi </a:t>
            </a:r>
            <a:r>
              <a:rPr lang="x-none" sz="1600" b="1" u="sng" dirty="0" smtClean="0">
                <a:latin typeface="Calibri" panose="020F0502020204030204" pitchFamily="34" charset="0"/>
              </a:rPr>
              <a:t>U</a:t>
            </a:r>
            <a:r>
              <a:rPr lang="pl-PL" sz="1600" b="1" u="sng" dirty="0" smtClean="0">
                <a:latin typeface="Calibri" panose="020F0502020204030204" pitchFamily="34" charset="0"/>
              </a:rPr>
              <a:t>E:</a:t>
            </a:r>
          </a:p>
          <a:p>
            <a:pPr indent="-228600">
              <a:lnSpc>
                <a:spcPct val="115000"/>
              </a:lnSpc>
              <a:spcBef>
                <a:spcPts val="600"/>
              </a:spcBef>
              <a:spcAft>
                <a:spcPts val="600"/>
              </a:spcAft>
            </a:pPr>
            <a:r>
              <a:rPr lang="pl-PL" sz="1600" b="1" u="sng" dirty="0" smtClean="0">
                <a:latin typeface="Calibri" panose="020F0502020204030204" pitchFamily="34" charset="0"/>
              </a:rPr>
              <a:t>7.1 </a:t>
            </a:r>
            <a:r>
              <a:rPr lang="x-none" sz="1600" b="1" u="sng" dirty="0" smtClean="0">
                <a:latin typeface="Calibri" panose="020F0502020204030204" pitchFamily="34" charset="0"/>
              </a:rPr>
              <a:t> </a:t>
            </a:r>
            <a:r>
              <a:rPr lang="x-none" sz="1600" b="1" u="sng" dirty="0">
                <a:latin typeface="Calibri" panose="020F0502020204030204" pitchFamily="34" charset="0"/>
              </a:rPr>
              <a:t>Zrównoważony </a:t>
            </a:r>
            <a:r>
              <a:rPr lang="x-none" sz="1600" b="1" u="sng" dirty="0" smtClean="0">
                <a:latin typeface="Calibri" panose="020F0502020204030204" pitchFamily="34" charset="0"/>
              </a:rPr>
              <a:t>rozwój</a:t>
            </a:r>
            <a:endParaRPr lang="pl-PL" sz="1600" b="1" u="sng" dirty="0" smtClean="0">
              <a:latin typeface="Calibri" panose="020F0502020204030204" pitchFamily="34" charset="0"/>
            </a:endParaRPr>
          </a:p>
          <a:p>
            <a:pPr algn="just"/>
            <a:r>
              <a:rPr lang="pl-PL" sz="1400" dirty="0">
                <a:latin typeface="+mn-lt"/>
              </a:rPr>
              <a:t>Ze względu na charakter interwencji przewidzianej do realizacji w </a:t>
            </a:r>
            <a:r>
              <a:rPr lang="pl-PL" sz="1400" dirty="0" smtClean="0">
                <a:latin typeface="+mn-lt"/>
              </a:rPr>
              <a:t>Regionalnym Programie </a:t>
            </a:r>
            <a:r>
              <a:rPr lang="pl-PL" sz="1400" dirty="0">
                <a:latin typeface="+mn-lt"/>
              </a:rPr>
              <a:t>O</a:t>
            </a:r>
            <a:r>
              <a:rPr lang="pl-PL" sz="1400" dirty="0" smtClean="0">
                <a:latin typeface="+mn-lt"/>
              </a:rPr>
              <a:t>peracyjnym </a:t>
            </a:r>
            <a:r>
              <a:rPr lang="pl-PL" sz="1400" dirty="0">
                <a:latin typeface="+mn-lt"/>
              </a:rPr>
              <a:t>zakres EFS, co do zasady będzie ona miała charakter neutralny. </a:t>
            </a:r>
          </a:p>
          <a:p>
            <a:pPr algn="just"/>
            <a:r>
              <a:rPr lang="pl-PL" sz="1400" dirty="0">
                <a:latin typeface="+mn-lt"/>
              </a:rPr>
              <a:t>Niemniej, tam gdzie będzie to uzasadnione, zasada zrównoważonego rozwoju będzie realizowana </a:t>
            </a:r>
            <a:r>
              <a:rPr lang="pl-PL" sz="1400" dirty="0" smtClean="0">
                <a:latin typeface="+mn-lt"/>
              </a:rPr>
              <a:t>poprzez </a:t>
            </a:r>
            <a:r>
              <a:rPr lang="pl-PL" sz="1400" dirty="0">
                <a:latin typeface="+mn-lt"/>
              </a:rPr>
              <a:t>włączenie zagadnień z nią związanych do tematyki wsparcia realizowanego przy współfinansowaniu </a:t>
            </a:r>
            <a:r>
              <a:rPr lang="pl-PL" sz="1400" dirty="0" smtClean="0">
                <a:latin typeface="+mn-lt"/>
              </a:rPr>
              <a:t>EFS.</a:t>
            </a:r>
          </a:p>
          <a:p>
            <a:pPr algn="just"/>
            <a:endParaRPr lang="pl-PL" sz="1400" dirty="0" smtClean="0">
              <a:latin typeface="+mn-lt"/>
            </a:endParaRPr>
          </a:p>
          <a:p>
            <a:pPr algn="just"/>
            <a:r>
              <a:rPr lang="pl-PL" sz="1600" b="1" u="sng" dirty="0" smtClean="0">
                <a:latin typeface="Calibri" panose="020F0502020204030204" pitchFamily="34" charset="0"/>
              </a:rPr>
              <a:t>7.2 Równość </a:t>
            </a:r>
            <a:r>
              <a:rPr lang="pl-PL" sz="1600" b="1" u="sng" dirty="0">
                <a:latin typeface="Calibri" panose="020F0502020204030204" pitchFamily="34" charset="0"/>
              </a:rPr>
              <a:t>szans i </a:t>
            </a:r>
            <a:r>
              <a:rPr lang="pl-PL" sz="1600" b="1" u="sng" dirty="0" smtClean="0">
                <a:latin typeface="Calibri" panose="020F0502020204030204" pitchFamily="34" charset="0"/>
              </a:rPr>
              <a:t>niedyskryminacja</a:t>
            </a:r>
          </a:p>
          <a:p>
            <a:pPr algn="just"/>
            <a:endParaRPr lang="pl-PL" sz="1400" b="1" dirty="0">
              <a:solidFill>
                <a:schemeClr val="accent6">
                  <a:lumMod val="75000"/>
                </a:schemeClr>
              </a:solidFill>
              <a:latin typeface="Calibri" panose="020F0502020204030204" pitchFamily="34" charset="0"/>
            </a:endParaRPr>
          </a:p>
          <a:p>
            <a:pPr algn="just"/>
            <a:r>
              <a:rPr lang="pl-PL" sz="1400" dirty="0">
                <a:latin typeface="Calibri" panose="020F0502020204030204" pitchFamily="34" charset="0"/>
                <a:ea typeface="Calibri" panose="020F0502020204030204" pitchFamily="34" charset="0"/>
                <a:cs typeface="Times New Roman" panose="02020603050405020304" pitchFamily="18" charset="0"/>
              </a:rPr>
              <a:t>Należy opisać, w jaki sposób, w procesie realizacji projektu i po jego ukończeniu, zostaną uwzględnione interesy osób znajdujących się w trudnej sytuacji życiowej i/lub zawodowej: osób z niepełnosprawnościami, osób zagrożonych ubóstwem lub wykluczeniem społecznym, </a:t>
            </a:r>
            <a:r>
              <a:rPr lang="pl-PL" sz="1400" dirty="0" smtClean="0">
                <a:latin typeface="Calibri" panose="020F0502020204030204" pitchFamily="34" charset="0"/>
                <a:ea typeface="Calibri" panose="020F0502020204030204" pitchFamily="34" charset="0"/>
                <a:cs typeface="Times New Roman" panose="02020603050405020304" pitchFamily="18" charset="0"/>
              </a:rPr>
              <a:t>itp.</a:t>
            </a:r>
          </a:p>
          <a:p>
            <a:pPr lvl="0" algn="just"/>
            <a:r>
              <a:rPr lang="pl-PL" sz="1400" dirty="0">
                <a:solidFill>
                  <a:prstClr val="black"/>
                </a:solidFill>
                <a:latin typeface="Calibri"/>
              </a:rPr>
              <a:t>Należy określić wpływ projektu na zapewnienie równości szans w dostępie do rynku pracy, czy możliwość skorzystania </a:t>
            </a:r>
            <a:r>
              <a:rPr lang="pl-PL" sz="1400" dirty="0" smtClean="0">
                <a:solidFill>
                  <a:prstClr val="black"/>
                </a:solidFill>
                <a:latin typeface="Calibri"/>
              </a:rPr>
              <a:t>z </a:t>
            </a:r>
            <a:r>
              <a:rPr lang="pl-PL" sz="1400" dirty="0">
                <a:solidFill>
                  <a:prstClr val="black"/>
                </a:solidFill>
                <a:latin typeface="Calibri"/>
              </a:rPr>
              <a:t>produktów i/lub usług oferowanych w ramach projektu.</a:t>
            </a:r>
          </a:p>
          <a:p>
            <a:endParaRPr lang="pl-PL" altLang="pl-PL" dirty="0"/>
          </a:p>
        </p:txBody>
      </p:sp>
      <p:sp>
        <p:nvSpPr>
          <p:cNvPr id="2" name="Symbol zastępczy numeru slajdu 1"/>
          <p:cNvSpPr>
            <a:spLocks noGrp="1"/>
          </p:cNvSpPr>
          <p:nvPr>
            <p:ph type="sldNum" sz="quarter" idx="12"/>
          </p:nvPr>
        </p:nvSpPr>
        <p:spPr/>
        <p:txBody>
          <a:bodyPr/>
          <a:lstStyle/>
          <a:p>
            <a:fld id="{E7DF194F-FC7D-43B2-A93E-2F6BC4B6766C}" type="slidenum">
              <a:rPr lang="pl-PL" altLang="pl-PL" smtClean="0"/>
              <a:pPr/>
              <a:t>65</a:t>
            </a:fld>
            <a:endParaRPr lang="pl-PL" altLang="pl-PL"/>
          </a:p>
        </p:txBody>
      </p:sp>
      <p:pic>
        <p:nvPicPr>
          <p:cNvPr id="8" name="Obraz 7"/>
          <p:cNvPicPr/>
          <p:nvPr/>
        </p:nvPicPr>
        <p:blipFill>
          <a:blip r:embed="rId2" cstate="print">
            <a:extLst>
              <a:ext uri="{28A0092B-C50C-407E-A947-70E740481C1C}">
                <a14:useLocalDpi xmlns:a14="http://schemas.microsoft.com/office/drawing/2010/main" val="0"/>
              </a:ext>
            </a:extLst>
          </a:blip>
          <a:stretch>
            <a:fillRect/>
          </a:stretch>
        </p:blipFill>
        <p:spPr>
          <a:xfrm>
            <a:off x="1691640" y="5803900"/>
            <a:ext cx="5760720" cy="552450"/>
          </a:xfrm>
          <a:prstGeom prst="rect">
            <a:avLst/>
          </a:prstGeom>
        </p:spPr>
      </p:pic>
    </p:spTree>
    <p:extLst>
      <p:ext uri="{BB962C8B-B14F-4D97-AF65-F5344CB8AC3E}">
        <p14:creationId xmlns:p14="http://schemas.microsoft.com/office/powerpoint/2010/main" val="3807855969"/>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rostokąt 3"/>
          <p:cNvSpPr/>
          <p:nvPr/>
        </p:nvSpPr>
        <p:spPr>
          <a:xfrm>
            <a:off x="0" y="0"/>
            <a:ext cx="9144000" cy="1052736"/>
          </a:xfrm>
          <a:prstGeom prst="rect">
            <a:avLst/>
          </a:prstGeom>
          <a:solidFill>
            <a:schemeClr val="accent1">
              <a:lumMod val="60000"/>
              <a:lumOff val="40000"/>
            </a:schemeClr>
          </a:solidFill>
          <a:ln w="38100">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pl-PL" dirty="0">
              <a:solidFill>
                <a:prstClr val="white"/>
              </a:solidFill>
            </a:endParaRPr>
          </a:p>
        </p:txBody>
      </p:sp>
      <p:sp>
        <p:nvSpPr>
          <p:cNvPr id="5" name="Prostokąt zaokrąglony 4"/>
          <p:cNvSpPr/>
          <p:nvPr/>
        </p:nvSpPr>
        <p:spPr>
          <a:xfrm>
            <a:off x="214282" y="116631"/>
            <a:ext cx="8715436" cy="706027"/>
          </a:xfrm>
          <a:prstGeom prst="roundRect">
            <a:avLst/>
          </a:prstGeom>
          <a:ln w="44450">
            <a:solidFill>
              <a:schemeClr val="tx1"/>
            </a:solidFill>
          </a:ln>
          <a:effectLst>
            <a:glow rad="101600">
              <a:schemeClr val="accent6">
                <a:satMod val="175000"/>
                <a:alpha val="40000"/>
              </a:schemeClr>
            </a:glow>
            <a:outerShdw blurRad="50800" dist="38100" dir="5400000" algn="t" rotWithShape="0">
              <a:prstClr val="black">
                <a:alpha val="40000"/>
              </a:prstClr>
            </a:outerShdw>
            <a:softEdge rad="317500"/>
          </a:effectLst>
          <a:scene3d>
            <a:camera prst="orthographicFront">
              <a:rot lat="0" lon="0" rev="0"/>
            </a:camera>
            <a:lightRig rig="glow" dir="t">
              <a:rot lat="0" lon="0" rev="4800000"/>
            </a:lightRig>
          </a:scene3d>
          <a:sp3d prstMaterial="matte">
            <a:bevelT w="127000" h="63500" prst="riblet"/>
          </a:sp3d>
        </p:spPr>
        <p:style>
          <a:lnRef idx="2">
            <a:schemeClr val="accent6"/>
          </a:lnRef>
          <a:fillRef idx="1">
            <a:schemeClr val="lt1"/>
          </a:fillRef>
          <a:effectRef idx="0">
            <a:schemeClr val="accent6"/>
          </a:effectRef>
          <a:fontRef idx="minor">
            <a:schemeClr val="dk1"/>
          </a:fontRef>
        </p:style>
        <p:txBody>
          <a:bodyPr anchor="ctr"/>
          <a:lstStyle/>
          <a:p>
            <a:pPr algn="ctr" eaLnBrk="1" fontAlgn="auto" hangingPunct="1">
              <a:spcBef>
                <a:spcPts val="0"/>
              </a:spcBef>
              <a:spcAft>
                <a:spcPts val="0"/>
              </a:spcAft>
              <a:defRPr/>
            </a:pPr>
            <a:r>
              <a:rPr lang="pl-PL" sz="3200" b="1" dirty="0">
                <a:solidFill>
                  <a:prstClr val="black"/>
                </a:solidFill>
              </a:rPr>
              <a:t>Wojewódzki Urząd Pracy w Opolu</a:t>
            </a:r>
          </a:p>
        </p:txBody>
      </p:sp>
      <p:sp>
        <p:nvSpPr>
          <p:cNvPr id="60426" name="Prostokąt 1"/>
          <p:cNvSpPr>
            <a:spLocks noChangeArrowheads="1"/>
          </p:cNvSpPr>
          <p:nvPr/>
        </p:nvSpPr>
        <p:spPr bwMode="auto">
          <a:xfrm>
            <a:off x="214282" y="1484784"/>
            <a:ext cx="8461375" cy="4616648"/>
          </a:xfrm>
          <a:prstGeom prst="rect">
            <a:avLst/>
          </a:prstGeom>
          <a:noFill/>
          <a:ln w="9525">
            <a:noFill/>
            <a:miter lim="800000"/>
            <a:headEnd/>
            <a:tailEnd/>
          </a:ln>
        </p:spPr>
        <p:txBody>
          <a:bodyPr wrap="square">
            <a:spAutoFit/>
          </a:bodyPr>
          <a:lstStyle/>
          <a:p>
            <a:pPr algn="just"/>
            <a:endParaRPr lang="pl-PL" sz="1600" b="1" dirty="0" smtClean="0">
              <a:solidFill>
                <a:schemeClr val="accent6">
                  <a:lumMod val="75000"/>
                </a:schemeClr>
              </a:solidFill>
              <a:latin typeface="Calibri" panose="020F0502020204030204" pitchFamily="34" charset="0"/>
              <a:ea typeface="Calibri" panose="020F0502020204030204" pitchFamily="34" charset="0"/>
              <a:cs typeface="Times New Roman" panose="02020603050405020304" pitchFamily="18" charset="0"/>
            </a:endParaRPr>
          </a:p>
          <a:p>
            <a:pPr algn="just"/>
            <a:r>
              <a:rPr lang="pl-PL" sz="1600" b="1" u="sng" dirty="0" smtClean="0">
                <a:latin typeface="Calibri" panose="020F0502020204030204" pitchFamily="34" charset="0"/>
                <a:ea typeface="Calibri" panose="020F0502020204030204" pitchFamily="34" charset="0"/>
                <a:cs typeface="Times New Roman" panose="02020603050405020304" pitchFamily="18" charset="0"/>
              </a:rPr>
              <a:t>7.3 </a:t>
            </a:r>
            <a:r>
              <a:rPr lang="pl-PL" sz="1600" b="1" u="sng" dirty="0">
                <a:latin typeface="Calibri" panose="020F0502020204030204" pitchFamily="34" charset="0"/>
                <a:ea typeface="Calibri" panose="020F0502020204030204" pitchFamily="34" charset="0"/>
                <a:cs typeface="Times New Roman" panose="02020603050405020304" pitchFamily="18" charset="0"/>
              </a:rPr>
              <a:t>Równouprawnienie </a:t>
            </a:r>
            <a:r>
              <a:rPr lang="pl-PL" sz="1600" b="1" u="sng" dirty="0" smtClean="0">
                <a:latin typeface="Calibri" panose="020F0502020204030204" pitchFamily="34" charset="0"/>
                <a:ea typeface="Calibri" panose="020F0502020204030204" pitchFamily="34" charset="0"/>
                <a:cs typeface="Times New Roman" panose="02020603050405020304" pitchFamily="18" charset="0"/>
              </a:rPr>
              <a:t>płci</a:t>
            </a:r>
          </a:p>
          <a:p>
            <a:pPr algn="just"/>
            <a:endParaRPr lang="pl-PL" sz="1400" b="1" dirty="0">
              <a:solidFill>
                <a:schemeClr val="accent6">
                  <a:lumMod val="75000"/>
                </a:schemeClr>
              </a:solidFill>
              <a:latin typeface="Calibri" panose="020F0502020204030204" pitchFamily="34" charset="0"/>
              <a:ea typeface="Calibri" panose="020F0502020204030204" pitchFamily="34" charset="0"/>
              <a:cs typeface="Times New Roman" panose="02020603050405020304" pitchFamily="18" charset="0"/>
            </a:endParaRPr>
          </a:p>
          <a:p>
            <a:pPr algn="just"/>
            <a:r>
              <a:rPr lang="pl-PL" sz="1400" dirty="0">
                <a:latin typeface="Calibri" panose="020F0502020204030204" pitchFamily="34" charset="0"/>
                <a:ea typeface="Calibri" panose="020F0502020204030204" pitchFamily="34" charset="0"/>
                <a:cs typeface="Times New Roman" panose="02020603050405020304" pitchFamily="18" charset="0"/>
              </a:rPr>
              <a:t>W niniejszym punkcie wnioskodawca powinien opisać, w jaki sposób, w procesie realizacji projektu i po jego ukończeniu, zostanie uwzględniona równość mężczyzn i kobiet</a:t>
            </a:r>
            <a:r>
              <a:rPr lang="pl-PL" sz="1400" dirty="0" smtClean="0">
                <a:latin typeface="Calibri" panose="020F0502020204030204" pitchFamily="34" charset="0"/>
                <a:ea typeface="Calibri" panose="020F0502020204030204" pitchFamily="34" charset="0"/>
                <a:cs typeface="Times New Roman" panose="02020603050405020304" pitchFamily="18" charset="0"/>
              </a:rPr>
              <a:t>.</a:t>
            </a:r>
          </a:p>
          <a:p>
            <a:pPr algn="just"/>
            <a:endParaRPr lang="pl-PL" sz="1400" b="1" dirty="0" smtClean="0"/>
          </a:p>
          <a:p>
            <a:pPr algn="just"/>
            <a:r>
              <a:rPr lang="pl-PL" sz="1400" b="1" dirty="0" smtClean="0">
                <a:latin typeface="+mn-lt"/>
              </a:rPr>
              <a:t>Uwaga! </a:t>
            </a:r>
            <a:r>
              <a:rPr lang="pl-PL" sz="1400" dirty="0" smtClean="0">
                <a:latin typeface="+mn-lt"/>
              </a:rPr>
              <a:t>Każdy </a:t>
            </a:r>
            <a:r>
              <a:rPr lang="pl-PL" sz="1400" dirty="0">
                <a:latin typeface="+mn-lt"/>
              </a:rPr>
              <a:t>projekt współfinansowany z EFS musi spełnić standard minimum, o którym mowa w </a:t>
            </a:r>
            <a:r>
              <a:rPr lang="pl-PL" sz="1400" i="1" dirty="0">
                <a:latin typeface="+mn-lt"/>
              </a:rPr>
              <a:t>Wytycznych </a:t>
            </a:r>
            <a:r>
              <a:rPr lang="pl-PL" sz="1400" i="1" dirty="0" smtClean="0">
                <a:latin typeface="+mn-lt"/>
              </a:rPr>
              <a:t/>
            </a:r>
            <a:br>
              <a:rPr lang="pl-PL" sz="1400" i="1" dirty="0" smtClean="0">
                <a:latin typeface="+mn-lt"/>
              </a:rPr>
            </a:br>
            <a:r>
              <a:rPr lang="pl-PL" sz="1400" i="1" dirty="0" smtClean="0">
                <a:latin typeface="+mn-lt"/>
              </a:rPr>
              <a:t>w zakresie </a:t>
            </a:r>
            <a:r>
              <a:rPr lang="pl-PL" sz="1400" i="1" dirty="0">
                <a:latin typeface="+mn-lt"/>
              </a:rPr>
              <a:t>realizacji zasady równości szans i niedyskryminacji, w tym dostępności dla </a:t>
            </a:r>
            <a:r>
              <a:rPr lang="pl-PL" sz="1400" i="1" dirty="0" smtClean="0">
                <a:latin typeface="+mn-lt"/>
              </a:rPr>
              <a:t>osób </a:t>
            </a:r>
            <a:br>
              <a:rPr lang="pl-PL" sz="1400" i="1" dirty="0" smtClean="0">
                <a:latin typeface="+mn-lt"/>
              </a:rPr>
            </a:br>
            <a:r>
              <a:rPr lang="pl-PL" sz="1400" i="1" dirty="0" smtClean="0">
                <a:latin typeface="+mn-lt"/>
              </a:rPr>
              <a:t>z </a:t>
            </a:r>
            <a:r>
              <a:rPr lang="pl-PL" sz="1400" i="1" dirty="0">
                <a:latin typeface="+mn-lt"/>
              </a:rPr>
              <a:t>niepełnosprawnościami oraz zasady równości szans kobiet i mężczyzn </a:t>
            </a:r>
            <a:r>
              <a:rPr lang="pl-PL" sz="1400" i="1" dirty="0" smtClean="0">
                <a:latin typeface="+mn-lt"/>
              </a:rPr>
              <a:t>w </a:t>
            </a:r>
            <a:r>
              <a:rPr lang="pl-PL" sz="1400" i="1" dirty="0">
                <a:latin typeface="+mn-lt"/>
              </a:rPr>
              <a:t>funduszach unijnych na lata 2014-2020</a:t>
            </a:r>
            <a:r>
              <a:rPr lang="pl-PL" sz="1400" dirty="0">
                <a:latin typeface="+mn-lt"/>
              </a:rPr>
              <a:t>. Wniosek o dofinansowanie projektu nie musi uzyskać maksymalnej liczby punktów za każde kryterium standardu minimum (wymagane są co </a:t>
            </a:r>
            <a:r>
              <a:rPr lang="pl-PL" sz="1400" dirty="0" smtClean="0">
                <a:latin typeface="+mn-lt"/>
              </a:rPr>
              <a:t>najmniej 3 </a:t>
            </a:r>
            <a:r>
              <a:rPr lang="pl-PL" sz="1400" dirty="0">
                <a:latin typeface="+mn-lt"/>
              </a:rPr>
              <a:t>punkty</a:t>
            </a:r>
            <a:r>
              <a:rPr lang="pl-PL" sz="1400" dirty="0" smtClean="0">
                <a:latin typeface="+mn-lt"/>
              </a:rPr>
              <a:t>).</a:t>
            </a:r>
          </a:p>
          <a:p>
            <a:pPr algn="just"/>
            <a:r>
              <a:rPr lang="pl-PL" sz="1400" dirty="0" smtClean="0">
                <a:latin typeface="+mn-lt"/>
              </a:rPr>
              <a:t> </a:t>
            </a:r>
            <a:r>
              <a:rPr lang="pl-PL" sz="1400" dirty="0">
                <a:latin typeface="+mn-lt"/>
              </a:rPr>
              <a:t>Brak uzyskania co </a:t>
            </a:r>
            <a:r>
              <a:rPr lang="pl-PL" sz="1400" dirty="0" smtClean="0">
                <a:latin typeface="+mn-lt"/>
              </a:rPr>
              <a:t>najmniej </a:t>
            </a:r>
            <a:r>
              <a:rPr lang="pl-PL" sz="1400" dirty="0">
                <a:latin typeface="+mn-lt"/>
              </a:rPr>
              <a:t>3 punktów w standardzie minimum jest </a:t>
            </a:r>
            <a:r>
              <a:rPr lang="pl-PL" sz="1400" dirty="0" smtClean="0">
                <a:latin typeface="+mn-lt"/>
              </a:rPr>
              <a:t>równoznaczny z </a:t>
            </a:r>
            <a:r>
              <a:rPr lang="pl-PL" sz="1400" dirty="0">
                <a:latin typeface="+mn-lt"/>
              </a:rPr>
              <a:t>odrzuceniem wniosku </a:t>
            </a:r>
            <a:r>
              <a:rPr lang="pl-PL" sz="1400" dirty="0" smtClean="0">
                <a:latin typeface="+mn-lt"/>
              </a:rPr>
              <a:t/>
            </a:r>
            <a:br>
              <a:rPr lang="pl-PL" sz="1400" dirty="0" smtClean="0">
                <a:latin typeface="+mn-lt"/>
              </a:rPr>
            </a:br>
            <a:r>
              <a:rPr lang="pl-PL" sz="1400" dirty="0" smtClean="0">
                <a:latin typeface="+mn-lt"/>
              </a:rPr>
              <a:t>o </a:t>
            </a:r>
            <a:r>
              <a:rPr lang="pl-PL" sz="1400" dirty="0">
                <a:latin typeface="+mn-lt"/>
              </a:rPr>
              <a:t>dofinansowanie </a:t>
            </a:r>
            <a:r>
              <a:rPr lang="pl-PL" sz="1400" dirty="0" smtClean="0">
                <a:latin typeface="+mn-lt"/>
              </a:rPr>
              <a:t>projektu </a:t>
            </a:r>
            <a:r>
              <a:rPr lang="pl-PL" sz="1400" dirty="0" smtClean="0">
                <a:latin typeface="+mn-lt"/>
                <a:ea typeface="Calibri" panose="020F0502020204030204" pitchFamily="34" charset="0"/>
                <a:cs typeface="Arial" panose="020B0604020202020204" pitchFamily="34" charset="0"/>
              </a:rPr>
              <a:t>lub </a:t>
            </a:r>
            <a:r>
              <a:rPr lang="pl-PL" sz="1400" dirty="0">
                <a:latin typeface="+mn-lt"/>
                <a:ea typeface="Calibri" panose="020F0502020204030204" pitchFamily="34" charset="0"/>
                <a:cs typeface="Arial" panose="020B0604020202020204" pitchFamily="34" charset="0"/>
              </a:rPr>
              <a:t>skierowaniem go do </a:t>
            </a:r>
            <a:r>
              <a:rPr lang="pl-PL" sz="1400" dirty="0" smtClean="0">
                <a:latin typeface="+mn-lt"/>
                <a:ea typeface="Calibri" panose="020F0502020204030204" pitchFamily="34" charset="0"/>
                <a:cs typeface="Arial" panose="020B0604020202020204" pitchFamily="34" charset="0"/>
              </a:rPr>
              <a:t>negocjacji.</a:t>
            </a:r>
            <a:endParaRPr lang="pl-PL" altLang="pl-PL" dirty="0" smtClean="0">
              <a:latin typeface="+mn-lt"/>
            </a:endParaRPr>
          </a:p>
          <a:p>
            <a:endParaRPr lang="pl-PL" altLang="pl-PL" dirty="0"/>
          </a:p>
          <a:p>
            <a:endParaRPr lang="pl-PL" altLang="pl-PL" dirty="0" smtClean="0"/>
          </a:p>
          <a:p>
            <a:endParaRPr lang="pl-PL" altLang="pl-PL" dirty="0"/>
          </a:p>
          <a:p>
            <a:endParaRPr lang="pl-PL" altLang="pl-PL" dirty="0" smtClean="0"/>
          </a:p>
          <a:p>
            <a:endParaRPr lang="pl-PL" altLang="pl-PL" dirty="0"/>
          </a:p>
          <a:p>
            <a:endParaRPr lang="pl-PL" altLang="pl-PL" dirty="0"/>
          </a:p>
        </p:txBody>
      </p:sp>
      <p:sp>
        <p:nvSpPr>
          <p:cNvPr id="2" name="Symbol zastępczy numeru slajdu 1"/>
          <p:cNvSpPr>
            <a:spLocks noGrp="1"/>
          </p:cNvSpPr>
          <p:nvPr>
            <p:ph type="sldNum" sz="quarter" idx="12"/>
          </p:nvPr>
        </p:nvSpPr>
        <p:spPr/>
        <p:txBody>
          <a:bodyPr/>
          <a:lstStyle/>
          <a:p>
            <a:fld id="{E7DF194F-FC7D-43B2-A93E-2F6BC4B6766C}" type="slidenum">
              <a:rPr lang="pl-PL" altLang="pl-PL" smtClean="0"/>
              <a:pPr/>
              <a:t>66</a:t>
            </a:fld>
            <a:endParaRPr lang="pl-PL" altLang="pl-PL"/>
          </a:p>
        </p:txBody>
      </p:sp>
      <p:pic>
        <p:nvPicPr>
          <p:cNvPr id="8" name="Obraz 7"/>
          <p:cNvPicPr/>
          <p:nvPr/>
        </p:nvPicPr>
        <p:blipFill>
          <a:blip r:embed="rId2" cstate="print">
            <a:extLst>
              <a:ext uri="{28A0092B-C50C-407E-A947-70E740481C1C}">
                <a14:useLocalDpi xmlns:a14="http://schemas.microsoft.com/office/drawing/2010/main" val="0"/>
              </a:ext>
            </a:extLst>
          </a:blip>
          <a:stretch>
            <a:fillRect/>
          </a:stretch>
        </p:blipFill>
        <p:spPr>
          <a:xfrm>
            <a:off x="1564609" y="5676441"/>
            <a:ext cx="5760720" cy="552450"/>
          </a:xfrm>
          <a:prstGeom prst="rect">
            <a:avLst/>
          </a:prstGeom>
        </p:spPr>
      </p:pic>
    </p:spTree>
    <p:extLst>
      <p:ext uri="{BB962C8B-B14F-4D97-AF65-F5344CB8AC3E}">
        <p14:creationId xmlns:p14="http://schemas.microsoft.com/office/powerpoint/2010/main" val="1045303935"/>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rostokąt 3"/>
          <p:cNvSpPr/>
          <p:nvPr/>
        </p:nvSpPr>
        <p:spPr>
          <a:xfrm>
            <a:off x="0" y="0"/>
            <a:ext cx="9144000" cy="1052736"/>
          </a:xfrm>
          <a:prstGeom prst="rect">
            <a:avLst/>
          </a:prstGeom>
          <a:solidFill>
            <a:schemeClr val="accent1">
              <a:lumMod val="60000"/>
              <a:lumOff val="40000"/>
            </a:schemeClr>
          </a:solidFill>
          <a:ln w="38100">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pl-PL" dirty="0">
              <a:solidFill>
                <a:prstClr val="white"/>
              </a:solidFill>
            </a:endParaRPr>
          </a:p>
        </p:txBody>
      </p:sp>
      <p:sp>
        <p:nvSpPr>
          <p:cNvPr id="5" name="Prostokąt zaokrąglony 4"/>
          <p:cNvSpPr/>
          <p:nvPr/>
        </p:nvSpPr>
        <p:spPr>
          <a:xfrm>
            <a:off x="214282" y="116631"/>
            <a:ext cx="8715436" cy="706027"/>
          </a:xfrm>
          <a:prstGeom prst="roundRect">
            <a:avLst/>
          </a:prstGeom>
          <a:ln w="44450">
            <a:solidFill>
              <a:schemeClr val="tx1"/>
            </a:solidFill>
          </a:ln>
          <a:effectLst>
            <a:glow rad="101600">
              <a:schemeClr val="accent6">
                <a:satMod val="175000"/>
                <a:alpha val="40000"/>
              </a:schemeClr>
            </a:glow>
            <a:outerShdw blurRad="50800" dist="38100" dir="5400000" algn="t" rotWithShape="0">
              <a:prstClr val="black">
                <a:alpha val="40000"/>
              </a:prstClr>
            </a:outerShdw>
            <a:softEdge rad="317500"/>
          </a:effectLst>
          <a:scene3d>
            <a:camera prst="orthographicFront">
              <a:rot lat="0" lon="0" rev="0"/>
            </a:camera>
            <a:lightRig rig="glow" dir="t">
              <a:rot lat="0" lon="0" rev="4800000"/>
            </a:lightRig>
          </a:scene3d>
          <a:sp3d prstMaterial="matte">
            <a:bevelT w="127000" h="63500" prst="riblet"/>
          </a:sp3d>
        </p:spPr>
        <p:style>
          <a:lnRef idx="2">
            <a:schemeClr val="accent6"/>
          </a:lnRef>
          <a:fillRef idx="1">
            <a:schemeClr val="lt1"/>
          </a:fillRef>
          <a:effectRef idx="0">
            <a:schemeClr val="accent6"/>
          </a:effectRef>
          <a:fontRef idx="minor">
            <a:schemeClr val="dk1"/>
          </a:fontRef>
        </p:style>
        <p:txBody>
          <a:bodyPr anchor="ctr"/>
          <a:lstStyle/>
          <a:p>
            <a:pPr algn="ctr" eaLnBrk="1" fontAlgn="auto" hangingPunct="1">
              <a:spcBef>
                <a:spcPts val="0"/>
              </a:spcBef>
              <a:spcAft>
                <a:spcPts val="0"/>
              </a:spcAft>
              <a:defRPr/>
            </a:pPr>
            <a:r>
              <a:rPr lang="pl-PL" sz="3200" b="1" dirty="0">
                <a:solidFill>
                  <a:prstClr val="black"/>
                </a:solidFill>
              </a:rPr>
              <a:t>Wojewódzki Urząd Pracy w Opolu</a:t>
            </a:r>
          </a:p>
        </p:txBody>
      </p:sp>
      <p:sp>
        <p:nvSpPr>
          <p:cNvPr id="60426" name="Prostokąt 1"/>
          <p:cNvSpPr>
            <a:spLocks noChangeArrowheads="1"/>
          </p:cNvSpPr>
          <p:nvPr/>
        </p:nvSpPr>
        <p:spPr bwMode="auto">
          <a:xfrm>
            <a:off x="214282" y="1484784"/>
            <a:ext cx="8461375" cy="4325800"/>
          </a:xfrm>
          <a:prstGeom prst="rect">
            <a:avLst/>
          </a:prstGeom>
          <a:noFill/>
          <a:ln w="9525">
            <a:noFill/>
            <a:miter lim="800000"/>
            <a:headEnd/>
            <a:tailEnd/>
          </a:ln>
        </p:spPr>
        <p:txBody>
          <a:bodyPr wrap="square">
            <a:spAutoFit/>
          </a:bodyPr>
          <a:lstStyle/>
          <a:p>
            <a:pPr indent="-228600" algn="ctr">
              <a:lnSpc>
                <a:spcPct val="115000"/>
              </a:lnSpc>
              <a:spcBef>
                <a:spcPts val="600"/>
              </a:spcBef>
              <a:spcAft>
                <a:spcPts val="600"/>
              </a:spcAft>
            </a:pPr>
            <a:r>
              <a:rPr lang="x-none" sz="1400" b="1" u="sng" dirty="0" smtClean="0">
                <a:latin typeface="Calibri" panose="020F0502020204030204" pitchFamily="34" charset="0"/>
              </a:rPr>
              <a:t>S</a:t>
            </a:r>
            <a:r>
              <a:rPr lang="pl-PL" sz="1400" b="1" u="sng" dirty="0" err="1" smtClean="0">
                <a:latin typeface="Calibri" panose="020F0502020204030204" pitchFamily="34" charset="0"/>
              </a:rPr>
              <a:t>ekcja</a:t>
            </a:r>
            <a:r>
              <a:rPr lang="pl-PL" sz="1400" b="1" u="sng" dirty="0" smtClean="0">
                <a:latin typeface="Calibri" panose="020F0502020204030204" pitchFamily="34" charset="0"/>
              </a:rPr>
              <a:t> </a:t>
            </a:r>
            <a:r>
              <a:rPr lang="x-none" sz="1400" b="1" u="sng" dirty="0" smtClean="0">
                <a:latin typeface="Calibri" panose="020F0502020204030204" pitchFamily="34" charset="0"/>
              </a:rPr>
              <a:t>VII</a:t>
            </a:r>
            <a:r>
              <a:rPr lang="pl-PL" sz="1400" b="1" u="sng" dirty="0" smtClean="0">
                <a:latin typeface="Calibri" panose="020F0502020204030204" pitchFamily="34" charset="0"/>
              </a:rPr>
              <a:t>I Zgodność </a:t>
            </a:r>
            <a:r>
              <a:rPr lang="pl-PL" sz="1400" b="1" u="sng" dirty="0">
                <a:latin typeface="Calibri" panose="020F0502020204030204" pitchFamily="34" charset="0"/>
              </a:rPr>
              <a:t>projektu z zasadą </a:t>
            </a:r>
            <a:r>
              <a:rPr lang="pl-PL" sz="1400" b="1" u="sng" dirty="0" smtClean="0">
                <a:latin typeface="Calibri" panose="020F0502020204030204" pitchFamily="34" charset="0"/>
              </a:rPr>
              <a:t>konkurencyjności/ustawą prawo zamówień publicznych:</a:t>
            </a:r>
            <a:endParaRPr lang="pl-PL" sz="1400" u="sng" dirty="0">
              <a:latin typeface="Calibri" panose="020F0502020204030204" pitchFamily="34" charset="0"/>
              <a:ea typeface="Calibri" panose="020F0502020204030204" pitchFamily="34" charset="0"/>
              <a:cs typeface="Times New Roman" panose="02020603050405020304" pitchFamily="18" charset="0"/>
            </a:endParaRPr>
          </a:p>
          <a:p>
            <a:pPr algn="just"/>
            <a:r>
              <a:rPr lang="pl-PL" altLang="pl-PL" sz="1400" dirty="0">
                <a:latin typeface="+mn-lt"/>
              </a:rPr>
              <a:t>Beneficjent zobowiązany jest do przygotowania i przeprowadzenia postępowania </a:t>
            </a:r>
            <a:r>
              <a:rPr lang="pl-PL" altLang="pl-PL" sz="1400" dirty="0" smtClean="0">
                <a:latin typeface="+mn-lt"/>
              </a:rPr>
              <a:t>o </a:t>
            </a:r>
            <a:r>
              <a:rPr lang="pl-PL" altLang="pl-PL" sz="1400" dirty="0">
                <a:latin typeface="+mn-lt"/>
              </a:rPr>
              <a:t>udzielenie zamówienia publicznego w ramach projektu w sposób zapewniający w szczególności zachowanie uczciwej konkurencji i równe traktowanie wykonawców, a także zgodnie z warunkami </a:t>
            </a:r>
            <a:r>
              <a:rPr lang="pl-PL" altLang="pl-PL" sz="1400" dirty="0" smtClean="0">
                <a:latin typeface="+mn-lt"/>
              </a:rPr>
              <a:t>i </a:t>
            </a:r>
            <a:r>
              <a:rPr lang="pl-PL" altLang="pl-PL" sz="1400" dirty="0">
                <a:latin typeface="+mn-lt"/>
              </a:rPr>
              <a:t>procedurami określonymi </a:t>
            </a:r>
            <a:r>
              <a:rPr lang="pl-PL" altLang="pl-PL" sz="1400" dirty="0" smtClean="0">
                <a:latin typeface="+mn-lt"/>
              </a:rPr>
              <a:t>w </a:t>
            </a:r>
            <a:r>
              <a:rPr lang="pl-PL" altLang="pl-PL" sz="1400" i="1" dirty="0" smtClean="0">
                <a:latin typeface="+mn-lt"/>
              </a:rPr>
              <a:t>Wytycznych </a:t>
            </a:r>
            <a:r>
              <a:rPr lang="pl-PL" altLang="pl-PL" sz="1400" i="1" dirty="0">
                <a:latin typeface="+mn-lt"/>
              </a:rPr>
              <a:t>w zakresie kwalifikowalności wydatków w ramach Europejskiego Funduszu Rozwoju Regionalnego, Europejskiego Funduszu Społecznego oraz Funduszu Spójności na lata 2014-2020</a:t>
            </a:r>
            <a:r>
              <a:rPr lang="pl-PL" altLang="pl-PL" sz="1400" dirty="0">
                <a:latin typeface="+mn-lt"/>
              </a:rPr>
              <a:t>. Udzielanie zamówienia publicznego w ramach projektu następuje zgodnie z:</a:t>
            </a:r>
          </a:p>
          <a:p>
            <a:pPr marL="342900" indent="-342900">
              <a:buAutoNum type="alphaLcParenR"/>
            </a:pPr>
            <a:r>
              <a:rPr lang="pl-PL" altLang="pl-PL" sz="1400" dirty="0" smtClean="0">
                <a:latin typeface="+mn-lt"/>
              </a:rPr>
              <a:t>ustawą </a:t>
            </a:r>
            <a:r>
              <a:rPr lang="pl-PL" altLang="pl-PL" sz="1400" dirty="0" err="1">
                <a:latin typeface="+mn-lt"/>
              </a:rPr>
              <a:t>Pzp</a:t>
            </a:r>
            <a:r>
              <a:rPr lang="pl-PL" altLang="pl-PL" sz="1400" dirty="0">
                <a:latin typeface="+mn-lt"/>
              </a:rPr>
              <a:t> </a:t>
            </a:r>
            <a:endParaRPr lang="pl-PL" altLang="pl-PL" sz="1400" dirty="0" smtClean="0">
              <a:latin typeface="+mn-lt"/>
            </a:endParaRPr>
          </a:p>
          <a:p>
            <a:pPr marL="342900" indent="-342900">
              <a:buAutoNum type="alphaLcParenR"/>
            </a:pPr>
            <a:r>
              <a:rPr lang="pl-PL" altLang="pl-PL" sz="1400" dirty="0" smtClean="0">
                <a:latin typeface="+mn-lt"/>
              </a:rPr>
              <a:t>zasadą konkurencyjności.</a:t>
            </a:r>
          </a:p>
          <a:p>
            <a:pPr marL="342900" indent="-342900">
              <a:buAutoNum type="alphaLcParenR"/>
            </a:pPr>
            <a:endParaRPr lang="pl-PL" altLang="pl-PL" sz="1400" b="1" dirty="0">
              <a:latin typeface="+mn-lt"/>
            </a:endParaRPr>
          </a:p>
          <a:p>
            <a:endParaRPr lang="pl-PL" altLang="pl-PL" sz="1400" b="1" dirty="0">
              <a:latin typeface="+mn-lt"/>
            </a:endParaRPr>
          </a:p>
          <a:p>
            <a:pPr algn="ctr"/>
            <a:r>
              <a:rPr lang="pl-PL" altLang="pl-PL" sz="1400" b="1" u="sng" dirty="0" smtClean="0">
                <a:latin typeface="+mn-lt"/>
              </a:rPr>
              <a:t>Sekcja IX Sytuacja </a:t>
            </a:r>
            <a:r>
              <a:rPr lang="pl-PL" altLang="pl-PL" sz="1400" b="1" u="sng" dirty="0">
                <a:latin typeface="+mn-lt"/>
              </a:rPr>
              <a:t>projektu w przypadku nie zakwalifikowania do </a:t>
            </a:r>
            <a:r>
              <a:rPr lang="pl-PL" altLang="pl-PL" sz="1400" b="1" u="sng" dirty="0" smtClean="0">
                <a:latin typeface="+mn-lt"/>
              </a:rPr>
              <a:t>wsparcia:</a:t>
            </a:r>
          </a:p>
          <a:p>
            <a:pPr algn="ctr"/>
            <a:endParaRPr lang="pl-PL" altLang="pl-PL" sz="1400" b="1" dirty="0">
              <a:latin typeface="+mn-lt"/>
            </a:endParaRPr>
          </a:p>
          <a:p>
            <a:r>
              <a:rPr lang="pl-PL" altLang="pl-PL" sz="1400" dirty="0">
                <a:latin typeface="+mn-lt"/>
              </a:rPr>
              <a:t>Punkt wypełnia się automatycznie</a:t>
            </a:r>
            <a:r>
              <a:rPr lang="pl-PL" altLang="pl-PL" sz="1400" dirty="0" smtClean="0">
                <a:latin typeface="+mn-lt"/>
              </a:rPr>
              <a:t>.</a:t>
            </a:r>
          </a:p>
          <a:p>
            <a:endParaRPr lang="pl-PL" altLang="pl-PL" dirty="0"/>
          </a:p>
          <a:p>
            <a:endParaRPr lang="pl-PL" altLang="pl-PL" dirty="0" smtClean="0"/>
          </a:p>
          <a:p>
            <a:endParaRPr lang="pl-PL" altLang="pl-PL" dirty="0"/>
          </a:p>
          <a:p>
            <a:endParaRPr lang="pl-PL" altLang="pl-PL" dirty="0"/>
          </a:p>
        </p:txBody>
      </p:sp>
      <p:sp>
        <p:nvSpPr>
          <p:cNvPr id="2" name="Symbol zastępczy numeru slajdu 1"/>
          <p:cNvSpPr>
            <a:spLocks noGrp="1"/>
          </p:cNvSpPr>
          <p:nvPr>
            <p:ph type="sldNum" sz="quarter" idx="12"/>
          </p:nvPr>
        </p:nvSpPr>
        <p:spPr/>
        <p:txBody>
          <a:bodyPr/>
          <a:lstStyle/>
          <a:p>
            <a:fld id="{E7DF194F-FC7D-43B2-A93E-2F6BC4B6766C}" type="slidenum">
              <a:rPr lang="pl-PL" altLang="pl-PL" smtClean="0"/>
              <a:pPr/>
              <a:t>67</a:t>
            </a:fld>
            <a:endParaRPr lang="pl-PL" altLang="pl-PL"/>
          </a:p>
        </p:txBody>
      </p:sp>
      <p:pic>
        <p:nvPicPr>
          <p:cNvPr id="8" name="Obraz 7"/>
          <p:cNvPicPr/>
          <p:nvPr/>
        </p:nvPicPr>
        <p:blipFill>
          <a:blip r:embed="rId2" cstate="print">
            <a:extLst>
              <a:ext uri="{28A0092B-C50C-407E-A947-70E740481C1C}">
                <a14:useLocalDpi xmlns:a14="http://schemas.microsoft.com/office/drawing/2010/main" val="0"/>
              </a:ext>
            </a:extLst>
          </a:blip>
          <a:stretch>
            <a:fillRect/>
          </a:stretch>
        </p:blipFill>
        <p:spPr>
          <a:xfrm>
            <a:off x="1691640" y="5718048"/>
            <a:ext cx="5760720" cy="552450"/>
          </a:xfrm>
          <a:prstGeom prst="rect">
            <a:avLst/>
          </a:prstGeom>
        </p:spPr>
      </p:pic>
    </p:spTree>
    <p:extLst>
      <p:ext uri="{BB962C8B-B14F-4D97-AF65-F5344CB8AC3E}">
        <p14:creationId xmlns:p14="http://schemas.microsoft.com/office/powerpoint/2010/main" val="3208552173"/>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rostokąt 3"/>
          <p:cNvSpPr/>
          <p:nvPr/>
        </p:nvSpPr>
        <p:spPr>
          <a:xfrm>
            <a:off x="0" y="0"/>
            <a:ext cx="9144000" cy="1052736"/>
          </a:xfrm>
          <a:prstGeom prst="rect">
            <a:avLst/>
          </a:prstGeom>
          <a:solidFill>
            <a:schemeClr val="accent1">
              <a:lumMod val="60000"/>
              <a:lumOff val="40000"/>
            </a:schemeClr>
          </a:solidFill>
          <a:ln w="38100">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pl-PL" dirty="0">
              <a:solidFill>
                <a:prstClr val="white"/>
              </a:solidFill>
            </a:endParaRPr>
          </a:p>
        </p:txBody>
      </p:sp>
      <p:sp>
        <p:nvSpPr>
          <p:cNvPr id="5" name="Prostokąt zaokrąglony 4"/>
          <p:cNvSpPr/>
          <p:nvPr/>
        </p:nvSpPr>
        <p:spPr>
          <a:xfrm>
            <a:off x="214282" y="116631"/>
            <a:ext cx="8715436" cy="706027"/>
          </a:xfrm>
          <a:prstGeom prst="roundRect">
            <a:avLst/>
          </a:prstGeom>
          <a:ln w="44450">
            <a:solidFill>
              <a:schemeClr val="tx1"/>
            </a:solidFill>
          </a:ln>
          <a:effectLst>
            <a:glow rad="101600">
              <a:schemeClr val="accent6">
                <a:satMod val="175000"/>
                <a:alpha val="40000"/>
              </a:schemeClr>
            </a:glow>
            <a:outerShdw blurRad="50800" dist="38100" dir="5400000" algn="t" rotWithShape="0">
              <a:prstClr val="black">
                <a:alpha val="40000"/>
              </a:prstClr>
            </a:outerShdw>
            <a:softEdge rad="317500"/>
          </a:effectLst>
          <a:scene3d>
            <a:camera prst="orthographicFront">
              <a:rot lat="0" lon="0" rev="0"/>
            </a:camera>
            <a:lightRig rig="glow" dir="t">
              <a:rot lat="0" lon="0" rev="4800000"/>
            </a:lightRig>
          </a:scene3d>
          <a:sp3d prstMaterial="matte">
            <a:bevelT w="127000" h="63500" prst="riblet"/>
          </a:sp3d>
        </p:spPr>
        <p:style>
          <a:lnRef idx="2">
            <a:schemeClr val="accent6"/>
          </a:lnRef>
          <a:fillRef idx="1">
            <a:schemeClr val="lt1"/>
          </a:fillRef>
          <a:effectRef idx="0">
            <a:schemeClr val="accent6"/>
          </a:effectRef>
          <a:fontRef idx="minor">
            <a:schemeClr val="dk1"/>
          </a:fontRef>
        </p:style>
        <p:txBody>
          <a:bodyPr anchor="ctr"/>
          <a:lstStyle/>
          <a:p>
            <a:pPr algn="ctr" eaLnBrk="1" fontAlgn="auto" hangingPunct="1">
              <a:spcBef>
                <a:spcPts val="0"/>
              </a:spcBef>
              <a:spcAft>
                <a:spcPts val="0"/>
              </a:spcAft>
              <a:defRPr/>
            </a:pPr>
            <a:r>
              <a:rPr lang="pl-PL" sz="3200" b="1" dirty="0">
                <a:solidFill>
                  <a:prstClr val="black"/>
                </a:solidFill>
              </a:rPr>
              <a:t>Wojewódzki Urząd Pracy w Opolu</a:t>
            </a:r>
          </a:p>
        </p:txBody>
      </p:sp>
      <p:sp>
        <p:nvSpPr>
          <p:cNvPr id="60426" name="Prostokąt 1"/>
          <p:cNvSpPr>
            <a:spLocks noChangeArrowheads="1"/>
          </p:cNvSpPr>
          <p:nvPr/>
        </p:nvSpPr>
        <p:spPr bwMode="auto">
          <a:xfrm>
            <a:off x="214282" y="1484784"/>
            <a:ext cx="8461375" cy="4299639"/>
          </a:xfrm>
          <a:prstGeom prst="rect">
            <a:avLst/>
          </a:prstGeom>
          <a:noFill/>
          <a:ln w="9525">
            <a:noFill/>
            <a:miter lim="800000"/>
            <a:headEnd/>
            <a:tailEnd/>
          </a:ln>
        </p:spPr>
        <p:txBody>
          <a:bodyPr wrap="square">
            <a:spAutoFit/>
          </a:bodyPr>
          <a:lstStyle/>
          <a:p>
            <a:pPr marL="457200" indent="-228600" algn="ctr">
              <a:lnSpc>
                <a:spcPct val="115000"/>
              </a:lnSpc>
              <a:spcBef>
                <a:spcPts val="600"/>
              </a:spcBef>
              <a:spcAft>
                <a:spcPts val="600"/>
              </a:spcAft>
            </a:pPr>
            <a:r>
              <a:rPr lang="x-none" sz="1600" b="1" u="sng" dirty="0" smtClean="0">
                <a:latin typeface="+mj-lt"/>
              </a:rPr>
              <a:t>S</a:t>
            </a:r>
            <a:r>
              <a:rPr lang="pl-PL" sz="1600" b="1" u="sng" dirty="0" err="1" smtClean="0">
                <a:latin typeface="+mj-lt"/>
              </a:rPr>
              <a:t>ekcja</a:t>
            </a:r>
            <a:r>
              <a:rPr lang="pl-PL" sz="1600" b="1" u="sng" dirty="0" smtClean="0">
                <a:latin typeface="+mj-lt"/>
              </a:rPr>
              <a:t> X </a:t>
            </a:r>
            <a:r>
              <a:rPr lang="x-none" sz="1600" b="1" u="sng" dirty="0" smtClean="0">
                <a:latin typeface="+mj-lt"/>
              </a:rPr>
              <a:t>Oświadczeni</a:t>
            </a:r>
            <a:r>
              <a:rPr lang="pl-PL" sz="1600" b="1" u="sng" dirty="0" smtClean="0">
                <a:latin typeface="+mj-lt"/>
              </a:rPr>
              <a:t>a</a:t>
            </a:r>
            <a:r>
              <a:rPr lang="x-none" sz="1600" b="1" u="sng" dirty="0" smtClean="0">
                <a:latin typeface="+mj-lt"/>
              </a:rPr>
              <a:t> wnioskodawcy</a:t>
            </a:r>
            <a:r>
              <a:rPr lang="pl-PL" sz="1600" b="1" u="sng" dirty="0" smtClean="0">
                <a:latin typeface="+mj-lt"/>
              </a:rPr>
              <a:t>:</a:t>
            </a:r>
            <a:endParaRPr lang="pl-PL" altLang="pl-PL" sz="1600" dirty="0" smtClean="0">
              <a:latin typeface="+mj-lt"/>
            </a:endParaRPr>
          </a:p>
          <a:p>
            <a:pPr algn="just"/>
            <a:r>
              <a:rPr lang="pl-PL" altLang="pl-PL" sz="1400" dirty="0">
                <a:latin typeface="+mn-lt"/>
              </a:rPr>
              <a:t>Należy zwrócić szczególną uwagę </a:t>
            </a:r>
            <a:r>
              <a:rPr lang="pl-PL" altLang="pl-PL" sz="1400" u="sng" dirty="0">
                <a:latin typeface="+mn-lt"/>
              </a:rPr>
              <a:t>w przypadku projektów partnerskich</a:t>
            </a:r>
            <a:r>
              <a:rPr lang="pl-PL" altLang="pl-PL" sz="1400" dirty="0">
                <a:latin typeface="+mn-lt"/>
              </a:rPr>
              <a:t>, że składane we wniosku o dofinansowanie projektu oświadczenia, powinny także uwzględniać deklaracje w tym zakresie w stosunku do wszystkich partnerów biorących udział w projekcie. </a:t>
            </a:r>
            <a:endParaRPr lang="pl-PL" altLang="pl-PL" sz="1400" dirty="0" smtClean="0">
              <a:latin typeface="+mn-lt"/>
            </a:endParaRPr>
          </a:p>
          <a:p>
            <a:pPr algn="just"/>
            <a:r>
              <a:rPr lang="pl-PL" altLang="pl-PL" sz="1400" dirty="0" smtClean="0">
                <a:latin typeface="+mn-lt"/>
              </a:rPr>
              <a:t>Wnioskodawcy</a:t>
            </a:r>
            <a:r>
              <a:rPr lang="pl-PL" altLang="pl-PL" sz="1400" dirty="0">
                <a:latin typeface="+mn-lt"/>
              </a:rPr>
              <a:t>, którzy zaliczają podatek VAT (w całości lub części) do kosztów kwalifikowalnych w ramach projektu, zobowiązani są do przedstawienia w polu tekstowym odpowiednim dla wybranej opcji </a:t>
            </a:r>
            <a:r>
              <a:rPr lang="pl-PL" altLang="pl-PL" sz="1400" u="sng" dirty="0">
                <a:latin typeface="+mn-lt"/>
              </a:rPr>
              <a:t>szczegółowego uzasadnienia zawierającego podstawę prawną na brak możliwości obniżenia podatku VAT należnego,</a:t>
            </a:r>
            <a:r>
              <a:rPr lang="pl-PL" altLang="pl-PL" sz="1400" dirty="0">
                <a:latin typeface="+mn-lt"/>
              </a:rPr>
              <a:t> </a:t>
            </a:r>
            <a:r>
              <a:rPr lang="pl-PL" altLang="pl-PL" sz="1400" dirty="0" smtClean="0">
                <a:latin typeface="+mn-lt"/>
              </a:rPr>
              <a:t>o VAT naliczony </a:t>
            </a:r>
            <a:r>
              <a:rPr lang="pl-PL" altLang="pl-PL" sz="1400" dirty="0">
                <a:latin typeface="+mn-lt"/>
              </a:rPr>
              <a:t>zarówno na dzień sporządzania wniosku o dofinansowanie projektu jak również mając na uwadze planowany sposób wykorzystania </a:t>
            </a:r>
            <a:r>
              <a:rPr lang="pl-PL" altLang="pl-PL" sz="1400" dirty="0" smtClean="0">
                <a:latin typeface="+mn-lt"/>
              </a:rPr>
              <a:t>w </a:t>
            </a:r>
            <a:r>
              <a:rPr lang="pl-PL" altLang="pl-PL" sz="1400" dirty="0">
                <a:latin typeface="+mn-lt"/>
              </a:rPr>
              <a:t>przyszłości (w okresie realizacji projektu oraz w okresie trwałości projektu) majątku wytworzonego w związku z realizacją projektu</a:t>
            </a:r>
            <a:r>
              <a:rPr lang="pl-PL" altLang="pl-PL" sz="1400" dirty="0" smtClean="0">
                <a:latin typeface="+mn-lt"/>
              </a:rPr>
              <a:t>.</a:t>
            </a:r>
          </a:p>
          <a:p>
            <a:pPr algn="ctr"/>
            <a:endParaRPr lang="pl-PL" altLang="pl-PL" sz="1400" dirty="0" smtClean="0">
              <a:latin typeface="+mn-lt"/>
            </a:endParaRPr>
          </a:p>
          <a:p>
            <a:pPr lvl="0" algn="just"/>
            <a:r>
              <a:rPr lang="pl-PL" altLang="pl-PL" sz="1400" b="1" dirty="0">
                <a:latin typeface="+mn-lt"/>
              </a:rPr>
              <a:t>UWAGA!  </a:t>
            </a:r>
            <a:r>
              <a:rPr lang="pl-PL" altLang="pl-PL" sz="1400" b="1" dirty="0" smtClean="0">
                <a:latin typeface="+mn-lt"/>
              </a:rPr>
              <a:t>Oświadczenie </a:t>
            </a:r>
            <a:r>
              <a:rPr lang="pl-PL" altLang="pl-PL" sz="1400" b="1" dirty="0">
                <a:latin typeface="+mn-lt"/>
              </a:rPr>
              <a:t>zawarte w pkt 10 musi być zgodne z informacją wskazaną w pkt 2.5 </a:t>
            </a:r>
            <a:r>
              <a:rPr lang="pl-PL" altLang="pl-PL" sz="1400" b="1" dirty="0" smtClean="0">
                <a:latin typeface="+mn-lt"/>
              </a:rPr>
              <a:t>wniosku. </a:t>
            </a:r>
            <a:br>
              <a:rPr lang="pl-PL" altLang="pl-PL" sz="1400" b="1" dirty="0" smtClean="0">
                <a:latin typeface="+mn-lt"/>
              </a:rPr>
            </a:br>
            <a:r>
              <a:rPr lang="pl-PL" sz="1400" b="1" dirty="0" smtClean="0">
                <a:latin typeface="+mn-lt"/>
              </a:rPr>
              <a:t>W sytuacji, gdy projekt objęty jest zasadami pomocy publicznej Wnioskodawca zobligowany jest do zaznaczenia oświadczenia nr 11. W przypadku, gdy beneficjent jest podmiotem udzielającym pomocy </a:t>
            </a:r>
            <a:r>
              <a:rPr lang="pl-PL" sz="1400" b="1" i="1" dirty="0" smtClean="0">
                <a:latin typeface="+mn-lt"/>
              </a:rPr>
              <a:t>de minimis</a:t>
            </a:r>
            <a:r>
              <a:rPr lang="pl-PL" sz="1400" b="1" dirty="0" smtClean="0">
                <a:latin typeface="+mn-lt"/>
              </a:rPr>
              <a:t>,</a:t>
            </a:r>
            <a:r>
              <a:rPr lang="pl-PL" sz="1400" b="1" i="1" dirty="0" smtClean="0">
                <a:latin typeface="+mn-lt"/>
              </a:rPr>
              <a:t>                    </a:t>
            </a:r>
            <a:r>
              <a:rPr lang="pl-PL" sz="1400" b="1" dirty="0" smtClean="0">
                <a:latin typeface="+mn-lt"/>
              </a:rPr>
              <a:t>a pomoc będzie udzielana uczestnikom projektu, należy postąpić analogicznie.</a:t>
            </a:r>
          </a:p>
          <a:p>
            <a:pPr algn="ctr"/>
            <a:endParaRPr lang="pl-PL" altLang="pl-PL" dirty="0" smtClean="0"/>
          </a:p>
          <a:p>
            <a:endParaRPr lang="pl-PL" altLang="pl-PL" dirty="0"/>
          </a:p>
          <a:p>
            <a:endParaRPr lang="pl-PL" altLang="pl-PL" dirty="0"/>
          </a:p>
        </p:txBody>
      </p:sp>
      <p:sp>
        <p:nvSpPr>
          <p:cNvPr id="2" name="Symbol zastępczy numeru slajdu 1"/>
          <p:cNvSpPr>
            <a:spLocks noGrp="1"/>
          </p:cNvSpPr>
          <p:nvPr>
            <p:ph type="sldNum" sz="quarter" idx="12"/>
          </p:nvPr>
        </p:nvSpPr>
        <p:spPr/>
        <p:txBody>
          <a:bodyPr/>
          <a:lstStyle/>
          <a:p>
            <a:fld id="{E7DF194F-FC7D-43B2-A93E-2F6BC4B6766C}" type="slidenum">
              <a:rPr lang="pl-PL" altLang="pl-PL" smtClean="0"/>
              <a:pPr/>
              <a:t>68</a:t>
            </a:fld>
            <a:endParaRPr lang="pl-PL" altLang="pl-PL"/>
          </a:p>
        </p:txBody>
      </p:sp>
      <p:pic>
        <p:nvPicPr>
          <p:cNvPr id="8" name="Obraz 7"/>
          <p:cNvPicPr/>
          <p:nvPr/>
        </p:nvPicPr>
        <p:blipFill>
          <a:blip r:embed="rId2" cstate="print">
            <a:extLst>
              <a:ext uri="{28A0092B-C50C-407E-A947-70E740481C1C}">
                <a14:useLocalDpi xmlns:a14="http://schemas.microsoft.com/office/drawing/2010/main" val="0"/>
              </a:ext>
            </a:extLst>
          </a:blip>
          <a:stretch>
            <a:fillRect/>
          </a:stretch>
        </p:blipFill>
        <p:spPr>
          <a:xfrm>
            <a:off x="1619672" y="5584919"/>
            <a:ext cx="5760720" cy="552450"/>
          </a:xfrm>
          <a:prstGeom prst="rect">
            <a:avLst/>
          </a:prstGeom>
        </p:spPr>
      </p:pic>
    </p:spTree>
    <p:extLst>
      <p:ext uri="{BB962C8B-B14F-4D97-AF65-F5344CB8AC3E}">
        <p14:creationId xmlns:p14="http://schemas.microsoft.com/office/powerpoint/2010/main" val="4008531156"/>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rostokąt 3"/>
          <p:cNvSpPr/>
          <p:nvPr/>
        </p:nvSpPr>
        <p:spPr>
          <a:xfrm>
            <a:off x="0" y="0"/>
            <a:ext cx="9144000" cy="1052736"/>
          </a:xfrm>
          <a:prstGeom prst="rect">
            <a:avLst/>
          </a:prstGeom>
          <a:solidFill>
            <a:schemeClr val="accent1">
              <a:lumMod val="60000"/>
              <a:lumOff val="40000"/>
            </a:schemeClr>
          </a:solidFill>
          <a:ln w="38100">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pl-PL" dirty="0">
              <a:solidFill>
                <a:prstClr val="white"/>
              </a:solidFill>
            </a:endParaRPr>
          </a:p>
        </p:txBody>
      </p:sp>
      <p:sp>
        <p:nvSpPr>
          <p:cNvPr id="5" name="Prostokąt zaokrąglony 4"/>
          <p:cNvSpPr/>
          <p:nvPr/>
        </p:nvSpPr>
        <p:spPr>
          <a:xfrm>
            <a:off x="214282" y="116631"/>
            <a:ext cx="8715436" cy="706027"/>
          </a:xfrm>
          <a:prstGeom prst="roundRect">
            <a:avLst/>
          </a:prstGeom>
          <a:ln w="44450">
            <a:solidFill>
              <a:schemeClr val="tx1"/>
            </a:solidFill>
          </a:ln>
          <a:effectLst>
            <a:glow rad="101600">
              <a:schemeClr val="accent6">
                <a:satMod val="175000"/>
                <a:alpha val="40000"/>
              </a:schemeClr>
            </a:glow>
            <a:outerShdw blurRad="50800" dist="38100" dir="5400000" algn="t" rotWithShape="0">
              <a:prstClr val="black">
                <a:alpha val="40000"/>
              </a:prstClr>
            </a:outerShdw>
            <a:softEdge rad="317500"/>
          </a:effectLst>
          <a:scene3d>
            <a:camera prst="orthographicFront">
              <a:rot lat="0" lon="0" rev="0"/>
            </a:camera>
            <a:lightRig rig="glow" dir="t">
              <a:rot lat="0" lon="0" rev="4800000"/>
            </a:lightRig>
          </a:scene3d>
          <a:sp3d prstMaterial="matte">
            <a:bevelT w="127000" h="63500" prst="riblet"/>
          </a:sp3d>
        </p:spPr>
        <p:style>
          <a:lnRef idx="2">
            <a:schemeClr val="accent6"/>
          </a:lnRef>
          <a:fillRef idx="1">
            <a:schemeClr val="lt1"/>
          </a:fillRef>
          <a:effectRef idx="0">
            <a:schemeClr val="accent6"/>
          </a:effectRef>
          <a:fontRef idx="minor">
            <a:schemeClr val="dk1"/>
          </a:fontRef>
        </p:style>
        <p:txBody>
          <a:bodyPr anchor="ctr"/>
          <a:lstStyle/>
          <a:p>
            <a:pPr algn="ctr" eaLnBrk="1" fontAlgn="auto" hangingPunct="1">
              <a:spcBef>
                <a:spcPts val="0"/>
              </a:spcBef>
              <a:spcAft>
                <a:spcPts val="0"/>
              </a:spcAft>
              <a:defRPr/>
            </a:pPr>
            <a:r>
              <a:rPr lang="pl-PL" sz="3200" b="1" dirty="0">
                <a:solidFill>
                  <a:prstClr val="black"/>
                </a:solidFill>
              </a:rPr>
              <a:t>Wojewódzki Urząd Pracy w Opolu</a:t>
            </a:r>
          </a:p>
        </p:txBody>
      </p:sp>
      <p:sp>
        <p:nvSpPr>
          <p:cNvPr id="60426" name="Prostokąt 1"/>
          <p:cNvSpPr>
            <a:spLocks noChangeArrowheads="1"/>
          </p:cNvSpPr>
          <p:nvPr/>
        </p:nvSpPr>
        <p:spPr bwMode="auto">
          <a:xfrm>
            <a:off x="214282" y="1484784"/>
            <a:ext cx="8461375" cy="3733330"/>
          </a:xfrm>
          <a:prstGeom prst="rect">
            <a:avLst/>
          </a:prstGeom>
          <a:noFill/>
          <a:ln w="9525">
            <a:noFill/>
            <a:miter lim="800000"/>
            <a:headEnd/>
            <a:tailEnd/>
          </a:ln>
        </p:spPr>
        <p:txBody>
          <a:bodyPr wrap="square">
            <a:spAutoFit/>
          </a:bodyPr>
          <a:lstStyle/>
          <a:p>
            <a:pPr marL="457200" lvl="0" indent="-228600" algn="ctr">
              <a:lnSpc>
                <a:spcPct val="115000"/>
              </a:lnSpc>
              <a:spcBef>
                <a:spcPts val="600"/>
              </a:spcBef>
              <a:spcAft>
                <a:spcPts val="600"/>
              </a:spcAft>
            </a:pPr>
            <a:endParaRPr lang="pl-PL" sz="1600" b="1" u="sng" dirty="0">
              <a:solidFill>
                <a:schemeClr val="accent6">
                  <a:lumMod val="75000"/>
                </a:schemeClr>
              </a:solidFill>
              <a:latin typeface="Calibri" panose="020F0502020204030204" pitchFamily="34" charset="0"/>
            </a:endParaRPr>
          </a:p>
          <a:p>
            <a:pPr marL="457200" lvl="0" indent="-228600" algn="ctr">
              <a:lnSpc>
                <a:spcPct val="115000"/>
              </a:lnSpc>
              <a:spcBef>
                <a:spcPts val="600"/>
              </a:spcBef>
              <a:spcAft>
                <a:spcPts val="600"/>
              </a:spcAft>
            </a:pPr>
            <a:r>
              <a:rPr lang="x-none" sz="1600" b="1" u="sng" smtClean="0">
                <a:latin typeface="+mj-lt"/>
              </a:rPr>
              <a:t>S</a:t>
            </a:r>
            <a:r>
              <a:rPr lang="pl-PL" sz="1600" b="1" u="sng" dirty="0" err="1">
                <a:latin typeface="+mj-lt"/>
              </a:rPr>
              <a:t>ekcja</a:t>
            </a:r>
            <a:r>
              <a:rPr lang="pl-PL" sz="1600" b="1" u="sng" dirty="0">
                <a:latin typeface="+mj-lt"/>
              </a:rPr>
              <a:t> XI Lista </a:t>
            </a:r>
            <a:r>
              <a:rPr lang="pl-PL" sz="1600" b="1" u="sng" dirty="0" smtClean="0">
                <a:latin typeface="+mj-lt"/>
              </a:rPr>
              <a:t>załączników/Kryteria wyboru projektów:</a:t>
            </a:r>
            <a:endParaRPr lang="pl-PL" sz="1600" b="1" u="sng" dirty="0">
              <a:latin typeface="+mj-lt"/>
            </a:endParaRPr>
          </a:p>
          <a:p>
            <a:r>
              <a:rPr lang="pl-PL" altLang="pl-PL" sz="1600" dirty="0" smtClean="0">
                <a:latin typeface="+mj-lt"/>
              </a:rPr>
              <a:t>11.1: Z </a:t>
            </a:r>
            <a:r>
              <a:rPr lang="pl-PL" altLang="pl-PL" sz="1600" dirty="0">
                <a:latin typeface="+mj-lt"/>
              </a:rPr>
              <a:t>listy rozwijalnej należy wybrać </a:t>
            </a:r>
            <a:r>
              <a:rPr lang="pl-PL" altLang="pl-PL" sz="1600" b="1" i="1" dirty="0">
                <a:latin typeface="+mj-lt"/>
              </a:rPr>
              <a:t>„nie dotyczy</a:t>
            </a:r>
            <a:r>
              <a:rPr lang="pl-PL" altLang="pl-PL" sz="1600" b="1" i="1" dirty="0" smtClean="0">
                <a:latin typeface="+mj-lt"/>
              </a:rPr>
              <a:t>”</a:t>
            </a:r>
            <a:r>
              <a:rPr lang="pl-PL" altLang="pl-PL" sz="1600" dirty="0" smtClean="0">
                <a:latin typeface="+mj-lt"/>
              </a:rPr>
              <a:t>.</a:t>
            </a:r>
          </a:p>
          <a:p>
            <a:r>
              <a:rPr lang="pl-PL" altLang="pl-PL" sz="1600" dirty="0" smtClean="0">
                <a:latin typeface="+mj-lt"/>
              </a:rPr>
              <a:t>11.2: Kryteria wyboru projektów </a:t>
            </a:r>
            <a:endParaRPr lang="pl-PL" altLang="pl-PL" sz="1600" dirty="0">
              <a:latin typeface="+mj-lt"/>
            </a:endParaRPr>
          </a:p>
          <a:p>
            <a:pPr marL="457200" indent="-228600" algn="ctr">
              <a:lnSpc>
                <a:spcPct val="115000"/>
              </a:lnSpc>
              <a:spcBef>
                <a:spcPts val="600"/>
              </a:spcBef>
              <a:spcAft>
                <a:spcPts val="600"/>
              </a:spcAft>
            </a:pPr>
            <a:endParaRPr lang="pl-PL" sz="1600" b="1" u="sng" dirty="0">
              <a:latin typeface="Calibri" panose="020F0502020204030204" pitchFamily="34" charset="0"/>
            </a:endParaRPr>
          </a:p>
          <a:p>
            <a:pPr marL="457200" indent="-228600" algn="ctr">
              <a:lnSpc>
                <a:spcPct val="115000"/>
              </a:lnSpc>
              <a:spcBef>
                <a:spcPts val="600"/>
              </a:spcBef>
              <a:spcAft>
                <a:spcPts val="600"/>
              </a:spcAft>
            </a:pPr>
            <a:r>
              <a:rPr lang="x-none" sz="1600" b="1" u="sng" dirty="0" smtClean="0">
                <a:latin typeface="Calibri" panose="020F0502020204030204" pitchFamily="34" charset="0"/>
              </a:rPr>
              <a:t>S</a:t>
            </a:r>
            <a:r>
              <a:rPr lang="pl-PL" sz="1600" b="1" u="sng" dirty="0" err="1" smtClean="0">
                <a:latin typeface="Calibri" panose="020F0502020204030204" pitchFamily="34" charset="0"/>
              </a:rPr>
              <a:t>ekcja</a:t>
            </a:r>
            <a:r>
              <a:rPr lang="pl-PL" sz="1600" b="1" u="sng" dirty="0" smtClean="0">
                <a:latin typeface="Calibri" panose="020F0502020204030204" pitchFamily="34" charset="0"/>
              </a:rPr>
              <a:t> </a:t>
            </a:r>
            <a:r>
              <a:rPr lang="pl-PL" sz="1600" b="1" u="sng" dirty="0">
                <a:latin typeface="Calibri" panose="020F0502020204030204" pitchFamily="34" charset="0"/>
              </a:rPr>
              <a:t>XII Karta </a:t>
            </a:r>
            <a:r>
              <a:rPr lang="pl-PL" sz="1600" b="1" u="sng" dirty="0" smtClean="0">
                <a:latin typeface="Calibri" panose="020F0502020204030204" pitchFamily="34" charset="0"/>
              </a:rPr>
              <a:t>lidera/partnera (ów) projektu:</a:t>
            </a:r>
            <a:endParaRPr lang="pl-PL" altLang="pl-PL" sz="1600" u="sng" dirty="0" smtClean="0"/>
          </a:p>
          <a:p>
            <a:pPr algn="just"/>
            <a:r>
              <a:rPr lang="pl-PL" altLang="pl-PL" sz="1400" dirty="0">
                <a:latin typeface="+mn-lt"/>
              </a:rPr>
              <a:t>W przypadku, gdy wnioskodawca wybierze opcję utworzenia wniosku o dofinansowanie projektu dla projektu realizowanego z udziałem partnerów generator automatycznie wyświetli możliwość utworzenia KARTY LIDERA </a:t>
            </a:r>
            <a:r>
              <a:rPr lang="pl-PL" altLang="pl-PL" sz="1400" dirty="0" smtClean="0">
                <a:latin typeface="+mn-lt"/>
              </a:rPr>
              <a:t>PROJEKTU  </a:t>
            </a:r>
            <a:r>
              <a:rPr lang="pl-PL" altLang="pl-PL" sz="1400" dirty="0">
                <a:latin typeface="+mn-lt"/>
              </a:rPr>
              <a:t>oraz </a:t>
            </a:r>
            <a:r>
              <a:rPr lang="pl-PL" altLang="pl-PL" sz="1400" dirty="0" smtClean="0">
                <a:latin typeface="+mn-lt"/>
              </a:rPr>
              <a:t> KARTY/KART   PARTNERA/PARTNERÓW   PROJEKTU.</a:t>
            </a:r>
          </a:p>
          <a:p>
            <a:pPr algn="just"/>
            <a:endParaRPr lang="pl-PL" altLang="pl-PL" dirty="0" smtClean="0"/>
          </a:p>
          <a:p>
            <a:endParaRPr lang="pl-PL" altLang="pl-PL" dirty="0"/>
          </a:p>
          <a:p>
            <a:endParaRPr lang="pl-PL" altLang="pl-PL" dirty="0"/>
          </a:p>
        </p:txBody>
      </p:sp>
      <p:sp>
        <p:nvSpPr>
          <p:cNvPr id="2" name="Symbol zastępczy numeru slajdu 1"/>
          <p:cNvSpPr>
            <a:spLocks noGrp="1"/>
          </p:cNvSpPr>
          <p:nvPr>
            <p:ph type="sldNum" sz="quarter" idx="12"/>
          </p:nvPr>
        </p:nvSpPr>
        <p:spPr/>
        <p:txBody>
          <a:bodyPr/>
          <a:lstStyle/>
          <a:p>
            <a:fld id="{E7DF194F-FC7D-43B2-A93E-2F6BC4B6766C}" type="slidenum">
              <a:rPr lang="pl-PL" altLang="pl-PL" smtClean="0"/>
              <a:pPr/>
              <a:t>69</a:t>
            </a:fld>
            <a:endParaRPr lang="pl-PL" altLang="pl-PL"/>
          </a:p>
        </p:txBody>
      </p:sp>
      <p:pic>
        <p:nvPicPr>
          <p:cNvPr id="8" name="Obraz 7"/>
          <p:cNvPicPr/>
          <p:nvPr/>
        </p:nvPicPr>
        <p:blipFill>
          <a:blip r:embed="rId2" cstate="print">
            <a:extLst>
              <a:ext uri="{28A0092B-C50C-407E-A947-70E740481C1C}">
                <a14:useLocalDpi xmlns:a14="http://schemas.microsoft.com/office/drawing/2010/main" val="0"/>
              </a:ext>
            </a:extLst>
          </a:blip>
          <a:stretch>
            <a:fillRect/>
          </a:stretch>
        </p:blipFill>
        <p:spPr>
          <a:xfrm>
            <a:off x="1691640" y="5534754"/>
            <a:ext cx="5760720" cy="552450"/>
          </a:xfrm>
          <a:prstGeom prst="rect">
            <a:avLst/>
          </a:prstGeom>
        </p:spPr>
      </p:pic>
    </p:spTree>
    <p:extLst>
      <p:ext uri="{BB962C8B-B14F-4D97-AF65-F5344CB8AC3E}">
        <p14:creationId xmlns:p14="http://schemas.microsoft.com/office/powerpoint/2010/main" val="272515509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Prostokąt 8"/>
          <p:cNvSpPr/>
          <p:nvPr/>
        </p:nvSpPr>
        <p:spPr>
          <a:xfrm>
            <a:off x="0" y="0"/>
            <a:ext cx="9144000" cy="1052736"/>
          </a:xfrm>
          <a:prstGeom prst="rect">
            <a:avLst/>
          </a:prstGeom>
          <a:solidFill>
            <a:schemeClr val="accent1">
              <a:lumMod val="60000"/>
              <a:lumOff val="40000"/>
            </a:schemeClr>
          </a:solidFill>
          <a:ln w="38100">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pl-PL" dirty="0"/>
          </a:p>
        </p:txBody>
      </p:sp>
      <p:sp>
        <p:nvSpPr>
          <p:cNvPr id="11" name="Prostokąt zaokrąglony 10"/>
          <p:cNvSpPr/>
          <p:nvPr/>
        </p:nvSpPr>
        <p:spPr>
          <a:xfrm>
            <a:off x="214282" y="116631"/>
            <a:ext cx="8715436" cy="706027"/>
          </a:xfrm>
          <a:prstGeom prst="roundRect">
            <a:avLst/>
          </a:prstGeom>
          <a:ln w="44450">
            <a:solidFill>
              <a:schemeClr val="tx1"/>
            </a:solidFill>
          </a:ln>
          <a:effectLst>
            <a:glow rad="101600">
              <a:schemeClr val="accent6">
                <a:satMod val="175000"/>
                <a:alpha val="40000"/>
              </a:schemeClr>
            </a:glow>
            <a:outerShdw blurRad="50800" dist="38100" dir="5400000" algn="t" rotWithShape="0">
              <a:prstClr val="black">
                <a:alpha val="40000"/>
              </a:prstClr>
            </a:outerShdw>
            <a:softEdge rad="317500"/>
          </a:effectLst>
          <a:scene3d>
            <a:camera prst="orthographicFront">
              <a:rot lat="0" lon="0" rev="0"/>
            </a:camera>
            <a:lightRig rig="glow" dir="t">
              <a:rot lat="0" lon="0" rev="4800000"/>
            </a:lightRig>
          </a:scene3d>
          <a:sp3d prstMaterial="matte">
            <a:bevelT w="127000" h="63500" prst="riblet"/>
          </a:sp3d>
        </p:spPr>
        <p:style>
          <a:lnRef idx="2">
            <a:schemeClr val="accent6"/>
          </a:lnRef>
          <a:fillRef idx="1">
            <a:schemeClr val="lt1"/>
          </a:fillRef>
          <a:effectRef idx="0">
            <a:schemeClr val="accent6"/>
          </a:effectRef>
          <a:fontRef idx="minor">
            <a:schemeClr val="dk1"/>
          </a:fontRef>
        </p:style>
        <p:txBody>
          <a:bodyPr anchor="ctr"/>
          <a:lstStyle/>
          <a:p>
            <a:pPr algn="ctr" eaLnBrk="1" fontAlgn="auto" hangingPunct="1">
              <a:spcBef>
                <a:spcPts val="0"/>
              </a:spcBef>
              <a:spcAft>
                <a:spcPts val="0"/>
              </a:spcAft>
              <a:defRPr/>
            </a:pPr>
            <a:r>
              <a:rPr lang="pl-PL" sz="3200" b="1" dirty="0">
                <a:solidFill>
                  <a:schemeClr val="tx1"/>
                </a:solidFill>
              </a:rPr>
              <a:t>Wojewódzki Urząd Pracy w Opolu</a:t>
            </a:r>
          </a:p>
        </p:txBody>
      </p:sp>
      <p:sp>
        <p:nvSpPr>
          <p:cNvPr id="7177" name="Prostokąt 1"/>
          <p:cNvSpPr>
            <a:spLocks noChangeArrowheads="1"/>
          </p:cNvSpPr>
          <p:nvPr/>
        </p:nvSpPr>
        <p:spPr bwMode="auto">
          <a:xfrm>
            <a:off x="203041" y="1501850"/>
            <a:ext cx="8750206" cy="5139869"/>
          </a:xfrm>
          <a:prstGeom prst="rect">
            <a:avLst/>
          </a:prstGeom>
          <a:noFill/>
          <a:ln w="9525">
            <a:noFill/>
            <a:miter lim="800000"/>
            <a:headEnd/>
            <a:tailEnd/>
          </a:ln>
        </p:spPr>
        <p:txBody>
          <a:bodyPr wrap="square">
            <a:spAutoFit/>
          </a:bodyPr>
          <a:lstStyle/>
          <a:p>
            <a:pPr algn="ctr"/>
            <a:r>
              <a:rPr lang="pl-PL" altLang="pl-PL" sz="2000" b="1" u="sng" dirty="0" smtClean="0">
                <a:latin typeface="+mn-lt"/>
                <a:cs typeface="Arial" panose="020B0604020202020204" pitchFamily="34" charset="0"/>
              </a:rPr>
              <a:t>Przedmiot konkursu, w tym typy projektów</a:t>
            </a:r>
          </a:p>
          <a:p>
            <a:pPr algn="just"/>
            <a:endParaRPr lang="pl-PL" altLang="pl-PL" sz="1400" dirty="0" smtClean="0">
              <a:latin typeface="+mj-lt"/>
              <a:cs typeface="Times New Roman" pitchFamily="18" charset="0"/>
            </a:endParaRPr>
          </a:p>
          <a:p>
            <a:pPr>
              <a:spcAft>
                <a:spcPts val="0"/>
              </a:spcAft>
            </a:pPr>
            <a:r>
              <a:rPr lang="pl-PL" sz="1400" dirty="0">
                <a:latin typeface="Calibri"/>
                <a:ea typeface="Times New Roman"/>
                <a:cs typeface="Times New Roman"/>
              </a:rPr>
              <a:t>Przedmiotem konkursu są typy projektów określone dla </a:t>
            </a:r>
            <a:r>
              <a:rPr lang="pl-PL" sz="1400" b="1" dirty="0">
                <a:latin typeface="Calibri"/>
                <a:ea typeface="Times New Roman"/>
                <a:cs typeface="Times New Roman"/>
              </a:rPr>
              <a:t>Działania 8.3 </a:t>
            </a:r>
            <a:r>
              <a:rPr lang="pl-PL" sz="1400" b="1" i="1" dirty="0">
                <a:latin typeface="Calibri"/>
                <a:ea typeface="Times New Roman"/>
                <a:cs typeface="Times New Roman"/>
              </a:rPr>
              <a:t>Wsparcie podmiotów ekonomii </a:t>
            </a:r>
            <a:r>
              <a:rPr lang="pl-PL" sz="1400" b="1" i="1" dirty="0" smtClean="0">
                <a:latin typeface="Calibri"/>
                <a:ea typeface="Times New Roman"/>
                <a:cs typeface="Times New Roman"/>
              </a:rPr>
              <a:t>społecznej                 </a:t>
            </a:r>
            <a:r>
              <a:rPr lang="pl-PL" sz="1400" dirty="0" smtClean="0">
                <a:latin typeface="Calibri"/>
                <a:ea typeface="Times New Roman"/>
                <a:cs typeface="Times New Roman"/>
              </a:rPr>
              <a:t> </a:t>
            </a:r>
            <a:r>
              <a:rPr lang="pl-PL" sz="1400" dirty="0">
                <a:latin typeface="Calibri"/>
                <a:ea typeface="Times New Roman"/>
                <a:cs typeface="Times New Roman"/>
              </a:rPr>
              <a:t>w ramach Osi priorytetowej VIII </a:t>
            </a:r>
            <a:r>
              <a:rPr lang="pl-PL" sz="1400" i="1" dirty="0">
                <a:latin typeface="Calibri"/>
                <a:ea typeface="Times New Roman"/>
                <a:cs typeface="Times New Roman"/>
              </a:rPr>
              <a:t>Integracja społeczna </a:t>
            </a:r>
            <a:r>
              <a:rPr lang="pl-PL" sz="1400" dirty="0">
                <a:latin typeface="Calibri"/>
                <a:ea typeface="Times New Roman"/>
                <a:cs typeface="Times New Roman"/>
              </a:rPr>
              <a:t>RPO WO 2014-2020:</a:t>
            </a:r>
            <a:endParaRPr lang="pl-PL" sz="1400" dirty="0">
              <a:latin typeface="Times New Roman"/>
              <a:ea typeface="Times New Roman"/>
            </a:endParaRPr>
          </a:p>
          <a:p>
            <a:endParaRPr lang="pl-PL" sz="1400" dirty="0">
              <a:latin typeface="Calibri" panose="020F0502020204030204" pitchFamily="34" charset="0"/>
            </a:endParaRPr>
          </a:p>
          <a:p>
            <a:pPr marL="342900" lvl="0" indent="-342900">
              <a:spcAft>
                <a:spcPts val="0"/>
              </a:spcAft>
              <a:buSzPts val="1100"/>
              <a:buFont typeface="+mj-lt"/>
              <a:buAutoNum type="arabicParenR"/>
            </a:pPr>
            <a:r>
              <a:rPr lang="pl-PL" sz="1400" b="1" dirty="0" smtClean="0">
                <a:latin typeface="Calibri"/>
                <a:ea typeface="Times New Roman"/>
                <a:cs typeface="Times New Roman"/>
              </a:rPr>
              <a:t>Wsparcie na tworzenie nowych miejsc pracy w podmiotach ekonomii społecznej, poprzez zastosowanie m.in. następujących instrumentów</a:t>
            </a:r>
            <a:r>
              <a:rPr lang="pl-PL" sz="1200" b="1" baseline="30000" dirty="0">
                <a:solidFill>
                  <a:prstClr val="black"/>
                </a:solidFill>
                <a:latin typeface="Calibri"/>
                <a:ea typeface="Times New Roman" panose="02020603050405020304" pitchFamily="18" charset="0"/>
              </a:rPr>
              <a:t> 1 </a:t>
            </a:r>
            <a:r>
              <a:rPr lang="pl-PL" sz="1400" b="1" dirty="0" smtClean="0">
                <a:latin typeface="Calibri"/>
                <a:ea typeface="Times New Roman"/>
                <a:cs typeface="Times New Roman"/>
              </a:rPr>
              <a:t>:</a:t>
            </a:r>
            <a:endParaRPr lang="pl-PL" sz="1400" b="1" dirty="0" smtClean="0">
              <a:latin typeface="Times New Roman"/>
              <a:ea typeface="Times New Roman"/>
            </a:endParaRPr>
          </a:p>
          <a:p>
            <a:pPr marL="342900" lvl="0" indent="-342900">
              <a:spcAft>
                <a:spcPts val="0"/>
              </a:spcAft>
              <a:buFont typeface="+mj-lt"/>
              <a:buAutoNum type="alphaLcParenR"/>
            </a:pPr>
            <a:r>
              <a:rPr lang="pl-PL" sz="1400" dirty="0" smtClean="0">
                <a:latin typeface="+mj-lt"/>
                <a:ea typeface="Times New Roman"/>
                <a:cs typeface="Times New Roman"/>
              </a:rPr>
              <a:t>wsparcie </a:t>
            </a:r>
            <a:r>
              <a:rPr lang="pl-PL" sz="1400" dirty="0">
                <a:latin typeface="+mj-lt"/>
                <a:ea typeface="Times New Roman"/>
                <a:cs typeface="Times New Roman"/>
              </a:rPr>
              <a:t>szkoleniowe i doradztwo służące:</a:t>
            </a:r>
            <a:endParaRPr lang="pl-PL" sz="1400" dirty="0">
              <a:latin typeface="+mj-lt"/>
              <a:ea typeface="Times New Roman"/>
            </a:endParaRPr>
          </a:p>
          <a:p>
            <a:pPr marL="742950" lvl="1" indent="-285750">
              <a:spcAft>
                <a:spcPts val="0"/>
              </a:spcAft>
              <a:buFont typeface="+mj-lt"/>
              <a:buAutoNum type="romanLcPeriod"/>
            </a:pPr>
            <a:r>
              <a:rPr lang="pl-PL" sz="1400" dirty="0">
                <a:latin typeface="+mj-lt"/>
                <a:ea typeface="Times New Roman"/>
                <a:cs typeface="Times New Roman"/>
              </a:rPr>
              <a:t>podnoszeniu wiedzy i rozwijaniu umiejętności potrzebnych do założenia, prowadzenia i rozwijania przedsiębiorstwa społecznego, w tym m.in.: szkolenia, warsztaty, doradztwo, </a:t>
            </a:r>
            <a:r>
              <a:rPr lang="pl-PL" sz="1400" dirty="0" err="1">
                <a:latin typeface="+mj-lt"/>
                <a:ea typeface="Times New Roman"/>
                <a:cs typeface="Times New Roman"/>
              </a:rPr>
              <a:t>mentoring</a:t>
            </a:r>
            <a:r>
              <a:rPr lang="pl-PL" sz="1400" dirty="0">
                <a:latin typeface="+mj-lt"/>
                <a:ea typeface="Times New Roman"/>
                <a:cs typeface="Times New Roman"/>
              </a:rPr>
              <a:t>, </a:t>
            </a:r>
            <a:r>
              <a:rPr lang="pl-PL" sz="1400" dirty="0" err="1">
                <a:latin typeface="+mj-lt"/>
                <a:ea typeface="Times New Roman"/>
                <a:cs typeface="Times New Roman"/>
              </a:rPr>
              <a:t>coaching</a:t>
            </a:r>
            <a:r>
              <a:rPr lang="pl-PL" sz="1400" dirty="0">
                <a:latin typeface="+mj-lt"/>
                <a:ea typeface="Times New Roman"/>
                <a:cs typeface="Times New Roman"/>
              </a:rPr>
              <a:t>, </a:t>
            </a:r>
            <a:r>
              <a:rPr lang="pl-PL" sz="1400" dirty="0" err="1">
                <a:latin typeface="+mj-lt"/>
                <a:ea typeface="Times New Roman"/>
                <a:cs typeface="Times New Roman"/>
              </a:rPr>
              <a:t>tutoring</a:t>
            </a:r>
            <a:r>
              <a:rPr lang="pl-PL" sz="1400" dirty="0">
                <a:latin typeface="+mj-lt"/>
                <a:ea typeface="Times New Roman"/>
                <a:cs typeface="Times New Roman"/>
              </a:rPr>
              <a:t>, wizyty studyjne </a:t>
            </a:r>
            <a:r>
              <a:rPr lang="pl-PL" sz="1400" dirty="0" smtClean="0">
                <a:latin typeface="+mj-lt"/>
                <a:ea typeface="Times New Roman"/>
                <a:cs typeface="Times New Roman"/>
              </a:rPr>
              <a:t>itp.</a:t>
            </a:r>
            <a:r>
              <a:rPr lang="pl-PL" sz="1200" b="1" baseline="30000" dirty="0" smtClean="0">
                <a:solidFill>
                  <a:prstClr val="black"/>
                </a:solidFill>
                <a:latin typeface="Calibri"/>
                <a:ea typeface="Times New Roman" panose="02020603050405020304" pitchFamily="18" charset="0"/>
              </a:rPr>
              <a:t>2</a:t>
            </a:r>
            <a:r>
              <a:rPr lang="pl-PL" sz="1400" dirty="0" smtClean="0">
                <a:latin typeface="+mj-lt"/>
                <a:ea typeface="Times New Roman"/>
                <a:cs typeface="Times New Roman"/>
              </a:rPr>
              <a:t>,</a:t>
            </a:r>
            <a:endParaRPr lang="pl-PL" sz="1400" dirty="0">
              <a:latin typeface="+mj-lt"/>
              <a:ea typeface="Times New Roman"/>
            </a:endParaRPr>
          </a:p>
          <a:p>
            <a:pPr marL="742950" lvl="1" indent="-285750">
              <a:spcAft>
                <a:spcPts val="0"/>
              </a:spcAft>
              <a:buFont typeface="+mj-lt"/>
              <a:buAutoNum type="romanLcPeriod"/>
            </a:pPr>
            <a:r>
              <a:rPr lang="pl-PL" sz="1400" dirty="0">
                <a:latin typeface="+mj-lt"/>
                <a:ea typeface="Times New Roman"/>
                <a:cs typeface="Times New Roman"/>
              </a:rPr>
              <a:t>dostarczaniu i rozwijaniu kompetencji oraz kwalifikacji zawodowych potrzebnych do pracy </a:t>
            </a:r>
            <a:r>
              <a:rPr lang="pl-PL" sz="1400" dirty="0" smtClean="0">
                <a:latin typeface="+mj-lt"/>
                <a:ea typeface="Times New Roman"/>
                <a:cs typeface="Times New Roman"/>
              </a:rPr>
              <a:t>                                         w przedsiębiorstwie społecznym;</a:t>
            </a:r>
            <a:endParaRPr lang="pl-PL" sz="1400" dirty="0">
              <a:latin typeface="+mj-lt"/>
              <a:ea typeface="Times New Roman"/>
            </a:endParaRPr>
          </a:p>
          <a:p>
            <a:pPr>
              <a:spcAft>
                <a:spcPts val="0"/>
              </a:spcAft>
            </a:pPr>
            <a:endParaRPr lang="pl-PL" sz="1400" dirty="0" smtClean="0"/>
          </a:p>
          <a:p>
            <a:pPr>
              <a:spcAft>
                <a:spcPts val="0"/>
              </a:spcAft>
            </a:pPr>
            <a:r>
              <a:rPr lang="pl-PL" sz="1050" dirty="0">
                <a:latin typeface="Times New Roman" panose="02020603050405020304" pitchFamily="18" charset="0"/>
                <a:ea typeface="Times New Roman" panose="02020603050405020304" pitchFamily="18" charset="0"/>
              </a:rPr>
              <a:t> </a:t>
            </a:r>
            <a:endParaRPr lang="pl-PL" sz="1400" dirty="0" smtClean="0">
              <a:latin typeface="+mn-lt"/>
              <a:ea typeface="Times New Roman" panose="02020603050405020304" pitchFamily="18" charset="0"/>
            </a:endParaRPr>
          </a:p>
          <a:p>
            <a:pPr>
              <a:spcAft>
                <a:spcPts val="0"/>
              </a:spcAft>
            </a:pPr>
            <a:r>
              <a:rPr lang="pl-PL" sz="1200" b="1" baseline="30000" dirty="0" smtClean="0">
                <a:solidFill>
                  <a:prstClr val="black"/>
                </a:solidFill>
                <a:latin typeface="+mn-lt"/>
                <a:ea typeface="Times New Roman" panose="02020603050405020304" pitchFamily="18" charset="0"/>
              </a:rPr>
              <a:t>1 </a:t>
            </a:r>
            <a:r>
              <a:rPr lang="pl-PL" sz="1050" dirty="0">
                <a:latin typeface="+mn-lt"/>
                <a:ea typeface="Times New Roman"/>
                <a:cs typeface="Times New Roman"/>
              </a:rPr>
              <a:t>Wsparcie finansowe może być udzielane wyłącznie przedsiębiorstwom społecznym</a:t>
            </a:r>
            <a:r>
              <a:rPr lang="pl-PL" sz="1050" dirty="0" smtClean="0">
                <a:latin typeface="+mn-lt"/>
                <a:ea typeface="Times New Roman"/>
                <a:cs typeface="Times New Roman"/>
              </a:rPr>
              <a:t>.</a:t>
            </a:r>
          </a:p>
          <a:p>
            <a:pPr>
              <a:spcAft>
                <a:spcPts val="0"/>
              </a:spcAft>
            </a:pPr>
            <a:r>
              <a:rPr lang="pl-PL" sz="1200" b="1" baseline="30000" dirty="0" smtClean="0">
                <a:solidFill>
                  <a:prstClr val="black"/>
                </a:solidFill>
                <a:latin typeface="+mn-lt"/>
                <a:ea typeface="Times New Roman" panose="02020603050405020304" pitchFamily="18" charset="0"/>
              </a:rPr>
              <a:t>2 </a:t>
            </a:r>
            <a:r>
              <a:rPr lang="pl-PL" sz="1200" b="1" dirty="0" smtClean="0">
                <a:solidFill>
                  <a:prstClr val="black"/>
                </a:solidFill>
                <a:latin typeface="+mn-lt"/>
                <a:ea typeface="Times New Roman" panose="02020603050405020304" pitchFamily="18" charset="0"/>
              </a:rPr>
              <a:t> </a:t>
            </a:r>
            <a:r>
              <a:rPr lang="pl-PL" sz="1200" dirty="0" smtClean="0">
                <a:solidFill>
                  <a:prstClr val="black"/>
                </a:solidFill>
                <a:latin typeface="+mn-lt"/>
                <a:ea typeface="Times New Roman" panose="02020603050405020304" pitchFamily="18" charset="0"/>
              </a:rPr>
              <a:t>Wsparcie obowiązkowe dla każdego przedsiębiorstwa społecznego.</a:t>
            </a:r>
            <a:endParaRPr lang="pl-PL" sz="1050" dirty="0">
              <a:latin typeface="+mn-lt"/>
              <a:ea typeface="Times New Roman"/>
            </a:endParaRPr>
          </a:p>
          <a:p>
            <a:pPr>
              <a:spcAft>
                <a:spcPts val="0"/>
              </a:spcAft>
            </a:pPr>
            <a:endParaRPr lang="pl-PL" sz="1050" dirty="0" smtClean="0">
              <a:latin typeface="Calibri" panose="020F0502020204030204" pitchFamily="34" charset="0"/>
              <a:ea typeface="Times New Roman" panose="02020603050405020304" pitchFamily="18" charset="0"/>
            </a:endParaRPr>
          </a:p>
          <a:p>
            <a:pPr>
              <a:spcAft>
                <a:spcPts val="0"/>
              </a:spcAft>
            </a:pPr>
            <a:endParaRPr lang="pl-PL" sz="1050" dirty="0">
              <a:latin typeface="Calibri" panose="020F0502020204030204" pitchFamily="34" charset="0"/>
              <a:ea typeface="Times New Roman" panose="02020603050405020304" pitchFamily="18" charset="0"/>
            </a:endParaRPr>
          </a:p>
          <a:p>
            <a:pPr>
              <a:spcAft>
                <a:spcPts val="0"/>
              </a:spcAft>
            </a:pPr>
            <a:endParaRPr lang="pl-PL" sz="1050" dirty="0" smtClean="0">
              <a:latin typeface="Calibri" panose="020F0502020204030204" pitchFamily="34" charset="0"/>
              <a:ea typeface="Times New Roman" panose="02020603050405020304" pitchFamily="18" charset="0"/>
            </a:endParaRPr>
          </a:p>
          <a:p>
            <a:pPr>
              <a:spcAft>
                <a:spcPts val="0"/>
              </a:spcAft>
            </a:pPr>
            <a:endParaRPr lang="pl-PL" sz="1050" dirty="0">
              <a:latin typeface="Calibri" panose="020F0502020204030204" pitchFamily="34" charset="0"/>
              <a:ea typeface="Times New Roman" panose="02020603050405020304" pitchFamily="18" charset="0"/>
            </a:endParaRPr>
          </a:p>
          <a:p>
            <a:pPr>
              <a:spcAft>
                <a:spcPts val="0"/>
              </a:spcAft>
            </a:pPr>
            <a:endParaRPr lang="pl-PL" sz="1050" dirty="0" smtClean="0">
              <a:latin typeface="Calibri" panose="020F0502020204030204" pitchFamily="34" charset="0"/>
              <a:ea typeface="Times New Roman" panose="02020603050405020304" pitchFamily="18" charset="0"/>
            </a:endParaRPr>
          </a:p>
          <a:p>
            <a:pPr>
              <a:spcAft>
                <a:spcPts val="0"/>
              </a:spcAft>
            </a:pPr>
            <a:endParaRPr lang="pl-PL" sz="1050" dirty="0">
              <a:latin typeface="Calibri" panose="020F0502020204030204" pitchFamily="34" charset="0"/>
              <a:ea typeface="Times New Roman" panose="02020603050405020304" pitchFamily="18" charset="0"/>
            </a:endParaRPr>
          </a:p>
          <a:p>
            <a:pPr>
              <a:spcAft>
                <a:spcPts val="0"/>
              </a:spcAft>
            </a:pPr>
            <a:endParaRPr lang="pl-PL" sz="1050" dirty="0" smtClean="0">
              <a:latin typeface="Calibri" panose="020F0502020204030204" pitchFamily="34" charset="0"/>
              <a:ea typeface="Times New Roman" panose="02020603050405020304" pitchFamily="18" charset="0"/>
            </a:endParaRPr>
          </a:p>
          <a:p>
            <a:pPr>
              <a:spcAft>
                <a:spcPts val="0"/>
              </a:spcAft>
            </a:pPr>
            <a:endParaRPr lang="pl-PL" sz="1050" dirty="0">
              <a:latin typeface="Calibri" panose="020F0502020204030204" pitchFamily="34" charset="0"/>
              <a:ea typeface="Times New Roman" panose="02020603050405020304" pitchFamily="18" charset="0"/>
            </a:endParaRPr>
          </a:p>
          <a:p>
            <a:pPr>
              <a:spcAft>
                <a:spcPts val="0"/>
              </a:spcAft>
            </a:pPr>
            <a:endParaRPr lang="pl-PL" sz="1050" dirty="0" smtClean="0">
              <a:latin typeface="Calibri" panose="020F0502020204030204" pitchFamily="34" charset="0"/>
              <a:ea typeface="Times New Roman" panose="02020603050405020304" pitchFamily="18" charset="0"/>
            </a:endParaRPr>
          </a:p>
        </p:txBody>
      </p:sp>
      <p:sp>
        <p:nvSpPr>
          <p:cNvPr id="2" name="Symbol zastępczy numeru slajdu 1"/>
          <p:cNvSpPr>
            <a:spLocks noGrp="1"/>
          </p:cNvSpPr>
          <p:nvPr>
            <p:ph type="sldNum" sz="quarter" idx="12"/>
          </p:nvPr>
        </p:nvSpPr>
        <p:spPr>
          <a:xfrm>
            <a:off x="2555776" y="6204903"/>
            <a:ext cx="2133600" cy="365125"/>
          </a:xfrm>
        </p:spPr>
        <p:txBody>
          <a:bodyPr/>
          <a:lstStyle/>
          <a:p>
            <a:fld id="{E7DF194F-FC7D-43B2-A93E-2F6BC4B6766C}" type="slidenum">
              <a:rPr lang="pl-PL" altLang="pl-PL" smtClean="0"/>
              <a:pPr/>
              <a:t>7</a:t>
            </a:fld>
            <a:endParaRPr lang="pl-PL" altLang="pl-PL" dirty="0"/>
          </a:p>
        </p:txBody>
      </p:sp>
      <p:pic>
        <p:nvPicPr>
          <p:cNvPr id="8" name="Obraz 7"/>
          <p:cNvPicPr/>
          <p:nvPr/>
        </p:nvPicPr>
        <p:blipFill>
          <a:blip r:embed="rId2" cstate="print">
            <a:extLst>
              <a:ext uri="{28A0092B-C50C-407E-A947-70E740481C1C}">
                <a14:useLocalDpi xmlns:a14="http://schemas.microsoft.com/office/drawing/2010/main" val="0"/>
              </a:ext>
            </a:extLst>
          </a:blip>
          <a:stretch>
            <a:fillRect/>
          </a:stretch>
        </p:blipFill>
        <p:spPr>
          <a:xfrm>
            <a:off x="1691640" y="5683279"/>
            <a:ext cx="5760720" cy="552450"/>
          </a:xfrm>
          <a:prstGeom prst="rect">
            <a:avLst/>
          </a:prstGeom>
        </p:spPr>
      </p:pic>
    </p:spTree>
    <p:extLst>
      <p:ext uri="{BB962C8B-B14F-4D97-AF65-F5344CB8AC3E}">
        <p14:creationId xmlns:p14="http://schemas.microsoft.com/office/powerpoint/2010/main" val="1590076565"/>
      </p:ext>
    </p:extLst>
  </p:cSld>
  <p:clrMapOvr>
    <a:masterClrMapping/>
  </p:clrMapOvr>
  <p:transition spd="slow"/>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Prostokąt 11"/>
          <p:cNvSpPr/>
          <p:nvPr/>
        </p:nvSpPr>
        <p:spPr>
          <a:xfrm>
            <a:off x="0" y="0"/>
            <a:ext cx="9144000" cy="1071546"/>
          </a:xfrm>
          <a:prstGeom prst="rect">
            <a:avLst/>
          </a:prstGeom>
          <a:solidFill>
            <a:schemeClr val="tx2">
              <a:lumMod val="40000"/>
              <a:lumOff val="60000"/>
            </a:schemeClr>
          </a:solidFill>
          <a:ln w="38100">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pl-PL" dirty="0"/>
          </a:p>
        </p:txBody>
      </p:sp>
      <p:sp>
        <p:nvSpPr>
          <p:cNvPr id="13" name="Prostokąt zaokrąglony 12"/>
          <p:cNvSpPr/>
          <p:nvPr/>
        </p:nvSpPr>
        <p:spPr>
          <a:xfrm>
            <a:off x="214282" y="214302"/>
            <a:ext cx="8715436" cy="642942"/>
          </a:xfrm>
          <a:prstGeom prst="roundRect">
            <a:avLst/>
          </a:prstGeom>
          <a:ln w="44450">
            <a:solidFill>
              <a:schemeClr val="tx1"/>
            </a:solidFill>
          </a:ln>
          <a:effectLst>
            <a:glow rad="101600">
              <a:schemeClr val="accent6">
                <a:satMod val="175000"/>
                <a:alpha val="40000"/>
              </a:schemeClr>
            </a:glow>
            <a:outerShdw blurRad="50800" dist="38100" dir="5400000" algn="t" rotWithShape="0">
              <a:prstClr val="black">
                <a:alpha val="40000"/>
              </a:prstClr>
            </a:outerShdw>
            <a:softEdge rad="317500"/>
          </a:effectLst>
          <a:scene3d>
            <a:camera prst="orthographicFront">
              <a:rot lat="0" lon="0" rev="0"/>
            </a:camera>
            <a:lightRig rig="glow" dir="t">
              <a:rot lat="0" lon="0" rev="4800000"/>
            </a:lightRig>
          </a:scene3d>
          <a:sp3d prstMaterial="matte">
            <a:bevelT w="127000" h="63500" prst="riblet"/>
          </a:sp3d>
        </p:spPr>
        <p:style>
          <a:lnRef idx="2">
            <a:schemeClr val="accent6"/>
          </a:lnRef>
          <a:fillRef idx="1">
            <a:schemeClr val="lt1"/>
          </a:fillRef>
          <a:effectRef idx="0">
            <a:schemeClr val="accent6"/>
          </a:effectRef>
          <a:fontRef idx="minor">
            <a:schemeClr val="dk1"/>
          </a:fontRef>
        </p:style>
        <p:txBody>
          <a:bodyPr anchor="ctr"/>
          <a:lstStyle/>
          <a:p>
            <a:pPr algn="ctr" eaLnBrk="1" fontAlgn="auto" hangingPunct="1">
              <a:spcBef>
                <a:spcPts val="0"/>
              </a:spcBef>
              <a:spcAft>
                <a:spcPts val="0"/>
              </a:spcAft>
              <a:defRPr/>
            </a:pPr>
            <a:r>
              <a:rPr lang="pl-PL" sz="3200" b="1" dirty="0">
                <a:solidFill>
                  <a:schemeClr val="tx1"/>
                </a:solidFill>
              </a:rPr>
              <a:t>Wojewódzki Urząd Pracy w Opolu</a:t>
            </a:r>
          </a:p>
        </p:txBody>
      </p:sp>
      <p:sp>
        <p:nvSpPr>
          <p:cNvPr id="56328" name="Prostokąt 10"/>
          <p:cNvSpPr>
            <a:spLocks noChangeArrowheads="1"/>
          </p:cNvSpPr>
          <p:nvPr/>
        </p:nvSpPr>
        <p:spPr bwMode="auto">
          <a:xfrm>
            <a:off x="2268538" y="2997200"/>
            <a:ext cx="441325" cy="1200150"/>
          </a:xfrm>
          <a:prstGeom prst="rect">
            <a:avLst/>
          </a:prstGeom>
          <a:noFill/>
          <a:ln w="9525">
            <a:noFill/>
            <a:miter lim="800000"/>
            <a:headEnd/>
            <a:tailEnd/>
          </a:ln>
        </p:spPr>
        <p:txBody>
          <a:bodyPr wrap="none">
            <a:spAutoFit/>
          </a:bodyPr>
          <a:lstStyle/>
          <a:p>
            <a:pPr eaLnBrk="1" hangingPunct="1"/>
            <a:endParaRPr lang="pl-PL" altLang="pl-PL"/>
          </a:p>
          <a:p>
            <a:pPr eaLnBrk="1" hangingPunct="1"/>
            <a:endParaRPr lang="pl-PL" altLang="pl-PL"/>
          </a:p>
          <a:p>
            <a:pPr eaLnBrk="1" hangingPunct="1"/>
            <a:endParaRPr lang="pl-PL" altLang="pl-PL"/>
          </a:p>
          <a:p>
            <a:pPr eaLnBrk="1" hangingPunct="1"/>
            <a:r>
              <a:rPr lang="pl-PL" altLang="pl-PL"/>
              <a:t>    </a:t>
            </a:r>
          </a:p>
        </p:txBody>
      </p:sp>
      <p:sp>
        <p:nvSpPr>
          <p:cNvPr id="56329" name="Prostokąt 13"/>
          <p:cNvSpPr>
            <a:spLocks noChangeArrowheads="1"/>
          </p:cNvSpPr>
          <p:nvPr/>
        </p:nvSpPr>
        <p:spPr bwMode="auto">
          <a:xfrm>
            <a:off x="3203575" y="3068638"/>
            <a:ext cx="3024188" cy="369887"/>
          </a:xfrm>
          <a:prstGeom prst="rect">
            <a:avLst/>
          </a:prstGeom>
          <a:noFill/>
          <a:ln w="9525">
            <a:noFill/>
            <a:miter lim="800000"/>
            <a:headEnd/>
            <a:tailEnd/>
          </a:ln>
        </p:spPr>
        <p:txBody>
          <a:bodyPr>
            <a:spAutoFit/>
          </a:bodyPr>
          <a:lstStyle/>
          <a:p>
            <a:pPr eaLnBrk="1" hangingPunct="1"/>
            <a:r>
              <a:rPr lang="pl-PL" altLang="pl-PL"/>
              <a:t> </a:t>
            </a:r>
          </a:p>
        </p:txBody>
      </p:sp>
      <p:sp>
        <p:nvSpPr>
          <p:cNvPr id="56330" name="pole tekstowe 23"/>
          <p:cNvSpPr txBox="1">
            <a:spLocks noChangeArrowheads="1"/>
          </p:cNvSpPr>
          <p:nvPr/>
        </p:nvSpPr>
        <p:spPr bwMode="auto">
          <a:xfrm>
            <a:off x="7931150" y="4978400"/>
            <a:ext cx="868363" cy="277813"/>
          </a:xfrm>
          <a:prstGeom prst="rect">
            <a:avLst/>
          </a:prstGeom>
          <a:noFill/>
          <a:ln w="9525">
            <a:noFill/>
            <a:miter lim="800000"/>
            <a:headEnd/>
            <a:tailEnd/>
          </a:ln>
        </p:spPr>
        <p:txBody>
          <a:bodyPr>
            <a:spAutoFit/>
          </a:bodyPr>
          <a:lstStyle/>
          <a:p>
            <a:endParaRPr lang="pl-PL" altLang="pl-PL" sz="1200" b="1"/>
          </a:p>
        </p:txBody>
      </p:sp>
      <p:sp>
        <p:nvSpPr>
          <p:cNvPr id="56331" name="Prostokąt 10"/>
          <p:cNvSpPr>
            <a:spLocks noChangeArrowheads="1"/>
          </p:cNvSpPr>
          <p:nvPr/>
        </p:nvSpPr>
        <p:spPr bwMode="auto">
          <a:xfrm>
            <a:off x="1368425" y="3024188"/>
            <a:ext cx="312738" cy="369887"/>
          </a:xfrm>
          <a:prstGeom prst="rect">
            <a:avLst/>
          </a:prstGeom>
          <a:noFill/>
          <a:ln w="9525">
            <a:noFill/>
            <a:miter lim="800000"/>
            <a:headEnd/>
            <a:tailEnd/>
          </a:ln>
        </p:spPr>
        <p:txBody>
          <a:bodyPr wrap="none">
            <a:spAutoFit/>
          </a:bodyPr>
          <a:lstStyle/>
          <a:p>
            <a:pPr eaLnBrk="1" hangingPunct="1"/>
            <a:r>
              <a:rPr lang="pl-PL" altLang="pl-PL"/>
              <a:t>  </a:t>
            </a:r>
          </a:p>
        </p:txBody>
      </p:sp>
      <p:sp>
        <p:nvSpPr>
          <p:cNvPr id="56336" name="Prostokąt 14"/>
          <p:cNvSpPr>
            <a:spLocks noChangeArrowheads="1"/>
          </p:cNvSpPr>
          <p:nvPr/>
        </p:nvSpPr>
        <p:spPr bwMode="auto">
          <a:xfrm>
            <a:off x="468313" y="2276475"/>
            <a:ext cx="8424862" cy="369332"/>
          </a:xfrm>
          <a:prstGeom prst="rect">
            <a:avLst/>
          </a:prstGeom>
          <a:noFill/>
          <a:ln w="9525">
            <a:noFill/>
            <a:miter lim="800000"/>
            <a:headEnd/>
            <a:tailEnd/>
          </a:ln>
        </p:spPr>
        <p:txBody>
          <a:bodyPr>
            <a:spAutoFit/>
          </a:bodyPr>
          <a:lstStyle/>
          <a:p>
            <a:pPr algn="just"/>
            <a:r>
              <a:rPr lang="pl-PL" altLang="pl-PL" dirty="0"/>
              <a:t> </a:t>
            </a:r>
          </a:p>
        </p:txBody>
      </p:sp>
      <p:sp>
        <p:nvSpPr>
          <p:cNvPr id="10" name="Prostokąt 9"/>
          <p:cNvSpPr/>
          <p:nvPr/>
        </p:nvSpPr>
        <p:spPr>
          <a:xfrm>
            <a:off x="185738" y="1196752"/>
            <a:ext cx="8706742" cy="5082930"/>
          </a:xfrm>
          <a:prstGeom prst="rect">
            <a:avLst/>
          </a:prstGeom>
        </p:spPr>
        <p:txBody>
          <a:bodyPr wrap="square">
            <a:spAutoFit/>
          </a:bodyPr>
          <a:lstStyle/>
          <a:p>
            <a:pPr algn="ctr">
              <a:defRPr/>
            </a:pPr>
            <a:r>
              <a:rPr lang="pl-PL" sz="2000" b="1" u="sng" dirty="0" smtClean="0">
                <a:latin typeface="+mn-lt"/>
              </a:rPr>
              <a:t>Projekty partnerskie</a:t>
            </a:r>
          </a:p>
          <a:p>
            <a:pPr algn="just">
              <a:defRPr/>
            </a:pPr>
            <a:endParaRPr lang="pl-PL" sz="1200" dirty="0">
              <a:latin typeface="+mn-lt"/>
            </a:endParaRPr>
          </a:p>
          <a:p>
            <a:pPr algn="just"/>
            <a:r>
              <a:rPr lang="pl-PL" sz="1400" dirty="0" smtClean="0">
                <a:latin typeface="+mn-lt"/>
              </a:rPr>
              <a:t>Możliwość </a:t>
            </a:r>
            <a:r>
              <a:rPr lang="pl-PL" sz="1400" dirty="0">
                <a:latin typeface="+mn-lt"/>
              </a:rPr>
              <a:t>realizacji projektów w partnerstwie została określona w art. </a:t>
            </a:r>
            <a:r>
              <a:rPr lang="pl-PL" sz="1400" dirty="0" smtClean="0">
                <a:latin typeface="+mn-lt"/>
              </a:rPr>
              <a:t>33</a:t>
            </a:r>
            <a:r>
              <a:rPr lang="pl-PL" sz="1400" i="1" dirty="0" smtClean="0">
                <a:latin typeface="+mn-lt"/>
              </a:rPr>
              <a:t> </a:t>
            </a:r>
            <a:r>
              <a:rPr lang="pl-PL" sz="1400" i="1" dirty="0">
                <a:latin typeface="+mn-lt"/>
              </a:rPr>
              <a:t>Ustawy </a:t>
            </a:r>
            <a:r>
              <a:rPr lang="pl-PL" sz="1400" i="1" dirty="0" smtClean="0">
                <a:latin typeface="+mn-lt"/>
              </a:rPr>
              <a:t>z dnia 11 lipca 2014r. o zasadach realizacji programów w zakresie polityki spójności finansowanych w perspektywie finansowej 2014-2020 (Dz. U.                   z 2017r. Poz. 1460, 1475 z </a:t>
            </a:r>
            <a:r>
              <a:rPr lang="pl-PL" sz="1400" i="1" dirty="0" err="1" smtClean="0">
                <a:latin typeface="+mn-lt"/>
              </a:rPr>
              <a:t>późn</a:t>
            </a:r>
            <a:r>
              <a:rPr lang="pl-PL" sz="1400" i="1" dirty="0" smtClean="0">
                <a:latin typeface="+mn-lt"/>
              </a:rPr>
              <a:t>. zm.). </a:t>
            </a:r>
            <a:r>
              <a:rPr lang="pl-PL" sz="1400" dirty="0" smtClean="0">
                <a:latin typeface="+mn-lt"/>
              </a:rPr>
              <a:t>Przepis </a:t>
            </a:r>
            <a:r>
              <a:rPr lang="pl-PL" sz="1400" dirty="0">
                <a:latin typeface="+mn-lt"/>
              </a:rPr>
              <a:t>ten określa ogólne zasady realizacji projektów partnerskich oraz zasady </a:t>
            </a:r>
            <a:r>
              <a:rPr lang="pl-PL" sz="1400" dirty="0" smtClean="0">
                <a:latin typeface="+mn-lt"/>
              </a:rPr>
              <a:t>inicjowania projektu partnerskiego przez podmiot, o którym mowa </a:t>
            </a:r>
            <a:r>
              <a:rPr lang="pl-PL" sz="1400" dirty="0">
                <a:latin typeface="+mn-lt"/>
              </a:rPr>
              <a:t>w art. 3 </a:t>
            </a:r>
            <a:r>
              <a:rPr lang="pl-PL" sz="1400" dirty="0" smtClean="0">
                <a:latin typeface="+mn-lt"/>
              </a:rPr>
              <a:t>ust. </a:t>
            </a:r>
            <a:r>
              <a:rPr lang="pl-PL" sz="1400" dirty="0">
                <a:latin typeface="+mn-lt"/>
              </a:rPr>
              <a:t>1 </a:t>
            </a:r>
            <a:r>
              <a:rPr lang="pl-PL" sz="1400" dirty="0" smtClean="0">
                <a:latin typeface="+mn-lt"/>
              </a:rPr>
              <a:t>ustawy z </a:t>
            </a:r>
            <a:r>
              <a:rPr lang="pl-PL" sz="1400" dirty="0">
                <a:latin typeface="+mn-lt"/>
              </a:rPr>
              <a:t>dn. 29 stycznia 2004r. Prawo zamówień </a:t>
            </a:r>
            <a:r>
              <a:rPr lang="pl-PL" sz="1400" dirty="0" smtClean="0">
                <a:latin typeface="+mn-lt"/>
              </a:rPr>
              <a:t>publicznych</a:t>
            </a:r>
            <a:r>
              <a:rPr lang="pl-PL" sz="1400" dirty="0">
                <a:latin typeface="+mn-lt"/>
              </a:rPr>
              <a:t> </a:t>
            </a:r>
            <a:r>
              <a:rPr lang="pl-PL" sz="1400" dirty="0" smtClean="0">
                <a:latin typeface="+mn-lt"/>
              </a:rPr>
              <a:t>w przypadku, kiedy dokonuje on wyboru partnerów spośród podmiotów innych niż wymienione w art. 3 ust. 1 pkt. 1-3a tej ustawy, z zachowaniem zasady przejrzystości i równego traktowania.</a:t>
            </a:r>
          </a:p>
          <a:p>
            <a:pPr algn="just"/>
            <a:endParaRPr lang="pl-PL" sz="1400" dirty="0">
              <a:latin typeface="+mn-lt"/>
            </a:endParaRPr>
          </a:p>
          <a:p>
            <a:pPr>
              <a:lnSpc>
                <a:spcPct val="115000"/>
              </a:lnSpc>
              <a:spcAft>
                <a:spcPts val="0"/>
              </a:spcAft>
            </a:pPr>
            <a:r>
              <a:rPr lang="pl-PL" sz="1400" dirty="0">
                <a:latin typeface="Calibri"/>
                <a:ea typeface="Times New Roman"/>
                <a:cs typeface="Times New Roman"/>
              </a:rPr>
              <a:t>Podmiot ten, dokonując wyboru partnerów jest zobowiązany do:</a:t>
            </a:r>
            <a:endParaRPr lang="pl-PL" sz="1400" dirty="0">
              <a:latin typeface="Times New Roman"/>
              <a:ea typeface="Times New Roman"/>
            </a:endParaRPr>
          </a:p>
          <a:p>
            <a:pPr marL="342900" lvl="0" indent="-342900">
              <a:lnSpc>
                <a:spcPct val="115000"/>
              </a:lnSpc>
              <a:spcAft>
                <a:spcPts val="0"/>
              </a:spcAft>
              <a:buFont typeface="+mj-lt"/>
              <a:buAutoNum type="alphaLcParenR"/>
            </a:pPr>
            <a:r>
              <a:rPr lang="pl-PL" sz="1400" dirty="0">
                <a:latin typeface="Calibri"/>
                <a:ea typeface="Times New Roman"/>
                <a:cs typeface="Times New Roman"/>
              </a:rPr>
              <a:t>Ogłoszenia otwartego naboru partnerów na swojej stronie internetowej wraz ze wskazaniem co najmniej </a:t>
            </a:r>
            <a:r>
              <a:rPr lang="pl-PL" sz="1400" dirty="0" smtClean="0">
                <a:latin typeface="Calibri"/>
                <a:ea typeface="Times New Roman"/>
                <a:cs typeface="Times New Roman"/>
              </a:rPr>
              <a:t>                   21 </a:t>
            </a:r>
            <a:r>
              <a:rPr lang="pl-PL" sz="1400" dirty="0">
                <a:latin typeface="Calibri"/>
                <a:ea typeface="Times New Roman"/>
                <a:cs typeface="Times New Roman"/>
              </a:rPr>
              <a:t>-dniowego terminu na zgłaszanie się  Partnerów;</a:t>
            </a:r>
            <a:endParaRPr lang="pl-PL" sz="1400" dirty="0">
              <a:latin typeface="Times New Roman"/>
              <a:ea typeface="Times New Roman"/>
            </a:endParaRPr>
          </a:p>
          <a:p>
            <a:pPr marL="342900" lvl="0" indent="-342900">
              <a:lnSpc>
                <a:spcPct val="115000"/>
              </a:lnSpc>
              <a:spcAft>
                <a:spcPts val="0"/>
              </a:spcAft>
              <a:buFont typeface="+mj-lt"/>
              <a:buAutoNum type="alphaLcParenR"/>
            </a:pPr>
            <a:r>
              <a:rPr lang="pl-PL" sz="1400" dirty="0">
                <a:latin typeface="Calibri"/>
                <a:ea typeface="Times New Roman"/>
                <a:cs typeface="Times New Roman"/>
              </a:rPr>
              <a:t>Uwzględnienia przy wyborze partnerów: zgodności działania potencjalnego partnera z celami partnerstwa, deklarowanego wkładu potencjalnego partnera w </a:t>
            </a:r>
            <a:r>
              <a:rPr lang="pl-PL" sz="1400" dirty="0" smtClean="0">
                <a:latin typeface="Calibri"/>
                <a:ea typeface="Times New Roman"/>
                <a:cs typeface="Times New Roman"/>
              </a:rPr>
              <a:t>realizację </a:t>
            </a:r>
            <a:r>
              <a:rPr lang="pl-PL" sz="1400" dirty="0">
                <a:latin typeface="Calibri"/>
                <a:ea typeface="Times New Roman"/>
                <a:cs typeface="Times New Roman"/>
              </a:rPr>
              <a:t>celu partnerstwa, </a:t>
            </a:r>
            <a:r>
              <a:rPr lang="pl-PL" sz="1400" dirty="0" smtClean="0">
                <a:latin typeface="Calibri"/>
                <a:ea typeface="Times New Roman"/>
                <a:cs typeface="Times New Roman"/>
              </a:rPr>
              <a:t>doświadczenia </a:t>
            </a:r>
            <a:r>
              <a:rPr lang="pl-PL" sz="1400" dirty="0">
                <a:latin typeface="Calibri"/>
                <a:ea typeface="Times New Roman"/>
                <a:cs typeface="Times New Roman"/>
              </a:rPr>
              <a:t>w realizacji projektów o podobnym </a:t>
            </a:r>
            <a:r>
              <a:rPr lang="pl-PL" sz="1400" dirty="0" smtClean="0">
                <a:latin typeface="Calibri"/>
                <a:ea typeface="Times New Roman"/>
                <a:cs typeface="Times New Roman"/>
              </a:rPr>
              <a:t>charakterze;</a:t>
            </a:r>
            <a:endParaRPr lang="pl-PL" sz="1400" dirty="0" smtClean="0">
              <a:latin typeface="Times New Roman"/>
              <a:ea typeface="Times New Roman"/>
            </a:endParaRPr>
          </a:p>
          <a:p>
            <a:pPr marL="342900" lvl="0" indent="-342900">
              <a:lnSpc>
                <a:spcPct val="115000"/>
              </a:lnSpc>
              <a:spcAft>
                <a:spcPts val="0"/>
              </a:spcAft>
              <a:buFont typeface="+mj-lt"/>
              <a:buAutoNum type="alphaLcParenR"/>
            </a:pPr>
            <a:r>
              <a:rPr lang="pl-PL" sz="1400" dirty="0" smtClean="0">
                <a:latin typeface="Calibri"/>
                <a:ea typeface="Times New Roman"/>
                <a:cs typeface="Times New Roman"/>
              </a:rPr>
              <a:t>Podania </a:t>
            </a:r>
            <a:r>
              <a:rPr lang="pl-PL" sz="1400" dirty="0">
                <a:latin typeface="Calibri"/>
                <a:ea typeface="Times New Roman"/>
                <a:cs typeface="Times New Roman"/>
              </a:rPr>
              <a:t>do publicznej wiadomości na swojej stronie internetowej informacji o podmiotach wybranych do pełnienia funkcji Partnera. </a:t>
            </a:r>
            <a:endParaRPr lang="pl-PL" sz="1400" dirty="0" smtClean="0">
              <a:latin typeface="+mn-lt"/>
            </a:endParaRPr>
          </a:p>
          <a:p>
            <a:pPr algn="just">
              <a:defRPr/>
            </a:pPr>
            <a:endParaRPr lang="pl-PL" sz="1400" b="1" dirty="0" smtClean="0">
              <a:latin typeface="+mn-lt"/>
            </a:endParaRPr>
          </a:p>
          <a:p>
            <a:pPr algn="just">
              <a:defRPr/>
            </a:pPr>
            <a:r>
              <a:rPr lang="pl-PL" sz="1400" b="1" dirty="0" smtClean="0">
                <a:latin typeface="+mn-lt"/>
              </a:rPr>
              <a:t>UWAGA! Projekty mogą być realizowane w partnerstwie o ile jest to uzasadnione z punktu widzenia efektywności i sprawności jego realizacji.</a:t>
            </a:r>
          </a:p>
          <a:p>
            <a:pPr algn="just">
              <a:defRPr/>
            </a:pPr>
            <a:endParaRPr lang="pl-PL" sz="1200" dirty="0" smtClean="0">
              <a:latin typeface="+mn-lt"/>
            </a:endParaRPr>
          </a:p>
          <a:p>
            <a:pPr algn="just">
              <a:defRPr/>
            </a:pPr>
            <a:r>
              <a:rPr lang="pl-PL" sz="1150" dirty="0">
                <a:latin typeface="+mn-lt"/>
              </a:rPr>
              <a:t> </a:t>
            </a:r>
          </a:p>
        </p:txBody>
      </p:sp>
      <p:sp>
        <p:nvSpPr>
          <p:cNvPr id="2" name="Symbol zastępczy numeru slajdu 1"/>
          <p:cNvSpPr>
            <a:spLocks noGrp="1"/>
          </p:cNvSpPr>
          <p:nvPr>
            <p:ph type="sldNum" sz="quarter" idx="12"/>
          </p:nvPr>
        </p:nvSpPr>
        <p:spPr/>
        <p:txBody>
          <a:bodyPr/>
          <a:lstStyle/>
          <a:p>
            <a:fld id="{BBC8C535-DE0A-4D77-A9DA-C10F5FE73F83}" type="slidenum">
              <a:rPr lang="pl-PL" altLang="pl-PL" smtClean="0"/>
              <a:pPr/>
              <a:t>70</a:t>
            </a:fld>
            <a:endParaRPr lang="pl-PL" altLang="pl-PL"/>
          </a:p>
        </p:txBody>
      </p:sp>
      <p:pic>
        <p:nvPicPr>
          <p:cNvPr id="15" name="Obraz 14"/>
          <p:cNvPicPr/>
          <p:nvPr/>
        </p:nvPicPr>
        <p:blipFill>
          <a:blip r:embed="rId2" cstate="print">
            <a:extLst>
              <a:ext uri="{28A0092B-C50C-407E-A947-70E740481C1C}">
                <a14:useLocalDpi xmlns:a14="http://schemas.microsoft.com/office/drawing/2010/main" val="0"/>
              </a:ext>
            </a:extLst>
          </a:blip>
          <a:stretch>
            <a:fillRect/>
          </a:stretch>
        </p:blipFill>
        <p:spPr>
          <a:xfrm>
            <a:off x="1524794" y="6013728"/>
            <a:ext cx="5760720" cy="552450"/>
          </a:xfrm>
          <a:prstGeom prst="rect">
            <a:avLst/>
          </a:prstGeom>
        </p:spPr>
      </p:pic>
    </p:spTree>
  </p:cSld>
  <p:clrMapOvr>
    <a:masterClrMapping/>
  </p:clrMapOvr>
  <p:transition spd="slow"/>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Prostokąt 11"/>
          <p:cNvSpPr/>
          <p:nvPr/>
        </p:nvSpPr>
        <p:spPr>
          <a:xfrm>
            <a:off x="0" y="0"/>
            <a:ext cx="9144000" cy="1071546"/>
          </a:xfrm>
          <a:prstGeom prst="rect">
            <a:avLst/>
          </a:prstGeom>
          <a:solidFill>
            <a:schemeClr val="tx2">
              <a:lumMod val="40000"/>
              <a:lumOff val="60000"/>
            </a:schemeClr>
          </a:solidFill>
          <a:ln w="38100">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pl-PL" dirty="0"/>
          </a:p>
        </p:txBody>
      </p:sp>
      <p:sp>
        <p:nvSpPr>
          <p:cNvPr id="13" name="Prostokąt zaokrąglony 12"/>
          <p:cNvSpPr/>
          <p:nvPr/>
        </p:nvSpPr>
        <p:spPr>
          <a:xfrm>
            <a:off x="214282" y="214302"/>
            <a:ext cx="8715436" cy="642942"/>
          </a:xfrm>
          <a:prstGeom prst="roundRect">
            <a:avLst/>
          </a:prstGeom>
          <a:ln w="44450">
            <a:solidFill>
              <a:schemeClr val="tx1"/>
            </a:solidFill>
          </a:ln>
          <a:effectLst>
            <a:glow rad="101600">
              <a:schemeClr val="accent6">
                <a:satMod val="175000"/>
                <a:alpha val="40000"/>
              </a:schemeClr>
            </a:glow>
            <a:outerShdw blurRad="50800" dist="38100" dir="5400000" algn="t" rotWithShape="0">
              <a:prstClr val="black">
                <a:alpha val="40000"/>
              </a:prstClr>
            </a:outerShdw>
            <a:softEdge rad="317500"/>
          </a:effectLst>
          <a:scene3d>
            <a:camera prst="orthographicFront">
              <a:rot lat="0" lon="0" rev="0"/>
            </a:camera>
            <a:lightRig rig="glow" dir="t">
              <a:rot lat="0" lon="0" rev="4800000"/>
            </a:lightRig>
          </a:scene3d>
          <a:sp3d prstMaterial="matte">
            <a:bevelT w="127000" h="63500" prst="riblet"/>
          </a:sp3d>
        </p:spPr>
        <p:style>
          <a:lnRef idx="2">
            <a:schemeClr val="accent6"/>
          </a:lnRef>
          <a:fillRef idx="1">
            <a:schemeClr val="lt1"/>
          </a:fillRef>
          <a:effectRef idx="0">
            <a:schemeClr val="accent6"/>
          </a:effectRef>
          <a:fontRef idx="minor">
            <a:schemeClr val="dk1"/>
          </a:fontRef>
        </p:style>
        <p:txBody>
          <a:bodyPr anchor="ctr"/>
          <a:lstStyle/>
          <a:p>
            <a:pPr algn="ctr" eaLnBrk="1" fontAlgn="auto" hangingPunct="1">
              <a:spcBef>
                <a:spcPts val="0"/>
              </a:spcBef>
              <a:spcAft>
                <a:spcPts val="0"/>
              </a:spcAft>
              <a:defRPr/>
            </a:pPr>
            <a:r>
              <a:rPr lang="pl-PL" sz="3200" b="1" dirty="0">
                <a:solidFill>
                  <a:schemeClr val="tx1"/>
                </a:solidFill>
              </a:rPr>
              <a:t>Wojewódzki Urząd Pracy w Opolu</a:t>
            </a:r>
          </a:p>
        </p:txBody>
      </p:sp>
      <p:sp>
        <p:nvSpPr>
          <p:cNvPr id="56328" name="Prostokąt 10"/>
          <p:cNvSpPr>
            <a:spLocks noChangeArrowheads="1"/>
          </p:cNvSpPr>
          <p:nvPr/>
        </p:nvSpPr>
        <p:spPr bwMode="auto">
          <a:xfrm>
            <a:off x="2268538" y="2997200"/>
            <a:ext cx="441325" cy="1200150"/>
          </a:xfrm>
          <a:prstGeom prst="rect">
            <a:avLst/>
          </a:prstGeom>
          <a:noFill/>
          <a:ln w="9525">
            <a:noFill/>
            <a:miter lim="800000"/>
            <a:headEnd/>
            <a:tailEnd/>
          </a:ln>
        </p:spPr>
        <p:txBody>
          <a:bodyPr wrap="none">
            <a:spAutoFit/>
          </a:bodyPr>
          <a:lstStyle/>
          <a:p>
            <a:pPr eaLnBrk="1" hangingPunct="1"/>
            <a:endParaRPr lang="pl-PL" altLang="pl-PL"/>
          </a:p>
          <a:p>
            <a:pPr eaLnBrk="1" hangingPunct="1"/>
            <a:endParaRPr lang="pl-PL" altLang="pl-PL"/>
          </a:p>
          <a:p>
            <a:pPr eaLnBrk="1" hangingPunct="1"/>
            <a:endParaRPr lang="pl-PL" altLang="pl-PL"/>
          </a:p>
          <a:p>
            <a:pPr eaLnBrk="1" hangingPunct="1"/>
            <a:r>
              <a:rPr lang="pl-PL" altLang="pl-PL"/>
              <a:t>    </a:t>
            </a:r>
          </a:p>
        </p:txBody>
      </p:sp>
      <p:sp>
        <p:nvSpPr>
          <p:cNvPr id="56329" name="Prostokąt 13"/>
          <p:cNvSpPr>
            <a:spLocks noChangeArrowheads="1"/>
          </p:cNvSpPr>
          <p:nvPr/>
        </p:nvSpPr>
        <p:spPr bwMode="auto">
          <a:xfrm>
            <a:off x="3203575" y="3068638"/>
            <a:ext cx="3024188" cy="369887"/>
          </a:xfrm>
          <a:prstGeom prst="rect">
            <a:avLst/>
          </a:prstGeom>
          <a:noFill/>
          <a:ln w="9525">
            <a:noFill/>
            <a:miter lim="800000"/>
            <a:headEnd/>
            <a:tailEnd/>
          </a:ln>
        </p:spPr>
        <p:txBody>
          <a:bodyPr>
            <a:spAutoFit/>
          </a:bodyPr>
          <a:lstStyle/>
          <a:p>
            <a:pPr eaLnBrk="1" hangingPunct="1"/>
            <a:r>
              <a:rPr lang="pl-PL" altLang="pl-PL"/>
              <a:t> </a:t>
            </a:r>
          </a:p>
        </p:txBody>
      </p:sp>
      <p:sp>
        <p:nvSpPr>
          <p:cNvPr id="56330" name="pole tekstowe 23"/>
          <p:cNvSpPr txBox="1">
            <a:spLocks noChangeArrowheads="1"/>
          </p:cNvSpPr>
          <p:nvPr/>
        </p:nvSpPr>
        <p:spPr bwMode="auto">
          <a:xfrm>
            <a:off x="7931150" y="4978400"/>
            <a:ext cx="868363" cy="277813"/>
          </a:xfrm>
          <a:prstGeom prst="rect">
            <a:avLst/>
          </a:prstGeom>
          <a:noFill/>
          <a:ln w="9525">
            <a:noFill/>
            <a:miter lim="800000"/>
            <a:headEnd/>
            <a:tailEnd/>
          </a:ln>
        </p:spPr>
        <p:txBody>
          <a:bodyPr>
            <a:spAutoFit/>
          </a:bodyPr>
          <a:lstStyle/>
          <a:p>
            <a:endParaRPr lang="pl-PL" altLang="pl-PL" sz="1200" b="1"/>
          </a:p>
        </p:txBody>
      </p:sp>
      <p:sp>
        <p:nvSpPr>
          <p:cNvPr id="56331" name="Prostokąt 10"/>
          <p:cNvSpPr>
            <a:spLocks noChangeArrowheads="1"/>
          </p:cNvSpPr>
          <p:nvPr/>
        </p:nvSpPr>
        <p:spPr bwMode="auto">
          <a:xfrm>
            <a:off x="1368425" y="3024188"/>
            <a:ext cx="312738" cy="369887"/>
          </a:xfrm>
          <a:prstGeom prst="rect">
            <a:avLst/>
          </a:prstGeom>
          <a:noFill/>
          <a:ln w="9525">
            <a:noFill/>
            <a:miter lim="800000"/>
            <a:headEnd/>
            <a:tailEnd/>
          </a:ln>
        </p:spPr>
        <p:txBody>
          <a:bodyPr wrap="none">
            <a:spAutoFit/>
          </a:bodyPr>
          <a:lstStyle/>
          <a:p>
            <a:pPr eaLnBrk="1" hangingPunct="1"/>
            <a:r>
              <a:rPr lang="pl-PL" altLang="pl-PL"/>
              <a:t>  </a:t>
            </a:r>
          </a:p>
        </p:txBody>
      </p:sp>
      <p:sp>
        <p:nvSpPr>
          <p:cNvPr id="56336" name="Prostokąt 14"/>
          <p:cNvSpPr>
            <a:spLocks noChangeArrowheads="1"/>
          </p:cNvSpPr>
          <p:nvPr/>
        </p:nvSpPr>
        <p:spPr bwMode="auto">
          <a:xfrm>
            <a:off x="468313" y="2276475"/>
            <a:ext cx="8424862" cy="369332"/>
          </a:xfrm>
          <a:prstGeom prst="rect">
            <a:avLst/>
          </a:prstGeom>
          <a:noFill/>
          <a:ln w="9525">
            <a:noFill/>
            <a:miter lim="800000"/>
            <a:headEnd/>
            <a:tailEnd/>
          </a:ln>
        </p:spPr>
        <p:txBody>
          <a:bodyPr>
            <a:spAutoFit/>
          </a:bodyPr>
          <a:lstStyle/>
          <a:p>
            <a:pPr algn="just"/>
            <a:r>
              <a:rPr lang="pl-PL" altLang="pl-PL" dirty="0"/>
              <a:t> </a:t>
            </a:r>
          </a:p>
        </p:txBody>
      </p:sp>
      <p:sp>
        <p:nvSpPr>
          <p:cNvPr id="10" name="Prostokąt 9"/>
          <p:cNvSpPr/>
          <p:nvPr/>
        </p:nvSpPr>
        <p:spPr>
          <a:xfrm>
            <a:off x="185738" y="1196752"/>
            <a:ext cx="8706742" cy="5170646"/>
          </a:xfrm>
          <a:prstGeom prst="rect">
            <a:avLst/>
          </a:prstGeom>
        </p:spPr>
        <p:txBody>
          <a:bodyPr wrap="square">
            <a:spAutoFit/>
          </a:bodyPr>
          <a:lstStyle/>
          <a:p>
            <a:pPr algn="ctr">
              <a:defRPr/>
            </a:pPr>
            <a:r>
              <a:rPr lang="pl-PL" sz="2000" b="1" u="sng" dirty="0" smtClean="0">
                <a:latin typeface="+mn-lt"/>
              </a:rPr>
              <a:t>Projekty partnerskie</a:t>
            </a:r>
          </a:p>
          <a:p>
            <a:pPr algn="ctr">
              <a:defRPr/>
            </a:pPr>
            <a:endParaRPr lang="pl-PL" sz="2000" b="1" u="sng" dirty="0" smtClean="0">
              <a:latin typeface="+mn-lt"/>
            </a:endParaRPr>
          </a:p>
          <a:p>
            <a:pPr algn="just">
              <a:defRPr/>
            </a:pPr>
            <a:r>
              <a:rPr lang="pl-PL" sz="1200" dirty="0">
                <a:latin typeface="+mn-lt"/>
              </a:rPr>
              <a:t> </a:t>
            </a:r>
            <a:r>
              <a:rPr lang="pl-PL" sz="1400" dirty="0" smtClean="0">
                <a:solidFill>
                  <a:prstClr val="black"/>
                </a:solidFill>
                <a:latin typeface="Calibri"/>
              </a:rPr>
              <a:t>Należy </a:t>
            </a:r>
            <a:r>
              <a:rPr lang="pl-PL" sz="1400" dirty="0">
                <a:solidFill>
                  <a:prstClr val="black"/>
                </a:solidFill>
                <a:latin typeface="Calibri"/>
              </a:rPr>
              <a:t>przy tym zaznaczyć, iż istotą realizacji projektu w partnerstwie jest wspólna realizacja projektu przez podmioty wnoszące do partnerstwa różnorodne zasoby (ludzkie, organizacyjne, techniczne, finansowe). Niedopuszczalne </a:t>
            </a:r>
            <a:r>
              <a:rPr lang="pl-PL" sz="1400" dirty="0" smtClean="0">
                <a:solidFill>
                  <a:prstClr val="black"/>
                </a:solidFill>
                <a:latin typeface="Calibri"/>
              </a:rPr>
              <a:t>                         w </a:t>
            </a:r>
            <a:r>
              <a:rPr lang="pl-PL" sz="1400" dirty="0">
                <a:solidFill>
                  <a:prstClr val="black"/>
                </a:solidFill>
                <a:latin typeface="Calibri"/>
              </a:rPr>
              <a:t>takiej sytuacji jest zlecanie zadań pomiędzy podmiotami partnerstwa, a także angażowanie jako personelu projektu pracowników partnerów przez beneficjenta i odwrotnie. </a:t>
            </a:r>
          </a:p>
          <a:p>
            <a:pPr lvl="0" algn="just">
              <a:defRPr/>
            </a:pPr>
            <a:r>
              <a:rPr lang="pl-PL" sz="1200" dirty="0">
                <a:solidFill>
                  <a:prstClr val="black"/>
                </a:solidFill>
                <a:latin typeface="Calibri"/>
              </a:rPr>
              <a:t> </a:t>
            </a:r>
            <a:endParaRPr lang="pl-PL" sz="1400" b="1" u="sng" dirty="0" smtClean="0">
              <a:latin typeface="+mn-lt"/>
            </a:endParaRPr>
          </a:p>
          <a:p>
            <a:pPr algn="just">
              <a:defRPr/>
            </a:pPr>
            <a:r>
              <a:rPr lang="pl-PL" sz="1400" b="1" u="sng" dirty="0" smtClean="0">
                <a:latin typeface="+mn-lt"/>
              </a:rPr>
              <a:t>Realizacja  </a:t>
            </a:r>
            <a:r>
              <a:rPr lang="pl-PL" sz="1400" b="1" u="sng" dirty="0">
                <a:latin typeface="+mn-lt"/>
              </a:rPr>
              <a:t>projektu w partnerstwie wymaga spełnienia niżej wskazanych warunków:</a:t>
            </a:r>
          </a:p>
          <a:p>
            <a:pPr algn="just">
              <a:defRPr/>
            </a:pPr>
            <a:r>
              <a:rPr lang="pl-PL" sz="1400" dirty="0" smtClean="0">
                <a:latin typeface="+mn-lt"/>
              </a:rPr>
              <a:t>1.   Posiadania </a:t>
            </a:r>
            <a:r>
              <a:rPr lang="pl-PL" sz="1400" dirty="0">
                <a:latin typeface="+mn-lt"/>
              </a:rPr>
              <a:t>p</a:t>
            </a:r>
            <a:r>
              <a:rPr lang="pl-PL" sz="1400" dirty="0" smtClean="0">
                <a:latin typeface="+mn-lt"/>
              </a:rPr>
              <a:t>artnera </a:t>
            </a:r>
            <a:r>
              <a:rPr lang="pl-PL" sz="1400" dirty="0">
                <a:latin typeface="+mn-lt"/>
              </a:rPr>
              <a:t>wiodącego (będącego stroną umowy o </a:t>
            </a:r>
            <a:r>
              <a:rPr lang="pl-PL" sz="1400" dirty="0" smtClean="0">
                <a:latin typeface="+mn-lt"/>
              </a:rPr>
              <a:t>dofinansowanie).</a:t>
            </a:r>
          </a:p>
          <a:p>
            <a:pPr algn="just">
              <a:defRPr/>
            </a:pPr>
            <a:r>
              <a:rPr lang="pl-PL" sz="1400" dirty="0" smtClean="0">
                <a:latin typeface="+mn-lt"/>
              </a:rPr>
              <a:t>2. Adekwatności </a:t>
            </a:r>
            <a:r>
              <a:rPr lang="pl-PL" sz="1400" dirty="0">
                <a:latin typeface="+mn-lt"/>
              </a:rPr>
              <a:t>udziału </a:t>
            </a:r>
            <a:r>
              <a:rPr lang="pl-PL" sz="1400" dirty="0" smtClean="0">
                <a:latin typeface="+mn-lt"/>
              </a:rPr>
              <a:t>partnerów, </a:t>
            </a:r>
            <a:r>
              <a:rPr lang="pl-PL" sz="1400" dirty="0">
                <a:latin typeface="+mn-lt"/>
              </a:rPr>
              <a:t>tj. adekwatności wnoszonych przez nich zasobów </a:t>
            </a:r>
            <a:r>
              <a:rPr lang="pl-PL" sz="1400" dirty="0" smtClean="0">
                <a:latin typeface="+mn-lt"/>
              </a:rPr>
              <a:t>ludzkich, organizacyjnych</a:t>
            </a:r>
            <a:r>
              <a:rPr lang="pl-PL" sz="1400" dirty="0">
                <a:latin typeface="+mn-lt"/>
              </a:rPr>
              <a:t>, </a:t>
            </a:r>
            <a:r>
              <a:rPr lang="pl-PL" sz="1400" dirty="0" smtClean="0">
                <a:latin typeface="+mn-lt"/>
              </a:rPr>
              <a:t>technicznych i </a:t>
            </a:r>
            <a:r>
              <a:rPr lang="pl-PL" sz="1400" dirty="0">
                <a:latin typeface="+mn-lt"/>
              </a:rPr>
              <a:t>finansowych do zakresu zadań realizowanych przez nich w ramach </a:t>
            </a:r>
            <a:r>
              <a:rPr lang="pl-PL" sz="1400" dirty="0" smtClean="0">
                <a:latin typeface="+mn-lt"/>
              </a:rPr>
              <a:t>projektu.</a:t>
            </a:r>
            <a:endParaRPr lang="pl-PL" sz="1400" dirty="0">
              <a:latin typeface="+mn-lt"/>
            </a:endParaRPr>
          </a:p>
          <a:p>
            <a:pPr algn="just">
              <a:defRPr/>
            </a:pPr>
            <a:r>
              <a:rPr lang="pl-PL" sz="1400" dirty="0" smtClean="0">
                <a:latin typeface="+mn-lt"/>
              </a:rPr>
              <a:t>3.   Wspólnego </a:t>
            </a:r>
            <a:r>
              <a:rPr lang="pl-PL" sz="1400" dirty="0">
                <a:latin typeface="+mn-lt"/>
              </a:rPr>
              <a:t>przygotowania wniosku o dofinansowanie przez  </a:t>
            </a:r>
            <a:r>
              <a:rPr lang="pl-PL" sz="1400" dirty="0" smtClean="0">
                <a:latin typeface="+mn-lt"/>
              </a:rPr>
              <a:t>partnera </a:t>
            </a:r>
            <a:r>
              <a:rPr lang="pl-PL" sz="1400" dirty="0">
                <a:latin typeface="+mn-lt"/>
              </a:rPr>
              <a:t>wiodącego i  pozostałych </a:t>
            </a:r>
            <a:r>
              <a:rPr lang="pl-PL" sz="1400" dirty="0" smtClean="0">
                <a:latin typeface="+mn-lt"/>
              </a:rPr>
              <a:t>partnerów.</a:t>
            </a:r>
            <a:endParaRPr lang="pl-PL" sz="1400" dirty="0">
              <a:latin typeface="+mn-lt"/>
            </a:endParaRPr>
          </a:p>
          <a:p>
            <a:pPr algn="just">
              <a:defRPr/>
            </a:pPr>
            <a:r>
              <a:rPr lang="pl-PL" sz="1400" dirty="0" smtClean="0">
                <a:latin typeface="+mn-lt"/>
              </a:rPr>
              <a:t>4.   Zawarcia porozumienia</a:t>
            </a:r>
            <a:r>
              <a:rPr lang="pl-PL" sz="1400" dirty="0">
                <a:latin typeface="+mn-lt"/>
              </a:rPr>
              <a:t>/ umowy o </a:t>
            </a:r>
            <a:r>
              <a:rPr lang="pl-PL" sz="1400" dirty="0" smtClean="0">
                <a:latin typeface="+mn-lt"/>
              </a:rPr>
              <a:t>partnerstwie, </a:t>
            </a:r>
            <a:r>
              <a:rPr lang="pl-PL" sz="1400" dirty="0">
                <a:latin typeface="+mn-lt"/>
              </a:rPr>
              <a:t>która określa w szczególności:</a:t>
            </a:r>
          </a:p>
          <a:p>
            <a:pPr algn="just">
              <a:defRPr/>
            </a:pPr>
            <a:r>
              <a:rPr lang="pl-PL" sz="1400" dirty="0" smtClean="0">
                <a:latin typeface="+mn-lt"/>
              </a:rPr>
              <a:t>- przedmiot </a:t>
            </a:r>
            <a:r>
              <a:rPr lang="pl-PL" sz="1400" dirty="0">
                <a:latin typeface="+mn-lt"/>
              </a:rPr>
              <a:t>porozumienia albo umowy;</a:t>
            </a:r>
          </a:p>
          <a:p>
            <a:pPr algn="just">
              <a:defRPr/>
            </a:pPr>
            <a:r>
              <a:rPr lang="pl-PL" sz="1400" dirty="0" smtClean="0">
                <a:latin typeface="+mn-lt"/>
              </a:rPr>
              <a:t>- prawa </a:t>
            </a:r>
            <a:r>
              <a:rPr lang="pl-PL" sz="1400" dirty="0">
                <a:latin typeface="+mn-lt"/>
              </a:rPr>
              <a:t>i obowiązki stron;</a:t>
            </a:r>
          </a:p>
          <a:p>
            <a:pPr algn="just">
              <a:defRPr/>
            </a:pPr>
            <a:r>
              <a:rPr lang="pl-PL" sz="1400" dirty="0" smtClean="0">
                <a:latin typeface="+mn-lt"/>
              </a:rPr>
              <a:t>- zakres </a:t>
            </a:r>
            <a:r>
              <a:rPr lang="pl-PL" sz="1400" dirty="0">
                <a:latin typeface="+mn-lt"/>
              </a:rPr>
              <a:t>i formę udziału poszczególnych </a:t>
            </a:r>
            <a:r>
              <a:rPr lang="pl-PL" sz="1400" dirty="0" smtClean="0">
                <a:latin typeface="+mn-lt"/>
              </a:rPr>
              <a:t>Partnerów </a:t>
            </a:r>
            <a:r>
              <a:rPr lang="pl-PL" sz="1400" dirty="0">
                <a:latin typeface="+mn-lt"/>
              </a:rPr>
              <a:t>w projekcie;</a:t>
            </a:r>
          </a:p>
          <a:p>
            <a:pPr algn="just">
              <a:buFontTx/>
              <a:buChar char="-"/>
              <a:defRPr/>
            </a:pPr>
            <a:r>
              <a:rPr lang="pl-PL" sz="1400" dirty="0" smtClean="0">
                <a:latin typeface="+mn-lt"/>
              </a:rPr>
              <a:t> Partnera </a:t>
            </a:r>
            <a:r>
              <a:rPr lang="pl-PL" sz="1400" dirty="0">
                <a:latin typeface="+mn-lt"/>
              </a:rPr>
              <a:t>wiodącego uprawnionego do reprezentowania pozostałych partnerów </a:t>
            </a:r>
            <a:r>
              <a:rPr lang="pl-PL" sz="1400" dirty="0" smtClean="0">
                <a:latin typeface="+mn-lt"/>
              </a:rPr>
              <a:t>projektu;</a:t>
            </a:r>
          </a:p>
          <a:p>
            <a:pPr algn="just">
              <a:buFontTx/>
              <a:buChar char="-"/>
              <a:defRPr/>
            </a:pPr>
            <a:r>
              <a:rPr lang="pl-PL" sz="1400" dirty="0" smtClean="0">
                <a:latin typeface="+mn-lt"/>
              </a:rPr>
              <a:t> sposób </a:t>
            </a:r>
            <a:r>
              <a:rPr lang="pl-PL" sz="1400" dirty="0">
                <a:latin typeface="+mn-lt"/>
              </a:rPr>
              <a:t>przekazywania dofinansowania na pokrycie kosztów ponoszonych przez poszczególnych </a:t>
            </a:r>
            <a:r>
              <a:rPr lang="pl-PL" sz="1400" dirty="0" smtClean="0">
                <a:latin typeface="+mn-lt"/>
              </a:rPr>
              <a:t>Partnerów </a:t>
            </a:r>
            <a:r>
              <a:rPr lang="pl-PL" sz="1400" dirty="0">
                <a:latin typeface="+mn-lt"/>
              </a:rPr>
              <a:t>projektu, </a:t>
            </a:r>
            <a:r>
              <a:rPr lang="pl-PL" sz="1400" dirty="0" smtClean="0">
                <a:latin typeface="+mn-lt"/>
              </a:rPr>
              <a:t>umożliwiający określenie </a:t>
            </a:r>
            <a:r>
              <a:rPr lang="pl-PL" sz="1400" dirty="0">
                <a:latin typeface="+mn-lt"/>
              </a:rPr>
              <a:t>kwoty dofinansowania udzielonego każdemu z </a:t>
            </a:r>
            <a:r>
              <a:rPr lang="pl-PL" sz="1400" dirty="0" smtClean="0">
                <a:latin typeface="+mn-lt"/>
              </a:rPr>
              <a:t>Partnerów;</a:t>
            </a:r>
          </a:p>
          <a:p>
            <a:pPr algn="just">
              <a:buFontTx/>
              <a:buChar char="-"/>
              <a:defRPr/>
            </a:pPr>
            <a:r>
              <a:rPr lang="pl-PL" sz="1400" dirty="0">
                <a:latin typeface="+mn-lt"/>
              </a:rPr>
              <a:t> </a:t>
            </a:r>
            <a:r>
              <a:rPr lang="pl-PL" sz="1400" dirty="0" smtClean="0">
                <a:latin typeface="+mn-lt"/>
              </a:rPr>
              <a:t>zapisy dotyczące kwestii powierzania przetwarzania danych osobowych;</a:t>
            </a:r>
            <a:endParaRPr lang="pl-PL" sz="1400" dirty="0">
              <a:latin typeface="+mn-lt"/>
            </a:endParaRPr>
          </a:p>
          <a:p>
            <a:pPr algn="just">
              <a:defRPr/>
            </a:pPr>
            <a:r>
              <a:rPr lang="pl-PL" sz="1400" dirty="0" smtClean="0">
                <a:latin typeface="+mn-lt"/>
              </a:rPr>
              <a:t>- sposób </a:t>
            </a:r>
            <a:r>
              <a:rPr lang="pl-PL" sz="1400" dirty="0">
                <a:latin typeface="+mn-lt"/>
              </a:rPr>
              <a:t>postępowania w przypadku naruszenia lub niewywiązania się stron z porozumienia lub umowy.</a:t>
            </a:r>
          </a:p>
          <a:p>
            <a:pPr algn="just">
              <a:defRPr/>
            </a:pPr>
            <a:r>
              <a:rPr lang="pl-PL" sz="1400" dirty="0">
                <a:latin typeface="+mn-lt"/>
              </a:rPr>
              <a:t> </a:t>
            </a:r>
          </a:p>
        </p:txBody>
      </p:sp>
      <p:sp>
        <p:nvSpPr>
          <p:cNvPr id="2" name="Symbol zastępczy numeru slajdu 1"/>
          <p:cNvSpPr>
            <a:spLocks noGrp="1"/>
          </p:cNvSpPr>
          <p:nvPr>
            <p:ph type="sldNum" sz="quarter" idx="12"/>
          </p:nvPr>
        </p:nvSpPr>
        <p:spPr/>
        <p:txBody>
          <a:bodyPr/>
          <a:lstStyle/>
          <a:p>
            <a:fld id="{BBC8C535-DE0A-4D77-A9DA-C10F5FE73F83}" type="slidenum">
              <a:rPr lang="pl-PL" altLang="pl-PL" smtClean="0"/>
              <a:pPr/>
              <a:t>71</a:t>
            </a:fld>
            <a:endParaRPr lang="pl-PL" altLang="pl-PL"/>
          </a:p>
        </p:txBody>
      </p:sp>
      <p:pic>
        <p:nvPicPr>
          <p:cNvPr id="15" name="Obraz 14"/>
          <p:cNvPicPr/>
          <p:nvPr/>
        </p:nvPicPr>
        <p:blipFill>
          <a:blip r:embed="rId2" cstate="print">
            <a:extLst>
              <a:ext uri="{28A0092B-C50C-407E-A947-70E740481C1C}">
                <a14:useLocalDpi xmlns:a14="http://schemas.microsoft.com/office/drawing/2010/main" val="0"/>
              </a:ext>
            </a:extLst>
          </a:blip>
          <a:stretch>
            <a:fillRect/>
          </a:stretch>
        </p:blipFill>
        <p:spPr>
          <a:xfrm>
            <a:off x="1524794" y="6013728"/>
            <a:ext cx="5760720" cy="552450"/>
          </a:xfrm>
          <a:prstGeom prst="rect">
            <a:avLst/>
          </a:prstGeom>
        </p:spPr>
      </p:pic>
    </p:spTree>
    <p:extLst>
      <p:ext uri="{BB962C8B-B14F-4D97-AF65-F5344CB8AC3E}">
        <p14:creationId xmlns:p14="http://schemas.microsoft.com/office/powerpoint/2010/main" val="1143551718"/>
      </p:ext>
    </p:extLst>
  </p:cSld>
  <p:clrMapOvr>
    <a:masterClrMapping/>
  </p:clrMapOvr>
  <p:transition spd="slow"/>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Prostokąt 11"/>
          <p:cNvSpPr/>
          <p:nvPr/>
        </p:nvSpPr>
        <p:spPr>
          <a:xfrm>
            <a:off x="0" y="0"/>
            <a:ext cx="9144000" cy="1071546"/>
          </a:xfrm>
          <a:prstGeom prst="rect">
            <a:avLst/>
          </a:prstGeom>
          <a:solidFill>
            <a:schemeClr val="tx2">
              <a:lumMod val="40000"/>
              <a:lumOff val="60000"/>
            </a:schemeClr>
          </a:solidFill>
          <a:ln w="38100">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pl-PL" dirty="0"/>
          </a:p>
        </p:txBody>
      </p:sp>
      <p:sp>
        <p:nvSpPr>
          <p:cNvPr id="13" name="Prostokąt zaokrąglony 12"/>
          <p:cNvSpPr/>
          <p:nvPr/>
        </p:nvSpPr>
        <p:spPr>
          <a:xfrm>
            <a:off x="214282" y="214290"/>
            <a:ext cx="8715436" cy="642942"/>
          </a:xfrm>
          <a:prstGeom prst="roundRect">
            <a:avLst/>
          </a:prstGeom>
          <a:ln w="44450">
            <a:solidFill>
              <a:schemeClr val="tx1"/>
            </a:solidFill>
          </a:ln>
          <a:effectLst>
            <a:glow rad="101600">
              <a:schemeClr val="accent6">
                <a:satMod val="175000"/>
                <a:alpha val="40000"/>
              </a:schemeClr>
            </a:glow>
            <a:outerShdw blurRad="50800" dist="38100" dir="5400000" algn="t" rotWithShape="0">
              <a:prstClr val="black">
                <a:alpha val="40000"/>
              </a:prstClr>
            </a:outerShdw>
            <a:softEdge rad="317500"/>
          </a:effectLst>
          <a:scene3d>
            <a:camera prst="orthographicFront">
              <a:rot lat="0" lon="0" rev="0"/>
            </a:camera>
            <a:lightRig rig="glow" dir="t">
              <a:rot lat="0" lon="0" rev="4800000"/>
            </a:lightRig>
          </a:scene3d>
          <a:sp3d prstMaterial="matte">
            <a:bevelT w="127000" h="63500" prst="riblet"/>
          </a:sp3d>
        </p:spPr>
        <p:style>
          <a:lnRef idx="2">
            <a:schemeClr val="accent6"/>
          </a:lnRef>
          <a:fillRef idx="1">
            <a:schemeClr val="lt1"/>
          </a:fillRef>
          <a:effectRef idx="0">
            <a:schemeClr val="accent6"/>
          </a:effectRef>
          <a:fontRef idx="minor">
            <a:schemeClr val="dk1"/>
          </a:fontRef>
        </p:style>
        <p:txBody>
          <a:bodyPr anchor="ctr"/>
          <a:lstStyle/>
          <a:p>
            <a:pPr algn="ctr" eaLnBrk="1" fontAlgn="auto" hangingPunct="1">
              <a:spcBef>
                <a:spcPts val="0"/>
              </a:spcBef>
              <a:spcAft>
                <a:spcPts val="0"/>
              </a:spcAft>
              <a:defRPr/>
            </a:pPr>
            <a:r>
              <a:rPr lang="pl-PL" sz="3200" b="1" dirty="0">
                <a:solidFill>
                  <a:schemeClr val="tx1"/>
                </a:solidFill>
              </a:rPr>
              <a:t>Wojewódzki Urząd Pracy w Opolu</a:t>
            </a:r>
          </a:p>
        </p:txBody>
      </p:sp>
      <p:sp>
        <p:nvSpPr>
          <p:cNvPr id="57354" name="pole tekstowe 23"/>
          <p:cNvSpPr txBox="1">
            <a:spLocks noChangeArrowheads="1"/>
          </p:cNvSpPr>
          <p:nvPr/>
        </p:nvSpPr>
        <p:spPr bwMode="auto">
          <a:xfrm>
            <a:off x="7931150" y="4978400"/>
            <a:ext cx="868363" cy="277813"/>
          </a:xfrm>
          <a:prstGeom prst="rect">
            <a:avLst/>
          </a:prstGeom>
          <a:noFill/>
          <a:ln w="9525">
            <a:noFill/>
            <a:miter lim="800000"/>
            <a:headEnd/>
            <a:tailEnd/>
          </a:ln>
        </p:spPr>
        <p:txBody>
          <a:bodyPr>
            <a:spAutoFit/>
          </a:bodyPr>
          <a:lstStyle/>
          <a:p>
            <a:endParaRPr lang="pl-PL" altLang="pl-PL" sz="1200" b="1"/>
          </a:p>
        </p:txBody>
      </p:sp>
      <p:sp>
        <p:nvSpPr>
          <p:cNvPr id="6" name="Prostokąt 5"/>
          <p:cNvSpPr/>
          <p:nvPr/>
        </p:nvSpPr>
        <p:spPr>
          <a:xfrm>
            <a:off x="395536" y="1412776"/>
            <a:ext cx="8424936" cy="3787191"/>
          </a:xfrm>
          <a:prstGeom prst="rect">
            <a:avLst/>
          </a:prstGeom>
        </p:spPr>
        <p:txBody>
          <a:bodyPr wrap="square">
            <a:spAutoFit/>
          </a:bodyPr>
          <a:lstStyle/>
          <a:p>
            <a:pPr lvl="0" algn="ctr">
              <a:defRPr/>
            </a:pPr>
            <a:r>
              <a:rPr lang="pl-PL" sz="2000" b="1" u="sng" dirty="0">
                <a:solidFill>
                  <a:prstClr val="black"/>
                </a:solidFill>
                <a:latin typeface="Calibri"/>
              </a:rPr>
              <a:t>Projekty partnerskie</a:t>
            </a:r>
          </a:p>
          <a:p>
            <a:pPr algn="just">
              <a:defRPr/>
            </a:pPr>
            <a:endParaRPr lang="pl-PL" sz="1400" dirty="0">
              <a:latin typeface="+mn-lt"/>
            </a:endParaRPr>
          </a:p>
          <a:p>
            <a:pPr>
              <a:lnSpc>
                <a:spcPct val="115000"/>
              </a:lnSpc>
              <a:spcAft>
                <a:spcPts val="0"/>
              </a:spcAft>
            </a:pPr>
            <a:endParaRPr lang="pl-PL" sz="1400" b="1" u="sng" dirty="0" smtClean="0">
              <a:latin typeface="Calibri"/>
              <a:ea typeface="Times New Roman"/>
              <a:cs typeface="Times New Roman"/>
            </a:endParaRPr>
          </a:p>
          <a:p>
            <a:pPr>
              <a:lnSpc>
                <a:spcPct val="115000"/>
              </a:lnSpc>
              <a:spcAft>
                <a:spcPts val="0"/>
              </a:spcAft>
            </a:pPr>
            <a:r>
              <a:rPr lang="pl-PL" sz="1400" u="sng" dirty="0" smtClean="0">
                <a:latin typeface="Calibri"/>
                <a:ea typeface="Times New Roman"/>
                <a:cs typeface="Times New Roman"/>
              </a:rPr>
              <a:t>Wybór </a:t>
            </a:r>
            <a:r>
              <a:rPr lang="pl-PL" sz="1400" u="sng" dirty="0">
                <a:latin typeface="Calibri"/>
                <a:ea typeface="Times New Roman"/>
                <a:cs typeface="Times New Roman"/>
              </a:rPr>
              <a:t>partnerów oraz podpisanie porozumienia/umowy o partnerstwie z każdym partnerem wskazanym we wniosku jest dokonywany przed złożeniem wniosku o dofinansowanie projektu. W przypadku przyjęcia projektu do realizacji, </a:t>
            </a:r>
            <a:r>
              <a:rPr lang="pl-PL" sz="1400" b="1" u="sng" dirty="0">
                <a:latin typeface="Calibri"/>
                <a:ea typeface="Times New Roman"/>
                <a:cs typeface="Times New Roman"/>
              </a:rPr>
              <a:t>wnioskodawca przed dniem zawarcia umowy o dofinansowanie projektu zostanie zobligowany do dostarczenia umowy partnerskiej</a:t>
            </a:r>
            <a:r>
              <a:rPr lang="pl-PL" sz="1400" u="sng" dirty="0">
                <a:latin typeface="Calibri"/>
                <a:ea typeface="Times New Roman"/>
                <a:cs typeface="Times New Roman"/>
              </a:rPr>
              <a:t>, jednoznacznie określającej cele i reguły partnerstwa oraz jego ewentualny plan finansowy</a:t>
            </a:r>
            <a:r>
              <a:rPr lang="pl-PL" sz="1400" u="sng" dirty="0" smtClean="0">
                <a:latin typeface="Calibri"/>
                <a:ea typeface="Times New Roman"/>
                <a:cs typeface="Times New Roman"/>
              </a:rPr>
              <a:t>.</a:t>
            </a:r>
          </a:p>
          <a:p>
            <a:pPr>
              <a:lnSpc>
                <a:spcPct val="115000"/>
              </a:lnSpc>
              <a:spcAft>
                <a:spcPts val="0"/>
              </a:spcAft>
            </a:pPr>
            <a:endParaRPr lang="pl-PL" sz="1400" u="sng" dirty="0" smtClean="0">
              <a:latin typeface="Calibri"/>
              <a:ea typeface="Times New Roman"/>
              <a:cs typeface="Times New Roman"/>
            </a:endParaRPr>
          </a:p>
          <a:p>
            <a:pPr>
              <a:lnSpc>
                <a:spcPct val="115000"/>
              </a:lnSpc>
              <a:spcBef>
                <a:spcPts val="600"/>
              </a:spcBef>
              <a:spcAft>
                <a:spcPts val="0"/>
              </a:spcAft>
            </a:pPr>
            <a:r>
              <a:rPr lang="pl-PL" sz="1400" u="sng" dirty="0" smtClean="0">
                <a:latin typeface="Calibri"/>
                <a:ea typeface="Times New Roman"/>
                <a:cs typeface="Times New Roman"/>
              </a:rPr>
              <a:t>W </a:t>
            </a:r>
            <a:r>
              <a:rPr lang="pl-PL" sz="1400" u="sng" dirty="0">
                <a:latin typeface="Calibri"/>
                <a:ea typeface="Times New Roman"/>
                <a:cs typeface="Times New Roman"/>
              </a:rPr>
              <a:t>przypadkach uzasadnionych koniecznością zapewnienia prawidłowej i terminowej realizacji projektu, za zgodą właściwej instytucji może nastąpić zmiana partnera, do zmiany partnera w takim trybie </a:t>
            </a:r>
            <a:r>
              <a:rPr lang="pl-PL" sz="1400" u="sng" dirty="0" smtClean="0">
                <a:latin typeface="Calibri"/>
                <a:ea typeface="Times New Roman"/>
                <a:cs typeface="Times New Roman"/>
              </a:rPr>
              <a:t>należy zastosować </a:t>
            </a:r>
            <a:r>
              <a:rPr lang="pl-PL" sz="1400" u="sng" dirty="0">
                <a:latin typeface="Calibri"/>
                <a:ea typeface="Times New Roman"/>
                <a:cs typeface="Times New Roman"/>
              </a:rPr>
              <a:t>odpowiednio przepisy art. 33 ust 2 ustawy wdrożeniowej. </a:t>
            </a:r>
            <a:endParaRPr lang="pl-PL" sz="1400" u="sng" dirty="0">
              <a:latin typeface="Times New Roman"/>
              <a:ea typeface="Times New Roman"/>
            </a:endParaRPr>
          </a:p>
          <a:p>
            <a:pPr>
              <a:lnSpc>
                <a:spcPct val="115000"/>
              </a:lnSpc>
              <a:spcAft>
                <a:spcPts val="0"/>
              </a:spcAft>
            </a:pPr>
            <a:r>
              <a:rPr lang="pl-PL" sz="1400" dirty="0">
                <a:latin typeface="Calibri"/>
                <a:ea typeface="Times New Roman"/>
                <a:cs typeface="Times New Roman"/>
              </a:rPr>
              <a:t> </a:t>
            </a:r>
            <a:endParaRPr lang="pl-PL" sz="1400" dirty="0">
              <a:latin typeface="Times New Roman"/>
              <a:ea typeface="Times New Roman"/>
            </a:endParaRPr>
          </a:p>
          <a:p>
            <a:pPr algn="just">
              <a:defRPr/>
            </a:pPr>
            <a:endParaRPr lang="pl-PL" sz="1400" dirty="0" smtClean="0">
              <a:latin typeface="+mn-lt"/>
            </a:endParaRPr>
          </a:p>
          <a:p>
            <a:pPr>
              <a:defRPr/>
            </a:pPr>
            <a:r>
              <a:rPr lang="pl-PL" sz="1000" dirty="0">
                <a:latin typeface="+mn-lt"/>
              </a:rPr>
              <a:t> </a:t>
            </a:r>
          </a:p>
        </p:txBody>
      </p:sp>
      <p:sp>
        <p:nvSpPr>
          <p:cNvPr id="2" name="Symbol zastępczy numeru slajdu 1"/>
          <p:cNvSpPr>
            <a:spLocks noGrp="1"/>
          </p:cNvSpPr>
          <p:nvPr>
            <p:ph type="sldNum" sz="quarter" idx="12"/>
          </p:nvPr>
        </p:nvSpPr>
        <p:spPr/>
        <p:txBody>
          <a:bodyPr/>
          <a:lstStyle/>
          <a:p>
            <a:fld id="{BBC8C535-DE0A-4D77-A9DA-C10F5FE73F83}" type="slidenum">
              <a:rPr lang="pl-PL" altLang="pl-PL" smtClean="0"/>
              <a:pPr/>
              <a:t>72</a:t>
            </a:fld>
            <a:endParaRPr lang="pl-PL" altLang="pl-PL"/>
          </a:p>
        </p:txBody>
      </p:sp>
      <p:pic>
        <p:nvPicPr>
          <p:cNvPr id="9" name="Obraz 8"/>
          <p:cNvPicPr/>
          <p:nvPr/>
        </p:nvPicPr>
        <p:blipFill>
          <a:blip r:embed="rId2" cstate="print">
            <a:extLst>
              <a:ext uri="{28A0092B-C50C-407E-A947-70E740481C1C}">
                <a14:useLocalDpi xmlns:a14="http://schemas.microsoft.com/office/drawing/2010/main" val="0"/>
              </a:ext>
            </a:extLst>
          </a:blip>
          <a:stretch>
            <a:fillRect/>
          </a:stretch>
        </p:blipFill>
        <p:spPr>
          <a:xfrm>
            <a:off x="1691640" y="5817431"/>
            <a:ext cx="5760720" cy="552450"/>
          </a:xfrm>
          <a:prstGeom prst="rect">
            <a:avLst/>
          </a:prstGeom>
        </p:spPr>
      </p:pic>
    </p:spTree>
  </p:cSld>
  <p:clrMapOvr>
    <a:masterClrMapping/>
  </p:clrMapOvr>
  <p:transition spd="slow"/>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Prostokąt 11"/>
          <p:cNvSpPr/>
          <p:nvPr/>
        </p:nvSpPr>
        <p:spPr>
          <a:xfrm>
            <a:off x="0" y="0"/>
            <a:ext cx="9144000" cy="1071546"/>
          </a:xfrm>
          <a:prstGeom prst="rect">
            <a:avLst/>
          </a:prstGeom>
          <a:solidFill>
            <a:schemeClr val="tx2">
              <a:lumMod val="40000"/>
              <a:lumOff val="60000"/>
            </a:schemeClr>
          </a:solidFill>
          <a:ln w="38100">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pl-PL" dirty="0"/>
          </a:p>
        </p:txBody>
      </p:sp>
      <p:sp>
        <p:nvSpPr>
          <p:cNvPr id="13" name="Prostokąt zaokrąglony 12"/>
          <p:cNvSpPr/>
          <p:nvPr/>
        </p:nvSpPr>
        <p:spPr>
          <a:xfrm>
            <a:off x="214282" y="214290"/>
            <a:ext cx="8715436" cy="642942"/>
          </a:xfrm>
          <a:prstGeom prst="roundRect">
            <a:avLst/>
          </a:prstGeom>
          <a:ln w="44450">
            <a:solidFill>
              <a:schemeClr val="tx1"/>
            </a:solidFill>
          </a:ln>
          <a:effectLst>
            <a:glow rad="101600">
              <a:schemeClr val="accent6">
                <a:satMod val="175000"/>
                <a:alpha val="40000"/>
              </a:schemeClr>
            </a:glow>
            <a:outerShdw blurRad="50800" dist="38100" dir="5400000" algn="t" rotWithShape="0">
              <a:prstClr val="black">
                <a:alpha val="40000"/>
              </a:prstClr>
            </a:outerShdw>
            <a:softEdge rad="317500"/>
          </a:effectLst>
          <a:scene3d>
            <a:camera prst="orthographicFront">
              <a:rot lat="0" lon="0" rev="0"/>
            </a:camera>
            <a:lightRig rig="glow" dir="t">
              <a:rot lat="0" lon="0" rev="4800000"/>
            </a:lightRig>
          </a:scene3d>
          <a:sp3d prstMaterial="matte">
            <a:bevelT w="127000" h="63500" prst="riblet"/>
          </a:sp3d>
        </p:spPr>
        <p:style>
          <a:lnRef idx="2">
            <a:schemeClr val="accent6"/>
          </a:lnRef>
          <a:fillRef idx="1">
            <a:schemeClr val="lt1"/>
          </a:fillRef>
          <a:effectRef idx="0">
            <a:schemeClr val="accent6"/>
          </a:effectRef>
          <a:fontRef idx="minor">
            <a:schemeClr val="dk1"/>
          </a:fontRef>
        </p:style>
        <p:txBody>
          <a:bodyPr anchor="ctr"/>
          <a:lstStyle/>
          <a:p>
            <a:pPr algn="ctr" eaLnBrk="1" fontAlgn="auto" hangingPunct="1">
              <a:spcBef>
                <a:spcPts val="0"/>
              </a:spcBef>
              <a:spcAft>
                <a:spcPts val="0"/>
              </a:spcAft>
              <a:defRPr/>
            </a:pPr>
            <a:r>
              <a:rPr lang="pl-PL" sz="3200" b="1" dirty="0">
                <a:solidFill>
                  <a:schemeClr val="tx1"/>
                </a:solidFill>
              </a:rPr>
              <a:t>Wojewódzki Urząd Pracy w Opolu</a:t>
            </a:r>
          </a:p>
        </p:txBody>
      </p:sp>
      <p:sp>
        <p:nvSpPr>
          <p:cNvPr id="57354" name="pole tekstowe 23"/>
          <p:cNvSpPr txBox="1">
            <a:spLocks noChangeArrowheads="1"/>
          </p:cNvSpPr>
          <p:nvPr/>
        </p:nvSpPr>
        <p:spPr bwMode="auto">
          <a:xfrm>
            <a:off x="7931150" y="4978400"/>
            <a:ext cx="868363" cy="277813"/>
          </a:xfrm>
          <a:prstGeom prst="rect">
            <a:avLst/>
          </a:prstGeom>
          <a:noFill/>
          <a:ln w="9525">
            <a:noFill/>
            <a:miter lim="800000"/>
            <a:headEnd/>
            <a:tailEnd/>
          </a:ln>
        </p:spPr>
        <p:txBody>
          <a:bodyPr>
            <a:spAutoFit/>
          </a:bodyPr>
          <a:lstStyle/>
          <a:p>
            <a:endParaRPr lang="pl-PL" altLang="pl-PL" sz="1200" b="1"/>
          </a:p>
        </p:txBody>
      </p:sp>
      <p:sp>
        <p:nvSpPr>
          <p:cNvPr id="6" name="Prostokąt 5"/>
          <p:cNvSpPr/>
          <p:nvPr/>
        </p:nvSpPr>
        <p:spPr>
          <a:xfrm>
            <a:off x="395536" y="1412776"/>
            <a:ext cx="8424936" cy="4062651"/>
          </a:xfrm>
          <a:prstGeom prst="rect">
            <a:avLst/>
          </a:prstGeom>
        </p:spPr>
        <p:txBody>
          <a:bodyPr wrap="square">
            <a:spAutoFit/>
          </a:bodyPr>
          <a:lstStyle/>
          <a:p>
            <a:pPr lvl="0" algn="ctr">
              <a:defRPr/>
            </a:pPr>
            <a:r>
              <a:rPr lang="pl-PL" sz="2000" b="1" u="sng" dirty="0">
                <a:solidFill>
                  <a:prstClr val="black"/>
                </a:solidFill>
                <a:latin typeface="Calibri"/>
              </a:rPr>
              <a:t>Projekty partnerskie</a:t>
            </a:r>
          </a:p>
          <a:p>
            <a:pPr algn="just">
              <a:defRPr/>
            </a:pPr>
            <a:endParaRPr lang="pl-PL" sz="1400" dirty="0" smtClean="0">
              <a:latin typeface="+mn-lt"/>
            </a:endParaRPr>
          </a:p>
          <a:p>
            <a:pPr algn="just">
              <a:defRPr/>
            </a:pPr>
            <a:endParaRPr lang="pl-PL" sz="1400" dirty="0">
              <a:latin typeface="+mn-lt"/>
            </a:endParaRPr>
          </a:p>
          <a:p>
            <a:pPr algn="just">
              <a:defRPr/>
            </a:pPr>
            <a:r>
              <a:rPr lang="pl-PL" sz="1400" dirty="0" smtClean="0">
                <a:latin typeface="+mn-lt"/>
              </a:rPr>
              <a:t>Podmiot, o którym mowa w art. 3 ust. 1 ustawy z dnia 29 stycznia 2004r. – Prawo zamówień publicznych, niebędący podmiotem inicjującym projekt partnerski, po przystąpieniu do realizacji projektu partnerskiego podaje do publicznej wiadomości w Biuletynie Informacji Publicznej informację o rozpoczęciu realizacji projektu partnerskiego wraz z uzasadnieniem przyczyn przystąpienia do jego realizacji oraz wskazaniem partnera wiodącego w tym projekcie.</a:t>
            </a:r>
          </a:p>
          <a:p>
            <a:pPr algn="just">
              <a:defRPr/>
            </a:pPr>
            <a:endParaRPr lang="pl-PL" sz="1400" b="1" dirty="0">
              <a:latin typeface="+mn-lt"/>
            </a:endParaRPr>
          </a:p>
          <a:p>
            <a:pPr algn="just">
              <a:defRPr/>
            </a:pPr>
            <a:r>
              <a:rPr lang="pl-PL" sz="1400" b="1" dirty="0" smtClean="0">
                <a:latin typeface="+mn-lt"/>
              </a:rPr>
              <a:t>Podmioty </a:t>
            </a:r>
            <a:r>
              <a:rPr lang="pl-PL" sz="1400" b="1" dirty="0">
                <a:latin typeface="+mn-lt"/>
              </a:rPr>
              <a:t>nie należące do sektora finansów publicznych indywidualnie określają zasady wyboru partnera projektu</a:t>
            </a:r>
            <a:r>
              <a:rPr lang="pl-PL" sz="1400" b="1" dirty="0" smtClean="0">
                <a:latin typeface="+mn-lt"/>
              </a:rPr>
              <a:t>.</a:t>
            </a:r>
          </a:p>
          <a:p>
            <a:pPr>
              <a:defRPr/>
            </a:pPr>
            <a:endParaRPr lang="pl-PL" sz="1400" dirty="0">
              <a:latin typeface="+mn-lt"/>
            </a:endParaRPr>
          </a:p>
          <a:p>
            <a:pPr algn="just">
              <a:defRPr/>
            </a:pPr>
            <a:r>
              <a:rPr lang="pl-PL" sz="1400" dirty="0" smtClean="0">
                <a:latin typeface="+mn-lt"/>
              </a:rPr>
              <a:t>Podmioty</a:t>
            </a:r>
            <a:r>
              <a:rPr lang="pl-PL" sz="1400" dirty="0">
                <a:latin typeface="+mn-lt"/>
              </a:rPr>
              <a:t>, które zostały wykluczone z możliwości otrzymania dofinansowania, nie mogą być stroną porozumienia czy umowy o partnerstwie.</a:t>
            </a:r>
          </a:p>
          <a:p>
            <a:pPr>
              <a:defRPr/>
            </a:pPr>
            <a:r>
              <a:rPr lang="pl-PL" sz="1400" dirty="0">
                <a:latin typeface="+mn-lt"/>
              </a:rPr>
              <a:t> </a:t>
            </a:r>
          </a:p>
          <a:p>
            <a:pPr>
              <a:defRPr/>
            </a:pPr>
            <a:r>
              <a:rPr lang="pl-PL" sz="1400" b="1" dirty="0">
                <a:latin typeface="+mn-lt"/>
              </a:rPr>
              <a:t>Strony realizują wspólnie projekt partnerski na warunkach określonych w:</a:t>
            </a:r>
            <a:endParaRPr lang="pl-PL" sz="1400" dirty="0">
              <a:latin typeface="+mn-lt"/>
            </a:endParaRPr>
          </a:p>
          <a:p>
            <a:pPr marL="171450" indent="-171450">
              <a:buFont typeface="Arial" panose="020B0604020202020204" pitchFamily="34" charset="0"/>
              <a:buChar char="•"/>
              <a:defRPr/>
            </a:pPr>
            <a:r>
              <a:rPr lang="pl-PL" sz="1400" b="1" dirty="0" smtClean="0">
                <a:latin typeface="+mn-lt"/>
              </a:rPr>
              <a:t>umowie/decyzji o dofinansowanie projektu,</a:t>
            </a:r>
            <a:endParaRPr lang="pl-PL" sz="1400" dirty="0">
              <a:latin typeface="+mn-lt"/>
            </a:endParaRPr>
          </a:p>
          <a:p>
            <a:pPr marL="171450" indent="-171450">
              <a:buFont typeface="Arial" panose="020B0604020202020204" pitchFamily="34" charset="0"/>
              <a:buChar char="•"/>
              <a:defRPr/>
            </a:pPr>
            <a:r>
              <a:rPr lang="pl-PL" sz="1400" b="1" dirty="0">
                <a:latin typeface="+mn-lt"/>
              </a:rPr>
              <a:t>porozumieniu/umowie o partnerstwie.</a:t>
            </a:r>
            <a:r>
              <a:rPr lang="pl-PL" sz="1400" dirty="0">
                <a:latin typeface="+mn-lt"/>
              </a:rPr>
              <a:t> </a:t>
            </a:r>
          </a:p>
        </p:txBody>
      </p:sp>
      <p:sp>
        <p:nvSpPr>
          <p:cNvPr id="2" name="Symbol zastępczy numeru slajdu 1"/>
          <p:cNvSpPr>
            <a:spLocks noGrp="1"/>
          </p:cNvSpPr>
          <p:nvPr>
            <p:ph type="sldNum" sz="quarter" idx="12"/>
          </p:nvPr>
        </p:nvSpPr>
        <p:spPr/>
        <p:txBody>
          <a:bodyPr/>
          <a:lstStyle/>
          <a:p>
            <a:fld id="{BBC8C535-DE0A-4D77-A9DA-C10F5FE73F83}" type="slidenum">
              <a:rPr lang="pl-PL" altLang="pl-PL" smtClean="0"/>
              <a:pPr/>
              <a:t>73</a:t>
            </a:fld>
            <a:endParaRPr lang="pl-PL" altLang="pl-PL"/>
          </a:p>
        </p:txBody>
      </p:sp>
      <p:pic>
        <p:nvPicPr>
          <p:cNvPr id="9" name="Obraz 8"/>
          <p:cNvPicPr/>
          <p:nvPr/>
        </p:nvPicPr>
        <p:blipFill>
          <a:blip r:embed="rId2" cstate="print">
            <a:extLst>
              <a:ext uri="{28A0092B-C50C-407E-A947-70E740481C1C}">
                <a14:useLocalDpi xmlns:a14="http://schemas.microsoft.com/office/drawing/2010/main" val="0"/>
              </a:ext>
            </a:extLst>
          </a:blip>
          <a:stretch>
            <a:fillRect/>
          </a:stretch>
        </p:blipFill>
        <p:spPr>
          <a:xfrm>
            <a:off x="1547664" y="5776118"/>
            <a:ext cx="5760720" cy="552450"/>
          </a:xfrm>
          <a:prstGeom prst="rect">
            <a:avLst/>
          </a:prstGeom>
        </p:spPr>
      </p:pic>
    </p:spTree>
    <p:extLst>
      <p:ext uri="{BB962C8B-B14F-4D97-AF65-F5344CB8AC3E}">
        <p14:creationId xmlns:p14="http://schemas.microsoft.com/office/powerpoint/2010/main" val="3152471937"/>
      </p:ext>
    </p:extLst>
  </p:cSld>
  <p:clrMapOvr>
    <a:masterClrMapping/>
  </p:clrMapOvr>
  <p:transition spd="slow"/>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Prostokąt 11"/>
          <p:cNvSpPr/>
          <p:nvPr/>
        </p:nvSpPr>
        <p:spPr>
          <a:xfrm>
            <a:off x="0" y="0"/>
            <a:ext cx="9144000" cy="1071546"/>
          </a:xfrm>
          <a:prstGeom prst="rect">
            <a:avLst/>
          </a:prstGeom>
          <a:solidFill>
            <a:schemeClr val="tx2">
              <a:lumMod val="40000"/>
              <a:lumOff val="60000"/>
            </a:schemeClr>
          </a:solidFill>
          <a:ln w="38100">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pl-PL" dirty="0"/>
          </a:p>
        </p:txBody>
      </p:sp>
      <p:sp>
        <p:nvSpPr>
          <p:cNvPr id="13" name="Prostokąt zaokrąglony 12"/>
          <p:cNvSpPr/>
          <p:nvPr/>
        </p:nvSpPr>
        <p:spPr>
          <a:xfrm>
            <a:off x="214282" y="214290"/>
            <a:ext cx="8715436" cy="642942"/>
          </a:xfrm>
          <a:prstGeom prst="roundRect">
            <a:avLst/>
          </a:prstGeom>
          <a:ln w="44450">
            <a:solidFill>
              <a:schemeClr val="tx1"/>
            </a:solidFill>
          </a:ln>
          <a:effectLst>
            <a:glow rad="101600">
              <a:schemeClr val="accent6">
                <a:satMod val="175000"/>
                <a:alpha val="40000"/>
              </a:schemeClr>
            </a:glow>
            <a:outerShdw blurRad="50800" dist="38100" dir="5400000" algn="t" rotWithShape="0">
              <a:prstClr val="black">
                <a:alpha val="40000"/>
              </a:prstClr>
            </a:outerShdw>
            <a:softEdge rad="317500"/>
          </a:effectLst>
          <a:scene3d>
            <a:camera prst="orthographicFront">
              <a:rot lat="0" lon="0" rev="0"/>
            </a:camera>
            <a:lightRig rig="glow" dir="t">
              <a:rot lat="0" lon="0" rev="4800000"/>
            </a:lightRig>
          </a:scene3d>
          <a:sp3d prstMaterial="matte">
            <a:bevelT w="127000" h="63500" prst="riblet"/>
          </a:sp3d>
        </p:spPr>
        <p:style>
          <a:lnRef idx="2">
            <a:schemeClr val="accent6"/>
          </a:lnRef>
          <a:fillRef idx="1">
            <a:schemeClr val="lt1"/>
          </a:fillRef>
          <a:effectRef idx="0">
            <a:schemeClr val="accent6"/>
          </a:effectRef>
          <a:fontRef idx="minor">
            <a:schemeClr val="dk1"/>
          </a:fontRef>
        </p:style>
        <p:txBody>
          <a:bodyPr anchor="ctr"/>
          <a:lstStyle/>
          <a:p>
            <a:pPr algn="ctr" eaLnBrk="1" fontAlgn="auto" hangingPunct="1">
              <a:spcBef>
                <a:spcPts val="0"/>
              </a:spcBef>
              <a:spcAft>
                <a:spcPts val="0"/>
              </a:spcAft>
              <a:defRPr/>
            </a:pPr>
            <a:r>
              <a:rPr lang="pl-PL" sz="3200" b="1" dirty="0">
                <a:solidFill>
                  <a:schemeClr val="tx1"/>
                </a:solidFill>
              </a:rPr>
              <a:t>Wojewódzki Urząd Pracy w Opolu</a:t>
            </a:r>
          </a:p>
        </p:txBody>
      </p:sp>
      <p:sp>
        <p:nvSpPr>
          <p:cNvPr id="57354" name="pole tekstowe 23"/>
          <p:cNvSpPr txBox="1">
            <a:spLocks noChangeArrowheads="1"/>
          </p:cNvSpPr>
          <p:nvPr/>
        </p:nvSpPr>
        <p:spPr bwMode="auto">
          <a:xfrm>
            <a:off x="7931150" y="4978400"/>
            <a:ext cx="868363" cy="277813"/>
          </a:xfrm>
          <a:prstGeom prst="rect">
            <a:avLst/>
          </a:prstGeom>
          <a:noFill/>
          <a:ln w="9525">
            <a:noFill/>
            <a:miter lim="800000"/>
            <a:headEnd/>
            <a:tailEnd/>
          </a:ln>
        </p:spPr>
        <p:txBody>
          <a:bodyPr>
            <a:spAutoFit/>
          </a:bodyPr>
          <a:lstStyle/>
          <a:p>
            <a:endParaRPr lang="pl-PL" altLang="pl-PL" sz="1200" b="1"/>
          </a:p>
        </p:txBody>
      </p:sp>
      <p:sp>
        <p:nvSpPr>
          <p:cNvPr id="6" name="Prostokąt 5"/>
          <p:cNvSpPr/>
          <p:nvPr/>
        </p:nvSpPr>
        <p:spPr>
          <a:xfrm>
            <a:off x="395536" y="1412776"/>
            <a:ext cx="8424936" cy="4462760"/>
          </a:xfrm>
          <a:prstGeom prst="rect">
            <a:avLst/>
          </a:prstGeom>
        </p:spPr>
        <p:txBody>
          <a:bodyPr wrap="square">
            <a:spAutoFit/>
          </a:bodyPr>
          <a:lstStyle/>
          <a:p>
            <a:pPr algn="ctr">
              <a:defRPr/>
            </a:pPr>
            <a:r>
              <a:rPr lang="pl-PL" sz="2000" b="1" dirty="0" smtClean="0">
                <a:latin typeface="+mn-lt"/>
              </a:rPr>
              <a:t>DZIĘKUJĘ ZA UWAGĘ </a:t>
            </a:r>
          </a:p>
          <a:p>
            <a:pPr algn="ctr">
              <a:defRPr/>
            </a:pPr>
            <a:endParaRPr lang="pl-PL" sz="2000" b="1" dirty="0">
              <a:latin typeface="+mn-lt"/>
            </a:endParaRPr>
          </a:p>
          <a:p>
            <a:pPr algn="ctr">
              <a:defRPr/>
            </a:pPr>
            <a:endParaRPr lang="pl-PL" sz="2000" b="1" dirty="0" smtClean="0">
              <a:latin typeface="+mn-lt"/>
            </a:endParaRPr>
          </a:p>
          <a:p>
            <a:pPr algn="just"/>
            <a:r>
              <a:rPr lang="pl-PL" sz="1400" dirty="0">
                <a:latin typeface="+mn-lt"/>
              </a:rPr>
              <a:t>W przypadku konieczności udzielenia wnioskodawcy wyjaśnień </a:t>
            </a:r>
            <a:r>
              <a:rPr lang="pl-PL" sz="1400" dirty="0" smtClean="0">
                <a:latin typeface="+mn-lt"/>
              </a:rPr>
              <a:t>w </a:t>
            </a:r>
            <a:r>
              <a:rPr lang="pl-PL" sz="1400" dirty="0">
                <a:latin typeface="+mn-lt"/>
              </a:rPr>
              <a:t>kwestiach dotyczących konkursu oraz pomocy </a:t>
            </a:r>
            <a:r>
              <a:rPr lang="pl-PL" sz="1400" dirty="0" smtClean="0">
                <a:latin typeface="+mn-lt"/>
              </a:rPr>
              <a:t> w </a:t>
            </a:r>
            <a:r>
              <a:rPr lang="pl-PL" sz="1400" dirty="0">
                <a:latin typeface="+mn-lt"/>
              </a:rPr>
              <a:t>interpretacji postanowień niniejszego Regulaminu, IP udziela indywidualnie odpowiedzi na </a:t>
            </a:r>
            <a:r>
              <a:rPr lang="pl-PL" sz="1400" dirty="0" smtClean="0">
                <a:latin typeface="+mn-lt"/>
              </a:rPr>
              <a:t>pytania wnioskodawcy</a:t>
            </a:r>
            <a:r>
              <a:rPr lang="pl-PL" sz="1400" dirty="0">
                <a:latin typeface="+mn-lt"/>
              </a:rPr>
              <a:t>. Zapytania do IOK można składać za pomocą</a:t>
            </a:r>
            <a:r>
              <a:rPr lang="pl-PL" sz="1400" dirty="0" smtClean="0">
                <a:latin typeface="+mn-lt"/>
              </a:rPr>
              <a:t>:</a:t>
            </a:r>
          </a:p>
          <a:p>
            <a:pPr algn="just"/>
            <a:endParaRPr lang="pl-PL" sz="1400" dirty="0">
              <a:latin typeface="+mn-lt"/>
            </a:endParaRPr>
          </a:p>
          <a:p>
            <a:r>
              <a:rPr lang="pl-PL" sz="1400" dirty="0">
                <a:latin typeface="+mn-lt"/>
              </a:rPr>
              <a:t> </a:t>
            </a:r>
            <a:r>
              <a:rPr lang="pl-PL" sz="1400" dirty="0"/>
              <a:t> </a:t>
            </a:r>
            <a:endParaRPr lang="pl-PL" sz="1400" dirty="0">
              <a:latin typeface="+mn-lt"/>
            </a:endParaRPr>
          </a:p>
          <a:p>
            <a:pPr lvl="0" algn="ctr"/>
            <a:r>
              <a:rPr lang="pl-PL" sz="1400" dirty="0">
                <a:latin typeface="+mn-lt"/>
              </a:rPr>
              <a:t>e</a:t>
            </a:r>
            <a:r>
              <a:rPr lang="en-US" sz="1400" dirty="0" smtClean="0">
                <a:latin typeface="+mn-lt"/>
              </a:rPr>
              <a:t> </a:t>
            </a:r>
            <a:r>
              <a:rPr lang="en-US" sz="1400" dirty="0">
                <a:latin typeface="+mn-lt"/>
              </a:rPr>
              <a:t>– </a:t>
            </a:r>
            <a:r>
              <a:rPr lang="en-US" sz="1400" dirty="0" err="1">
                <a:latin typeface="+mn-lt"/>
              </a:rPr>
              <a:t>maila</a:t>
            </a:r>
            <a:r>
              <a:rPr lang="en-US" sz="1400" dirty="0">
                <a:latin typeface="+mn-lt"/>
              </a:rPr>
              <a:t>: punktefs@wup.opole.pl</a:t>
            </a:r>
            <a:endParaRPr lang="pl-PL" sz="1400" dirty="0">
              <a:latin typeface="+mn-lt"/>
            </a:endParaRPr>
          </a:p>
          <a:p>
            <a:pPr lvl="0" algn="ctr"/>
            <a:r>
              <a:rPr lang="pl-PL" sz="1400" dirty="0">
                <a:latin typeface="+mn-lt"/>
              </a:rPr>
              <a:t>Faksu: 77 44 16 599</a:t>
            </a:r>
          </a:p>
          <a:p>
            <a:pPr lvl="0" algn="ctr"/>
            <a:r>
              <a:rPr lang="pl-PL" sz="1400" dirty="0">
                <a:latin typeface="+mn-lt"/>
              </a:rPr>
              <a:t>Telefonu: 77 44 16 754</a:t>
            </a:r>
          </a:p>
          <a:p>
            <a:pPr lvl="0" algn="ctr"/>
            <a:r>
              <a:rPr lang="pl-PL" sz="1400" dirty="0">
                <a:latin typeface="+mn-lt"/>
              </a:rPr>
              <a:t>Bezpośrednio w siedzibie: </a:t>
            </a:r>
          </a:p>
          <a:p>
            <a:pPr algn="ctr"/>
            <a:r>
              <a:rPr lang="pl-PL" sz="1400" dirty="0">
                <a:latin typeface="+mn-lt"/>
              </a:rPr>
              <a:t> </a:t>
            </a:r>
          </a:p>
          <a:p>
            <a:pPr algn="ctr"/>
            <a:r>
              <a:rPr lang="pl-PL" sz="1400" b="1" dirty="0">
                <a:latin typeface="+mn-lt"/>
              </a:rPr>
              <a:t>Wojewódzki Urząd Pracy w Opolu</a:t>
            </a:r>
            <a:endParaRPr lang="pl-PL" sz="1400" dirty="0">
              <a:latin typeface="+mn-lt"/>
            </a:endParaRPr>
          </a:p>
          <a:p>
            <a:pPr algn="ctr"/>
            <a:r>
              <a:rPr lang="pl-PL" sz="1400" b="1" dirty="0">
                <a:latin typeface="+mn-lt"/>
              </a:rPr>
              <a:t>Punkt Informacyjny o EFS</a:t>
            </a:r>
            <a:endParaRPr lang="pl-PL" sz="1400" dirty="0">
              <a:latin typeface="+mn-lt"/>
            </a:endParaRPr>
          </a:p>
          <a:p>
            <a:pPr algn="ctr"/>
            <a:r>
              <a:rPr lang="pl-PL" sz="1400" b="1" dirty="0">
                <a:latin typeface="+mn-lt"/>
              </a:rPr>
              <a:t>Pokój nr 14</a:t>
            </a:r>
            <a:endParaRPr lang="pl-PL" sz="1400" dirty="0">
              <a:latin typeface="+mn-lt"/>
            </a:endParaRPr>
          </a:p>
          <a:p>
            <a:pPr algn="ctr"/>
            <a:r>
              <a:rPr lang="pl-PL" sz="1400" b="1" dirty="0">
                <a:latin typeface="+mn-lt"/>
              </a:rPr>
              <a:t>ul. Głogowska 25c </a:t>
            </a:r>
            <a:endParaRPr lang="pl-PL" sz="1400" dirty="0">
              <a:latin typeface="+mn-lt"/>
            </a:endParaRPr>
          </a:p>
          <a:p>
            <a:pPr algn="ctr"/>
            <a:r>
              <a:rPr lang="pl-PL" sz="1400" b="1" dirty="0">
                <a:latin typeface="+mn-lt"/>
              </a:rPr>
              <a:t>45-315 Opole</a:t>
            </a:r>
            <a:endParaRPr lang="pl-PL" sz="1400" dirty="0">
              <a:latin typeface="+mn-lt"/>
            </a:endParaRPr>
          </a:p>
          <a:p>
            <a:pPr algn="just"/>
            <a:endParaRPr lang="pl-PL" sz="1400" dirty="0">
              <a:latin typeface="+mn-lt"/>
            </a:endParaRPr>
          </a:p>
        </p:txBody>
      </p:sp>
      <p:sp>
        <p:nvSpPr>
          <p:cNvPr id="2" name="Symbol zastępczy numeru slajdu 1"/>
          <p:cNvSpPr>
            <a:spLocks noGrp="1"/>
          </p:cNvSpPr>
          <p:nvPr>
            <p:ph type="sldNum" sz="quarter" idx="12"/>
          </p:nvPr>
        </p:nvSpPr>
        <p:spPr/>
        <p:txBody>
          <a:bodyPr/>
          <a:lstStyle/>
          <a:p>
            <a:fld id="{BBC8C535-DE0A-4D77-A9DA-C10F5FE73F83}" type="slidenum">
              <a:rPr lang="pl-PL" altLang="pl-PL" smtClean="0"/>
              <a:pPr/>
              <a:t>74</a:t>
            </a:fld>
            <a:endParaRPr lang="pl-PL" altLang="pl-PL"/>
          </a:p>
        </p:txBody>
      </p:sp>
      <p:pic>
        <p:nvPicPr>
          <p:cNvPr id="9" name="Obraz 8"/>
          <p:cNvPicPr/>
          <p:nvPr/>
        </p:nvPicPr>
        <p:blipFill>
          <a:blip r:embed="rId2" cstate="print">
            <a:extLst>
              <a:ext uri="{28A0092B-C50C-407E-A947-70E740481C1C}">
                <a14:useLocalDpi xmlns:a14="http://schemas.microsoft.com/office/drawing/2010/main" val="0"/>
              </a:ext>
            </a:extLst>
          </a:blip>
          <a:stretch>
            <a:fillRect/>
          </a:stretch>
        </p:blipFill>
        <p:spPr>
          <a:xfrm>
            <a:off x="1691640" y="5869557"/>
            <a:ext cx="5760720" cy="552450"/>
          </a:xfrm>
          <a:prstGeom prst="rect">
            <a:avLst/>
          </a:prstGeom>
        </p:spPr>
      </p:pic>
    </p:spTree>
    <p:extLst>
      <p:ext uri="{BB962C8B-B14F-4D97-AF65-F5344CB8AC3E}">
        <p14:creationId xmlns:p14="http://schemas.microsoft.com/office/powerpoint/2010/main" val="3120563947"/>
      </p:ext>
    </p:extLst>
  </p:cSld>
  <p:clrMapOvr>
    <a:masterClrMapping/>
  </p:clrMapOvr>
  <p:transition spd="slow"/>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12"/>
          </p:nvPr>
        </p:nvSpPr>
        <p:spPr>
          <a:xfrm>
            <a:off x="2285338" y="6381328"/>
            <a:ext cx="2133600" cy="365125"/>
          </a:xfrm>
        </p:spPr>
        <p:txBody>
          <a:bodyPr/>
          <a:lstStyle/>
          <a:p>
            <a:fld id="{E7DF194F-FC7D-43B2-A93E-2F6BC4B6766C}" type="slidenum">
              <a:rPr lang="pl-PL" altLang="pl-PL" smtClean="0"/>
              <a:pPr/>
              <a:t>8</a:t>
            </a:fld>
            <a:endParaRPr lang="pl-PL" altLang="pl-PL" dirty="0"/>
          </a:p>
        </p:txBody>
      </p:sp>
      <p:sp>
        <p:nvSpPr>
          <p:cNvPr id="3" name="Prostokąt 2"/>
          <p:cNvSpPr/>
          <p:nvPr/>
        </p:nvSpPr>
        <p:spPr>
          <a:xfrm>
            <a:off x="251520" y="980728"/>
            <a:ext cx="8568952" cy="5178341"/>
          </a:xfrm>
          <a:prstGeom prst="rect">
            <a:avLst/>
          </a:prstGeom>
        </p:spPr>
        <p:txBody>
          <a:bodyPr wrap="square">
            <a:spAutoFit/>
          </a:bodyPr>
          <a:lstStyle/>
          <a:p>
            <a:pPr lvl="0" algn="ctr"/>
            <a:endParaRPr lang="pl-PL" altLang="pl-PL" sz="2000" b="1" u="sng" dirty="0">
              <a:solidFill>
                <a:prstClr val="black"/>
              </a:solidFill>
              <a:latin typeface="Calibri"/>
              <a:cs typeface="Arial" panose="020B0604020202020204" pitchFamily="34" charset="0"/>
            </a:endParaRPr>
          </a:p>
          <a:p>
            <a:pPr lvl="0" algn="ctr"/>
            <a:r>
              <a:rPr lang="pl-PL" altLang="pl-PL" sz="2000" b="1" u="sng" dirty="0" smtClean="0">
                <a:solidFill>
                  <a:prstClr val="black"/>
                </a:solidFill>
                <a:latin typeface="Calibri"/>
                <a:cs typeface="Arial" panose="020B0604020202020204" pitchFamily="34" charset="0"/>
              </a:rPr>
              <a:t>Przedmiot </a:t>
            </a:r>
            <a:r>
              <a:rPr lang="pl-PL" altLang="pl-PL" sz="2000" b="1" u="sng" dirty="0">
                <a:solidFill>
                  <a:prstClr val="black"/>
                </a:solidFill>
                <a:latin typeface="Calibri"/>
                <a:cs typeface="Arial" panose="020B0604020202020204" pitchFamily="34" charset="0"/>
              </a:rPr>
              <a:t>konkursu, w tym typy </a:t>
            </a:r>
            <a:r>
              <a:rPr lang="pl-PL" altLang="pl-PL" sz="2000" b="1" u="sng" dirty="0" smtClean="0">
                <a:solidFill>
                  <a:prstClr val="black"/>
                </a:solidFill>
                <a:latin typeface="Calibri"/>
                <a:cs typeface="Arial" panose="020B0604020202020204" pitchFamily="34" charset="0"/>
              </a:rPr>
              <a:t>projektów</a:t>
            </a:r>
          </a:p>
          <a:p>
            <a:pPr lvl="0" algn="ctr"/>
            <a:endParaRPr lang="pl-PL" sz="1400" dirty="0">
              <a:solidFill>
                <a:prstClr val="black"/>
              </a:solidFill>
              <a:latin typeface="Calibri" panose="020F0502020204030204" pitchFamily="34" charset="0"/>
              <a:ea typeface="Times New Roman"/>
            </a:endParaRPr>
          </a:p>
          <a:p>
            <a:pPr marL="342900" lvl="0" indent="-342900">
              <a:spcAft>
                <a:spcPts val="0"/>
              </a:spcAft>
              <a:buAutoNum type="alphaLcParenR" startAt="2"/>
            </a:pPr>
            <a:r>
              <a:rPr lang="pl-PL" sz="1400" dirty="0" smtClean="0">
                <a:latin typeface="Calibri"/>
                <a:ea typeface="Times New Roman"/>
                <a:cs typeface="Times New Roman"/>
              </a:rPr>
              <a:t>bezzwrotne </a:t>
            </a:r>
            <a:r>
              <a:rPr lang="pl-PL" sz="1400" dirty="0">
                <a:latin typeface="Calibri"/>
                <a:ea typeface="Times New Roman"/>
                <a:cs typeface="Times New Roman"/>
              </a:rPr>
              <a:t>wsparcie finansowe </a:t>
            </a:r>
            <a:r>
              <a:rPr lang="pl-PL" sz="1400" dirty="0" smtClean="0">
                <a:latin typeface="Calibri"/>
                <a:ea typeface="Times New Roman"/>
                <a:cs typeface="Times New Roman"/>
              </a:rPr>
              <a:t>na:</a:t>
            </a:r>
            <a:endParaRPr lang="pl-PL" sz="1400" dirty="0" smtClean="0">
              <a:latin typeface="Times New Roman"/>
              <a:ea typeface="Times New Roman"/>
            </a:endParaRPr>
          </a:p>
          <a:p>
            <a:pPr marL="342900" lvl="0" indent="-342900">
              <a:spcAft>
                <a:spcPts val="0"/>
              </a:spcAft>
              <a:buFont typeface="+mj-lt"/>
              <a:buAutoNum type="romanLcPeriod"/>
            </a:pPr>
            <a:r>
              <a:rPr lang="pl-PL" sz="1400" dirty="0">
                <a:latin typeface="Calibri"/>
                <a:ea typeface="Times New Roman"/>
                <a:cs typeface="Times New Roman"/>
              </a:rPr>
              <a:t>utworzenie nowych miejsc pracy poprzez założenie nowego przedsiębiorstwa społecznego, w tym spółdzielni socjalnej,</a:t>
            </a:r>
            <a:endParaRPr lang="pl-PL" sz="1400" dirty="0">
              <a:latin typeface="Times New Roman"/>
              <a:ea typeface="Times New Roman"/>
            </a:endParaRPr>
          </a:p>
          <a:p>
            <a:pPr marL="342900" lvl="0" indent="-342900">
              <a:spcAft>
                <a:spcPts val="0"/>
              </a:spcAft>
              <a:buFont typeface="+mj-lt"/>
              <a:buAutoNum type="romanLcPeriod"/>
            </a:pPr>
            <a:r>
              <a:rPr lang="pl-PL" sz="1400" dirty="0" smtClean="0">
                <a:latin typeface="Calibri"/>
                <a:ea typeface="Times New Roman"/>
                <a:cs typeface="Times New Roman"/>
              </a:rPr>
              <a:t>utworzenie </a:t>
            </a:r>
            <a:r>
              <a:rPr lang="pl-PL" sz="1400" dirty="0">
                <a:latin typeface="Calibri"/>
                <a:ea typeface="Times New Roman"/>
                <a:cs typeface="Times New Roman"/>
              </a:rPr>
              <a:t>nowego/nowych miejsc pracy w istniejących przedsiębiorstwach społecznych, w tym przystąpienie do spółdzielni socjalnej oraz zatrudnienie w spółdzielni </a:t>
            </a:r>
            <a:r>
              <a:rPr lang="pl-PL" sz="1400" dirty="0" smtClean="0">
                <a:latin typeface="Calibri"/>
                <a:ea typeface="Times New Roman"/>
                <a:cs typeface="Times New Roman"/>
              </a:rPr>
              <a:t>socjalnej,</a:t>
            </a:r>
            <a:endParaRPr lang="pl-PL" sz="1400" dirty="0">
              <a:latin typeface="Times New Roman"/>
              <a:ea typeface="Times New Roman"/>
            </a:endParaRPr>
          </a:p>
          <a:p>
            <a:pPr marL="342900" lvl="0" indent="-342900">
              <a:spcAft>
                <a:spcPts val="0"/>
              </a:spcAft>
              <a:buFont typeface="+mj-lt"/>
              <a:buAutoNum type="romanLcPeriod"/>
            </a:pPr>
            <a:r>
              <a:rPr lang="pl-PL" sz="1400" dirty="0">
                <a:latin typeface="Calibri"/>
                <a:ea typeface="Times New Roman"/>
                <a:cs typeface="Times New Roman"/>
              </a:rPr>
              <a:t>utworzenie nowego/nowych miejsc pracy w podmiotach ekonomii społecznej wyłącznie pod warunkiem przekształcenia tych podmiotów w przedsiębiorstwo </a:t>
            </a:r>
            <a:r>
              <a:rPr lang="pl-PL" sz="1400" dirty="0" smtClean="0">
                <a:latin typeface="Calibri"/>
                <a:ea typeface="Times New Roman"/>
                <a:cs typeface="Times New Roman"/>
              </a:rPr>
              <a:t>społeczne;</a:t>
            </a:r>
          </a:p>
          <a:p>
            <a:pPr marL="342900" lvl="0" indent="-342900">
              <a:spcAft>
                <a:spcPts val="0"/>
              </a:spcAft>
              <a:buFont typeface="+mj-lt"/>
              <a:buAutoNum type="alphaLcParenR" startAt="3"/>
            </a:pPr>
            <a:r>
              <a:rPr lang="pl-PL" sz="1400" dirty="0" smtClean="0">
                <a:latin typeface="Calibri"/>
                <a:ea typeface="Times New Roman"/>
                <a:cs typeface="Times New Roman"/>
              </a:rPr>
              <a:t>wsparcie </a:t>
            </a:r>
            <a:r>
              <a:rPr lang="pl-PL" sz="1400" dirty="0">
                <a:latin typeface="Calibri"/>
                <a:ea typeface="Times New Roman"/>
                <a:cs typeface="Times New Roman"/>
              </a:rPr>
              <a:t>pomostowe dla przedsiębiorstwa </a:t>
            </a:r>
            <a:r>
              <a:rPr lang="pl-PL" sz="1400" dirty="0" smtClean="0">
                <a:latin typeface="Calibri"/>
                <a:ea typeface="Times New Roman"/>
                <a:cs typeface="Times New Roman"/>
              </a:rPr>
              <a:t>społecznego</a:t>
            </a:r>
            <a:r>
              <a:rPr lang="pl-PL" sz="1200" b="1" baseline="30000" dirty="0" smtClean="0">
                <a:solidFill>
                  <a:prstClr val="black"/>
                </a:solidFill>
                <a:latin typeface="Calibri"/>
                <a:ea typeface="Times New Roman" panose="02020603050405020304" pitchFamily="18" charset="0"/>
              </a:rPr>
              <a:t>3</a:t>
            </a:r>
            <a:r>
              <a:rPr lang="pl-PL" sz="1400" dirty="0" smtClean="0">
                <a:latin typeface="Calibri"/>
                <a:ea typeface="Times New Roman"/>
                <a:cs typeface="Times New Roman"/>
              </a:rPr>
              <a:t> </a:t>
            </a:r>
            <a:r>
              <a:rPr lang="pl-PL" sz="1400" dirty="0">
                <a:latin typeface="Calibri"/>
                <a:ea typeface="Times New Roman"/>
                <a:cs typeface="Times New Roman"/>
              </a:rPr>
              <a:t>obejmujące wsparcie finansowe oraz/lub działania, </a:t>
            </a:r>
            <a:r>
              <a:rPr lang="pl-PL" sz="1400" dirty="0" smtClean="0">
                <a:latin typeface="Calibri"/>
                <a:ea typeface="Times New Roman"/>
                <a:cs typeface="Times New Roman"/>
              </a:rPr>
              <a:t>              o </a:t>
            </a:r>
            <a:r>
              <a:rPr lang="pl-PL" sz="1400" dirty="0">
                <a:latin typeface="Calibri"/>
                <a:ea typeface="Times New Roman"/>
                <a:cs typeface="Times New Roman"/>
              </a:rPr>
              <a:t>których mowa w lit. a) </a:t>
            </a:r>
            <a:r>
              <a:rPr lang="pl-PL" sz="1400" dirty="0" err="1">
                <a:latin typeface="Calibri"/>
                <a:ea typeface="Times New Roman"/>
                <a:cs typeface="Times New Roman"/>
              </a:rPr>
              <a:t>ppkt</a:t>
            </a:r>
            <a:r>
              <a:rPr lang="pl-PL" sz="1400" dirty="0">
                <a:latin typeface="Calibri"/>
                <a:ea typeface="Times New Roman"/>
                <a:cs typeface="Times New Roman"/>
              </a:rPr>
              <a:t>. i, świadczonymi w formie zindywidualizowanych usług</a:t>
            </a:r>
            <a:r>
              <a:rPr lang="pl-PL" sz="1400" dirty="0" smtClean="0">
                <a:latin typeface="Calibri"/>
                <a:ea typeface="Times New Roman"/>
                <a:cs typeface="Times New Roman"/>
              </a:rPr>
              <a:t>.</a:t>
            </a:r>
          </a:p>
          <a:p>
            <a:pPr marL="342900" lvl="0" indent="-342900">
              <a:spcAft>
                <a:spcPts val="0"/>
              </a:spcAft>
              <a:buSzPts val="1100"/>
              <a:buFont typeface="+mj-lt"/>
              <a:buAutoNum type="arabicParenR" startAt="2"/>
            </a:pPr>
            <a:r>
              <a:rPr lang="pl-PL" sz="1400" b="1" dirty="0">
                <a:latin typeface="Calibri"/>
                <a:ea typeface="Times New Roman"/>
                <a:cs typeface="Times New Roman"/>
              </a:rPr>
              <a:t>Wsparcie ekonomizacji istniejących organizacji pozarządowych prowadzących nieodpłatną działalność pożytku publicznego poprzez:</a:t>
            </a:r>
            <a:endParaRPr lang="pl-PL" sz="1400" b="1" dirty="0">
              <a:latin typeface="Times New Roman"/>
              <a:ea typeface="Times New Roman"/>
            </a:endParaRPr>
          </a:p>
          <a:p>
            <a:pPr marL="342900" lvl="0" indent="-342900">
              <a:spcAft>
                <a:spcPts val="0"/>
              </a:spcAft>
              <a:buFont typeface="+mj-lt"/>
              <a:buAutoNum type="alphaLcParenR"/>
            </a:pPr>
            <a:r>
              <a:rPr lang="pl-PL" sz="1400" dirty="0">
                <a:latin typeface="Calibri"/>
                <a:ea typeface="Times New Roman"/>
                <a:cs typeface="Times New Roman"/>
              </a:rPr>
              <a:t>uruchomienie działalności odpłatnej pożytku publicznego lub gospodarczej lub przekształcenie organizacji </a:t>
            </a:r>
            <a:r>
              <a:rPr lang="pl-PL" sz="1400" dirty="0" smtClean="0">
                <a:latin typeface="Calibri"/>
                <a:ea typeface="Times New Roman"/>
                <a:cs typeface="Times New Roman"/>
              </a:rPr>
              <a:t>               w </a:t>
            </a:r>
            <a:r>
              <a:rPr lang="pl-PL" sz="1400" dirty="0">
                <a:latin typeface="Calibri"/>
                <a:ea typeface="Times New Roman"/>
                <a:cs typeface="Times New Roman"/>
              </a:rPr>
              <a:t>przedsiębiorstwo społeczne ale bez tworzenia miejsc pracy (bez możliwości uzyskania wsparcia finansowego) lub</a:t>
            </a:r>
            <a:endParaRPr lang="pl-PL" sz="1400" dirty="0">
              <a:latin typeface="Times New Roman"/>
              <a:ea typeface="Times New Roman"/>
            </a:endParaRPr>
          </a:p>
          <a:p>
            <a:pPr marL="342900" lvl="0" indent="-342900">
              <a:spcAft>
                <a:spcPts val="0"/>
              </a:spcAft>
              <a:buFont typeface="+mj-lt"/>
              <a:buAutoNum type="alphaLcParenR"/>
            </a:pPr>
            <a:r>
              <a:rPr lang="pl-PL" sz="1400" dirty="0">
                <a:latin typeface="Calibri"/>
                <a:ea typeface="Times New Roman"/>
                <a:cs typeface="Times New Roman"/>
              </a:rPr>
              <a:t>przekształcenie organizacji w przedsiębiorstwo społeczne </a:t>
            </a:r>
            <a:r>
              <a:rPr lang="pl-PL" sz="1400" dirty="0" smtClean="0">
                <a:latin typeface="Calibri"/>
                <a:ea typeface="Times New Roman"/>
                <a:cs typeface="Times New Roman"/>
              </a:rPr>
              <a:t>i </a:t>
            </a:r>
            <a:r>
              <a:rPr lang="pl-PL" sz="1400" dirty="0">
                <a:latin typeface="Calibri"/>
                <a:ea typeface="Times New Roman"/>
                <a:cs typeface="Times New Roman"/>
              </a:rPr>
              <a:t>utworzenia nowego/nowych miejsc </a:t>
            </a:r>
            <a:r>
              <a:rPr lang="pl-PL" sz="1400" dirty="0" smtClean="0">
                <a:latin typeface="Calibri"/>
                <a:ea typeface="Times New Roman"/>
                <a:cs typeface="Times New Roman"/>
              </a:rPr>
              <a:t>pracy                     </a:t>
            </a:r>
            <a:r>
              <a:rPr lang="pl-PL" sz="1400" dirty="0">
                <a:latin typeface="Calibri"/>
                <a:ea typeface="Times New Roman"/>
                <a:cs typeface="Times New Roman"/>
              </a:rPr>
              <a:t>(z możliwością uzyskania wsparcia finansowego, o którym mowa w pkt 1 b) i c</a:t>
            </a:r>
            <a:r>
              <a:rPr lang="pl-PL" sz="1400" dirty="0" smtClean="0">
                <a:latin typeface="Calibri"/>
                <a:ea typeface="Times New Roman"/>
                <a:cs typeface="Times New Roman"/>
              </a:rPr>
              <a:t>)).</a:t>
            </a:r>
          </a:p>
          <a:p>
            <a:pPr lvl="0">
              <a:spcAft>
                <a:spcPts val="0"/>
              </a:spcAft>
            </a:pPr>
            <a:endParaRPr lang="pl-PL" sz="1400" dirty="0">
              <a:latin typeface="Times New Roman"/>
              <a:ea typeface="Times New Roman"/>
            </a:endParaRPr>
          </a:p>
          <a:p>
            <a:pPr lvl="0">
              <a:spcAft>
                <a:spcPts val="0"/>
              </a:spcAft>
            </a:pPr>
            <a:r>
              <a:rPr lang="pl-PL" sz="1200" b="1" baseline="30000" dirty="0" smtClean="0">
                <a:solidFill>
                  <a:prstClr val="black"/>
                </a:solidFill>
                <a:latin typeface="Calibri"/>
                <a:ea typeface="Times New Roman" panose="02020603050405020304" pitchFamily="18" charset="0"/>
              </a:rPr>
              <a:t>3 </a:t>
            </a:r>
            <a:r>
              <a:rPr lang="pl-PL" sz="1050" dirty="0" smtClean="0">
                <a:solidFill>
                  <a:prstClr val="black"/>
                </a:solidFill>
                <a:latin typeface="Calibri"/>
                <a:ea typeface="Times New Roman" panose="02020603050405020304" pitchFamily="18" charset="0"/>
              </a:rPr>
              <a:t>Wsparcie obowiązkowe dla każdego przedsiębiorstwa społecznego</a:t>
            </a:r>
            <a:endParaRPr lang="pl-PL" sz="1050" dirty="0">
              <a:latin typeface="Calibri"/>
              <a:ea typeface="Times New Roman"/>
              <a:cs typeface="Times New Roman"/>
            </a:endParaRPr>
          </a:p>
          <a:p>
            <a:pPr lvl="0">
              <a:spcAft>
                <a:spcPts val="0"/>
              </a:spcAft>
            </a:pPr>
            <a:endParaRPr lang="pl-PL" sz="1400" dirty="0">
              <a:latin typeface="Times New Roman"/>
              <a:ea typeface="Times New Roman"/>
            </a:endParaRPr>
          </a:p>
          <a:p>
            <a:pPr lvl="0">
              <a:spcAft>
                <a:spcPts val="0"/>
              </a:spcAft>
            </a:pPr>
            <a:endParaRPr lang="pl-PL" sz="1400" dirty="0">
              <a:effectLst/>
              <a:latin typeface="Times New Roman"/>
              <a:ea typeface="Times New Roman"/>
            </a:endParaRPr>
          </a:p>
        </p:txBody>
      </p:sp>
      <p:sp>
        <p:nvSpPr>
          <p:cNvPr id="5" name="Prostokąt 4"/>
          <p:cNvSpPr/>
          <p:nvPr/>
        </p:nvSpPr>
        <p:spPr>
          <a:xfrm>
            <a:off x="0" y="0"/>
            <a:ext cx="9144000" cy="1052736"/>
          </a:xfrm>
          <a:prstGeom prst="rect">
            <a:avLst/>
          </a:prstGeom>
          <a:solidFill>
            <a:schemeClr val="accent1">
              <a:lumMod val="60000"/>
              <a:lumOff val="40000"/>
            </a:schemeClr>
          </a:solidFill>
          <a:ln w="38100">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pl-PL" dirty="0"/>
          </a:p>
        </p:txBody>
      </p:sp>
      <p:sp>
        <p:nvSpPr>
          <p:cNvPr id="6" name="Prostokąt zaokrąglony 5"/>
          <p:cNvSpPr/>
          <p:nvPr/>
        </p:nvSpPr>
        <p:spPr>
          <a:xfrm>
            <a:off x="214282" y="116631"/>
            <a:ext cx="8715436" cy="706027"/>
          </a:xfrm>
          <a:prstGeom prst="roundRect">
            <a:avLst/>
          </a:prstGeom>
          <a:ln w="44450">
            <a:solidFill>
              <a:schemeClr val="tx1"/>
            </a:solidFill>
          </a:ln>
          <a:effectLst>
            <a:glow rad="101600">
              <a:schemeClr val="accent6">
                <a:satMod val="175000"/>
                <a:alpha val="40000"/>
              </a:schemeClr>
            </a:glow>
            <a:outerShdw blurRad="50800" dist="38100" dir="5400000" algn="t" rotWithShape="0">
              <a:prstClr val="black">
                <a:alpha val="40000"/>
              </a:prstClr>
            </a:outerShdw>
            <a:softEdge rad="317500"/>
          </a:effectLst>
          <a:scene3d>
            <a:camera prst="orthographicFront">
              <a:rot lat="0" lon="0" rev="0"/>
            </a:camera>
            <a:lightRig rig="glow" dir="t">
              <a:rot lat="0" lon="0" rev="4800000"/>
            </a:lightRig>
          </a:scene3d>
          <a:sp3d prstMaterial="matte">
            <a:bevelT w="127000" h="63500" prst="riblet"/>
          </a:sp3d>
        </p:spPr>
        <p:style>
          <a:lnRef idx="2">
            <a:schemeClr val="accent6"/>
          </a:lnRef>
          <a:fillRef idx="1">
            <a:schemeClr val="lt1"/>
          </a:fillRef>
          <a:effectRef idx="0">
            <a:schemeClr val="accent6"/>
          </a:effectRef>
          <a:fontRef idx="minor">
            <a:schemeClr val="dk1"/>
          </a:fontRef>
        </p:style>
        <p:txBody>
          <a:bodyPr anchor="ctr"/>
          <a:lstStyle/>
          <a:p>
            <a:pPr algn="ctr" eaLnBrk="1" fontAlgn="auto" hangingPunct="1">
              <a:spcBef>
                <a:spcPts val="0"/>
              </a:spcBef>
              <a:spcAft>
                <a:spcPts val="0"/>
              </a:spcAft>
              <a:defRPr/>
            </a:pPr>
            <a:r>
              <a:rPr lang="pl-PL" sz="3200" b="1" dirty="0">
                <a:solidFill>
                  <a:schemeClr val="tx1"/>
                </a:solidFill>
              </a:rPr>
              <a:t>Wojewódzki Urząd Pracy w Opolu</a:t>
            </a:r>
          </a:p>
        </p:txBody>
      </p:sp>
      <p:pic>
        <p:nvPicPr>
          <p:cNvPr id="7" name="Obraz 6"/>
          <p:cNvPicPr/>
          <p:nvPr/>
        </p:nvPicPr>
        <p:blipFill>
          <a:blip r:embed="rId2" cstate="print">
            <a:extLst>
              <a:ext uri="{28A0092B-C50C-407E-A947-70E740481C1C}">
                <a14:useLocalDpi xmlns:a14="http://schemas.microsoft.com/office/drawing/2010/main" val="0"/>
              </a:ext>
            </a:extLst>
          </a:blip>
          <a:stretch>
            <a:fillRect/>
          </a:stretch>
        </p:blipFill>
        <p:spPr>
          <a:xfrm>
            <a:off x="1655636" y="5857730"/>
            <a:ext cx="5760720" cy="552450"/>
          </a:xfrm>
          <a:prstGeom prst="rect">
            <a:avLst/>
          </a:prstGeom>
        </p:spPr>
      </p:pic>
    </p:spTree>
    <p:extLst>
      <p:ext uri="{BB962C8B-B14F-4D97-AF65-F5344CB8AC3E}">
        <p14:creationId xmlns:p14="http://schemas.microsoft.com/office/powerpoint/2010/main" val="306705721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12"/>
          </p:nvPr>
        </p:nvSpPr>
        <p:spPr>
          <a:xfrm>
            <a:off x="2285338" y="6381328"/>
            <a:ext cx="2133600" cy="365125"/>
          </a:xfrm>
        </p:spPr>
        <p:txBody>
          <a:bodyPr/>
          <a:lstStyle/>
          <a:p>
            <a:fld id="{E7DF194F-FC7D-43B2-A93E-2F6BC4B6766C}" type="slidenum">
              <a:rPr lang="pl-PL" altLang="pl-PL" smtClean="0"/>
              <a:pPr/>
              <a:t>9</a:t>
            </a:fld>
            <a:endParaRPr lang="pl-PL" altLang="pl-PL" dirty="0"/>
          </a:p>
        </p:txBody>
      </p:sp>
      <p:sp>
        <p:nvSpPr>
          <p:cNvPr id="3" name="Prostokąt 2"/>
          <p:cNvSpPr/>
          <p:nvPr/>
        </p:nvSpPr>
        <p:spPr>
          <a:xfrm>
            <a:off x="395536" y="980728"/>
            <a:ext cx="8424936" cy="7602081"/>
          </a:xfrm>
          <a:prstGeom prst="rect">
            <a:avLst/>
          </a:prstGeom>
        </p:spPr>
        <p:txBody>
          <a:bodyPr wrap="square">
            <a:spAutoFit/>
          </a:bodyPr>
          <a:lstStyle/>
          <a:p>
            <a:pPr lvl="0" algn="ctr"/>
            <a:endParaRPr lang="pl-PL" altLang="pl-PL" sz="2000" b="1" u="sng" dirty="0">
              <a:solidFill>
                <a:prstClr val="black"/>
              </a:solidFill>
              <a:latin typeface="Calibri"/>
              <a:cs typeface="Arial" panose="020B0604020202020204" pitchFamily="34" charset="0"/>
            </a:endParaRPr>
          </a:p>
          <a:p>
            <a:pPr lvl="0" algn="ctr"/>
            <a:r>
              <a:rPr lang="pl-PL" altLang="pl-PL" sz="2000" b="1" u="sng" dirty="0" smtClean="0">
                <a:solidFill>
                  <a:prstClr val="black"/>
                </a:solidFill>
                <a:latin typeface="Calibri"/>
                <a:cs typeface="Arial" panose="020B0604020202020204" pitchFamily="34" charset="0"/>
              </a:rPr>
              <a:t>Przedmiot </a:t>
            </a:r>
            <a:r>
              <a:rPr lang="pl-PL" altLang="pl-PL" sz="2000" b="1" u="sng" dirty="0">
                <a:solidFill>
                  <a:prstClr val="black"/>
                </a:solidFill>
                <a:latin typeface="Calibri"/>
                <a:cs typeface="Arial" panose="020B0604020202020204" pitchFamily="34" charset="0"/>
              </a:rPr>
              <a:t>konkursu, w tym typy </a:t>
            </a:r>
            <a:r>
              <a:rPr lang="pl-PL" altLang="pl-PL" sz="2000" b="1" u="sng" dirty="0" smtClean="0">
                <a:solidFill>
                  <a:prstClr val="black"/>
                </a:solidFill>
                <a:latin typeface="Calibri"/>
                <a:cs typeface="Arial" panose="020B0604020202020204" pitchFamily="34" charset="0"/>
              </a:rPr>
              <a:t>projektów</a:t>
            </a:r>
            <a:endParaRPr lang="pl-PL" sz="1400" dirty="0">
              <a:solidFill>
                <a:prstClr val="black"/>
              </a:solidFill>
              <a:latin typeface="Calibri" panose="020F0502020204030204" pitchFamily="34" charset="0"/>
              <a:ea typeface="Times New Roman"/>
            </a:endParaRPr>
          </a:p>
          <a:p>
            <a:pPr lvl="0">
              <a:spcAft>
                <a:spcPts val="0"/>
              </a:spcAft>
            </a:pPr>
            <a:endParaRPr lang="pl-PL" sz="1400" dirty="0">
              <a:latin typeface="Calibri"/>
              <a:ea typeface="Times New Roman"/>
              <a:cs typeface="Times New Roman"/>
            </a:endParaRPr>
          </a:p>
          <a:p>
            <a:pPr marL="342900" lvl="0" indent="-342900">
              <a:spcAft>
                <a:spcPts val="0"/>
              </a:spcAft>
              <a:buSzPts val="1100"/>
              <a:buFont typeface="+mj-lt"/>
              <a:buAutoNum type="arabicParenR" startAt="3"/>
            </a:pPr>
            <a:r>
              <a:rPr lang="pl-PL" sz="1400" b="1" dirty="0">
                <a:latin typeface="Calibri"/>
                <a:ea typeface="Times New Roman"/>
                <a:cs typeface="Times New Roman"/>
              </a:rPr>
              <a:t>Wsparcie ekonomizacji istniejących organizacji pozarządowych prowadzących odpłatną działalność pożytku publicznego poprzez:</a:t>
            </a:r>
            <a:endParaRPr lang="pl-PL" sz="1400" b="1" dirty="0">
              <a:latin typeface="Times New Roman"/>
              <a:ea typeface="Times New Roman"/>
            </a:endParaRPr>
          </a:p>
          <a:p>
            <a:pPr marL="342900" lvl="0" indent="-342900">
              <a:spcAft>
                <a:spcPts val="0"/>
              </a:spcAft>
              <a:buFont typeface="+mj-lt"/>
              <a:buAutoNum type="alphaLcParenR"/>
            </a:pPr>
            <a:r>
              <a:rPr lang="pl-PL" sz="1400" dirty="0">
                <a:latin typeface="Calibri"/>
                <a:ea typeface="Times New Roman"/>
                <a:cs typeface="Times New Roman"/>
              </a:rPr>
              <a:t>uruchomienie działalności gospodarczej lub przekształcenie organizacji w przedsiębiorstwo społeczne ale bez tworzenia miejsc pracy (bez możliwości uzyskania wsparcia finansowego) lub</a:t>
            </a:r>
            <a:endParaRPr lang="pl-PL" sz="1400" dirty="0">
              <a:latin typeface="Times New Roman"/>
              <a:ea typeface="Times New Roman"/>
            </a:endParaRPr>
          </a:p>
          <a:p>
            <a:pPr marL="342900" lvl="0" indent="-342900">
              <a:spcAft>
                <a:spcPts val="0"/>
              </a:spcAft>
              <a:buFont typeface="+mj-lt"/>
              <a:buAutoNum type="alphaLcParenR"/>
            </a:pPr>
            <a:r>
              <a:rPr lang="pl-PL" sz="1400" dirty="0">
                <a:latin typeface="Calibri"/>
                <a:ea typeface="Times New Roman"/>
                <a:cs typeface="Times New Roman"/>
              </a:rPr>
              <a:t>przekształcenie organizacji w przedsiębiorstwo społeczne </a:t>
            </a:r>
            <a:br>
              <a:rPr lang="pl-PL" sz="1400" dirty="0">
                <a:latin typeface="Calibri"/>
                <a:ea typeface="Times New Roman"/>
                <a:cs typeface="Times New Roman"/>
              </a:rPr>
            </a:br>
            <a:r>
              <a:rPr lang="pl-PL" sz="1400" dirty="0">
                <a:latin typeface="Calibri"/>
                <a:ea typeface="Times New Roman"/>
                <a:cs typeface="Times New Roman"/>
              </a:rPr>
              <a:t>i utworzenia nowego/nowych miejsc pracy (z możliwością uzyskania wsparcia finansowego, o którym mowa w pkt 1 b) i c</a:t>
            </a:r>
            <a:r>
              <a:rPr lang="pl-PL" sz="1400" dirty="0" smtClean="0">
                <a:latin typeface="Calibri"/>
                <a:ea typeface="Times New Roman"/>
                <a:cs typeface="Times New Roman"/>
              </a:rPr>
              <a:t>)).</a:t>
            </a:r>
            <a:endParaRPr lang="pl-PL" sz="1400" dirty="0">
              <a:latin typeface="Times New Roman"/>
              <a:ea typeface="Times New Roman"/>
            </a:endParaRPr>
          </a:p>
          <a:p>
            <a:pPr marL="342900" lvl="0" indent="-342900">
              <a:spcAft>
                <a:spcPts val="0"/>
              </a:spcAft>
              <a:buSzPts val="1100"/>
              <a:buFont typeface="+mj-lt"/>
              <a:buAutoNum type="arabicParenR" startAt="4"/>
            </a:pPr>
            <a:r>
              <a:rPr lang="pl-PL" sz="1400" b="1" dirty="0">
                <a:latin typeface="Calibri"/>
                <a:ea typeface="Times New Roman"/>
                <a:cs typeface="Times New Roman"/>
              </a:rPr>
              <a:t>Świadczenie usług wsparcia ekonomii społecznej i przedsiębiorstw społecznych zgodnie z KPRES (Działanie III.3. </a:t>
            </a:r>
            <a:r>
              <a:rPr lang="pl-PL" sz="1400" b="1" i="1" dirty="0">
                <a:latin typeface="Calibri"/>
                <a:ea typeface="Times New Roman"/>
                <a:cs typeface="Times New Roman"/>
              </a:rPr>
              <a:t>Usługi wsparcia ekonomii społecznej i przedsiębiorstw społecznych</a:t>
            </a:r>
            <a:r>
              <a:rPr lang="pl-PL" sz="1400" b="1" dirty="0">
                <a:latin typeface="Calibri"/>
                <a:ea typeface="Times New Roman"/>
                <a:cs typeface="Times New Roman"/>
              </a:rPr>
              <a:t>), w tym </a:t>
            </a:r>
            <a:r>
              <a:rPr lang="pl-PL" sz="1400" b="1" dirty="0" smtClean="0">
                <a:latin typeface="Calibri"/>
                <a:ea typeface="Times New Roman"/>
                <a:cs typeface="Times New Roman"/>
              </a:rPr>
              <a:t>w </a:t>
            </a:r>
            <a:r>
              <a:rPr lang="pl-PL" sz="1400" b="1" dirty="0">
                <a:latin typeface="Calibri"/>
                <a:ea typeface="Times New Roman"/>
                <a:cs typeface="Times New Roman"/>
              </a:rPr>
              <a:t>zakresie:</a:t>
            </a:r>
            <a:endParaRPr lang="pl-PL" sz="1400" b="1" dirty="0">
              <a:latin typeface="Times New Roman"/>
              <a:ea typeface="Times New Roman"/>
            </a:endParaRPr>
          </a:p>
          <a:p>
            <a:pPr marL="342900" lvl="0" indent="-342900">
              <a:spcAft>
                <a:spcPts val="0"/>
              </a:spcAft>
              <a:buFont typeface="+mj-lt"/>
              <a:buAutoNum type="alphaLcParenR"/>
            </a:pPr>
            <a:r>
              <a:rPr lang="pl-PL" sz="1400" dirty="0">
                <a:latin typeface="Calibri"/>
                <a:ea typeface="Times New Roman"/>
                <a:cs typeface="Times New Roman"/>
              </a:rPr>
              <a:t>usług animacji lokalnej i usług rozwoju ekonomii społecznej, uwzględniających m.in. tworzenie podmiotów ekonomii społecznej  prowadzących działalność gospodarczą lub odpłatną działalność pożytku publicznego oraz utrzymanie miejsc pracy </a:t>
            </a:r>
            <a:r>
              <a:rPr lang="pl-PL" sz="1400" dirty="0" smtClean="0">
                <a:latin typeface="Calibri"/>
                <a:ea typeface="Times New Roman"/>
                <a:cs typeface="Times New Roman"/>
              </a:rPr>
              <a:t>w </a:t>
            </a:r>
            <a:r>
              <a:rPr lang="pl-PL" sz="1400" dirty="0">
                <a:latin typeface="Calibri"/>
                <a:ea typeface="Times New Roman"/>
                <a:cs typeface="Times New Roman"/>
              </a:rPr>
              <a:t>istniejących podmiotach ekonomii społecznej (bez możliwości przyznawania im dotacji oraz wsparcia pomostowego w formie finansowej),</a:t>
            </a:r>
            <a:endParaRPr lang="pl-PL" sz="1400" dirty="0">
              <a:latin typeface="Times New Roman"/>
              <a:ea typeface="Times New Roman"/>
            </a:endParaRPr>
          </a:p>
          <a:p>
            <a:pPr marL="342900" lvl="0" indent="-342900">
              <a:spcAft>
                <a:spcPts val="0"/>
              </a:spcAft>
              <a:buFont typeface="+mj-lt"/>
              <a:buAutoNum type="alphaLcParenR"/>
            </a:pPr>
            <a:r>
              <a:rPr lang="pl-PL" sz="1400" dirty="0">
                <a:latin typeface="Calibri"/>
                <a:ea typeface="Times New Roman"/>
                <a:cs typeface="Times New Roman"/>
              </a:rPr>
              <a:t>usług rozwoju ekonomii społecznej,</a:t>
            </a:r>
            <a:endParaRPr lang="pl-PL" sz="1400" dirty="0">
              <a:latin typeface="Times New Roman"/>
              <a:ea typeface="Times New Roman"/>
            </a:endParaRPr>
          </a:p>
          <a:p>
            <a:pPr marL="342900" lvl="0" indent="-342900">
              <a:spcAft>
                <a:spcPts val="0"/>
              </a:spcAft>
              <a:buFont typeface="+mj-lt"/>
              <a:buAutoNum type="alphaLcParenR"/>
            </a:pPr>
            <a:r>
              <a:rPr lang="pl-PL" sz="1400" dirty="0">
                <a:latin typeface="Calibri"/>
                <a:ea typeface="Times New Roman"/>
                <a:cs typeface="Times New Roman"/>
              </a:rPr>
              <a:t>usług wsparcia istniejących przedsiębiorstw społecznych.</a:t>
            </a:r>
            <a:endParaRPr lang="pl-PL" sz="1400" dirty="0">
              <a:latin typeface="Times New Roman"/>
              <a:ea typeface="Times New Roman"/>
            </a:endParaRPr>
          </a:p>
          <a:p>
            <a:pPr lvl="0">
              <a:spcAft>
                <a:spcPts val="0"/>
              </a:spcAft>
            </a:pPr>
            <a:endParaRPr lang="pl-PL" sz="1400" dirty="0" smtClean="0">
              <a:latin typeface="Times New Roman"/>
              <a:ea typeface="Times New Roman"/>
            </a:endParaRPr>
          </a:p>
          <a:p>
            <a:pPr lvl="0">
              <a:spcAft>
                <a:spcPts val="0"/>
              </a:spcAft>
            </a:pPr>
            <a:endParaRPr lang="pl-PL" sz="1400" dirty="0">
              <a:latin typeface="Times New Roman"/>
              <a:ea typeface="Times New Roman"/>
            </a:endParaRPr>
          </a:p>
          <a:p>
            <a:pPr lvl="0">
              <a:spcAft>
                <a:spcPts val="0"/>
              </a:spcAft>
            </a:pPr>
            <a:endParaRPr lang="pl-PL" sz="1400" dirty="0" smtClean="0">
              <a:latin typeface="Times New Roman"/>
              <a:ea typeface="Times New Roman"/>
            </a:endParaRPr>
          </a:p>
          <a:p>
            <a:pPr lvl="0">
              <a:spcAft>
                <a:spcPts val="0"/>
              </a:spcAft>
            </a:pPr>
            <a:endParaRPr lang="pl-PL" sz="1400" dirty="0">
              <a:latin typeface="Times New Roman"/>
              <a:ea typeface="Times New Roman"/>
            </a:endParaRPr>
          </a:p>
          <a:p>
            <a:pPr lvl="0">
              <a:spcAft>
                <a:spcPts val="0"/>
              </a:spcAft>
            </a:pPr>
            <a:endParaRPr lang="pl-PL" sz="1400" dirty="0" smtClean="0">
              <a:latin typeface="Times New Roman"/>
              <a:ea typeface="Times New Roman"/>
            </a:endParaRPr>
          </a:p>
          <a:p>
            <a:pPr lvl="0">
              <a:spcAft>
                <a:spcPts val="0"/>
              </a:spcAft>
            </a:pPr>
            <a:endParaRPr lang="pl-PL" sz="1400" dirty="0">
              <a:latin typeface="Times New Roman"/>
              <a:ea typeface="Times New Roman"/>
            </a:endParaRPr>
          </a:p>
          <a:p>
            <a:pPr lvl="0">
              <a:spcAft>
                <a:spcPts val="0"/>
              </a:spcAft>
            </a:pPr>
            <a:endParaRPr lang="pl-PL" sz="1400" dirty="0" smtClean="0">
              <a:latin typeface="Times New Roman"/>
              <a:ea typeface="Times New Roman"/>
            </a:endParaRPr>
          </a:p>
          <a:p>
            <a:pPr lvl="0">
              <a:spcAft>
                <a:spcPts val="0"/>
              </a:spcAft>
            </a:pPr>
            <a:endParaRPr lang="pl-PL" sz="1400" dirty="0">
              <a:latin typeface="Times New Roman"/>
              <a:ea typeface="Times New Roman"/>
            </a:endParaRPr>
          </a:p>
          <a:p>
            <a:pPr lvl="0">
              <a:spcAft>
                <a:spcPts val="0"/>
              </a:spcAft>
            </a:pPr>
            <a:endParaRPr lang="pl-PL" sz="1400" dirty="0" smtClean="0">
              <a:latin typeface="Times New Roman"/>
              <a:ea typeface="Times New Roman"/>
            </a:endParaRPr>
          </a:p>
          <a:p>
            <a:pPr lvl="0">
              <a:spcAft>
                <a:spcPts val="0"/>
              </a:spcAft>
            </a:pPr>
            <a:endParaRPr lang="pl-PL" sz="1400" dirty="0">
              <a:latin typeface="Times New Roman"/>
              <a:ea typeface="Times New Roman"/>
            </a:endParaRPr>
          </a:p>
          <a:p>
            <a:pPr lvl="0">
              <a:spcAft>
                <a:spcPts val="0"/>
              </a:spcAft>
            </a:pPr>
            <a:endParaRPr lang="pl-PL" sz="1400" dirty="0" smtClean="0">
              <a:latin typeface="Times New Roman"/>
              <a:ea typeface="Times New Roman"/>
            </a:endParaRPr>
          </a:p>
          <a:p>
            <a:pPr lvl="0">
              <a:spcAft>
                <a:spcPts val="0"/>
              </a:spcAft>
            </a:pPr>
            <a:endParaRPr lang="pl-PL" sz="1400" dirty="0">
              <a:latin typeface="Times New Roman"/>
              <a:ea typeface="Times New Roman"/>
            </a:endParaRPr>
          </a:p>
          <a:p>
            <a:pPr lvl="0">
              <a:spcAft>
                <a:spcPts val="0"/>
              </a:spcAft>
            </a:pPr>
            <a:endParaRPr lang="pl-PL" sz="1400" dirty="0" smtClean="0">
              <a:latin typeface="Times New Roman"/>
              <a:ea typeface="Times New Roman"/>
            </a:endParaRPr>
          </a:p>
          <a:p>
            <a:pPr lvl="0">
              <a:spcAft>
                <a:spcPts val="0"/>
              </a:spcAft>
            </a:pPr>
            <a:endParaRPr lang="pl-PL" sz="1400" dirty="0">
              <a:latin typeface="Times New Roman"/>
              <a:ea typeface="Times New Roman"/>
            </a:endParaRPr>
          </a:p>
          <a:p>
            <a:pPr lvl="0">
              <a:spcAft>
                <a:spcPts val="0"/>
              </a:spcAft>
            </a:pPr>
            <a:endParaRPr lang="pl-PL" sz="1400" dirty="0">
              <a:latin typeface="Times New Roman"/>
              <a:ea typeface="Times New Roman"/>
            </a:endParaRPr>
          </a:p>
          <a:p>
            <a:pPr lvl="0">
              <a:spcAft>
                <a:spcPts val="0"/>
              </a:spcAft>
            </a:pPr>
            <a:endParaRPr lang="pl-PL" sz="1400" dirty="0">
              <a:effectLst/>
              <a:latin typeface="Times New Roman"/>
              <a:ea typeface="Times New Roman"/>
            </a:endParaRPr>
          </a:p>
        </p:txBody>
      </p:sp>
      <p:sp>
        <p:nvSpPr>
          <p:cNvPr id="5" name="Prostokąt 4"/>
          <p:cNvSpPr/>
          <p:nvPr/>
        </p:nvSpPr>
        <p:spPr>
          <a:xfrm>
            <a:off x="0" y="0"/>
            <a:ext cx="9144000" cy="1052736"/>
          </a:xfrm>
          <a:prstGeom prst="rect">
            <a:avLst/>
          </a:prstGeom>
          <a:solidFill>
            <a:schemeClr val="accent1">
              <a:lumMod val="60000"/>
              <a:lumOff val="40000"/>
            </a:schemeClr>
          </a:solidFill>
          <a:ln w="38100">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pl-PL" dirty="0"/>
          </a:p>
        </p:txBody>
      </p:sp>
      <p:sp>
        <p:nvSpPr>
          <p:cNvPr id="6" name="Prostokąt zaokrąglony 5"/>
          <p:cNvSpPr/>
          <p:nvPr/>
        </p:nvSpPr>
        <p:spPr>
          <a:xfrm>
            <a:off x="214282" y="116631"/>
            <a:ext cx="8715436" cy="706027"/>
          </a:xfrm>
          <a:prstGeom prst="roundRect">
            <a:avLst/>
          </a:prstGeom>
          <a:ln w="44450">
            <a:solidFill>
              <a:schemeClr val="tx1"/>
            </a:solidFill>
          </a:ln>
          <a:effectLst>
            <a:glow rad="101600">
              <a:schemeClr val="accent6">
                <a:satMod val="175000"/>
                <a:alpha val="40000"/>
              </a:schemeClr>
            </a:glow>
            <a:outerShdw blurRad="50800" dist="38100" dir="5400000" algn="t" rotWithShape="0">
              <a:prstClr val="black">
                <a:alpha val="40000"/>
              </a:prstClr>
            </a:outerShdw>
            <a:softEdge rad="317500"/>
          </a:effectLst>
          <a:scene3d>
            <a:camera prst="orthographicFront">
              <a:rot lat="0" lon="0" rev="0"/>
            </a:camera>
            <a:lightRig rig="glow" dir="t">
              <a:rot lat="0" lon="0" rev="4800000"/>
            </a:lightRig>
          </a:scene3d>
          <a:sp3d prstMaterial="matte">
            <a:bevelT w="127000" h="63500" prst="riblet"/>
          </a:sp3d>
        </p:spPr>
        <p:style>
          <a:lnRef idx="2">
            <a:schemeClr val="accent6"/>
          </a:lnRef>
          <a:fillRef idx="1">
            <a:schemeClr val="lt1"/>
          </a:fillRef>
          <a:effectRef idx="0">
            <a:schemeClr val="accent6"/>
          </a:effectRef>
          <a:fontRef idx="minor">
            <a:schemeClr val="dk1"/>
          </a:fontRef>
        </p:style>
        <p:txBody>
          <a:bodyPr anchor="ctr"/>
          <a:lstStyle/>
          <a:p>
            <a:pPr algn="ctr" eaLnBrk="1" fontAlgn="auto" hangingPunct="1">
              <a:spcBef>
                <a:spcPts val="0"/>
              </a:spcBef>
              <a:spcAft>
                <a:spcPts val="0"/>
              </a:spcAft>
              <a:defRPr/>
            </a:pPr>
            <a:r>
              <a:rPr lang="pl-PL" sz="3200" b="1" dirty="0">
                <a:solidFill>
                  <a:schemeClr val="tx1"/>
                </a:solidFill>
              </a:rPr>
              <a:t>Wojewódzki Urząd Pracy w Opolu</a:t>
            </a:r>
          </a:p>
        </p:txBody>
      </p:sp>
      <p:pic>
        <p:nvPicPr>
          <p:cNvPr id="7" name="Obraz 6"/>
          <p:cNvPicPr/>
          <p:nvPr/>
        </p:nvPicPr>
        <p:blipFill>
          <a:blip r:embed="rId2" cstate="print">
            <a:extLst>
              <a:ext uri="{28A0092B-C50C-407E-A947-70E740481C1C}">
                <a14:useLocalDpi xmlns:a14="http://schemas.microsoft.com/office/drawing/2010/main" val="0"/>
              </a:ext>
            </a:extLst>
          </a:blip>
          <a:stretch>
            <a:fillRect/>
          </a:stretch>
        </p:blipFill>
        <p:spPr>
          <a:xfrm>
            <a:off x="1655636" y="5857730"/>
            <a:ext cx="5760720" cy="552450"/>
          </a:xfrm>
          <a:prstGeom prst="rect">
            <a:avLst/>
          </a:prstGeom>
        </p:spPr>
      </p:pic>
    </p:spTree>
    <p:extLst>
      <p:ext uri="{BB962C8B-B14F-4D97-AF65-F5344CB8AC3E}">
        <p14:creationId xmlns:p14="http://schemas.microsoft.com/office/powerpoint/2010/main" val="693854014"/>
      </p:ext>
    </p:extLst>
  </p:cSld>
  <p:clrMapOvr>
    <a:masterClrMapping/>
  </p:clrMapOvr>
  <p:timing>
    <p:tnLst>
      <p:par>
        <p:cTn id="1" dur="indefinite" restart="never" nodeType="tmRoot"/>
      </p:par>
    </p:tnLst>
  </p:timing>
</p:sld>
</file>

<file path=ppt/theme/theme1.xml><?xml version="1.0" encoding="utf-8"?>
<a:theme xmlns:a="http://schemas.openxmlformats.org/drawingml/2006/main" name="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12497</TotalTime>
  <Words>5272</Words>
  <Application>Microsoft Office PowerPoint</Application>
  <PresentationFormat>Pokaz na ekranie (4:3)</PresentationFormat>
  <Paragraphs>1303</Paragraphs>
  <Slides>74</Slides>
  <Notes>2</Notes>
  <HiddenSlides>0</HiddenSlides>
  <MMClips>0</MMClips>
  <ScaleCrop>false</ScaleCrop>
  <HeadingPairs>
    <vt:vector size="6" baseType="variant">
      <vt:variant>
        <vt:lpstr>Używane czcionki</vt:lpstr>
      </vt:variant>
      <vt:variant>
        <vt:i4>8</vt:i4>
      </vt:variant>
      <vt:variant>
        <vt:lpstr>Motyw</vt:lpstr>
      </vt:variant>
      <vt:variant>
        <vt:i4>2</vt:i4>
      </vt:variant>
      <vt:variant>
        <vt:lpstr>Tytuły slajdów</vt:lpstr>
      </vt:variant>
      <vt:variant>
        <vt:i4>74</vt:i4>
      </vt:variant>
    </vt:vector>
  </HeadingPairs>
  <TitlesOfParts>
    <vt:vector size="84" baseType="lpstr">
      <vt:lpstr>SimSun</vt:lpstr>
      <vt:lpstr>Arial</vt:lpstr>
      <vt:lpstr>Calibri</vt:lpstr>
      <vt:lpstr>Simplified Arabic</vt:lpstr>
      <vt:lpstr>Symbol</vt:lpstr>
      <vt:lpstr>Times New Roman</vt:lpstr>
      <vt:lpstr>TimesNewRoman</vt:lpstr>
      <vt:lpstr>Wingdings</vt:lpstr>
      <vt:lpstr>Motyw pakietu Office</vt:lpstr>
      <vt:lpstr>1_Motyw pakietu Office</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vector>
  </TitlesOfParts>
  <Company>WUP OPOLE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Slajd 1</dc:title>
  <dc:creator>m.swiecicka</dc:creator>
  <cp:lastModifiedBy>i.krupa</cp:lastModifiedBy>
  <cp:revision>1426</cp:revision>
  <cp:lastPrinted>2018-03-12T10:11:24Z</cp:lastPrinted>
  <dcterms:created xsi:type="dcterms:W3CDTF">2013-10-01T06:15:47Z</dcterms:created>
  <dcterms:modified xsi:type="dcterms:W3CDTF">2018-07-02T06:49:54Z</dcterms:modified>
</cp:coreProperties>
</file>